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Override2.xml" ContentType="application/vnd.openxmlformats-officedocument.themeOverr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Override3.xml" ContentType="application/vnd.openxmlformats-officedocument.themeOverr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Override4.xml" ContentType="application/vnd.openxmlformats-officedocument.themeOverr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5.xml" ContentType="application/vnd.openxmlformats-officedocument.themeOverride+xml"/>
  <Override PartName="/ppt/charts/chartEx1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charts/chart2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3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6.xml" ContentType="application/vnd.openxmlformats-officedocument.themeOverr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9" r:id="rId3"/>
    <p:sldId id="258" r:id="rId4"/>
    <p:sldId id="270" r:id="rId5"/>
    <p:sldId id="275" r:id="rId6"/>
    <p:sldId id="276" r:id="rId7"/>
    <p:sldId id="274" r:id="rId8"/>
    <p:sldId id="277" r:id="rId9"/>
    <p:sldId id="278" r:id="rId10"/>
    <p:sldId id="279" r:id="rId11"/>
    <p:sldId id="280" r:id="rId12"/>
    <p:sldId id="261" r:id="rId13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0000"/>
    <a:srgbClr val="A40000"/>
    <a:srgbClr val="9E0000"/>
    <a:srgbClr val="C7450B"/>
    <a:srgbClr val="E24E0C"/>
    <a:srgbClr val="DC6140"/>
    <a:srgbClr val="E60000"/>
    <a:srgbClr val="C9670D"/>
    <a:srgbClr val="66B5C9"/>
    <a:srgbClr val="EDB1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182" autoAdjust="0"/>
  </p:normalViewPr>
  <p:slideViewPr>
    <p:cSldViewPr snapToGrid="0">
      <p:cViewPr varScale="1">
        <p:scale>
          <a:sx n="72" d="100"/>
          <a:sy n="72" d="100"/>
        </p:scale>
        <p:origin x="72" y="45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howGuides="1">
      <p:cViewPr varScale="1">
        <p:scale>
          <a:sx n="80" d="100"/>
          <a:sy n="80" d="100"/>
        </p:scale>
        <p:origin x="32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245051333762739"/>
          <c:y val="5.6657991187183537E-2"/>
          <c:w val="0.85167011974906692"/>
          <c:h val="0.735519455754623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高新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Sheet1!$A$2:$A$12</c:f>
              <c:numCache>
                <c:formatCode>yyyy"年"m"月";@</c:formatCode>
                <c:ptCount val="11"/>
                <c:pt idx="0">
                  <c:v>43556</c:v>
                </c:pt>
                <c:pt idx="1">
                  <c:v>43586</c:v>
                </c:pt>
                <c:pt idx="2">
                  <c:v>43647</c:v>
                </c:pt>
                <c:pt idx="3">
                  <c:v>43678</c:v>
                </c:pt>
                <c:pt idx="4">
                  <c:v>43709</c:v>
                </c:pt>
                <c:pt idx="5">
                  <c:v>43739</c:v>
                </c:pt>
                <c:pt idx="6">
                  <c:v>43770</c:v>
                </c:pt>
                <c:pt idx="7">
                  <c:v>43800</c:v>
                </c:pt>
                <c:pt idx="8">
                  <c:v>43831</c:v>
                </c:pt>
                <c:pt idx="9">
                  <c:v>43862</c:v>
                </c:pt>
                <c:pt idx="10">
                  <c:v>43891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22975.909090909001</c:v>
                </c:pt>
                <c:pt idx="1">
                  <c:v>23061.8723404255</c:v>
                </c:pt>
                <c:pt idx="2">
                  <c:v>25679.433673469299</c:v>
                </c:pt>
                <c:pt idx="3">
                  <c:v>27411.7234848484</c:v>
                </c:pt>
                <c:pt idx="4">
                  <c:v>26149.736486486399</c:v>
                </c:pt>
                <c:pt idx="5">
                  <c:v>26026.873350923401</c:v>
                </c:pt>
                <c:pt idx="6">
                  <c:v>26780.553488371999</c:v>
                </c:pt>
                <c:pt idx="7">
                  <c:v>25797.5118279569</c:v>
                </c:pt>
                <c:pt idx="8">
                  <c:v>25431.996039603899</c:v>
                </c:pt>
                <c:pt idx="9">
                  <c:v>25488.328888888798</c:v>
                </c:pt>
                <c:pt idx="10">
                  <c:v>25737.0185614849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C2A-4B7B-9690-CB1F904E8C7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工业园区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Sheet1!$A$2:$A$12</c:f>
              <c:numCache>
                <c:formatCode>yyyy"年"m"月";@</c:formatCode>
                <c:ptCount val="11"/>
                <c:pt idx="0">
                  <c:v>43556</c:v>
                </c:pt>
                <c:pt idx="1">
                  <c:v>43586</c:v>
                </c:pt>
                <c:pt idx="2">
                  <c:v>43647</c:v>
                </c:pt>
                <c:pt idx="3">
                  <c:v>43678</c:v>
                </c:pt>
                <c:pt idx="4">
                  <c:v>43709</c:v>
                </c:pt>
                <c:pt idx="5">
                  <c:v>43739</c:v>
                </c:pt>
                <c:pt idx="6">
                  <c:v>43770</c:v>
                </c:pt>
                <c:pt idx="7">
                  <c:v>43800</c:v>
                </c:pt>
                <c:pt idx="8">
                  <c:v>43831</c:v>
                </c:pt>
                <c:pt idx="9">
                  <c:v>43862</c:v>
                </c:pt>
                <c:pt idx="10">
                  <c:v>43891</c:v>
                </c:pt>
              </c:numCache>
            </c:numRef>
          </c:cat>
          <c:val>
            <c:numRef>
              <c:f>Sheet1!$C$2:$C$12</c:f>
              <c:numCache>
                <c:formatCode>General</c:formatCode>
                <c:ptCount val="11"/>
                <c:pt idx="0">
                  <c:v>41515.486068111401</c:v>
                </c:pt>
                <c:pt idx="1">
                  <c:v>41547.557692307601</c:v>
                </c:pt>
                <c:pt idx="2">
                  <c:v>43964.107843137201</c:v>
                </c:pt>
                <c:pt idx="3">
                  <c:v>42547.509234828402</c:v>
                </c:pt>
                <c:pt idx="4">
                  <c:v>42462.823232323201</c:v>
                </c:pt>
                <c:pt idx="5">
                  <c:v>41981.132113821099</c:v>
                </c:pt>
                <c:pt idx="6">
                  <c:v>41266.223376623297</c:v>
                </c:pt>
                <c:pt idx="7">
                  <c:v>41498.8167938931</c:v>
                </c:pt>
                <c:pt idx="8">
                  <c:v>42151.244786944699</c:v>
                </c:pt>
                <c:pt idx="9">
                  <c:v>42722.723842195497</c:v>
                </c:pt>
                <c:pt idx="10">
                  <c:v>42628.055040871899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C2A-4B7B-9690-CB1F904E8C7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姑苏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Sheet1!$A$2:$A$12</c:f>
              <c:numCache>
                <c:formatCode>yyyy"年"m"月";@</c:formatCode>
                <c:ptCount val="11"/>
                <c:pt idx="0">
                  <c:v>43556</c:v>
                </c:pt>
                <c:pt idx="1">
                  <c:v>43586</c:v>
                </c:pt>
                <c:pt idx="2">
                  <c:v>43647</c:v>
                </c:pt>
                <c:pt idx="3">
                  <c:v>43678</c:v>
                </c:pt>
                <c:pt idx="4">
                  <c:v>43709</c:v>
                </c:pt>
                <c:pt idx="5">
                  <c:v>43739</c:v>
                </c:pt>
                <c:pt idx="6">
                  <c:v>43770</c:v>
                </c:pt>
                <c:pt idx="7">
                  <c:v>43800</c:v>
                </c:pt>
                <c:pt idx="8">
                  <c:v>43831</c:v>
                </c:pt>
                <c:pt idx="9">
                  <c:v>43862</c:v>
                </c:pt>
                <c:pt idx="10">
                  <c:v>43891</c:v>
                </c:pt>
              </c:numCache>
            </c:numRef>
          </c:cat>
          <c:val>
            <c:numRef>
              <c:f>Sheet1!$D$2:$D$12</c:f>
              <c:numCache>
                <c:formatCode>General</c:formatCode>
                <c:ptCount val="11"/>
                <c:pt idx="0">
                  <c:v>25808.4732334047</c:v>
                </c:pt>
                <c:pt idx="1">
                  <c:v>25186.027397260201</c:v>
                </c:pt>
                <c:pt idx="2">
                  <c:v>29483.390510948899</c:v>
                </c:pt>
                <c:pt idx="3">
                  <c:v>29782.990740740701</c:v>
                </c:pt>
                <c:pt idx="4">
                  <c:v>29309.838268792701</c:v>
                </c:pt>
                <c:pt idx="5">
                  <c:v>29216.465875370901</c:v>
                </c:pt>
                <c:pt idx="6">
                  <c:v>28372.994126284801</c:v>
                </c:pt>
                <c:pt idx="7">
                  <c:v>29533.382198952801</c:v>
                </c:pt>
                <c:pt idx="8">
                  <c:v>29179.9888198757</c:v>
                </c:pt>
                <c:pt idx="9">
                  <c:v>27622.3670588235</c:v>
                </c:pt>
                <c:pt idx="10">
                  <c:v>28530.599099098999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C2A-4B7B-9690-CB1F904E8C73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昆山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Sheet1!$A$2:$A$12</c:f>
              <c:numCache>
                <c:formatCode>yyyy"年"m"月";@</c:formatCode>
                <c:ptCount val="11"/>
                <c:pt idx="0">
                  <c:v>43556</c:v>
                </c:pt>
                <c:pt idx="1">
                  <c:v>43586</c:v>
                </c:pt>
                <c:pt idx="2">
                  <c:v>43647</c:v>
                </c:pt>
                <c:pt idx="3">
                  <c:v>43678</c:v>
                </c:pt>
                <c:pt idx="4">
                  <c:v>43709</c:v>
                </c:pt>
                <c:pt idx="5">
                  <c:v>43739</c:v>
                </c:pt>
                <c:pt idx="6">
                  <c:v>43770</c:v>
                </c:pt>
                <c:pt idx="7">
                  <c:v>43800</c:v>
                </c:pt>
                <c:pt idx="8">
                  <c:v>43831</c:v>
                </c:pt>
                <c:pt idx="9">
                  <c:v>43862</c:v>
                </c:pt>
                <c:pt idx="10">
                  <c:v>43891</c:v>
                </c:pt>
              </c:numCache>
            </c:numRef>
          </c:cat>
          <c:val>
            <c:numRef>
              <c:f>Sheet1!$E$2:$E$12</c:f>
              <c:numCache>
                <c:formatCode>General</c:formatCode>
                <c:ptCount val="11"/>
                <c:pt idx="0">
                  <c:v>16845.25</c:v>
                </c:pt>
                <c:pt idx="1">
                  <c:v>17283.154471544702</c:v>
                </c:pt>
                <c:pt idx="2">
                  <c:v>16556.847761194</c:v>
                </c:pt>
                <c:pt idx="3">
                  <c:v>17237.608955223801</c:v>
                </c:pt>
                <c:pt idx="4">
                  <c:v>17656.128504672899</c:v>
                </c:pt>
                <c:pt idx="5">
                  <c:v>17151.9110169491</c:v>
                </c:pt>
                <c:pt idx="6">
                  <c:v>17465.5625</c:v>
                </c:pt>
                <c:pt idx="7">
                  <c:v>17570.589251439498</c:v>
                </c:pt>
                <c:pt idx="8">
                  <c:v>17866.180831826401</c:v>
                </c:pt>
                <c:pt idx="9">
                  <c:v>17751.7149758454</c:v>
                </c:pt>
                <c:pt idx="10">
                  <c:v>16703.7172774869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C2A-4B7B-9690-CB1F904E8C73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吴江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Sheet1!$A$2:$A$12</c:f>
              <c:numCache>
                <c:formatCode>yyyy"年"m"月";@</c:formatCode>
                <c:ptCount val="11"/>
                <c:pt idx="0">
                  <c:v>43556</c:v>
                </c:pt>
                <c:pt idx="1">
                  <c:v>43586</c:v>
                </c:pt>
                <c:pt idx="2">
                  <c:v>43647</c:v>
                </c:pt>
                <c:pt idx="3">
                  <c:v>43678</c:v>
                </c:pt>
                <c:pt idx="4">
                  <c:v>43709</c:v>
                </c:pt>
                <c:pt idx="5">
                  <c:v>43739</c:v>
                </c:pt>
                <c:pt idx="6">
                  <c:v>43770</c:v>
                </c:pt>
                <c:pt idx="7">
                  <c:v>43800</c:v>
                </c:pt>
                <c:pt idx="8">
                  <c:v>43831</c:v>
                </c:pt>
                <c:pt idx="9">
                  <c:v>43862</c:v>
                </c:pt>
                <c:pt idx="10">
                  <c:v>43891</c:v>
                </c:pt>
              </c:numCache>
            </c:numRef>
          </c:cat>
          <c:val>
            <c:numRef>
              <c:f>Sheet1!$F$2:$F$12</c:f>
              <c:numCache>
                <c:formatCode>General</c:formatCode>
                <c:ptCount val="11"/>
                <c:pt idx="0">
                  <c:v>19912.699186991798</c:v>
                </c:pt>
                <c:pt idx="1">
                  <c:v>20444.725806451599</c:v>
                </c:pt>
                <c:pt idx="2">
                  <c:v>23009.360000000001</c:v>
                </c:pt>
                <c:pt idx="3">
                  <c:v>22978.959999999999</c:v>
                </c:pt>
                <c:pt idx="4">
                  <c:v>22131.8689320388</c:v>
                </c:pt>
                <c:pt idx="5">
                  <c:v>22384.899786780301</c:v>
                </c:pt>
                <c:pt idx="6">
                  <c:v>22034.5220125786</c:v>
                </c:pt>
                <c:pt idx="7">
                  <c:v>21922.582399999999</c:v>
                </c:pt>
                <c:pt idx="8">
                  <c:v>21669.2019386106</c:v>
                </c:pt>
                <c:pt idx="9">
                  <c:v>21159.672782874601</c:v>
                </c:pt>
                <c:pt idx="10">
                  <c:v>22334.172300981401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AC2A-4B7B-9690-CB1F904E8C73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吴中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Sheet1!$A$2:$A$12</c:f>
              <c:numCache>
                <c:formatCode>yyyy"年"m"月";@</c:formatCode>
                <c:ptCount val="11"/>
                <c:pt idx="0">
                  <c:v>43556</c:v>
                </c:pt>
                <c:pt idx="1">
                  <c:v>43586</c:v>
                </c:pt>
                <c:pt idx="2">
                  <c:v>43647</c:v>
                </c:pt>
                <c:pt idx="3">
                  <c:v>43678</c:v>
                </c:pt>
                <c:pt idx="4">
                  <c:v>43709</c:v>
                </c:pt>
                <c:pt idx="5">
                  <c:v>43739</c:v>
                </c:pt>
                <c:pt idx="6">
                  <c:v>43770</c:v>
                </c:pt>
                <c:pt idx="7">
                  <c:v>43800</c:v>
                </c:pt>
                <c:pt idx="8">
                  <c:v>43831</c:v>
                </c:pt>
                <c:pt idx="9">
                  <c:v>43862</c:v>
                </c:pt>
                <c:pt idx="10">
                  <c:v>43891</c:v>
                </c:pt>
              </c:numCache>
            </c:numRef>
          </c:cat>
          <c:val>
            <c:numRef>
              <c:f>Sheet1!$G$2:$G$12</c:f>
              <c:numCache>
                <c:formatCode>General</c:formatCode>
                <c:ptCount val="11"/>
                <c:pt idx="0">
                  <c:v>26492.943217665601</c:v>
                </c:pt>
                <c:pt idx="1">
                  <c:v>27306.909090909001</c:v>
                </c:pt>
                <c:pt idx="2">
                  <c:v>28244.656378600801</c:v>
                </c:pt>
                <c:pt idx="3">
                  <c:v>28493.073421439</c:v>
                </c:pt>
                <c:pt idx="4">
                  <c:v>27335.112137203101</c:v>
                </c:pt>
                <c:pt idx="5">
                  <c:v>27361.381818181799</c:v>
                </c:pt>
                <c:pt idx="6">
                  <c:v>27515.3552361396</c:v>
                </c:pt>
                <c:pt idx="7">
                  <c:v>27611.8736462093</c:v>
                </c:pt>
                <c:pt idx="8">
                  <c:v>27598.782273602999</c:v>
                </c:pt>
                <c:pt idx="9">
                  <c:v>27692.8963531669</c:v>
                </c:pt>
                <c:pt idx="10">
                  <c:v>27100.170389278799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AC2A-4B7B-9690-CB1F904E8C73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相城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Sheet1!$A$2:$A$12</c:f>
              <c:numCache>
                <c:formatCode>yyyy"年"m"月";@</c:formatCode>
                <c:ptCount val="11"/>
                <c:pt idx="0">
                  <c:v>43556</c:v>
                </c:pt>
                <c:pt idx="1">
                  <c:v>43586</c:v>
                </c:pt>
                <c:pt idx="2">
                  <c:v>43647</c:v>
                </c:pt>
                <c:pt idx="3">
                  <c:v>43678</c:v>
                </c:pt>
                <c:pt idx="4">
                  <c:v>43709</c:v>
                </c:pt>
                <c:pt idx="5">
                  <c:v>43739</c:v>
                </c:pt>
                <c:pt idx="6">
                  <c:v>43770</c:v>
                </c:pt>
                <c:pt idx="7">
                  <c:v>43800</c:v>
                </c:pt>
                <c:pt idx="8">
                  <c:v>43831</c:v>
                </c:pt>
                <c:pt idx="9">
                  <c:v>43862</c:v>
                </c:pt>
                <c:pt idx="10">
                  <c:v>43891</c:v>
                </c:pt>
              </c:numCache>
            </c:numRef>
          </c:cat>
          <c:val>
            <c:numRef>
              <c:f>Sheet1!$H$2:$H$12</c:f>
              <c:numCache>
                <c:formatCode>General</c:formatCode>
                <c:ptCount val="11"/>
                <c:pt idx="0">
                  <c:v>21880.0952380952</c:v>
                </c:pt>
                <c:pt idx="1">
                  <c:v>22490.15625</c:v>
                </c:pt>
                <c:pt idx="2">
                  <c:v>23155.1899224806</c:v>
                </c:pt>
                <c:pt idx="3">
                  <c:v>21919.014367815998</c:v>
                </c:pt>
                <c:pt idx="4">
                  <c:v>22255.3341067285</c:v>
                </c:pt>
                <c:pt idx="5">
                  <c:v>22695.8236434108</c:v>
                </c:pt>
                <c:pt idx="6">
                  <c:v>23149.470588235199</c:v>
                </c:pt>
                <c:pt idx="7">
                  <c:v>22453.7001569858</c:v>
                </c:pt>
                <c:pt idx="8">
                  <c:v>22549.585924713501</c:v>
                </c:pt>
                <c:pt idx="9">
                  <c:v>22217.849529780498</c:v>
                </c:pt>
                <c:pt idx="10">
                  <c:v>22668.055343511402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AC2A-4B7B-9690-CB1F904E8C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95868671"/>
        <c:axId val="1807538479"/>
        <c:extLst>
          <c:ext xmlns:c15="http://schemas.microsoft.com/office/drawing/2012/chart" uri="{02D57815-91ED-43cb-92C2-25804820EDAC}">
            <c15:filteredLineSeries>
              <c15:ser>
                <c:idx val="7"/>
                <c:order val="7"/>
                <c:tx>
                  <c:strRef>
                    <c:extLst>
                      <c:ext uri="{02D57815-91ED-43cb-92C2-25804820EDAC}">
                        <c15:formulaRef>
                          <c15:sqref>Sheet1!$I$1</c15:sqref>
                        </c15:formulaRef>
                      </c:ext>
                    </c:extLst>
                    <c:strCache>
                      <c:ptCount val="1"/>
                      <c:pt idx="0">
                        <c:v>总计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Sheet1!$A$2:$A$12</c15:sqref>
                        </c15:formulaRef>
                      </c:ext>
                    </c:extLst>
                    <c:numCache>
                      <c:formatCode>yyyy"年"m"月";@</c:formatCode>
                      <c:ptCount val="11"/>
                      <c:pt idx="0">
                        <c:v>43556</c:v>
                      </c:pt>
                      <c:pt idx="1">
                        <c:v>43586</c:v>
                      </c:pt>
                      <c:pt idx="2">
                        <c:v>43647</c:v>
                      </c:pt>
                      <c:pt idx="3">
                        <c:v>43678</c:v>
                      </c:pt>
                      <c:pt idx="4">
                        <c:v>43709</c:v>
                      </c:pt>
                      <c:pt idx="5">
                        <c:v>43739</c:v>
                      </c:pt>
                      <c:pt idx="6">
                        <c:v>43770</c:v>
                      </c:pt>
                      <c:pt idx="7">
                        <c:v>43800</c:v>
                      </c:pt>
                      <c:pt idx="8">
                        <c:v>43831</c:v>
                      </c:pt>
                      <c:pt idx="9">
                        <c:v>43862</c:v>
                      </c:pt>
                      <c:pt idx="10">
                        <c:v>43891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Sheet1!$I$2:$I$12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175430.85603517771</c:v>
                      </c:pt>
                      <c:pt idx="1">
                        <c:v>177320.40304889862</c:v>
                      </c:pt>
                      <c:pt idx="2">
                        <c:v>190092.98608983081</c:v>
                      </c:pt>
                      <c:pt idx="3">
                        <c:v>190370.88020489633</c:v>
                      </c:pt>
                      <c:pt idx="4">
                        <c:v>187300.84166824562</c:v>
                      </c:pt>
                      <c:pt idx="5">
                        <c:v>186818.4876054374</c:v>
                      </c:pt>
                      <c:pt idx="6">
                        <c:v>186584.68132823351</c:v>
                      </c:pt>
                      <c:pt idx="7">
                        <c:v>186388.45627543741</c:v>
                      </c:pt>
                      <c:pt idx="8">
                        <c:v>186446.9806151778</c:v>
                      </c:pt>
                      <c:pt idx="9">
                        <c:v>184655.55343157519</c:v>
                      </c:pt>
                      <c:pt idx="10">
                        <c:v>185701.7880127143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8-AC2A-4B7B-9690-CB1F904E8C73}"/>
                  </c:ext>
                </c:extLst>
              </c15:ser>
            </c15:filteredLineSeries>
          </c:ext>
        </c:extLst>
      </c:lineChart>
      <c:dateAx>
        <c:axId val="1895868671"/>
        <c:scaling>
          <c:orientation val="minMax"/>
        </c:scaling>
        <c:delete val="0"/>
        <c:axPos val="b"/>
        <c:numFmt formatCode="yyyy&quot;年&quot;m&quot;月&quot;;@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07538479"/>
        <c:crosses val="autoZero"/>
        <c:auto val="1"/>
        <c:lblOffset val="100"/>
        <c:baseTimeUnit val="months"/>
      </c:dateAx>
      <c:valAx>
        <c:axId val="18075384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958686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127894877582682"/>
          <c:y val="0.94146911076995965"/>
          <c:w val="0.57979657378176597"/>
          <c:h val="5.063424940573121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140831454712912"/>
          <c:y val="0.18455498289649014"/>
          <c:w val="0.84587933842092555"/>
          <c:h val="0.6866161395568756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数量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 精装</c:v>
                </c:pt>
                <c:pt idx="1">
                  <c:v> 毛坯</c:v>
                </c:pt>
                <c:pt idx="2">
                  <c:v> 简装</c:v>
                </c:pt>
                <c:pt idx="3">
                  <c:v> 其他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29868</c:v>
                </c:pt>
                <c:pt idx="1">
                  <c:v>8230</c:v>
                </c:pt>
                <c:pt idx="2">
                  <c:v>7813</c:v>
                </c:pt>
                <c:pt idx="3">
                  <c:v>870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21-4416-A6EB-D48CC32D85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8955727"/>
        <c:axId val="1722120031"/>
      </c:barChart>
      <c:catAx>
        <c:axId val="589557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722120031"/>
        <c:crosses val="autoZero"/>
        <c:auto val="1"/>
        <c:lblAlgn val="ctr"/>
        <c:lblOffset val="100"/>
        <c:noMultiLvlLbl val="0"/>
      </c:catAx>
      <c:valAx>
        <c:axId val="17221200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89557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/>
              <a:t>在售数量前十小区平均单价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13082796829890295"/>
          <c:y val="0.26900132789281633"/>
          <c:w val="0.79635442304195714"/>
          <c:h val="0.5074187177093291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平均单价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 精装</c:v>
                </c:pt>
                <c:pt idx="1">
                  <c:v> 毛坯</c:v>
                </c:pt>
                <c:pt idx="2">
                  <c:v> 简装</c:v>
                </c:pt>
                <c:pt idx="3">
                  <c:v> 其他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30262.206709521801</c:v>
                </c:pt>
                <c:pt idx="1">
                  <c:v>25792.625151883301</c:v>
                </c:pt>
                <c:pt idx="2">
                  <c:v>25788.572251375899</c:v>
                </c:pt>
                <c:pt idx="3">
                  <c:v>25362.328735632102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063-483E-B56A-E08422B93B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58962127"/>
        <c:axId val="62625247"/>
      </c:barChart>
      <c:catAx>
        <c:axId val="5896212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2625247"/>
        <c:crosses val="autoZero"/>
        <c:auto val="1"/>
        <c:lblAlgn val="ctr"/>
        <c:lblOffset val="100"/>
        <c:noMultiLvlLbl val="0"/>
      </c:catAx>
      <c:valAx>
        <c:axId val="6262524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89621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Sheet1!$A$2:$C$17</cx:f>
        <cx:lvl ptCount="16">
          <cx:pt idx="0">3室2厅</cx:pt>
          <cx:pt idx="1">2室2厅</cx:pt>
          <cx:pt idx="2">4室2厅</cx:pt>
          <cx:pt idx="3">2室1厅</cx:pt>
          <cx:pt idx="4">1室1厅</cx:pt>
          <cx:pt idx="5">3室1厅</cx:pt>
          <cx:pt idx="6">5室2厅</cx:pt>
          <cx:pt idx="7">5室3厅</cx:pt>
          <cx:pt idx="8">1室2厅</cx:pt>
          <cx:pt idx="9">4室3厅</cx:pt>
          <cx:pt idx="10">4室1厅</cx:pt>
          <cx:pt idx="11">6室2厅</cx:pt>
          <cx:pt idx="12">1室0厅</cx:pt>
          <cx:pt idx="13">6室3厅</cx:pt>
          <cx:pt idx="14">3室3厅</cx:pt>
          <cx:pt idx="15">5室1厅</cx:pt>
        </cx:lvl>
        <cx:lvl ptCount="16">
          <cx:pt idx="0"/>
          <cx:pt idx="1"/>
          <cx:pt idx="2"/>
          <cx:pt idx="3"/>
          <cx:pt idx="4"/>
          <cx:pt idx="5"/>
          <cx:pt idx="6"/>
          <cx:pt idx="7"/>
          <cx:pt idx="8"/>
          <cx:pt idx="9"/>
          <cx:pt idx="10"/>
          <cx:pt idx="11"/>
          <cx:pt idx="12"/>
          <cx:pt idx="13"/>
          <cx:pt idx="14"/>
          <cx:pt idx="15"/>
        </cx:lvl>
        <cx:lvl ptCount="16">
          <cx:pt idx="0"/>
          <cx:pt idx="1"/>
          <cx:pt idx="2"/>
          <cx:pt idx="3"/>
          <cx:pt idx="4"/>
          <cx:pt idx="5"/>
          <cx:pt idx="6"/>
          <cx:pt idx="7"/>
          <cx:pt idx="8"/>
          <cx:pt idx="9"/>
          <cx:pt idx="10"/>
          <cx:pt idx="11"/>
          <cx:pt idx="12"/>
          <cx:pt idx="13"/>
          <cx:pt idx="14"/>
          <cx:pt idx="15"/>
        </cx:lvl>
      </cx:strDim>
      <cx:numDim type="size">
        <cx:f>Sheet1!$D$2:$D$17</cx:f>
        <cx:lvl ptCount="16" formatCode="G/通用格式">
          <cx:pt idx="0">16586</cx:pt>
          <cx:pt idx="1">8629</cx:pt>
          <cx:pt idx="2">6178</cx:pt>
          <cx:pt idx="3">5384</cx:pt>
          <cx:pt idx="4">3387</cx:pt>
          <cx:pt idx="5">2494</cx:pt>
          <cx:pt idx="6">1501</cx:pt>
          <cx:pt idx="7">617</cx:pt>
          <cx:pt idx="8">370</cx:pt>
          <cx:pt idx="9">337</cx:pt>
          <cx:pt idx="10">314</cx:pt>
          <cx:pt idx="11">225</cx:pt>
          <cx:pt idx="12">194</cx:pt>
          <cx:pt idx="13">152</cx:pt>
          <cx:pt idx="14">88</cx:pt>
          <cx:pt idx="15">49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r>
              <a:rPr lang="zh-CN" altLang="en-US" sz="1862" b="0" i="0" u="none" strike="noStrike" baseline="0" dirty="0">
                <a:solidFill>
                  <a:srgbClr val="000000">
                    <a:lumMod val="65000"/>
                    <a:lumOff val="35000"/>
                  </a:srgbClr>
                </a:solidFill>
                <a:latin typeface="Arial"/>
                <a:ea typeface="微软雅黑"/>
              </a:rPr>
              <a:t>户型分布</a:t>
            </a:r>
          </a:p>
        </cx:rich>
      </cx:tx>
    </cx:title>
    <cx:plotArea>
      <cx:plotAreaRegion>
        <cx:series layoutId="treemap" uniqueId="{972903EB-049D-4F5C-A59B-20F402265DE3}">
          <cx:tx>
            <cx:txData>
              <cx:f>Sheet1!$D$1</cx:f>
              <cx:v>数量</cx:v>
            </cx:txData>
          </cx:tx>
          <cx:dataLabels pos="inEnd">
            <cx:visibility seriesName="0" categoryName="1" value="0"/>
          </cx:dataLabels>
          <cx:dataId val="0"/>
          <cx:layoutPr>
            <cx:parentLabelLayout val="overlapping"/>
          </cx:layoutPr>
        </cx:series>
      </cx:plotAreaRegion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lt1"/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B9A56829-66AA-42AA-918E-5C6DB1AE50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41084A9-BC5C-4420-B17C-51E328D455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78E0E4-DC06-4041-AFA7-BB6F527FFA3F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D6F2124-7B35-4E59-B9E8-DB09EE1408A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2BF8FFE-D997-4E34-9A01-CD2014B9524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4B7432-8BB0-4EFA-A417-EFCDC17B28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5538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ŝľîḓé">
            <a:extLst>
              <a:ext uri="{FF2B5EF4-FFF2-40B4-BE49-F238E27FC236}">
                <a16:creationId xmlns:a16="http://schemas.microsoft.com/office/drawing/2014/main" id="{9F498D70-6F06-44DB-95E6-23907AAEDCC9}"/>
              </a:ext>
            </a:extLst>
          </p:cNvPr>
          <p:cNvSpPr/>
          <p:nvPr userDrawn="1"/>
        </p:nvSpPr>
        <p:spPr>
          <a:xfrm>
            <a:off x="3355068" y="1120900"/>
            <a:ext cx="753835" cy="579847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ïśľiḋê">
            <a:extLst>
              <a:ext uri="{FF2B5EF4-FFF2-40B4-BE49-F238E27FC236}">
                <a16:creationId xmlns:a16="http://schemas.microsoft.com/office/drawing/2014/main" id="{8545138E-3A93-4B42-8DA5-BF50D5FBBE49}"/>
              </a:ext>
            </a:extLst>
          </p:cNvPr>
          <p:cNvSpPr/>
          <p:nvPr userDrawn="1"/>
        </p:nvSpPr>
        <p:spPr>
          <a:xfrm>
            <a:off x="0" y="1337538"/>
            <a:ext cx="12192000" cy="4527734"/>
          </a:xfrm>
          <a:prstGeom prst="rect">
            <a:avLst/>
          </a:prstGeom>
          <a:blipFill>
            <a:blip r:embed="rId2"/>
            <a:srcRect/>
            <a:stretch>
              <a:fillRect t="-39828" b="-3982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íṡ1îdê">
            <a:extLst>
              <a:ext uri="{FF2B5EF4-FFF2-40B4-BE49-F238E27FC236}">
                <a16:creationId xmlns:a16="http://schemas.microsoft.com/office/drawing/2014/main" id="{64CB20BF-F83D-4807-A231-223438889F97}"/>
              </a:ext>
            </a:extLst>
          </p:cNvPr>
          <p:cNvSpPr/>
          <p:nvPr userDrawn="1"/>
        </p:nvSpPr>
        <p:spPr>
          <a:xfrm>
            <a:off x="-1" y="1120548"/>
            <a:ext cx="3735161" cy="711610"/>
          </a:xfrm>
          <a:custGeom>
            <a:avLst/>
            <a:gdLst>
              <a:gd name="connsiteX0" fmla="*/ 0 w 3011714"/>
              <a:gd name="connsiteY0" fmla="*/ 0 h 711610"/>
              <a:gd name="connsiteX1" fmla="*/ 3011714 w 3011714"/>
              <a:gd name="connsiteY1" fmla="*/ 0 h 711610"/>
              <a:gd name="connsiteX2" fmla="*/ 3011714 w 3011714"/>
              <a:gd name="connsiteY2" fmla="*/ 711610 h 711610"/>
              <a:gd name="connsiteX3" fmla="*/ 0 w 3011714"/>
              <a:gd name="connsiteY3" fmla="*/ 711610 h 711610"/>
              <a:gd name="connsiteX4" fmla="*/ 0 w 3011714"/>
              <a:gd name="connsiteY4" fmla="*/ 0 h 711610"/>
              <a:gd name="connsiteX0" fmla="*/ 0 w 3461657"/>
              <a:gd name="connsiteY0" fmla="*/ 0 h 711610"/>
              <a:gd name="connsiteX1" fmla="*/ 3461657 w 3461657"/>
              <a:gd name="connsiteY1" fmla="*/ 0 h 711610"/>
              <a:gd name="connsiteX2" fmla="*/ 3011714 w 3461657"/>
              <a:gd name="connsiteY2" fmla="*/ 711610 h 711610"/>
              <a:gd name="connsiteX3" fmla="*/ 0 w 3461657"/>
              <a:gd name="connsiteY3" fmla="*/ 711610 h 711610"/>
              <a:gd name="connsiteX4" fmla="*/ 0 w 3461657"/>
              <a:gd name="connsiteY4" fmla="*/ 0 h 711610"/>
              <a:gd name="connsiteX0" fmla="*/ 0 w 3452852"/>
              <a:gd name="connsiteY0" fmla="*/ 0 h 711610"/>
              <a:gd name="connsiteX1" fmla="*/ 3452852 w 3452852"/>
              <a:gd name="connsiteY1" fmla="*/ 0 h 711610"/>
              <a:gd name="connsiteX2" fmla="*/ 3011714 w 3452852"/>
              <a:gd name="connsiteY2" fmla="*/ 711610 h 711610"/>
              <a:gd name="connsiteX3" fmla="*/ 0 w 3452852"/>
              <a:gd name="connsiteY3" fmla="*/ 711610 h 711610"/>
              <a:gd name="connsiteX4" fmla="*/ 0 w 3452852"/>
              <a:gd name="connsiteY4" fmla="*/ 0 h 711610"/>
              <a:gd name="connsiteX0" fmla="*/ 0 w 3452852"/>
              <a:gd name="connsiteY0" fmla="*/ 0 h 711610"/>
              <a:gd name="connsiteX1" fmla="*/ 3452852 w 3452852"/>
              <a:gd name="connsiteY1" fmla="*/ 0 h 711610"/>
              <a:gd name="connsiteX2" fmla="*/ 3029324 w 3452852"/>
              <a:gd name="connsiteY2" fmla="*/ 711610 h 711610"/>
              <a:gd name="connsiteX3" fmla="*/ 0 w 3452852"/>
              <a:gd name="connsiteY3" fmla="*/ 711610 h 711610"/>
              <a:gd name="connsiteX4" fmla="*/ 0 w 3452852"/>
              <a:gd name="connsiteY4" fmla="*/ 0 h 711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2852" h="711610">
                <a:moveTo>
                  <a:pt x="0" y="0"/>
                </a:moveTo>
                <a:lnTo>
                  <a:pt x="3452852" y="0"/>
                </a:lnTo>
                <a:lnTo>
                  <a:pt x="3029324" y="711610"/>
                </a:lnTo>
                <a:lnTo>
                  <a:pt x="0" y="71161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FD406590-E59E-43A7-A18B-FD6A61585268}"/>
              </a:ext>
            </a:extLst>
          </p:cNvPr>
          <p:cNvGrpSpPr/>
          <p:nvPr userDrawn="1"/>
        </p:nvGrpSpPr>
        <p:grpSpPr>
          <a:xfrm>
            <a:off x="-1" y="5996682"/>
            <a:ext cx="12192000" cy="60391"/>
            <a:chOff x="-1" y="5938626"/>
            <a:chExt cx="12192000" cy="60391"/>
          </a:xfrm>
          <a:solidFill>
            <a:schemeClr val="accent1"/>
          </a:solidFill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E6CD9A41-9740-4680-A881-4CA522B9A0F4}"/>
                </a:ext>
              </a:extLst>
            </p:cNvPr>
            <p:cNvGrpSpPr/>
            <p:nvPr/>
          </p:nvGrpSpPr>
          <p:grpSpPr>
            <a:xfrm>
              <a:off x="8599805" y="5938626"/>
              <a:ext cx="365760" cy="60391"/>
              <a:chOff x="7228840" y="5938626"/>
              <a:chExt cx="365760" cy="60391"/>
            </a:xfrm>
            <a:grpFill/>
          </p:grpSpPr>
          <p:sp>
            <p:nvSpPr>
              <p:cNvPr id="15" name="ïśḷïḓè">
                <a:extLst>
                  <a:ext uri="{FF2B5EF4-FFF2-40B4-BE49-F238E27FC236}">
                    <a16:creationId xmlns:a16="http://schemas.microsoft.com/office/drawing/2014/main" id="{2F08FBDC-30C6-4919-94B7-AE8D759B1EFC}"/>
                  </a:ext>
                </a:extLst>
              </p:cNvPr>
              <p:cNvSpPr/>
              <p:nvPr/>
            </p:nvSpPr>
            <p:spPr>
              <a:xfrm>
                <a:off x="7472680" y="5938626"/>
                <a:ext cx="121920" cy="60391"/>
              </a:xfrm>
              <a:custGeom>
                <a:avLst/>
                <a:gdLst>
                  <a:gd name="connsiteX0" fmla="*/ 45720 w 121920"/>
                  <a:gd name="connsiteY0" fmla="*/ 0 h 60391"/>
                  <a:gd name="connsiteX1" fmla="*/ 121920 w 121920"/>
                  <a:gd name="connsiteY1" fmla="*/ 0 h 60391"/>
                  <a:gd name="connsiteX2" fmla="*/ 76200 w 121920"/>
                  <a:gd name="connsiteY2" fmla="*/ 60391 h 60391"/>
                  <a:gd name="connsiteX3" fmla="*/ 0 w 121920"/>
                  <a:gd name="connsiteY3" fmla="*/ 60391 h 60391"/>
                  <a:gd name="connsiteX4" fmla="*/ 45720 w 121920"/>
                  <a:gd name="connsiteY4" fmla="*/ 0 h 603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920" h="60391">
                    <a:moveTo>
                      <a:pt x="45720" y="0"/>
                    </a:moveTo>
                    <a:lnTo>
                      <a:pt x="121920" y="0"/>
                    </a:lnTo>
                    <a:lnTo>
                      <a:pt x="76200" y="60391"/>
                    </a:lnTo>
                    <a:lnTo>
                      <a:pt x="0" y="60391"/>
                    </a:lnTo>
                    <a:lnTo>
                      <a:pt x="4572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îs1iḑe">
                <a:extLst>
                  <a:ext uri="{FF2B5EF4-FFF2-40B4-BE49-F238E27FC236}">
                    <a16:creationId xmlns:a16="http://schemas.microsoft.com/office/drawing/2014/main" id="{F68E876D-F29E-4AA5-95FE-C79D788A7446}"/>
                  </a:ext>
                </a:extLst>
              </p:cNvPr>
              <p:cNvSpPr/>
              <p:nvPr/>
            </p:nvSpPr>
            <p:spPr>
              <a:xfrm>
                <a:off x="7350760" y="5938626"/>
                <a:ext cx="121920" cy="60391"/>
              </a:xfrm>
              <a:custGeom>
                <a:avLst/>
                <a:gdLst>
                  <a:gd name="connsiteX0" fmla="*/ 45720 w 121920"/>
                  <a:gd name="connsiteY0" fmla="*/ 0 h 60391"/>
                  <a:gd name="connsiteX1" fmla="*/ 121920 w 121920"/>
                  <a:gd name="connsiteY1" fmla="*/ 0 h 60391"/>
                  <a:gd name="connsiteX2" fmla="*/ 76200 w 121920"/>
                  <a:gd name="connsiteY2" fmla="*/ 60391 h 60391"/>
                  <a:gd name="connsiteX3" fmla="*/ 0 w 121920"/>
                  <a:gd name="connsiteY3" fmla="*/ 60391 h 60391"/>
                  <a:gd name="connsiteX4" fmla="*/ 45720 w 121920"/>
                  <a:gd name="connsiteY4" fmla="*/ 0 h 603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920" h="60391">
                    <a:moveTo>
                      <a:pt x="45720" y="0"/>
                    </a:moveTo>
                    <a:lnTo>
                      <a:pt x="121920" y="0"/>
                    </a:lnTo>
                    <a:lnTo>
                      <a:pt x="76200" y="60391"/>
                    </a:lnTo>
                    <a:lnTo>
                      <a:pt x="0" y="60391"/>
                    </a:lnTo>
                    <a:lnTo>
                      <a:pt x="4572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iṣḷïḋe">
                <a:extLst>
                  <a:ext uri="{FF2B5EF4-FFF2-40B4-BE49-F238E27FC236}">
                    <a16:creationId xmlns:a16="http://schemas.microsoft.com/office/drawing/2014/main" id="{D8AF23A3-E9C7-4378-9974-9C9AAC9356C6}"/>
                  </a:ext>
                </a:extLst>
              </p:cNvPr>
              <p:cNvSpPr/>
              <p:nvPr/>
            </p:nvSpPr>
            <p:spPr>
              <a:xfrm>
                <a:off x="7228840" y="5938626"/>
                <a:ext cx="121920" cy="60391"/>
              </a:xfrm>
              <a:custGeom>
                <a:avLst/>
                <a:gdLst>
                  <a:gd name="connsiteX0" fmla="*/ 45720 w 121920"/>
                  <a:gd name="connsiteY0" fmla="*/ 0 h 60391"/>
                  <a:gd name="connsiteX1" fmla="*/ 121920 w 121920"/>
                  <a:gd name="connsiteY1" fmla="*/ 0 h 60391"/>
                  <a:gd name="connsiteX2" fmla="*/ 76200 w 121920"/>
                  <a:gd name="connsiteY2" fmla="*/ 60391 h 60391"/>
                  <a:gd name="connsiteX3" fmla="*/ 0 w 121920"/>
                  <a:gd name="connsiteY3" fmla="*/ 60391 h 60391"/>
                  <a:gd name="connsiteX4" fmla="*/ 45720 w 121920"/>
                  <a:gd name="connsiteY4" fmla="*/ 0 h 603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920" h="60391">
                    <a:moveTo>
                      <a:pt x="45720" y="0"/>
                    </a:moveTo>
                    <a:lnTo>
                      <a:pt x="121920" y="0"/>
                    </a:lnTo>
                    <a:lnTo>
                      <a:pt x="76200" y="60391"/>
                    </a:lnTo>
                    <a:lnTo>
                      <a:pt x="0" y="60391"/>
                    </a:lnTo>
                    <a:lnTo>
                      <a:pt x="4572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" name="íṧlíḍè">
              <a:extLst>
                <a:ext uri="{FF2B5EF4-FFF2-40B4-BE49-F238E27FC236}">
                  <a16:creationId xmlns:a16="http://schemas.microsoft.com/office/drawing/2014/main" id="{98FC64E4-6609-4AFB-AA16-6F8253AF4F41}"/>
                </a:ext>
              </a:extLst>
            </p:cNvPr>
            <p:cNvSpPr/>
            <p:nvPr/>
          </p:nvSpPr>
          <p:spPr>
            <a:xfrm>
              <a:off x="8978900" y="5938626"/>
              <a:ext cx="3213099" cy="60391"/>
            </a:xfrm>
            <a:custGeom>
              <a:avLst/>
              <a:gdLst>
                <a:gd name="connsiteX0" fmla="*/ 45720 w 3213099"/>
                <a:gd name="connsiteY0" fmla="*/ 0 h 60391"/>
                <a:gd name="connsiteX1" fmla="*/ 3213099 w 3213099"/>
                <a:gd name="connsiteY1" fmla="*/ 0 h 60391"/>
                <a:gd name="connsiteX2" fmla="*/ 3213099 w 3213099"/>
                <a:gd name="connsiteY2" fmla="*/ 60391 h 60391"/>
                <a:gd name="connsiteX3" fmla="*/ 0 w 3213099"/>
                <a:gd name="connsiteY3" fmla="*/ 60391 h 60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13099" h="60391">
                  <a:moveTo>
                    <a:pt x="45720" y="0"/>
                  </a:moveTo>
                  <a:lnTo>
                    <a:pt x="3213099" y="0"/>
                  </a:lnTo>
                  <a:lnTo>
                    <a:pt x="3213099" y="60391"/>
                  </a:lnTo>
                  <a:lnTo>
                    <a:pt x="0" y="6039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" name="îṧḻiḍè">
              <a:extLst>
                <a:ext uri="{FF2B5EF4-FFF2-40B4-BE49-F238E27FC236}">
                  <a16:creationId xmlns:a16="http://schemas.microsoft.com/office/drawing/2014/main" id="{D0A5052C-48CC-4867-95E9-076AA8855FEA}"/>
                </a:ext>
              </a:extLst>
            </p:cNvPr>
            <p:cNvSpPr/>
            <p:nvPr/>
          </p:nvSpPr>
          <p:spPr>
            <a:xfrm flipH="1">
              <a:off x="-1" y="5938626"/>
              <a:ext cx="8586470" cy="60391"/>
            </a:xfrm>
            <a:custGeom>
              <a:avLst/>
              <a:gdLst>
                <a:gd name="connsiteX0" fmla="*/ 8586470 w 8586470"/>
                <a:gd name="connsiteY0" fmla="*/ 0 h 60391"/>
                <a:gd name="connsiteX1" fmla="*/ 7202170 w 8586470"/>
                <a:gd name="connsiteY1" fmla="*/ 0 h 60391"/>
                <a:gd name="connsiteX2" fmla="*/ 5419091 w 8586470"/>
                <a:gd name="connsiteY2" fmla="*/ 0 h 60391"/>
                <a:gd name="connsiteX3" fmla="*/ 4597400 w 8586470"/>
                <a:gd name="connsiteY3" fmla="*/ 0 h 60391"/>
                <a:gd name="connsiteX4" fmla="*/ 2604770 w 8586470"/>
                <a:gd name="connsiteY4" fmla="*/ 0 h 60391"/>
                <a:gd name="connsiteX5" fmla="*/ 0 w 8586470"/>
                <a:gd name="connsiteY5" fmla="*/ 0 h 60391"/>
                <a:gd name="connsiteX6" fmla="*/ 45720 w 8586470"/>
                <a:gd name="connsiteY6" fmla="*/ 60391 h 60391"/>
                <a:gd name="connsiteX7" fmla="*/ 2650490 w 8586470"/>
                <a:gd name="connsiteY7" fmla="*/ 60391 h 60391"/>
                <a:gd name="connsiteX8" fmla="*/ 4597400 w 8586470"/>
                <a:gd name="connsiteY8" fmla="*/ 60391 h 60391"/>
                <a:gd name="connsiteX9" fmla="*/ 5373371 w 8586470"/>
                <a:gd name="connsiteY9" fmla="*/ 60391 h 60391"/>
                <a:gd name="connsiteX10" fmla="*/ 7202170 w 8586470"/>
                <a:gd name="connsiteY10" fmla="*/ 60391 h 60391"/>
                <a:gd name="connsiteX11" fmla="*/ 8586470 w 8586470"/>
                <a:gd name="connsiteY11" fmla="*/ 60391 h 60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586470" h="60391">
                  <a:moveTo>
                    <a:pt x="8586470" y="0"/>
                  </a:moveTo>
                  <a:lnTo>
                    <a:pt x="7202170" y="0"/>
                  </a:lnTo>
                  <a:lnTo>
                    <a:pt x="5419091" y="0"/>
                  </a:lnTo>
                  <a:lnTo>
                    <a:pt x="4597400" y="0"/>
                  </a:lnTo>
                  <a:lnTo>
                    <a:pt x="2604770" y="0"/>
                  </a:lnTo>
                  <a:lnTo>
                    <a:pt x="0" y="0"/>
                  </a:lnTo>
                  <a:lnTo>
                    <a:pt x="45720" y="60391"/>
                  </a:lnTo>
                  <a:lnTo>
                    <a:pt x="2650490" y="60391"/>
                  </a:lnTo>
                  <a:lnTo>
                    <a:pt x="4597400" y="60391"/>
                  </a:lnTo>
                  <a:lnTo>
                    <a:pt x="5373371" y="60391"/>
                  </a:lnTo>
                  <a:lnTo>
                    <a:pt x="7202170" y="60391"/>
                  </a:lnTo>
                  <a:lnTo>
                    <a:pt x="8586470" y="6039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9802" name="标题 9801"/>
          <p:cNvSpPr>
            <a:spLocks noGrp="1"/>
          </p:cNvSpPr>
          <p:nvPr userDrawn="1">
            <p:ph type="ctrTitle" hasCustomPrompt="1"/>
          </p:nvPr>
        </p:nvSpPr>
        <p:spPr>
          <a:xfrm>
            <a:off x="673099" y="2222499"/>
            <a:ext cx="7318376" cy="2025651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73099" y="4921842"/>
            <a:ext cx="3435804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4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2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73099" y="5218113"/>
            <a:ext cx="3435804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4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íş1iḓê">
            <a:extLst>
              <a:ext uri="{FF2B5EF4-FFF2-40B4-BE49-F238E27FC236}">
                <a16:creationId xmlns:a16="http://schemas.microsoft.com/office/drawing/2014/main" id="{0E2292DC-D637-433D-82BD-1799EE273FDE}"/>
              </a:ext>
            </a:extLst>
          </p:cNvPr>
          <p:cNvSpPr/>
          <p:nvPr userDrawn="1"/>
        </p:nvSpPr>
        <p:spPr>
          <a:xfrm>
            <a:off x="9159679" y="1984724"/>
            <a:ext cx="1775702" cy="2274913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ïsḻîḑe">
            <a:extLst>
              <a:ext uri="{FF2B5EF4-FFF2-40B4-BE49-F238E27FC236}">
                <a16:creationId xmlns:a16="http://schemas.microsoft.com/office/drawing/2014/main" id="{10E1C289-9F9C-45F1-B3A8-C2B9BB6EC925}"/>
              </a:ext>
            </a:extLst>
          </p:cNvPr>
          <p:cNvSpPr/>
          <p:nvPr userDrawn="1"/>
        </p:nvSpPr>
        <p:spPr>
          <a:xfrm>
            <a:off x="1249141" y="1983343"/>
            <a:ext cx="8798388" cy="2791858"/>
          </a:xfrm>
          <a:custGeom>
            <a:avLst/>
            <a:gdLst>
              <a:gd name="connsiteX0" fmla="*/ 0 w 3011714"/>
              <a:gd name="connsiteY0" fmla="*/ 0 h 711610"/>
              <a:gd name="connsiteX1" fmla="*/ 3011714 w 3011714"/>
              <a:gd name="connsiteY1" fmla="*/ 0 h 711610"/>
              <a:gd name="connsiteX2" fmla="*/ 3011714 w 3011714"/>
              <a:gd name="connsiteY2" fmla="*/ 711610 h 711610"/>
              <a:gd name="connsiteX3" fmla="*/ 0 w 3011714"/>
              <a:gd name="connsiteY3" fmla="*/ 711610 h 711610"/>
              <a:gd name="connsiteX4" fmla="*/ 0 w 3011714"/>
              <a:gd name="connsiteY4" fmla="*/ 0 h 711610"/>
              <a:gd name="connsiteX0" fmla="*/ 0 w 3461657"/>
              <a:gd name="connsiteY0" fmla="*/ 0 h 711610"/>
              <a:gd name="connsiteX1" fmla="*/ 3461657 w 3461657"/>
              <a:gd name="connsiteY1" fmla="*/ 0 h 711610"/>
              <a:gd name="connsiteX2" fmla="*/ 3011714 w 3461657"/>
              <a:gd name="connsiteY2" fmla="*/ 711610 h 711610"/>
              <a:gd name="connsiteX3" fmla="*/ 0 w 3461657"/>
              <a:gd name="connsiteY3" fmla="*/ 711610 h 711610"/>
              <a:gd name="connsiteX4" fmla="*/ 0 w 3461657"/>
              <a:gd name="connsiteY4" fmla="*/ 0 h 711610"/>
              <a:gd name="connsiteX0" fmla="*/ 0 w 3452852"/>
              <a:gd name="connsiteY0" fmla="*/ 0 h 711610"/>
              <a:gd name="connsiteX1" fmla="*/ 3452852 w 3452852"/>
              <a:gd name="connsiteY1" fmla="*/ 0 h 711610"/>
              <a:gd name="connsiteX2" fmla="*/ 3011714 w 3452852"/>
              <a:gd name="connsiteY2" fmla="*/ 711610 h 711610"/>
              <a:gd name="connsiteX3" fmla="*/ 0 w 3452852"/>
              <a:gd name="connsiteY3" fmla="*/ 711610 h 711610"/>
              <a:gd name="connsiteX4" fmla="*/ 0 w 3452852"/>
              <a:gd name="connsiteY4" fmla="*/ 0 h 711610"/>
              <a:gd name="connsiteX0" fmla="*/ 0 w 3452852"/>
              <a:gd name="connsiteY0" fmla="*/ 0 h 711610"/>
              <a:gd name="connsiteX1" fmla="*/ 3452852 w 3452852"/>
              <a:gd name="connsiteY1" fmla="*/ 0 h 711610"/>
              <a:gd name="connsiteX2" fmla="*/ 3029324 w 3452852"/>
              <a:gd name="connsiteY2" fmla="*/ 711610 h 711610"/>
              <a:gd name="connsiteX3" fmla="*/ 0 w 3452852"/>
              <a:gd name="connsiteY3" fmla="*/ 711610 h 711610"/>
              <a:gd name="connsiteX4" fmla="*/ 0 w 3452852"/>
              <a:gd name="connsiteY4" fmla="*/ 0 h 711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2852" h="711610">
                <a:moveTo>
                  <a:pt x="0" y="0"/>
                </a:moveTo>
                <a:lnTo>
                  <a:pt x="3452852" y="0"/>
                </a:lnTo>
                <a:lnTo>
                  <a:pt x="3029324" y="711610"/>
                </a:lnTo>
                <a:lnTo>
                  <a:pt x="0" y="71161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işḻïdè">
            <a:extLst>
              <a:ext uri="{FF2B5EF4-FFF2-40B4-BE49-F238E27FC236}">
                <a16:creationId xmlns:a16="http://schemas.microsoft.com/office/drawing/2014/main" id="{788515B8-47CE-48BC-8F11-3C33E1BDDD76}"/>
              </a:ext>
            </a:extLst>
          </p:cNvPr>
          <p:cNvSpPr/>
          <p:nvPr userDrawn="1"/>
        </p:nvSpPr>
        <p:spPr>
          <a:xfrm>
            <a:off x="1249141" y="1983343"/>
            <a:ext cx="8798388" cy="2791858"/>
          </a:xfrm>
          <a:custGeom>
            <a:avLst/>
            <a:gdLst>
              <a:gd name="connsiteX0" fmla="*/ 0 w 3011714"/>
              <a:gd name="connsiteY0" fmla="*/ 0 h 711610"/>
              <a:gd name="connsiteX1" fmla="*/ 3011714 w 3011714"/>
              <a:gd name="connsiteY1" fmla="*/ 0 h 711610"/>
              <a:gd name="connsiteX2" fmla="*/ 3011714 w 3011714"/>
              <a:gd name="connsiteY2" fmla="*/ 711610 h 711610"/>
              <a:gd name="connsiteX3" fmla="*/ 0 w 3011714"/>
              <a:gd name="connsiteY3" fmla="*/ 711610 h 711610"/>
              <a:gd name="connsiteX4" fmla="*/ 0 w 3011714"/>
              <a:gd name="connsiteY4" fmla="*/ 0 h 711610"/>
              <a:gd name="connsiteX0" fmla="*/ 0 w 3461657"/>
              <a:gd name="connsiteY0" fmla="*/ 0 h 711610"/>
              <a:gd name="connsiteX1" fmla="*/ 3461657 w 3461657"/>
              <a:gd name="connsiteY1" fmla="*/ 0 h 711610"/>
              <a:gd name="connsiteX2" fmla="*/ 3011714 w 3461657"/>
              <a:gd name="connsiteY2" fmla="*/ 711610 h 711610"/>
              <a:gd name="connsiteX3" fmla="*/ 0 w 3461657"/>
              <a:gd name="connsiteY3" fmla="*/ 711610 h 711610"/>
              <a:gd name="connsiteX4" fmla="*/ 0 w 3461657"/>
              <a:gd name="connsiteY4" fmla="*/ 0 h 711610"/>
              <a:gd name="connsiteX0" fmla="*/ 0 w 3452852"/>
              <a:gd name="connsiteY0" fmla="*/ 0 h 711610"/>
              <a:gd name="connsiteX1" fmla="*/ 3452852 w 3452852"/>
              <a:gd name="connsiteY1" fmla="*/ 0 h 711610"/>
              <a:gd name="connsiteX2" fmla="*/ 3011714 w 3452852"/>
              <a:gd name="connsiteY2" fmla="*/ 711610 h 711610"/>
              <a:gd name="connsiteX3" fmla="*/ 0 w 3452852"/>
              <a:gd name="connsiteY3" fmla="*/ 711610 h 711610"/>
              <a:gd name="connsiteX4" fmla="*/ 0 w 3452852"/>
              <a:gd name="connsiteY4" fmla="*/ 0 h 711610"/>
              <a:gd name="connsiteX0" fmla="*/ 0 w 3452852"/>
              <a:gd name="connsiteY0" fmla="*/ 0 h 711610"/>
              <a:gd name="connsiteX1" fmla="*/ 3452852 w 3452852"/>
              <a:gd name="connsiteY1" fmla="*/ 0 h 711610"/>
              <a:gd name="connsiteX2" fmla="*/ 3029324 w 3452852"/>
              <a:gd name="connsiteY2" fmla="*/ 711610 h 711610"/>
              <a:gd name="connsiteX3" fmla="*/ 0 w 3452852"/>
              <a:gd name="connsiteY3" fmla="*/ 711610 h 711610"/>
              <a:gd name="connsiteX4" fmla="*/ 0 w 3452852"/>
              <a:gd name="connsiteY4" fmla="*/ 0 h 711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2852" h="711610">
                <a:moveTo>
                  <a:pt x="0" y="0"/>
                </a:moveTo>
                <a:lnTo>
                  <a:pt x="3452852" y="0"/>
                </a:lnTo>
                <a:lnTo>
                  <a:pt x="3029324" y="711610"/>
                </a:lnTo>
                <a:lnTo>
                  <a:pt x="0" y="71161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>
              <a:alphaModFix amt="59000"/>
            </a:blip>
            <a:srcRect/>
            <a:stretch>
              <a:fillRect l="-6583" t="-71040" r="-5117" b="-6393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标题 19"/>
          <p:cNvSpPr>
            <a:spLocks noGrp="1"/>
          </p:cNvSpPr>
          <p:nvPr userDrawn="1">
            <p:ph type="title"/>
          </p:nvPr>
        </p:nvSpPr>
        <p:spPr>
          <a:xfrm>
            <a:off x="3759200" y="2533650"/>
            <a:ext cx="4734114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0"/>
          <p:cNvSpPr>
            <a:spLocks noGrp="1"/>
          </p:cNvSpPr>
          <p:nvPr userDrawn="1">
            <p:ph type="body" idx="1"/>
          </p:nvPr>
        </p:nvSpPr>
        <p:spPr>
          <a:xfrm>
            <a:off x="3760316" y="3429000"/>
            <a:ext cx="4734114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100">
                <a:solidFill>
                  <a:schemeClr val="bg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88B6D7-9D3F-49D7-BACE-73A9D114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C997A4-1DD8-4731-B9FD-42398A20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A9825E-1876-42AD-ABCF-E0E100F3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D124F9DB-C87A-423F-9657-38C7A29014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2070191C-4093-409C-8FD5-7369A79637A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7593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1C7A1C-3684-4AAF-A408-C63B6CB641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986EA5F-D77D-4318-90E9-C04AA8AD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0832621-D9D9-445E-BFF9-F8348FA1E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371151B-F790-4A9F-962F-B8718A95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176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ṩḻiďê">
            <a:extLst>
              <a:ext uri="{FF2B5EF4-FFF2-40B4-BE49-F238E27FC236}">
                <a16:creationId xmlns:a16="http://schemas.microsoft.com/office/drawing/2014/main" id="{237FF968-B371-43CF-92D2-7596766F1E9C}"/>
              </a:ext>
            </a:extLst>
          </p:cNvPr>
          <p:cNvSpPr/>
          <p:nvPr userDrawn="1"/>
        </p:nvSpPr>
        <p:spPr>
          <a:xfrm flipH="1">
            <a:off x="8083096" y="1120900"/>
            <a:ext cx="753835" cy="579847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îśḻïďé">
            <a:extLst>
              <a:ext uri="{FF2B5EF4-FFF2-40B4-BE49-F238E27FC236}">
                <a16:creationId xmlns:a16="http://schemas.microsoft.com/office/drawing/2014/main" id="{3C59FF59-DD11-431D-910A-9C037353B89A}"/>
              </a:ext>
            </a:extLst>
          </p:cNvPr>
          <p:cNvSpPr/>
          <p:nvPr userDrawn="1"/>
        </p:nvSpPr>
        <p:spPr>
          <a:xfrm flipH="1">
            <a:off x="0" y="1337538"/>
            <a:ext cx="12192000" cy="4527734"/>
          </a:xfrm>
          <a:prstGeom prst="rect">
            <a:avLst/>
          </a:prstGeom>
          <a:blipFill>
            <a:blip r:embed="rId2"/>
            <a:srcRect/>
            <a:stretch>
              <a:fillRect t="-39828" b="-3982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îṧḷiďé">
            <a:extLst>
              <a:ext uri="{FF2B5EF4-FFF2-40B4-BE49-F238E27FC236}">
                <a16:creationId xmlns:a16="http://schemas.microsoft.com/office/drawing/2014/main" id="{CF08BBE2-3C5B-49D4-BE4B-30C4A6F383B7}"/>
              </a:ext>
            </a:extLst>
          </p:cNvPr>
          <p:cNvSpPr/>
          <p:nvPr userDrawn="1"/>
        </p:nvSpPr>
        <p:spPr>
          <a:xfrm flipH="1">
            <a:off x="8456839" y="1120548"/>
            <a:ext cx="3735161" cy="711610"/>
          </a:xfrm>
          <a:custGeom>
            <a:avLst/>
            <a:gdLst>
              <a:gd name="connsiteX0" fmla="*/ 0 w 3011714"/>
              <a:gd name="connsiteY0" fmla="*/ 0 h 711610"/>
              <a:gd name="connsiteX1" fmla="*/ 3011714 w 3011714"/>
              <a:gd name="connsiteY1" fmla="*/ 0 h 711610"/>
              <a:gd name="connsiteX2" fmla="*/ 3011714 w 3011714"/>
              <a:gd name="connsiteY2" fmla="*/ 711610 h 711610"/>
              <a:gd name="connsiteX3" fmla="*/ 0 w 3011714"/>
              <a:gd name="connsiteY3" fmla="*/ 711610 h 711610"/>
              <a:gd name="connsiteX4" fmla="*/ 0 w 3011714"/>
              <a:gd name="connsiteY4" fmla="*/ 0 h 711610"/>
              <a:gd name="connsiteX0" fmla="*/ 0 w 3461657"/>
              <a:gd name="connsiteY0" fmla="*/ 0 h 711610"/>
              <a:gd name="connsiteX1" fmla="*/ 3461657 w 3461657"/>
              <a:gd name="connsiteY1" fmla="*/ 0 h 711610"/>
              <a:gd name="connsiteX2" fmla="*/ 3011714 w 3461657"/>
              <a:gd name="connsiteY2" fmla="*/ 711610 h 711610"/>
              <a:gd name="connsiteX3" fmla="*/ 0 w 3461657"/>
              <a:gd name="connsiteY3" fmla="*/ 711610 h 711610"/>
              <a:gd name="connsiteX4" fmla="*/ 0 w 3461657"/>
              <a:gd name="connsiteY4" fmla="*/ 0 h 711610"/>
              <a:gd name="connsiteX0" fmla="*/ 0 w 3452852"/>
              <a:gd name="connsiteY0" fmla="*/ 0 h 711610"/>
              <a:gd name="connsiteX1" fmla="*/ 3452852 w 3452852"/>
              <a:gd name="connsiteY1" fmla="*/ 0 h 711610"/>
              <a:gd name="connsiteX2" fmla="*/ 3011714 w 3452852"/>
              <a:gd name="connsiteY2" fmla="*/ 711610 h 711610"/>
              <a:gd name="connsiteX3" fmla="*/ 0 w 3452852"/>
              <a:gd name="connsiteY3" fmla="*/ 711610 h 711610"/>
              <a:gd name="connsiteX4" fmla="*/ 0 w 3452852"/>
              <a:gd name="connsiteY4" fmla="*/ 0 h 711610"/>
              <a:gd name="connsiteX0" fmla="*/ 0 w 3452852"/>
              <a:gd name="connsiteY0" fmla="*/ 0 h 711610"/>
              <a:gd name="connsiteX1" fmla="*/ 3452852 w 3452852"/>
              <a:gd name="connsiteY1" fmla="*/ 0 h 711610"/>
              <a:gd name="connsiteX2" fmla="*/ 3029324 w 3452852"/>
              <a:gd name="connsiteY2" fmla="*/ 711610 h 711610"/>
              <a:gd name="connsiteX3" fmla="*/ 0 w 3452852"/>
              <a:gd name="connsiteY3" fmla="*/ 711610 h 711610"/>
              <a:gd name="connsiteX4" fmla="*/ 0 w 3452852"/>
              <a:gd name="connsiteY4" fmla="*/ 0 h 711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2852" h="711610">
                <a:moveTo>
                  <a:pt x="0" y="0"/>
                </a:moveTo>
                <a:lnTo>
                  <a:pt x="3452852" y="0"/>
                </a:lnTo>
                <a:lnTo>
                  <a:pt x="3029324" y="711610"/>
                </a:lnTo>
                <a:lnTo>
                  <a:pt x="0" y="71161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33CC13CF-6C25-44BD-9AED-B3A636FF4089}"/>
              </a:ext>
            </a:extLst>
          </p:cNvPr>
          <p:cNvGrpSpPr/>
          <p:nvPr userDrawn="1"/>
        </p:nvGrpSpPr>
        <p:grpSpPr>
          <a:xfrm flipH="1">
            <a:off x="-1" y="5996682"/>
            <a:ext cx="12192000" cy="60391"/>
            <a:chOff x="-1" y="5938626"/>
            <a:chExt cx="12192000" cy="60391"/>
          </a:xfrm>
          <a:solidFill>
            <a:schemeClr val="accent1"/>
          </a:solidFill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4011B658-6E85-4886-B188-4D65D95250ED}"/>
                </a:ext>
              </a:extLst>
            </p:cNvPr>
            <p:cNvGrpSpPr/>
            <p:nvPr/>
          </p:nvGrpSpPr>
          <p:grpSpPr>
            <a:xfrm>
              <a:off x="8599805" y="5938626"/>
              <a:ext cx="365760" cy="60391"/>
              <a:chOff x="7228840" y="5938626"/>
              <a:chExt cx="365760" cy="60391"/>
            </a:xfrm>
            <a:grpFill/>
          </p:grpSpPr>
          <p:sp>
            <p:nvSpPr>
              <p:cNvPr id="14" name="iṩ1ïḋè">
                <a:extLst>
                  <a:ext uri="{FF2B5EF4-FFF2-40B4-BE49-F238E27FC236}">
                    <a16:creationId xmlns:a16="http://schemas.microsoft.com/office/drawing/2014/main" id="{E496FAEA-38ED-4959-8F89-F6355ECE3DD6}"/>
                  </a:ext>
                </a:extLst>
              </p:cNvPr>
              <p:cNvSpPr/>
              <p:nvPr/>
            </p:nvSpPr>
            <p:spPr>
              <a:xfrm>
                <a:off x="7472680" y="5938626"/>
                <a:ext cx="121920" cy="60391"/>
              </a:xfrm>
              <a:custGeom>
                <a:avLst/>
                <a:gdLst>
                  <a:gd name="connsiteX0" fmla="*/ 45720 w 121920"/>
                  <a:gd name="connsiteY0" fmla="*/ 0 h 60391"/>
                  <a:gd name="connsiteX1" fmla="*/ 121920 w 121920"/>
                  <a:gd name="connsiteY1" fmla="*/ 0 h 60391"/>
                  <a:gd name="connsiteX2" fmla="*/ 76200 w 121920"/>
                  <a:gd name="connsiteY2" fmla="*/ 60391 h 60391"/>
                  <a:gd name="connsiteX3" fmla="*/ 0 w 121920"/>
                  <a:gd name="connsiteY3" fmla="*/ 60391 h 60391"/>
                  <a:gd name="connsiteX4" fmla="*/ 45720 w 121920"/>
                  <a:gd name="connsiteY4" fmla="*/ 0 h 603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920" h="60391">
                    <a:moveTo>
                      <a:pt x="45720" y="0"/>
                    </a:moveTo>
                    <a:lnTo>
                      <a:pt x="121920" y="0"/>
                    </a:lnTo>
                    <a:lnTo>
                      <a:pt x="76200" y="60391"/>
                    </a:lnTo>
                    <a:lnTo>
                      <a:pt x="0" y="60391"/>
                    </a:lnTo>
                    <a:lnTo>
                      <a:pt x="4572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îṩḻíḋê">
                <a:extLst>
                  <a:ext uri="{FF2B5EF4-FFF2-40B4-BE49-F238E27FC236}">
                    <a16:creationId xmlns:a16="http://schemas.microsoft.com/office/drawing/2014/main" id="{5C653E2C-A96E-405F-B6BE-2BF7A33C7DBF}"/>
                  </a:ext>
                </a:extLst>
              </p:cNvPr>
              <p:cNvSpPr/>
              <p:nvPr/>
            </p:nvSpPr>
            <p:spPr>
              <a:xfrm>
                <a:off x="7350760" y="5938626"/>
                <a:ext cx="121920" cy="60391"/>
              </a:xfrm>
              <a:custGeom>
                <a:avLst/>
                <a:gdLst>
                  <a:gd name="connsiteX0" fmla="*/ 45720 w 121920"/>
                  <a:gd name="connsiteY0" fmla="*/ 0 h 60391"/>
                  <a:gd name="connsiteX1" fmla="*/ 121920 w 121920"/>
                  <a:gd name="connsiteY1" fmla="*/ 0 h 60391"/>
                  <a:gd name="connsiteX2" fmla="*/ 76200 w 121920"/>
                  <a:gd name="connsiteY2" fmla="*/ 60391 h 60391"/>
                  <a:gd name="connsiteX3" fmla="*/ 0 w 121920"/>
                  <a:gd name="connsiteY3" fmla="*/ 60391 h 60391"/>
                  <a:gd name="connsiteX4" fmla="*/ 45720 w 121920"/>
                  <a:gd name="connsiteY4" fmla="*/ 0 h 603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920" h="60391">
                    <a:moveTo>
                      <a:pt x="45720" y="0"/>
                    </a:moveTo>
                    <a:lnTo>
                      <a:pt x="121920" y="0"/>
                    </a:lnTo>
                    <a:lnTo>
                      <a:pt x="76200" y="60391"/>
                    </a:lnTo>
                    <a:lnTo>
                      <a:pt x="0" y="60391"/>
                    </a:lnTo>
                    <a:lnTo>
                      <a:pt x="4572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îṣḷîďe">
                <a:extLst>
                  <a:ext uri="{FF2B5EF4-FFF2-40B4-BE49-F238E27FC236}">
                    <a16:creationId xmlns:a16="http://schemas.microsoft.com/office/drawing/2014/main" id="{9FFE9C39-9943-49FA-B9F9-7E0F8D8B911B}"/>
                  </a:ext>
                </a:extLst>
              </p:cNvPr>
              <p:cNvSpPr/>
              <p:nvPr/>
            </p:nvSpPr>
            <p:spPr>
              <a:xfrm>
                <a:off x="7228840" y="5938626"/>
                <a:ext cx="121920" cy="60391"/>
              </a:xfrm>
              <a:custGeom>
                <a:avLst/>
                <a:gdLst>
                  <a:gd name="connsiteX0" fmla="*/ 45720 w 121920"/>
                  <a:gd name="connsiteY0" fmla="*/ 0 h 60391"/>
                  <a:gd name="connsiteX1" fmla="*/ 121920 w 121920"/>
                  <a:gd name="connsiteY1" fmla="*/ 0 h 60391"/>
                  <a:gd name="connsiteX2" fmla="*/ 76200 w 121920"/>
                  <a:gd name="connsiteY2" fmla="*/ 60391 h 60391"/>
                  <a:gd name="connsiteX3" fmla="*/ 0 w 121920"/>
                  <a:gd name="connsiteY3" fmla="*/ 60391 h 60391"/>
                  <a:gd name="connsiteX4" fmla="*/ 45720 w 121920"/>
                  <a:gd name="connsiteY4" fmla="*/ 0 h 603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920" h="60391">
                    <a:moveTo>
                      <a:pt x="45720" y="0"/>
                    </a:moveTo>
                    <a:lnTo>
                      <a:pt x="121920" y="0"/>
                    </a:lnTo>
                    <a:lnTo>
                      <a:pt x="76200" y="60391"/>
                    </a:lnTo>
                    <a:lnTo>
                      <a:pt x="0" y="60391"/>
                    </a:lnTo>
                    <a:lnTo>
                      <a:pt x="4572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" name="ísļiḋe">
              <a:extLst>
                <a:ext uri="{FF2B5EF4-FFF2-40B4-BE49-F238E27FC236}">
                  <a16:creationId xmlns:a16="http://schemas.microsoft.com/office/drawing/2014/main" id="{6A594D88-D253-453A-A8FA-D5467A277630}"/>
                </a:ext>
              </a:extLst>
            </p:cNvPr>
            <p:cNvSpPr/>
            <p:nvPr/>
          </p:nvSpPr>
          <p:spPr>
            <a:xfrm>
              <a:off x="8978900" y="5938626"/>
              <a:ext cx="3213099" cy="60391"/>
            </a:xfrm>
            <a:custGeom>
              <a:avLst/>
              <a:gdLst>
                <a:gd name="connsiteX0" fmla="*/ 45720 w 3213099"/>
                <a:gd name="connsiteY0" fmla="*/ 0 h 60391"/>
                <a:gd name="connsiteX1" fmla="*/ 3213099 w 3213099"/>
                <a:gd name="connsiteY1" fmla="*/ 0 h 60391"/>
                <a:gd name="connsiteX2" fmla="*/ 3213099 w 3213099"/>
                <a:gd name="connsiteY2" fmla="*/ 60391 h 60391"/>
                <a:gd name="connsiteX3" fmla="*/ 0 w 3213099"/>
                <a:gd name="connsiteY3" fmla="*/ 60391 h 60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13099" h="60391">
                  <a:moveTo>
                    <a:pt x="45720" y="0"/>
                  </a:moveTo>
                  <a:lnTo>
                    <a:pt x="3213099" y="0"/>
                  </a:lnTo>
                  <a:lnTo>
                    <a:pt x="3213099" y="60391"/>
                  </a:lnTo>
                  <a:lnTo>
                    <a:pt x="0" y="6039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" name="iṩḻîḓé">
              <a:extLst>
                <a:ext uri="{FF2B5EF4-FFF2-40B4-BE49-F238E27FC236}">
                  <a16:creationId xmlns:a16="http://schemas.microsoft.com/office/drawing/2014/main" id="{73C2C9EB-9D5E-4F3D-A7E8-E00A36549445}"/>
                </a:ext>
              </a:extLst>
            </p:cNvPr>
            <p:cNvSpPr/>
            <p:nvPr/>
          </p:nvSpPr>
          <p:spPr>
            <a:xfrm flipH="1">
              <a:off x="-1" y="5938626"/>
              <a:ext cx="8586470" cy="60391"/>
            </a:xfrm>
            <a:custGeom>
              <a:avLst/>
              <a:gdLst>
                <a:gd name="connsiteX0" fmla="*/ 8586470 w 8586470"/>
                <a:gd name="connsiteY0" fmla="*/ 0 h 60391"/>
                <a:gd name="connsiteX1" fmla="*/ 7202170 w 8586470"/>
                <a:gd name="connsiteY1" fmla="*/ 0 h 60391"/>
                <a:gd name="connsiteX2" fmla="*/ 5419091 w 8586470"/>
                <a:gd name="connsiteY2" fmla="*/ 0 h 60391"/>
                <a:gd name="connsiteX3" fmla="*/ 4597400 w 8586470"/>
                <a:gd name="connsiteY3" fmla="*/ 0 h 60391"/>
                <a:gd name="connsiteX4" fmla="*/ 2604770 w 8586470"/>
                <a:gd name="connsiteY4" fmla="*/ 0 h 60391"/>
                <a:gd name="connsiteX5" fmla="*/ 0 w 8586470"/>
                <a:gd name="connsiteY5" fmla="*/ 0 h 60391"/>
                <a:gd name="connsiteX6" fmla="*/ 45720 w 8586470"/>
                <a:gd name="connsiteY6" fmla="*/ 60391 h 60391"/>
                <a:gd name="connsiteX7" fmla="*/ 2650490 w 8586470"/>
                <a:gd name="connsiteY7" fmla="*/ 60391 h 60391"/>
                <a:gd name="connsiteX8" fmla="*/ 4597400 w 8586470"/>
                <a:gd name="connsiteY8" fmla="*/ 60391 h 60391"/>
                <a:gd name="connsiteX9" fmla="*/ 5373371 w 8586470"/>
                <a:gd name="connsiteY9" fmla="*/ 60391 h 60391"/>
                <a:gd name="connsiteX10" fmla="*/ 7202170 w 8586470"/>
                <a:gd name="connsiteY10" fmla="*/ 60391 h 60391"/>
                <a:gd name="connsiteX11" fmla="*/ 8586470 w 8586470"/>
                <a:gd name="connsiteY11" fmla="*/ 60391 h 60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586470" h="60391">
                  <a:moveTo>
                    <a:pt x="8586470" y="0"/>
                  </a:moveTo>
                  <a:lnTo>
                    <a:pt x="7202170" y="0"/>
                  </a:lnTo>
                  <a:lnTo>
                    <a:pt x="5419091" y="0"/>
                  </a:lnTo>
                  <a:lnTo>
                    <a:pt x="4597400" y="0"/>
                  </a:lnTo>
                  <a:lnTo>
                    <a:pt x="2604770" y="0"/>
                  </a:lnTo>
                  <a:lnTo>
                    <a:pt x="0" y="0"/>
                  </a:lnTo>
                  <a:lnTo>
                    <a:pt x="45720" y="60391"/>
                  </a:lnTo>
                  <a:lnTo>
                    <a:pt x="2650490" y="60391"/>
                  </a:lnTo>
                  <a:lnTo>
                    <a:pt x="4597400" y="60391"/>
                  </a:lnTo>
                  <a:lnTo>
                    <a:pt x="5373371" y="60391"/>
                  </a:lnTo>
                  <a:lnTo>
                    <a:pt x="7202170" y="60391"/>
                  </a:lnTo>
                  <a:lnTo>
                    <a:pt x="8586470" y="6039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3" name="标题 12"/>
          <p:cNvSpPr>
            <a:spLocks noGrp="1"/>
          </p:cNvSpPr>
          <p:nvPr userDrawn="1">
            <p:ph type="ctrTitle" hasCustomPrompt="1"/>
          </p:nvPr>
        </p:nvSpPr>
        <p:spPr>
          <a:xfrm>
            <a:off x="4572000" y="2506663"/>
            <a:ext cx="6946898" cy="1621509"/>
          </a:xfr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14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7931148" y="4977999"/>
            <a:ext cx="3587750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r">
              <a:buNone/>
              <a:defRPr lang="zh-CN" altLang="en-US" sz="14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05EBDA4F-7210-4CAE-8333-80DB24212E78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7931150" y="4681728"/>
            <a:ext cx="3587750" cy="296271"/>
          </a:xfrm>
        </p:spPr>
        <p:txBody>
          <a:bodyPr vert="horz" anchor="ctr">
            <a:noAutofit/>
          </a:bodyPr>
          <a:lstStyle>
            <a:lvl1pPr marL="0" indent="0" algn="r">
              <a:buNone/>
              <a:defRPr sz="14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04388434-9949-479C-A9C3-67A953F6A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50A5656E-7A33-4865-A262-1F96263BA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5BF52F79-380E-4278-8B67-588AFE584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69" r:id="rId3"/>
    <p:sldLayoutId id="2147483662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tags" Target="../tags/tag2.xml"/><Relationship Id="rId7" Type="http://schemas.openxmlformats.org/officeDocument/2006/relationships/oleObject" Target="../embeddings/oleObject1.bin"/><Relationship Id="rId2" Type="http://schemas.openxmlformats.org/officeDocument/2006/relationships/vmlDrawing" Target="../drawings/vmlDrawing1.vml"/><Relationship Id="rId1" Type="http://schemas.openxmlformats.org/officeDocument/2006/relationships/themeOverride" Target="../theme/themeOverride1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4.xml"/><Relationship Id="rId4" Type="http://schemas.openxmlformats.org/officeDocument/2006/relationships/tags" Target="../tags/tag3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14/relationships/chartEx" Target="../charts/chartEx1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tags" Target="../tags/tag9.xml"/><Relationship Id="rId7" Type="http://schemas.openxmlformats.org/officeDocument/2006/relationships/oleObject" Target="../embeddings/oleObject2.bin"/><Relationship Id="rId2" Type="http://schemas.openxmlformats.org/officeDocument/2006/relationships/vmlDrawing" Target="../drawings/vmlDrawing2.vml"/><Relationship Id="rId1" Type="http://schemas.openxmlformats.org/officeDocument/2006/relationships/themeOverride" Target="../theme/themeOverride6.xml"/><Relationship Id="rId6" Type="http://schemas.openxmlformats.org/officeDocument/2006/relationships/slideLayout" Target="../slideLayouts/slideLayout6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hemeOverride" Target="../theme/themeOverride2.xml"/><Relationship Id="rId4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islïḑ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íśľîḋè" hidden="1">
            <a:extLst>
              <a:ext uri="{FF2B5EF4-FFF2-40B4-BE49-F238E27FC236}">
                <a16:creationId xmlns:a16="http://schemas.microsoft.com/office/drawing/2014/main" id="{3C326D0B-7DAB-41B6-8030-2E4A18CC949B}"/>
              </a:ext>
            </a:extLst>
          </p:cNvPr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58408615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think-cell Slide" r:id="rId7" imgW="347" imgH="348" progId="TCLayout.ActiveDocument.1">
                  <p:embed/>
                </p:oleObj>
              </mc:Choice>
              <mc:Fallback>
                <p:oleObj name="think-cell Slide" r:id="rId7" imgW="347" imgH="348" progId="TCLayout.ActiveDocument.1">
                  <p:embed/>
                  <p:pic>
                    <p:nvPicPr>
                      <p:cNvPr id="3" name="ïşḷïďê" hidden="1">
                        <a:extLst>
                          <a:ext uri="{FF2B5EF4-FFF2-40B4-BE49-F238E27FC236}">
                            <a16:creationId xmlns:a16="http://schemas.microsoft.com/office/drawing/2014/main" id="{3C326D0B-7DAB-41B6-8030-2E4A18CC94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îs1îde" hidden="1">
            <a:extLst>
              <a:ext uri="{FF2B5EF4-FFF2-40B4-BE49-F238E27FC236}">
                <a16:creationId xmlns:a16="http://schemas.microsoft.com/office/drawing/2014/main" id="{EC933494-1B63-4A32-964F-D05236799BAA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4000" b="1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4" name="íṥḻïdè"/>
          <p:cNvSpPr>
            <a:spLocks noGrp="1"/>
          </p:cNvSpPr>
          <p:nvPr>
            <p:ph type="ctrTitle"/>
          </p:nvPr>
        </p:nvSpPr>
        <p:spPr>
          <a:xfrm>
            <a:off x="673099" y="2247901"/>
            <a:ext cx="7851776" cy="2133600"/>
          </a:xfrm>
        </p:spPr>
        <p:txBody>
          <a:bodyPr>
            <a:normAutofit/>
          </a:bodyPr>
          <a:lstStyle/>
          <a:p>
            <a:r>
              <a:rPr lang="en-US" altLang="zh-CN" sz="2000" dirty="0" err="1"/>
              <a:t>Lain_jia</a:t>
            </a:r>
            <a:br>
              <a:rPr lang="en-US" altLang="zh-CN" sz="6600" dirty="0"/>
            </a:br>
            <a:r>
              <a:rPr lang="zh-CN" altLang="en-US" sz="6600" dirty="0"/>
              <a:t>苏州二手房</a:t>
            </a:r>
            <a:br>
              <a:rPr lang="en-US" altLang="zh-CN" sz="4400" dirty="0"/>
            </a:br>
            <a:r>
              <a:rPr lang="zh-CN" altLang="en-US" sz="3200" dirty="0"/>
              <a:t>大市范围加昆山</a:t>
            </a:r>
            <a:endParaRPr lang="zh-CN" altLang="en-US" sz="3200" b="0" dirty="0"/>
          </a:p>
        </p:txBody>
      </p:sp>
      <p:sp>
        <p:nvSpPr>
          <p:cNvPr id="6" name="íşḻîďe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Wang </a:t>
            </a:r>
            <a:r>
              <a:rPr lang="en-US" altLang="zh-CN" dirty="0" err="1"/>
              <a:t>qiang</a:t>
            </a:r>
            <a:endParaRPr lang="en-US" altLang="zh-CN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6EEFB11F-C703-4DBD-BF17-7C1CC53EF5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custDataLst>
      <p:tags r:id="rId3"/>
    </p:custDataLst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83B01C9-6C78-4BDB-937D-0F07D5ED2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10</a:t>
            </a:fld>
            <a:endParaRPr lang="zh-CN" altLang="en-US"/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7" name="图表 6">
                <a:extLst>
                  <a:ext uri="{FF2B5EF4-FFF2-40B4-BE49-F238E27FC236}">
                    <a16:creationId xmlns:a16="http://schemas.microsoft.com/office/drawing/2014/main" id="{3954CC0C-FD01-4F1C-A025-8664015EFE12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341961778"/>
                  </p:ext>
                </p:extLst>
              </p:nvPr>
            </p:nvGraphicFramePr>
            <p:xfrm>
              <a:off x="691725" y="1028700"/>
              <a:ext cx="7848960" cy="448598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7" name="图表 6">
                <a:extLst>
                  <a:ext uri="{FF2B5EF4-FFF2-40B4-BE49-F238E27FC236}">
                    <a16:creationId xmlns:a16="http://schemas.microsoft.com/office/drawing/2014/main" id="{3954CC0C-FD01-4F1C-A025-8664015EFE1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1725" y="1028700"/>
                <a:ext cx="7848960" cy="448598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6F64C40E-C363-4654-A763-D36097E233D6}"/>
              </a:ext>
            </a:extLst>
          </p:cNvPr>
          <p:cNvSpPr txBox="1"/>
          <p:nvPr/>
        </p:nvSpPr>
        <p:spPr>
          <a:xfrm>
            <a:off x="772998" y="584462"/>
            <a:ext cx="3817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户型分布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8136449-4A23-4017-BECF-053CBFEDA416}"/>
              </a:ext>
            </a:extLst>
          </p:cNvPr>
          <p:cNvSpPr txBox="1"/>
          <p:nvPr/>
        </p:nvSpPr>
        <p:spPr>
          <a:xfrm>
            <a:off x="895546" y="5674936"/>
            <a:ext cx="7305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三室两厅，</a:t>
            </a:r>
            <a:r>
              <a:rPr lang="en-US" altLang="zh-CN" dirty="0"/>
              <a:t>2</a:t>
            </a:r>
            <a:r>
              <a:rPr lang="zh-CN" altLang="en-US" dirty="0"/>
              <a:t>室</a:t>
            </a:r>
            <a:r>
              <a:rPr lang="en-US" altLang="zh-CN" dirty="0"/>
              <a:t>2</a:t>
            </a:r>
            <a:r>
              <a:rPr lang="zh-CN" altLang="en-US" dirty="0"/>
              <a:t>厅，</a:t>
            </a:r>
            <a:r>
              <a:rPr lang="en-US" altLang="zh-CN" dirty="0"/>
              <a:t>4</a:t>
            </a:r>
            <a:r>
              <a:rPr lang="zh-CN" altLang="en-US" dirty="0"/>
              <a:t>室</a:t>
            </a:r>
            <a:r>
              <a:rPr lang="en-US" altLang="zh-CN" dirty="0"/>
              <a:t>2</a:t>
            </a:r>
            <a:r>
              <a:rPr lang="zh-CN" altLang="en-US" dirty="0"/>
              <a:t>厅最受欢迎</a:t>
            </a:r>
          </a:p>
        </p:txBody>
      </p:sp>
    </p:spTree>
    <p:extLst>
      <p:ext uri="{BB962C8B-B14F-4D97-AF65-F5344CB8AC3E}">
        <p14:creationId xmlns:p14="http://schemas.microsoft.com/office/powerpoint/2010/main" val="4287569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E7693B-6533-413C-B842-76A0000DF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装修程度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E82A7E6-89C5-4B35-A40A-02B3C9335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94EE2EF-0917-4D39-9DBD-A0408922F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11</a:t>
            </a:fld>
            <a:endParaRPr lang="zh-CN" altLang="en-US"/>
          </a:p>
        </p:txBody>
      </p:sp>
      <p:graphicFrame>
        <p:nvGraphicFramePr>
          <p:cNvPr id="7" name="图表 6">
            <a:extLst>
              <a:ext uri="{FF2B5EF4-FFF2-40B4-BE49-F238E27FC236}">
                <a16:creationId xmlns:a16="http://schemas.microsoft.com/office/drawing/2014/main" id="{4CFFDECA-61C4-4E03-B77C-8A4BB2E7AC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24128468"/>
              </p:ext>
            </p:extLst>
          </p:nvPr>
        </p:nvGraphicFramePr>
        <p:xfrm>
          <a:off x="679450" y="1210655"/>
          <a:ext cx="5032505" cy="28847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34FCB6C1-81F8-4A3E-8507-405C14218E7E}"/>
              </a:ext>
            </a:extLst>
          </p:cNvPr>
          <p:cNvSpPr txBox="1"/>
          <p:nvPr/>
        </p:nvSpPr>
        <p:spPr>
          <a:xfrm>
            <a:off x="829558" y="5014361"/>
            <a:ext cx="5476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精装房是最多，毛坯和简装基本一样多。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精装平均单价要比毛坯和简装高出</a:t>
            </a:r>
            <a:r>
              <a:rPr lang="en-US" altLang="zh-CN" dirty="0"/>
              <a:t>4000</a:t>
            </a:r>
            <a:r>
              <a:rPr lang="zh-CN" altLang="en-US" dirty="0"/>
              <a:t>元左右。</a:t>
            </a:r>
          </a:p>
        </p:txBody>
      </p:sp>
      <p:graphicFrame>
        <p:nvGraphicFramePr>
          <p:cNvPr id="12" name="图表 11">
            <a:extLst>
              <a:ext uri="{FF2B5EF4-FFF2-40B4-BE49-F238E27FC236}">
                <a16:creationId xmlns:a16="http://schemas.microsoft.com/office/drawing/2014/main" id="{59489D56-4978-4414-A4F6-4CCB509750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91957329"/>
              </p:ext>
            </p:extLst>
          </p:nvPr>
        </p:nvGraphicFramePr>
        <p:xfrm>
          <a:off x="7251690" y="1210654"/>
          <a:ext cx="4330850" cy="35693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表格 13">
            <a:extLst>
              <a:ext uri="{FF2B5EF4-FFF2-40B4-BE49-F238E27FC236}">
                <a16:creationId xmlns:a16="http://schemas.microsoft.com/office/drawing/2014/main" id="{FC3961D2-E259-4850-BCFA-ADF5E414CC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31649"/>
              </p:ext>
            </p:extLst>
          </p:nvPr>
        </p:nvGraphicFramePr>
        <p:xfrm>
          <a:off x="5922486" y="1263020"/>
          <a:ext cx="1329204" cy="35170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329204">
                  <a:extLst>
                    <a:ext uri="{9D8B030D-6E8A-4147-A177-3AD203B41FA5}">
                      <a16:colId xmlns:a16="http://schemas.microsoft.com/office/drawing/2014/main" val="158692792"/>
                    </a:ext>
                  </a:extLst>
                </a:gridCol>
              </a:tblGrid>
              <a:tr h="29308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effectLst/>
                        </a:rPr>
                        <a:t>在售数量</a:t>
                      </a:r>
                      <a:r>
                        <a:rPr lang="en-US" altLang="zh-CN" sz="1400" u="none" strike="noStrike" dirty="0">
                          <a:effectLst/>
                        </a:rPr>
                        <a:t>Top10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78727274"/>
                  </a:ext>
                </a:extLst>
              </a:tr>
              <a:tr h="29308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effectLst/>
                        </a:rPr>
                        <a:t>万业湖墅金典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23455289"/>
                  </a:ext>
                </a:extLst>
              </a:tr>
              <a:tr h="29308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</a:rPr>
                        <a:t>万科北宸之光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36639581"/>
                  </a:ext>
                </a:extLst>
              </a:tr>
              <a:tr h="29308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</a:rPr>
                        <a:t>中海御景湾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24582787"/>
                  </a:ext>
                </a:extLst>
              </a:tr>
              <a:tr h="29308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</a:rPr>
                        <a:t>恒基水漾花城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36023961"/>
                  </a:ext>
                </a:extLst>
              </a:tr>
              <a:tr h="29308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</a:rPr>
                        <a:t>海亮长桥府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44127669"/>
                  </a:ext>
                </a:extLst>
              </a:tr>
              <a:tr h="29308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</a:rPr>
                        <a:t>环秀湖花园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43161125"/>
                  </a:ext>
                </a:extLst>
              </a:tr>
              <a:tr h="29308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</a:rPr>
                        <a:t>理想家园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8139704"/>
                  </a:ext>
                </a:extLst>
              </a:tr>
              <a:tr h="29308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</a:rPr>
                        <a:t>越湖家天下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70115976"/>
                  </a:ext>
                </a:extLst>
              </a:tr>
              <a:tr h="29308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</a:rPr>
                        <a:t>路劲凤凰城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41910581"/>
                  </a:ext>
                </a:extLst>
              </a:tr>
              <a:tr h="29308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</a:rPr>
                        <a:t>阳光城丽景湾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13133963"/>
                  </a:ext>
                </a:extLst>
              </a:tr>
              <a:tr h="29308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effectLst/>
                        </a:rPr>
                        <a:t>首开玖珑花园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567048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9468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îSḷîḑ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ïṥlíḑe" hidden="1">
            <a:extLst>
              <a:ext uri="{FF2B5EF4-FFF2-40B4-BE49-F238E27FC236}">
                <a16:creationId xmlns:a16="http://schemas.microsoft.com/office/drawing/2014/main" id="{A6A819F1-33AF-45D7-8BF6-2B0A9769CAD4}"/>
              </a:ext>
            </a:extLst>
          </p:cNvPr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09698697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think-cell Slide" r:id="rId7" imgW="347" imgH="348" progId="TCLayout.ActiveDocument.1">
                  <p:embed/>
                </p:oleObj>
              </mc:Choice>
              <mc:Fallback>
                <p:oleObj name="think-cell Slide" r:id="rId7" imgW="347" imgH="348" progId="TCLayout.ActiveDocument.1">
                  <p:embed/>
                  <p:pic>
                    <p:nvPicPr>
                      <p:cNvPr id="3" name="íSḷîde" hidden="1">
                        <a:extLst>
                          <a:ext uri="{FF2B5EF4-FFF2-40B4-BE49-F238E27FC236}">
                            <a16:creationId xmlns:a16="http://schemas.microsoft.com/office/drawing/2014/main" id="{A6A819F1-33AF-45D7-8BF6-2B0A9769CA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iṥḻiḑé" hidden="1">
            <a:extLst>
              <a:ext uri="{FF2B5EF4-FFF2-40B4-BE49-F238E27FC236}">
                <a16:creationId xmlns:a16="http://schemas.microsoft.com/office/drawing/2014/main" id="{FF51F16D-1BAD-46EE-A6F4-B8B94C9DF628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iṧľîḑê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6700" dirty="0"/>
              <a:t>THANKS</a:t>
            </a:r>
            <a:br>
              <a:rPr lang="en-US" altLang="zh-CN" sz="4400" dirty="0"/>
            </a:br>
            <a:r>
              <a:rPr lang="en-US" altLang="zh-CN" sz="100" dirty="0"/>
              <a:t> </a:t>
            </a:r>
            <a:endParaRPr lang="zh-CN" altLang="en-US" sz="4400" dirty="0"/>
          </a:p>
        </p:txBody>
      </p:sp>
      <p:sp>
        <p:nvSpPr>
          <p:cNvPr id="7" name="îṩ1ïḑ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zh-CN"/>
              <a:t>www</a:t>
            </a:r>
            <a:r>
              <a:rPr lang="en-US" altLang="zh-CN" sz="100"/>
              <a:t> </a:t>
            </a:r>
            <a:r>
              <a:rPr lang="en-US" altLang="zh-CN"/>
              <a:t>.islide.cc</a:t>
            </a:r>
            <a:endParaRPr lang="en-US" altLang="en-US" dirty="0"/>
          </a:p>
        </p:txBody>
      </p:sp>
      <p:sp>
        <p:nvSpPr>
          <p:cNvPr id="6" name="í$líďè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Victor wang</a:t>
            </a:r>
          </a:p>
        </p:txBody>
      </p:sp>
    </p:spTree>
    <p:custDataLst>
      <p:tags r:id="rId3"/>
    </p:custDataLst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îśliḍ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íṣlídé">
            <a:extLst>
              <a:ext uri="{FF2B5EF4-FFF2-40B4-BE49-F238E27FC236}">
                <a16:creationId xmlns:a16="http://schemas.microsoft.com/office/drawing/2014/main" id="{C0498D3A-B738-48EC-A39C-94C58B88932B}"/>
              </a:ext>
            </a:extLst>
          </p:cNvPr>
          <p:cNvGrpSpPr/>
          <p:nvPr/>
        </p:nvGrpSpPr>
        <p:grpSpPr>
          <a:xfrm>
            <a:off x="757282" y="1700808"/>
            <a:ext cx="10763205" cy="4083608"/>
            <a:chOff x="757282" y="1700808"/>
            <a:chExt cx="10763205" cy="4083608"/>
          </a:xfrm>
        </p:grpSpPr>
        <p:grpSp>
          <p:nvGrpSpPr>
            <p:cNvPr id="6" name="iṡḻiḑe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A759C196-DA28-4241-ABB5-975367026FE9}"/>
                </a:ext>
              </a:extLst>
            </p:cNvPr>
            <p:cNvGrpSpPr>
              <a:grpSpLocks noChangeAspect="1"/>
            </p:cNvGrpSpPr>
            <p:nvPr>
              <p:custDataLst>
                <p:tags r:id="rId3"/>
              </p:custDataLst>
            </p:nvPr>
          </p:nvGrpSpPr>
          <p:grpSpPr>
            <a:xfrm>
              <a:off x="757282" y="1700808"/>
              <a:ext cx="10763205" cy="4083608"/>
              <a:chOff x="1175743" y="1700808"/>
              <a:chExt cx="10344744" cy="4083608"/>
            </a:xfrm>
          </p:grpSpPr>
          <p:sp>
            <p:nvSpPr>
              <p:cNvPr id="7" name="íṩlïdè">
                <a:extLst>
                  <a:ext uri="{FF2B5EF4-FFF2-40B4-BE49-F238E27FC236}">
                    <a16:creationId xmlns:a16="http://schemas.microsoft.com/office/drawing/2014/main" id="{48F70259-7598-4270-874A-6F50772D10F6}"/>
                  </a:ext>
                </a:extLst>
              </p:cNvPr>
              <p:cNvSpPr txBox="1"/>
              <p:nvPr/>
            </p:nvSpPr>
            <p:spPr bwMode="auto">
              <a:xfrm>
                <a:off x="3822192" y="1780800"/>
                <a:ext cx="7698295" cy="4003616"/>
              </a:xfrm>
              <a:prstGeom prst="rect">
                <a:avLst/>
              </a:prstGeom>
              <a:noFill/>
            </p:spPr>
            <p:txBody>
              <a:bodyPr wrap="square" tIns="0" anchor="t">
                <a:noAutofit/>
              </a:bodyPr>
              <a:lstStyle>
                <a:defPPr>
                  <a:defRPr lang="zh-CN"/>
                </a:defPPr>
                <a:lvl1pPr>
                  <a:defRPr sz="1600" b="1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1pPr>
                <a:lvl2pPr marL="742950" indent="-28575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b="0" dirty="0">
                    <a:latin typeface="+mn-lt"/>
                    <a:ea typeface="+mn-ea"/>
                    <a:sym typeface="+mn-lt"/>
                  </a:rPr>
                  <a:t>数据获取（爬虫）</a:t>
                </a:r>
                <a:endParaRPr lang="en-US" altLang="zh-CN" b="0" dirty="0">
                  <a:latin typeface="+mn-lt"/>
                  <a:ea typeface="+mn-ea"/>
                  <a:sym typeface="+mn-lt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b="0" dirty="0">
                    <a:latin typeface="+mn-lt"/>
                    <a:ea typeface="+mn-ea"/>
                    <a:sym typeface="+mn-lt"/>
                  </a:rPr>
                  <a:t>数据存储（</a:t>
                </a:r>
                <a:r>
                  <a:rPr lang="en-US" altLang="zh-CN" b="0" dirty="0">
                    <a:latin typeface="+mn-lt"/>
                    <a:ea typeface="+mn-ea"/>
                    <a:sym typeface="+mn-lt"/>
                  </a:rPr>
                  <a:t>MYSQL</a:t>
                </a:r>
                <a:r>
                  <a:rPr lang="zh-CN" altLang="en-US" b="0" dirty="0">
                    <a:latin typeface="+mn-lt"/>
                    <a:ea typeface="+mn-ea"/>
                    <a:sym typeface="+mn-lt"/>
                  </a:rPr>
                  <a:t>）</a:t>
                </a:r>
                <a:endParaRPr lang="en-US" altLang="zh-CN" b="0" dirty="0">
                  <a:latin typeface="+mn-lt"/>
                  <a:ea typeface="+mn-ea"/>
                  <a:sym typeface="+mn-lt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b="0" dirty="0">
                    <a:latin typeface="+mn-lt"/>
                    <a:ea typeface="+mn-ea"/>
                    <a:sym typeface="+mn-lt"/>
                  </a:rPr>
                  <a:t>数据分析（</a:t>
                </a:r>
                <a:r>
                  <a:rPr lang="en-US" altLang="zh-CN" b="0" dirty="0">
                    <a:latin typeface="+mn-lt"/>
                    <a:ea typeface="+mn-ea"/>
                    <a:sym typeface="+mn-lt"/>
                  </a:rPr>
                  <a:t>Power BI</a:t>
                </a:r>
                <a:r>
                  <a:rPr lang="zh-CN" altLang="en-US" b="0" dirty="0">
                    <a:latin typeface="+mn-lt"/>
                    <a:ea typeface="+mn-ea"/>
                    <a:sym typeface="+mn-lt"/>
                  </a:rPr>
                  <a:t>， </a:t>
                </a:r>
                <a:r>
                  <a:rPr lang="en-US" altLang="zh-CN" b="0" dirty="0">
                    <a:latin typeface="+mn-lt"/>
                    <a:ea typeface="+mn-ea"/>
                    <a:sym typeface="+mn-lt"/>
                  </a:rPr>
                  <a:t>Excel</a:t>
                </a:r>
                <a:r>
                  <a:rPr lang="zh-CN" altLang="en-US" b="0" dirty="0">
                    <a:latin typeface="+mn-lt"/>
                    <a:ea typeface="+mn-ea"/>
                    <a:sym typeface="+mn-lt"/>
                  </a:rPr>
                  <a:t>）</a:t>
                </a:r>
                <a:endParaRPr lang="en-US" altLang="zh-CN" b="0" dirty="0">
                  <a:latin typeface="+mn-lt"/>
                  <a:ea typeface="+mn-ea"/>
                  <a:sym typeface="+mn-lt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b="0" dirty="0">
                    <a:latin typeface="+mn-lt"/>
                    <a:ea typeface="+mn-ea"/>
                    <a:sym typeface="+mn-lt"/>
                  </a:rPr>
                  <a:t>结论</a:t>
                </a:r>
                <a:endParaRPr lang="en-US" altLang="zh-CN" b="0" dirty="0">
                  <a:latin typeface="+mn-lt"/>
                  <a:ea typeface="+mn-ea"/>
                  <a:sym typeface="+mn-lt"/>
                </a:endParaRPr>
              </a:p>
            </p:txBody>
          </p:sp>
          <p:cxnSp>
            <p:nvCxnSpPr>
              <p:cNvPr id="8" name="íSḻîďé">
                <a:extLst>
                  <a:ext uri="{FF2B5EF4-FFF2-40B4-BE49-F238E27FC236}">
                    <a16:creationId xmlns:a16="http://schemas.microsoft.com/office/drawing/2014/main" id="{DA1FB18E-FA01-4588-BEF9-FB96A98A84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6888" y="1780800"/>
                <a:ext cx="0" cy="4003616"/>
              </a:xfrm>
              <a:prstGeom prst="line">
                <a:avLst/>
              </a:prstGeom>
              <a:solidFill>
                <a:srgbClr val="FFCC00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" name="ïṥļîdê">
                <a:extLst>
                  <a:ext uri="{FF2B5EF4-FFF2-40B4-BE49-F238E27FC236}">
                    <a16:creationId xmlns:a16="http://schemas.microsoft.com/office/drawing/2014/main" id="{0DB1D0A1-2667-455C-9387-D7ABF0A00B8C}"/>
                  </a:ext>
                </a:extLst>
              </p:cNvPr>
              <p:cNvSpPr txBox="1"/>
              <p:nvPr/>
            </p:nvSpPr>
            <p:spPr>
              <a:xfrm>
                <a:off x="1175743" y="1700808"/>
                <a:ext cx="2521108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r-TR" sz="2800" b="1">
                    <a:solidFill>
                      <a:schemeClr val="accent1"/>
                    </a:solidFill>
                    <a:cs typeface="+mn-ea"/>
                    <a:sym typeface="+mn-lt"/>
                  </a:rPr>
                  <a:t>C</a:t>
                </a:r>
                <a:r>
                  <a:rPr lang="tr-TR" sz="100" b="1">
                    <a:solidFill>
                      <a:schemeClr val="accent1"/>
                    </a:solidFill>
                    <a:cs typeface="+mn-ea"/>
                    <a:sym typeface="+mn-lt"/>
                  </a:rPr>
                  <a:t> </a:t>
                </a:r>
                <a:r>
                  <a:rPr lang="tr-TR" sz="2800" b="1">
                    <a:solidFill>
                      <a:schemeClr val="accent1"/>
                    </a:solidFill>
                    <a:cs typeface="+mn-ea"/>
                    <a:sym typeface="+mn-lt"/>
                  </a:rPr>
                  <a:t>ONTENTS</a:t>
                </a:r>
                <a:endParaRPr lang="tr-TR" sz="2800" b="1" dirty="0">
                  <a:solidFill>
                    <a:schemeClr val="accent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0" name="ïṡ1îḍé">
              <a:extLst>
                <a:ext uri="{FF2B5EF4-FFF2-40B4-BE49-F238E27FC236}">
                  <a16:creationId xmlns:a16="http://schemas.microsoft.com/office/drawing/2014/main" id="{ADAD6BE3-DC11-4582-9F68-50D831ADD00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379533" y="4867348"/>
              <a:ext cx="870506" cy="915667"/>
            </a:xfrm>
            <a:custGeom>
              <a:avLst/>
              <a:gdLst>
                <a:gd name="T0" fmla="*/ 3353 w 5127"/>
                <a:gd name="T1" fmla="*/ 1728 h 5401"/>
                <a:gd name="T2" fmla="*/ 2183 w 5127"/>
                <a:gd name="T3" fmla="*/ 1608 h 5401"/>
                <a:gd name="T4" fmla="*/ 3353 w 5127"/>
                <a:gd name="T5" fmla="*/ 1488 h 5401"/>
                <a:gd name="T6" fmla="*/ 3103 w 5127"/>
                <a:gd name="T7" fmla="*/ 2231 h 5401"/>
                <a:gd name="T8" fmla="*/ 3103 w 5127"/>
                <a:gd name="T9" fmla="*/ 1991 h 5401"/>
                <a:gd name="T10" fmla="*/ 2432 w 5127"/>
                <a:gd name="T11" fmla="*/ 2111 h 5401"/>
                <a:gd name="T12" fmla="*/ 3103 w 5127"/>
                <a:gd name="T13" fmla="*/ 2231 h 5401"/>
                <a:gd name="T14" fmla="*/ 3353 w 5127"/>
                <a:gd name="T15" fmla="*/ 2648 h 5401"/>
                <a:gd name="T16" fmla="*/ 2183 w 5127"/>
                <a:gd name="T17" fmla="*/ 2768 h 5401"/>
                <a:gd name="T18" fmla="*/ 3353 w 5127"/>
                <a:gd name="T19" fmla="*/ 2888 h 5401"/>
                <a:gd name="T20" fmla="*/ 2552 w 5127"/>
                <a:gd name="T21" fmla="*/ 3151 h 5401"/>
                <a:gd name="T22" fmla="*/ 2552 w 5127"/>
                <a:gd name="T23" fmla="*/ 3391 h 5401"/>
                <a:gd name="T24" fmla="*/ 3223 w 5127"/>
                <a:gd name="T25" fmla="*/ 3271 h 5401"/>
                <a:gd name="T26" fmla="*/ 2552 w 5127"/>
                <a:gd name="T27" fmla="*/ 3151 h 5401"/>
                <a:gd name="T28" fmla="*/ 4448 w 5127"/>
                <a:gd name="T29" fmla="*/ 1442 h 5401"/>
                <a:gd name="T30" fmla="*/ 4688 w 5127"/>
                <a:gd name="T31" fmla="*/ 1442 h 5401"/>
                <a:gd name="T32" fmla="*/ 3988 w 5127"/>
                <a:gd name="T33" fmla="*/ 0 h 5401"/>
                <a:gd name="T34" fmla="*/ 0 w 5127"/>
                <a:gd name="T35" fmla="*/ 604 h 5401"/>
                <a:gd name="T36" fmla="*/ 120 w 5127"/>
                <a:gd name="T37" fmla="*/ 1792 h 5401"/>
                <a:gd name="T38" fmla="*/ 686 w 5127"/>
                <a:gd name="T39" fmla="*/ 1672 h 5401"/>
                <a:gd name="T40" fmla="*/ 240 w 5127"/>
                <a:gd name="T41" fmla="*/ 1552 h 5401"/>
                <a:gd name="T42" fmla="*/ 604 w 5127"/>
                <a:gd name="T43" fmla="*/ 240 h 5401"/>
                <a:gd name="T44" fmla="*/ 968 w 5127"/>
                <a:gd name="T45" fmla="*/ 4179 h 5401"/>
                <a:gd name="T46" fmla="*/ 3904 w 5127"/>
                <a:gd name="T47" fmla="*/ 4879 h 5401"/>
                <a:gd name="T48" fmla="*/ 3904 w 5127"/>
                <a:gd name="T49" fmla="*/ 4639 h 5401"/>
                <a:gd name="T50" fmla="*/ 1208 w 5127"/>
                <a:gd name="T51" fmla="*/ 4179 h 5401"/>
                <a:gd name="T52" fmla="*/ 1086 w 5127"/>
                <a:gd name="T53" fmla="*/ 240 h 5401"/>
                <a:gd name="T54" fmla="*/ 4448 w 5127"/>
                <a:gd name="T55" fmla="*/ 700 h 5401"/>
                <a:gd name="T56" fmla="*/ 4568 w 5127"/>
                <a:gd name="T57" fmla="*/ 2000 h 5401"/>
                <a:gd name="T58" fmla="*/ 4568 w 5127"/>
                <a:gd name="T59" fmla="*/ 2240 h 5401"/>
                <a:gd name="T60" fmla="*/ 4887 w 5127"/>
                <a:gd name="T61" fmla="*/ 2340 h 5401"/>
                <a:gd name="T62" fmla="*/ 5007 w 5127"/>
                <a:gd name="T63" fmla="*/ 3838 h 5401"/>
                <a:gd name="T64" fmla="*/ 5127 w 5127"/>
                <a:gd name="T65" fmla="*/ 2340 h 5401"/>
                <a:gd name="T66" fmla="*/ 4568 w 5127"/>
                <a:gd name="T67" fmla="*/ 5139 h 5401"/>
                <a:gd name="T68" fmla="*/ 4448 w 5127"/>
                <a:gd name="T69" fmla="*/ 5281 h 5401"/>
                <a:gd name="T70" fmla="*/ 4688 w 5127"/>
                <a:gd name="T71" fmla="*/ 5281 h 5401"/>
                <a:gd name="T72" fmla="*/ 4568 w 5127"/>
                <a:gd name="T73" fmla="*/ 5139 h 5401"/>
                <a:gd name="T74" fmla="*/ 4448 w 5127"/>
                <a:gd name="T75" fmla="*/ 2559 h 5401"/>
                <a:gd name="T76" fmla="*/ 4568 w 5127"/>
                <a:gd name="T77" fmla="*/ 4974 h 5401"/>
                <a:gd name="T78" fmla="*/ 4688 w 5127"/>
                <a:gd name="T79" fmla="*/ 2559 h 5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27" h="5401">
                  <a:moveTo>
                    <a:pt x="3473" y="1608"/>
                  </a:moveTo>
                  <a:cubicBezTo>
                    <a:pt x="3473" y="1674"/>
                    <a:pt x="3419" y="1728"/>
                    <a:pt x="3353" y="1728"/>
                  </a:cubicBezTo>
                  <a:lnTo>
                    <a:pt x="2303" y="1728"/>
                  </a:lnTo>
                  <a:cubicBezTo>
                    <a:pt x="2236" y="1728"/>
                    <a:pt x="2183" y="1674"/>
                    <a:pt x="2183" y="1608"/>
                  </a:cubicBezTo>
                  <a:cubicBezTo>
                    <a:pt x="2183" y="1542"/>
                    <a:pt x="2236" y="1488"/>
                    <a:pt x="2303" y="1488"/>
                  </a:cubicBezTo>
                  <a:lnTo>
                    <a:pt x="3353" y="1488"/>
                  </a:lnTo>
                  <a:cubicBezTo>
                    <a:pt x="3419" y="1488"/>
                    <a:pt x="3473" y="1542"/>
                    <a:pt x="3473" y="1608"/>
                  </a:cubicBezTo>
                  <a:close/>
                  <a:moveTo>
                    <a:pt x="3103" y="2231"/>
                  </a:moveTo>
                  <a:cubicBezTo>
                    <a:pt x="3170" y="2231"/>
                    <a:pt x="3223" y="2178"/>
                    <a:pt x="3223" y="2111"/>
                  </a:cubicBezTo>
                  <a:cubicBezTo>
                    <a:pt x="3223" y="2045"/>
                    <a:pt x="3170" y="1991"/>
                    <a:pt x="3103" y="1991"/>
                  </a:cubicBezTo>
                  <a:lnTo>
                    <a:pt x="2552" y="1991"/>
                  </a:lnTo>
                  <a:cubicBezTo>
                    <a:pt x="2486" y="1991"/>
                    <a:pt x="2432" y="2045"/>
                    <a:pt x="2432" y="2111"/>
                  </a:cubicBezTo>
                  <a:cubicBezTo>
                    <a:pt x="2432" y="2178"/>
                    <a:pt x="2486" y="2231"/>
                    <a:pt x="2552" y="2231"/>
                  </a:cubicBezTo>
                  <a:lnTo>
                    <a:pt x="3103" y="2231"/>
                  </a:lnTo>
                  <a:close/>
                  <a:moveTo>
                    <a:pt x="3473" y="2768"/>
                  </a:moveTo>
                  <a:cubicBezTo>
                    <a:pt x="3473" y="2701"/>
                    <a:pt x="3419" y="2648"/>
                    <a:pt x="3353" y="2648"/>
                  </a:cubicBezTo>
                  <a:lnTo>
                    <a:pt x="2303" y="2648"/>
                  </a:lnTo>
                  <a:cubicBezTo>
                    <a:pt x="2236" y="2648"/>
                    <a:pt x="2183" y="2701"/>
                    <a:pt x="2183" y="2768"/>
                  </a:cubicBezTo>
                  <a:cubicBezTo>
                    <a:pt x="2183" y="2834"/>
                    <a:pt x="2236" y="2888"/>
                    <a:pt x="2303" y="2888"/>
                  </a:cubicBezTo>
                  <a:lnTo>
                    <a:pt x="3353" y="2888"/>
                  </a:lnTo>
                  <a:cubicBezTo>
                    <a:pt x="3419" y="2888"/>
                    <a:pt x="3473" y="2834"/>
                    <a:pt x="3473" y="2768"/>
                  </a:cubicBezTo>
                  <a:close/>
                  <a:moveTo>
                    <a:pt x="2552" y="3151"/>
                  </a:moveTo>
                  <a:cubicBezTo>
                    <a:pt x="2486" y="3151"/>
                    <a:pt x="2432" y="3205"/>
                    <a:pt x="2432" y="3271"/>
                  </a:cubicBezTo>
                  <a:cubicBezTo>
                    <a:pt x="2432" y="3338"/>
                    <a:pt x="2486" y="3391"/>
                    <a:pt x="2552" y="3391"/>
                  </a:cubicBezTo>
                  <a:lnTo>
                    <a:pt x="3103" y="3391"/>
                  </a:lnTo>
                  <a:cubicBezTo>
                    <a:pt x="3170" y="3391"/>
                    <a:pt x="3223" y="3338"/>
                    <a:pt x="3223" y="3271"/>
                  </a:cubicBezTo>
                  <a:cubicBezTo>
                    <a:pt x="3223" y="3205"/>
                    <a:pt x="3170" y="3151"/>
                    <a:pt x="3103" y="3151"/>
                  </a:cubicBezTo>
                  <a:lnTo>
                    <a:pt x="2552" y="3151"/>
                  </a:lnTo>
                  <a:close/>
                  <a:moveTo>
                    <a:pt x="4448" y="700"/>
                  </a:moveTo>
                  <a:lnTo>
                    <a:pt x="4448" y="1442"/>
                  </a:lnTo>
                  <a:cubicBezTo>
                    <a:pt x="4448" y="1509"/>
                    <a:pt x="4501" y="1562"/>
                    <a:pt x="4568" y="1562"/>
                  </a:cubicBezTo>
                  <a:cubicBezTo>
                    <a:pt x="4634" y="1562"/>
                    <a:pt x="4688" y="1509"/>
                    <a:pt x="4688" y="1442"/>
                  </a:cubicBezTo>
                  <a:lnTo>
                    <a:pt x="4688" y="700"/>
                  </a:lnTo>
                  <a:cubicBezTo>
                    <a:pt x="4688" y="314"/>
                    <a:pt x="4374" y="0"/>
                    <a:pt x="3988" y="0"/>
                  </a:cubicBezTo>
                  <a:lnTo>
                    <a:pt x="604" y="0"/>
                  </a:lnTo>
                  <a:cubicBezTo>
                    <a:pt x="271" y="0"/>
                    <a:pt x="0" y="271"/>
                    <a:pt x="0" y="604"/>
                  </a:cubicBezTo>
                  <a:lnTo>
                    <a:pt x="0" y="1672"/>
                  </a:lnTo>
                  <a:cubicBezTo>
                    <a:pt x="0" y="1738"/>
                    <a:pt x="53" y="1792"/>
                    <a:pt x="120" y="1792"/>
                  </a:cubicBezTo>
                  <a:lnTo>
                    <a:pt x="566" y="1792"/>
                  </a:lnTo>
                  <a:cubicBezTo>
                    <a:pt x="632" y="1792"/>
                    <a:pt x="686" y="1738"/>
                    <a:pt x="686" y="1672"/>
                  </a:cubicBezTo>
                  <a:cubicBezTo>
                    <a:pt x="686" y="1606"/>
                    <a:pt x="632" y="1552"/>
                    <a:pt x="566" y="1552"/>
                  </a:cubicBezTo>
                  <a:lnTo>
                    <a:pt x="240" y="1552"/>
                  </a:lnTo>
                  <a:lnTo>
                    <a:pt x="240" y="604"/>
                  </a:lnTo>
                  <a:cubicBezTo>
                    <a:pt x="240" y="403"/>
                    <a:pt x="403" y="240"/>
                    <a:pt x="604" y="240"/>
                  </a:cubicBezTo>
                  <a:cubicBezTo>
                    <a:pt x="805" y="240"/>
                    <a:pt x="968" y="403"/>
                    <a:pt x="968" y="604"/>
                  </a:cubicBezTo>
                  <a:lnTo>
                    <a:pt x="968" y="4179"/>
                  </a:lnTo>
                  <a:cubicBezTo>
                    <a:pt x="968" y="4565"/>
                    <a:pt x="1282" y="4879"/>
                    <a:pt x="1668" y="4879"/>
                  </a:cubicBezTo>
                  <a:lnTo>
                    <a:pt x="3904" y="4879"/>
                  </a:lnTo>
                  <a:cubicBezTo>
                    <a:pt x="3970" y="4879"/>
                    <a:pt x="4024" y="4825"/>
                    <a:pt x="4024" y="4759"/>
                  </a:cubicBezTo>
                  <a:cubicBezTo>
                    <a:pt x="4024" y="4693"/>
                    <a:pt x="3970" y="4639"/>
                    <a:pt x="3904" y="4639"/>
                  </a:cubicBezTo>
                  <a:lnTo>
                    <a:pt x="1668" y="4639"/>
                  </a:lnTo>
                  <a:cubicBezTo>
                    <a:pt x="1415" y="4639"/>
                    <a:pt x="1208" y="4433"/>
                    <a:pt x="1208" y="4179"/>
                  </a:cubicBezTo>
                  <a:lnTo>
                    <a:pt x="1208" y="604"/>
                  </a:lnTo>
                  <a:cubicBezTo>
                    <a:pt x="1208" y="468"/>
                    <a:pt x="1163" y="341"/>
                    <a:pt x="1086" y="240"/>
                  </a:cubicBezTo>
                  <a:lnTo>
                    <a:pt x="3988" y="240"/>
                  </a:lnTo>
                  <a:cubicBezTo>
                    <a:pt x="4241" y="240"/>
                    <a:pt x="4448" y="446"/>
                    <a:pt x="4448" y="700"/>
                  </a:cubicBezTo>
                  <a:close/>
                  <a:moveTo>
                    <a:pt x="4787" y="2000"/>
                  </a:moveTo>
                  <a:lnTo>
                    <a:pt x="4568" y="2000"/>
                  </a:lnTo>
                  <a:cubicBezTo>
                    <a:pt x="4501" y="2000"/>
                    <a:pt x="4448" y="2054"/>
                    <a:pt x="4448" y="2120"/>
                  </a:cubicBezTo>
                  <a:cubicBezTo>
                    <a:pt x="4448" y="2187"/>
                    <a:pt x="4501" y="2240"/>
                    <a:pt x="4568" y="2240"/>
                  </a:cubicBezTo>
                  <a:lnTo>
                    <a:pt x="4787" y="2240"/>
                  </a:lnTo>
                  <a:cubicBezTo>
                    <a:pt x="4842" y="2240"/>
                    <a:pt x="4887" y="2285"/>
                    <a:pt x="4887" y="2340"/>
                  </a:cubicBezTo>
                  <a:lnTo>
                    <a:pt x="4887" y="3718"/>
                  </a:lnTo>
                  <a:cubicBezTo>
                    <a:pt x="4887" y="3785"/>
                    <a:pt x="4941" y="3838"/>
                    <a:pt x="5007" y="3838"/>
                  </a:cubicBezTo>
                  <a:cubicBezTo>
                    <a:pt x="5073" y="3838"/>
                    <a:pt x="5127" y="3785"/>
                    <a:pt x="5127" y="3718"/>
                  </a:cubicBezTo>
                  <a:lnTo>
                    <a:pt x="5127" y="2340"/>
                  </a:lnTo>
                  <a:cubicBezTo>
                    <a:pt x="5127" y="2153"/>
                    <a:pt x="4975" y="2000"/>
                    <a:pt x="4787" y="2000"/>
                  </a:cubicBezTo>
                  <a:close/>
                  <a:moveTo>
                    <a:pt x="4568" y="5139"/>
                  </a:moveTo>
                  <a:cubicBezTo>
                    <a:pt x="4501" y="5139"/>
                    <a:pt x="4448" y="5193"/>
                    <a:pt x="4448" y="5259"/>
                  </a:cubicBezTo>
                  <a:lnTo>
                    <a:pt x="4448" y="5281"/>
                  </a:lnTo>
                  <a:cubicBezTo>
                    <a:pt x="4448" y="5347"/>
                    <a:pt x="4501" y="5401"/>
                    <a:pt x="4568" y="5401"/>
                  </a:cubicBezTo>
                  <a:cubicBezTo>
                    <a:pt x="4634" y="5401"/>
                    <a:pt x="4688" y="5347"/>
                    <a:pt x="4688" y="5281"/>
                  </a:cubicBezTo>
                  <a:lnTo>
                    <a:pt x="4688" y="5259"/>
                  </a:lnTo>
                  <a:cubicBezTo>
                    <a:pt x="4688" y="5193"/>
                    <a:pt x="4634" y="5139"/>
                    <a:pt x="4568" y="5139"/>
                  </a:cubicBezTo>
                  <a:close/>
                  <a:moveTo>
                    <a:pt x="4568" y="2439"/>
                  </a:moveTo>
                  <a:cubicBezTo>
                    <a:pt x="4501" y="2439"/>
                    <a:pt x="4448" y="2492"/>
                    <a:pt x="4448" y="2559"/>
                  </a:cubicBezTo>
                  <a:lnTo>
                    <a:pt x="4448" y="4854"/>
                  </a:lnTo>
                  <a:cubicBezTo>
                    <a:pt x="4448" y="4920"/>
                    <a:pt x="4501" y="4974"/>
                    <a:pt x="4568" y="4974"/>
                  </a:cubicBezTo>
                  <a:cubicBezTo>
                    <a:pt x="4634" y="4974"/>
                    <a:pt x="4688" y="4920"/>
                    <a:pt x="4688" y="4854"/>
                  </a:cubicBezTo>
                  <a:lnTo>
                    <a:pt x="4688" y="2559"/>
                  </a:lnTo>
                  <a:cubicBezTo>
                    <a:pt x="4688" y="2492"/>
                    <a:pt x="4634" y="2439"/>
                    <a:pt x="4568" y="243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</p:spTree>
    <p:custDataLst>
      <p:tags r:id="rId2"/>
    </p:custDataLst>
    <p:extLst>
      <p:ext uri="{BB962C8B-B14F-4D97-AF65-F5344CB8AC3E}">
        <p14:creationId xmlns:p14="http://schemas.microsoft.com/office/powerpoint/2010/main" val="911933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işḻíḓ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šḷiḓ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数据获取</a:t>
            </a:r>
          </a:p>
        </p:txBody>
      </p:sp>
      <p:sp>
        <p:nvSpPr>
          <p:cNvPr id="6" name="íŝlïḑè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dirty="0"/>
              <a:t>爬虫（多线程）</a:t>
            </a:r>
          </a:p>
        </p:txBody>
      </p:sp>
      <p:sp>
        <p:nvSpPr>
          <p:cNvPr id="9" name="iṧḷîḓè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2555190" y="3046902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</a:t>
            </a:r>
            <a:r>
              <a:rPr lang="en-US" altLang="zh-CN" sz="100" spc="10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 </a:t>
            </a:r>
            <a:r>
              <a:rPr lang="en-US" altLang="zh-CN" spc="10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01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371597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ṩľiḋ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ïŝ1îḓ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链家网爬取二手房信息</a:t>
            </a:r>
          </a:p>
        </p:txBody>
      </p:sp>
      <p:sp>
        <p:nvSpPr>
          <p:cNvPr id="4" name="ïṧḷíḋè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0C6CF38-F857-4FD6-BC96-C24806AA4044}"/>
              </a:ext>
            </a:extLst>
          </p:cNvPr>
          <p:cNvSpPr txBox="1"/>
          <p:nvPr/>
        </p:nvSpPr>
        <p:spPr>
          <a:xfrm>
            <a:off x="933449" y="1295400"/>
            <a:ext cx="41402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/>
              <a:t>Requests</a:t>
            </a:r>
          </a:p>
          <a:p>
            <a:pPr marL="342900" indent="-342900">
              <a:buAutoNum type="arabicPeriod"/>
            </a:pPr>
            <a:r>
              <a:rPr lang="en-US" altLang="zh-CN" dirty="0" err="1"/>
              <a:t>Scrapy</a:t>
            </a:r>
            <a:r>
              <a:rPr lang="en-US" altLang="zh-CN" dirty="0"/>
              <a:t>(</a:t>
            </a:r>
            <a:r>
              <a:rPr lang="en-US" altLang="zh-CN" dirty="0" err="1"/>
              <a:t>Xpath</a:t>
            </a:r>
            <a:r>
              <a:rPr lang="en-US" altLang="zh-CN" dirty="0"/>
              <a:t>)</a:t>
            </a:r>
          </a:p>
          <a:p>
            <a:pPr marL="342900" indent="-342900">
              <a:buAutoNum type="arabicPeriod"/>
            </a:pPr>
            <a:r>
              <a:rPr lang="en-US" altLang="zh-CN" dirty="0"/>
              <a:t>Threading 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B7E303B-0BF1-49F5-93A5-4B234E9F4F6D}"/>
              </a:ext>
            </a:extLst>
          </p:cNvPr>
          <p:cNvSpPr/>
          <p:nvPr/>
        </p:nvSpPr>
        <p:spPr>
          <a:xfrm>
            <a:off x="933449" y="2854900"/>
            <a:ext cx="4951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https://github.com/Victorwang83/lian_jia-spider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67288CA-44E0-47D5-97C8-350009B93F3E}"/>
              </a:ext>
            </a:extLst>
          </p:cNvPr>
          <p:cNvSpPr txBox="1"/>
          <p:nvPr/>
        </p:nvSpPr>
        <p:spPr>
          <a:xfrm>
            <a:off x="933449" y="2409825"/>
            <a:ext cx="3571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代码地址：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57533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9EF0FE-622B-49D7-9047-27C1C21E3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MYSQL </a:t>
            </a:r>
            <a:r>
              <a:rPr lang="zh-CN" altLang="en-US" dirty="0"/>
              <a:t>存储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F97490A-5AFA-4162-8E72-493AF7D39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5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490D307-1B5F-4D6C-83E9-99F39B1BE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175" y="1217358"/>
            <a:ext cx="6749390" cy="483444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6D1FDA3-12D7-4601-BA3A-6C08FBA749BB}"/>
              </a:ext>
            </a:extLst>
          </p:cNvPr>
          <p:cNvSpPr txBox="1"/>
          <p:nvPr/>
        </p:nvSpPr>
        <p:spPr>
          <a:xfrm>
            <a:off x="742949" y="2505670"/>
            <a:ext cx="3076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利用</a:t>
            </a:r>
            <a:r>
              <a:rPr lang="en-US" altLang="zh-CN" sz="1400" dirty="0" err="1"/>
              <a:t>pymysql</a:t>
            </a:r>
            <a:r>
              <a:rPr lang="zh-CN" altLang="en-US" sz="1400" dirty="0"/>
              <a:t>将获取的数据存入</a:t>
            </a:r>
            <a:r>
              <a:rPr lang="en-US" altLang="zh-CN" sz="1400" dirty="0" err="1"/>
              <a:t>mysql</a:t>
            </a:r>
            <a:r>
              <a:rPr lang="zh-CN" altLang="en-US" sz="1400" dirty="0"/>
              <a:t>：可以直接编写</a:t>
            </a:r>
            <a:r>
              <a:rPr lang="en-US" altLang="zh-CN" sz="1400" dirty="0" err="1"/>
              <a:t>sql</a:t>
            </a:r>
            <a:r>
              <a:rPr lang="zh-CN" altLang="en-US" sz="1400" dirty="0"/>
              <a:t>语句操作数据库</a:t>
            </a:r>
          </a:p>
        </p:txBody>
      </p:sp>
    </p:spTree>
    <p:extLst>
      <p:ext uri="{BB962C8B-B14F-4D97-AF65-F5344CB8AC3E}">
        <p14:creationId xmlns:p14="http://schemas.microsoft.com/office/powerpoint/2010/main" val="1684286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682037-57A6-4BFF-AD0D-2C6540C61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二手房房价分析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731749B-7AE9-4754-BB90-FB68225AE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6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7628165-06BC-418E-B6FA-6A7D4CC3F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24" y="1238861"/>
            <a:ext cx="10258426" cy="417037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C55EAA4-5B64-4017-A701-3C47C594EDF6}"/>
              </a:ext>
            </a:extLst>
          </p:cNvPr>
          <p:cNvSpPr txBox="1"/>
          <p:nvPr/>
        </p:nvSpPr>
        <p:spPr>
          <a:xfrm>
            <a:off x="914400" y="5409234"/>
            <a:ext cx="9353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园区的各个区域的价格都很高，总体均价最高，昆山均价最低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玲珑湾地区是全苏州房价最高的区域</a:t>
            </a:r>
            <a:endParaRPr lang="en-US" altLang="zh-CN" dirty="0"/>
          </a:p>
          <a:p>
            <a:pPr marL="342900" indent="-342900">
              <a:buAutoNum type="arabicPeriod"/>
            </a:pPr>
            <a:endParaRPr lang="zh-CN" altLang="en-US" dirty="0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6B1CF622-54A8-415B-9FB2-CF0C08FC995B}"/>
              </a:ext>
            </a:extLst>
          </p:cNvPr>
          <p:cNvCxnSpPr>
            <a:cxnSpLocks/>
          </p:cNvCxnSpPr>
          <p:nvPr/>
        </p:nvCxnSpPr>
        <p:spPr>
          <a:xfrm>
            <a:off x="6617617" y="1847654"/>
            <a:ext cx="1" cy="3091991"/>
          </a:xfrm>
          <a:prstGeom prst="line">
            <a:avLst/>
          </a:prstGeom>
          <a:ln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670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D2D5AD-9925-4AFB-9A40-E4A774026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各小区房价热力图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FAEBA6B-7591-46F7-AFD7-57AC70CFA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二手房各小区热力图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E53F2E-85DF-4A7A-81F4-73D258E85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7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AF01DF0-915D-4A33-A9C8-EC887BE7D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202" y="1258576"/>
            <a:ext cx="9393466" cy="4594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132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168F38B-90C8-4BA2-95BB-EF04E36CE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8</a:t>
            </a:fld>
            <a:endParaRPr lang="zh-CN" altLang="en-US"/>
          </a:p>
        </p:txBody>
      </p:sp>
      <p:graphicFrame>
        <p:nvGraphicFramePr>
          <p:cNvPr id="7" name="图表 6">
            <a:extLst>
              <a:ext uri="{FF2B5EF4-FFF2-40B4-BE49-F238E27FC236}">
                <a16:creationId xmlns:a16="http://schemas.microsoft.com/office/drawing/2014/main" id="{A59FE5F3-A4EE-460C-84FF-9DDB2A5788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99783068"/>
              </p:ext>
            </p:extLst>
          </p:nvPr>
        </p:nvGraphicFramePr>
        <p:xfrm>
          <a:off x="615532" y="784111"/>
          <a:ext cx="9450011" cy="48248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D595EC90-D2EC-480F-AB90-8B1E330F2922}"/>
              </a:ext>
            </a:extLst>
          </p:cNvPr>
          <p:cNvSpPr txBox="1"/>
          <p:nvPr/>
        </p:nvSpPr>
        <p:spPr>
          <a:xfrm>
            <a:off x="740364" y="414779"/>
            <a:ext cx="7366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各区域房价趋势图</a:t>
            </a:r>
            <a:r>
              <a:rPr lang="en-US" altLang="zh-CN" dirty="0"/>
              <a:t>2019.4-2020.3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F231134-97A0-4B1A-A3E3-18A00CD67939}"/>
              </a:ext>
            </a:extLst>
          </p:cNvPr>
          <p:cNvSpPr txBox="1"/>
          <p:nvPr/>
        </p:nvSpPr>
        <p:spPr>
          <a:xfrm>
            <a:off x="843077" y="5687725"/>
            <a:ext cx="7767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总体呈现波动状态，受疫情影响今年年初有所回落</a:t>
            </a:r>
          </a:p>
        </p:txBody>
      </p:sp>
    </p:spTree>
    <p:extLst>
      <p:ext uri="{BB962C8B-B14F-4D97-AF65-F5344CB8AC3E}">
        <p14:creationId xmlns:p14="http://schemas.microsoft.com/office/powerpoint/2010/main" val="347851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B8C127-F915-49D5-82DA-7663DE97E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二手房面积分布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AC18DD4-C793-41E6-A9A1-C44A83BA5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9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A51A14E-01CE-4647-8D61-34A124BEB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24" y="1130301"/>
            <a:ext cx="4722208" cy="406514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F952071-729C-4838-BA15-B5115AC4FB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6506" y="1199739"/>
            <a:ext cx="6013981" cy="401994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441FC97C-7EB8-4B01-9735-501EC81C62F4}"/>
              </a:ext>
            </a:extLst>
          </p:cNvPr>
          <p:cNvSpPr txBox="1"/>
          <p:nvPr/>
        </p:nvSpPr>
        <p:spPr>
          <a:xfrm>
            <a:off x="7117237" y="5187290"/>
            <a:ext cx="397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在售二手房平均面积最高的</a:t>
            </a:r>
            <a:r>
              <a:rPr lang="en-US" altLang="zh-CN" sz="1400" dirty="0"/>
              <a:t>20</a:t>
            </a:r>
            <a:r>
              <a:rPr lang="zh-CN" altLang="en-US" sz="1400" dirty="0"/>
              <a:t>个小区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02C6014-CC4F-4058-B7DE-F7A6BFC5ABAC}"/>
              </a:ext>
            </a:extLst>
          </p:cNvPr>
          <p:cNvSpPr txBox="1"/>
          <p:nvPr/>
        </p:nvSpPr>
        <p:spPr>
          <a:xfrm>
            <a:off x="1583850" y="5195443"/>
            <a:ext cx="25827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在售二手房面积分布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06DF0AA-4FCC-401E-B713-A1D7B609F3B7}"/>
              </a:ext>
            </a:extLst>
          </p:cNvPr>
          <p:cNvSpPr txBox="1"/>
          <p:nvPr/>
        </p:nvSpPr>
        <p:spPr>
          <a:xfrm>
            <a:off x="791057" y="5578144"/>
            <a:ext cx="90882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面积分布在</a:t>
            </a:r>
            <a:r>
              <a:rPr lang="en-US" altLang="zh-CN" dirty="0"/>
              <a:t>30</a:t>
            </a:r>
            <a:r>
              <a:rPr lang="zh-CN" altLang="en-US" dirty="0"/>
              <a:t>平米到</a:t>
            </a:r>
            <a:r>
              <a:rPr lang="en-US" altLang="zh-CN" dirty="0"/>
              <a:t>150</a:t>
            </a:r>
            <a:r>
              <a:rPr lang="zh-CN" altLang="en-US" dirty="0"/>
              <a:t>平米之间的数量最多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面积较大的小区拙政别墅和绿地海珀公爵，其余的别墅都在</a:t>
            </a:r>
            <a:r>
              <a:rPr lang="en-US" altLang="zh-CN" dirty="0"/>
              <a:t>400-650</a:t>
            </a:r>
            <a:r>
              <a:rPr lang="zh-CN" altLang="en-US" dirty="0"/>
              <a:t>平米左右</a:t>
            </a:r>
            <a:endParaRPr lang="en-US" altLang="zh-CN" dirty="0"/>
          </a:p>
          <a:p>
            <a:pPr marL="342900" indent="-342900"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365786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THINKCELLUNDODONOTDELETE" val="0"/>
  <p:tag name="ISLIDE.THEME" val="#35564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Smkff3fSzGMOuItfjj3F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6S0wzOvQ8a50SA42PUNR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b751056-6b97-492c-b763-340acee7e99d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FFBF00"/>
      </a:accent1>
      <a:accent2>
        <a:srgbClr val="040404"/>
      </a:accent2>
      <a:accent3>
        <a:srgbClr val="CB9205"/>
      </a:accent3>
      <a:accent4>
        <a:srgbClr val="999999"/>
      </a:accent4>
      <a:accent5>
        <a:srgbClr val="DDB02A"/>
      </a:accent5>
      <a:accent6>
        <a:srgbClr val="768394"/>
      </a:accent6>
      <a:hlink>
        <a:srgbClr val="4276A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FFBF00"/>
    </a:accent1>
    <a:accent2>
      <a:srgbClr val="040404"/>
    </a:accent2>
    <a:accent3>
      <a:srgbClr val="CB9205"/>
    </a:accent3>
    <a:accent4>
      <a:srgbClr val="999999"/>
    </a:accent4>
    <a:accent5>
      <a:srgbClr val="DDB02A"/>
    </a:accent5>
    <a:accent6>
      <a:srgbClr val="768394"/>
    </a:accent6>
    <a:hlink>
      <a:srgbClr val="4276AA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FFBF00"/>
    </a:accent1>
    <a:accent2>
      <a:srgbClr val="040404"/>
    </a:accent2>
    <a:accent3>
      <a:srgbClr val="CB9205"/>
    </a:accent3>
    <a:accent4>
      <a:srgbClr val="999999"/>
    </a:accent4>
    <a:accent5>
      <a:srgbClr val="DDB02A"/>
    </a:accent5>
    <a:accent6>
      <a:srgbClr val="768394"/>
    </a:accent6>
    <a:hlink>
      <a:srgbClr val="4276AA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FFBF00"/>
    </a:accent1>
    <a:accent2>
      <a:srgbClr val="040404"/>
    </a:accent2>
    <a:accent3>
      <a:srgbClr val="CB9205"/>
    </a:accent3>
    <a:accent4>
      <a:srgbClr val="999999"/>
    </a:accent4>
    <a:accent5>
      <a:srgbClr val="DDB02A"/>
    </a:accent5>
    <a:accent6>
      <a:srgbClr val="768394"/>
    </a:accent6>
    <a:hlink>
      <a:srgbClr val="4276AA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78495"/>
    </a:dk2>
    <a:lt2>
      <a:srgbClr val="F0F0F0"/>
    </a:lt2>
    <a:accent1>
      <a:srgbClr val="FA6A36"/>
    </a:accent1>
    <a:accent2>
      <a:srgbClr val="1BCCEA"/>
    </a:accent2>
    <a:accent3>
      <a:srgbClr val="FFAB34"/>
    </a:accent3>
    <a:accent4>
      <a:srgbClr val="5AB59E"/>
    </a:accent4>
    <a:accent5>
      <a:srgbClr val="BECD8C"/>
    </a:accent5>
    <a:accent6>
      <a:srgbClr val="C9C9C9"/>
    </a:accent6>
    <a:hlink>
      <a:srgbClr val="FA6A36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78495"/>
    </a:dk2>
    <a:lt2>
      <a:srgbClr val="F0F0F0"/>
    </a:lt2>
    <a:accent1>
      <a:srgbClr val="BF1E2E"/>
    </a:accent1>
    <a:accent2>
      <a:srgbClr val="6AC6D8"/>
    </a:accent2>
    <a:accent3>
      <a:srgbClr val="96B963"/>
    </a:accent3>
    <a:accent4>
      <a:srgbClr val="FFC30F"/>
    </a:accent4>
    <a:accent5>
      <a:srgbClr val="A5A5A5"/>
    </a:accent5>
    <a:accent6>
      <a:srgbClr val="C9C9C9"/>
    </a:accent6>
    <a:hlink>
      <a:srgbClr val="BF1E2E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FFBF00"/>
    </a:accent1>
    <a:accent2>
      <a:srgbClr val="040404"/>
    </a:accent2>
    <a:accent3>
      <a:srgbClr val="CB9205"/>
    </a:accent3>
    <a:accent4>
      <a:srgbClr val="999999"/>
    </a:accent4>
    <a:accent5>
      <a:srgbClr val="DDB02A"/>
    </a:accent5>
    <a:accent6>
      <a:srgbClr val="768394"/>
    </a:accent6>
    <a:hlink>
      <a:srgbClr val="4276AA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796</TotalTime>
  <Words>344</Words>
  <Application>Microsoft Office PowerPoint</Application>
  <PresentationFormat>宽屏</PresentationFormat>
  <Paragraphs>61</Paragraphs>
  <Slides>12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等线</vt:lpstr>
      <vt:lpstr>宋体</vt:lpstr>
      <vt:lpstr>Arial</vt:lpstr>
      <vt:lpstr>Calibri</vt:lpstr>
      <vt:lpstr>Impact</vt:lpstr>
      <vt:lpstr>主题5</vt:lpstr>
      <vt:lpstr>think-cell Slide</vt:lpstr>
      <vt:lpstr>Lain_jia 苏州二手房 大市范围加昆山</vt:lpstr>
      <vt:lpstr>PowerPoint 演示文稿</vt:lpstr>
      <vt:lpstr>数据获取</vt:lpstr>
      <vt:lpstr>链家网爬取二手房信息</vt:lpstr>
      <vt:lpstr>MYSQL 存储</vt:lpstr>
      <vt:lpstr>二手房房价分析</vt:lpstr>
      <vt:lpstr>各小区房价热力图</vt:lpstr>
      <vt:lpstr>PowerPoint 演示文稿</vt:lpstr>
      <vt:lpstr>二手房面积分布</vt:lpstr>
      <vt:lpstr>PowerPoint 演示文稿</vt:lpstr>
      <vt:lpstr>装修程度</vt:lpstr>
      <vt:lpstr>THANKS  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wangqiang9283@outlook.com</cp:lastModifiedBy>
  <cp:revision>104</cp:revision>
  <cp:lastPrinted>2017-11-14T16:00:00Z</cp:lastPrinted>
  <dcterms:created xsi:type="dcterms:W3CDTF">2017-11-14T16:00:00Z</dcterms:created>
  <dcterms:modified xsi:type="dcterms:W3CDTF">2020-04-10T04:19:03Z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</Properties>
</file>