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ulish"/>
      <p:regular r:id="rId19"/>
      <p:bold r:id="rId20"/>
      <p:italic r:id="rId21"/>
      <p:boldItalic r:id="rId22"/>
    </p:embeddedFont>
    <p:embeddedFont>
      <p:font typeface="Inter"/>
      <p:regular r:id="rId23"/>
      <p:bold r:id="rId24"/>
    </p:embeddedFont>
    <p:embeddedFont>
      <p:font typeface="Mulish SemiBol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hqQt5WHi5TFK3zs3oEu5Z8DYtN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621A53-66FD-4FC9-8E48-B166DB567490}">
  <a:tblStyle styleId="{4A621A53-66FD-4FC9-8E48-B166DB5674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ulish-bold.fntdata"/><Relationship Id="rId22" Type="http://schemas.openxmlformats.org/officeDocument/2006/relationships/font" Target="fonts/Mulish-boldItalic.fntdata"/><Relationship Id="rId21" Type="http://schemas.openxmlformats.org/officeDocument/2006/relationships/font" Target="fonts/Mulish-italic.fntdata"/><Relationship Id="rId24" Type="http://schemas.openxmlformats.org/officeDocument/2006/relationships/font" Target="fonts/Inter-bold.fntdata"/><Relationship Id="rId23" Type="http://schemas.openxmlformats.org/officeDocument/2006/relationships/font" Target="fonts/Int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ulishSemiBold-bold.fntdata"/><Relationship Id="rId25" Type="http://schemas.openxmlformats.org/officeDocument/2006/relationships/font" Target="fonts/MulishSemiBold-regular.fntdata"/><Relationship Id="rId28" Type="http://schemas.openxmlformats.org/officeDocument/2006/relationships/font" Target="fonts/MulishSemiBold-boldItalic.fntdata"/><Relationship Id="rId27" Type="http://schemas.openxmlformats.org/officeDocument/2006/relationships/font" Target="fonts/MulishSemi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ulish-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3300413"/>
            <a:ext cx="5486400" cy="270033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1:notes"/>
          <p:cNvSpPr/>
          <p:nvPr>
            <p:ph idx="2" type="sldImg"/>
          </p:nvPr>
        </p:nvSpPr>
        <p:spPr>
          <a:xfrm>
            <a:off x="1371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8b5ef83429_0_0:notes"/>
          <p:cNvSpPr txBox="1"/>
          <p:nvPr>
            <p:ph idx="1" type="body"/>
          </p:nvPr>
        </p:nvSpPr>
        <p:spPr>
          <a:xfrm>
            <a:off x="685800" y="3300413"/>
            <a:ext cx="5486400" cy="27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18b5ef83429_0_0:notes"/>
          <p:cNvSpPr/>
          <p:nvPr>
            <p:ph idx="2" type="sldImg"/>
          </p:nvPr>
        </p:nvSpPr>
        <p:spPr>
          <a:xfrm>
            <a:off x="1371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c4703fd340_0_0:notes"/>
          <p:cNvSpPr txBox="1"/>
          <p:nvPr>
            <p:ph idx="1" type="body"/>
          </p:nvPr>
        </p:nvSpPr>
        <p:spPr>
          <a:xfrm>
            <a:off x="685800" y="3300413"/>
            <a:ext cx="5486400" cy="27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1c4703fd340_0_0:notes"/>
          <p:cNvSpPr/>
          <p:nvPr>
            <p:ph idx="2" type="sldImg"/>
          </p:nvPr>
        </p:nvSpPr>
        <p:spPr>
          <a:xfrm>
            <a:off x="1371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c45b42d18b_0_1:notes"/>
          <p:cNvSpPr txBox="1"/>
          <p:nvPr>
            <p:ph idx="1" type="body"/>
          </p:nvPr>
        </p:nvSpPr>
        <p:spPr>
          <a:xfrm>
            <a:off x="685800" y="3300413"/>
            <a:ext cx="5486400" cy="27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1c45b42d18b_0_1:notes"/>
          <p:cNvSpPr/>
          <p:nvPr>
            <p:ph idx="2" type="sldImg"/>
          </p:nvPr>
        </p:nvSpPr>
        <p:spPr>
          <a:xfrm>
            <a:off x="1371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3300413"/>
            <a:ext cx="5486400" cy="270033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2:notes"/>
          <p:cNvSpPr/>
          <p:nvPr>
            <p:ph idx="2" type="sldImg"/>
          </p:nvPr>
        </p:nvSpPr>
        <p:spPr>
          <a:xfrm>
            <a:off x="1371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0:notes"/>
          <p:cNvSpPr txBox="1"/>
          <p:nvPr>
            <p:ph idx="1" type="body"/>
          </p:nvPr>
        </p:nvSpPr>
        <p:spPr>
          <a:xfrm>
            <a:off x="685800" y="3300413"/>
            <a:ext cx="5486400" cy="270033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20:notes"/>
          <p:cNvSpPr/>
          <p:nvPr>
            <p:ph idx="2" type="sldImg"/>
          </p:nvPr>
        </p:nvSpPr>
        <p:spPr>
          <a:xfrm>
            <a:off x="1371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1:notes"/>
          <p:cNvSpPr txBox="1"/>
          <p:nvPr>
            <p:ph idx="1" type="body"/>
          </p:nvPr>
        </p:nvSpPr>
        <p:spPr>
          <a:xfrm>
            <a:off x="685800" y="3300413"/>
            <a:ext cx="5486400" cy="270033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21:notes"/>
          <p:cNvSpPr/>
          <p:nvPr>
            <p:ph idx="2" type="sldImg"/>
          </p:nvPr>
        </p:nvSpPr>
        <p:spPr>
          <a:xfrm>
            <a:off x="1371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6a6fba629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6a6fba6293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7daa4dff13_0_18:notes"/>
          <p:cNvSpPr txBox="1"/>
          <p:nvPr>
            <p:ph idx="1" type="body"/>
          </p:nvPr>
        </p:nvSpPr>
        <p:spPr>
          <a:xfrm>
            <a:off x="685800" y="3300413"/>
            <a:ext cx="5486400" cy="27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g17daa4dff13_0_18:notes"/>
          <p:cNvSpPr/>
          <p:nvPr>
            <p:ph idx="2" type="sldImg"/>
          </p:nvPr>
        </p:nvSpPr>
        <p:spPr>
          <a:xfrm>
            <a:off x="1371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3300413"/>
            <a:ext cx="5486400" cy="270033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4:notes"/>
          <p:cNvSpPr/>
          <p:nvPr>
            <p:ph idx="2" type="sldImg"/>
          </p:nvPr>
        </p:nvSpPr>
        <p:spPr>
          <a:xfrm>
            <a:off x="1371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daa4dff13_0_10:notes"/>
          <p:cNvSpPr txBox="1"/>
          <p:nvPr>
            <p:ph idx="1" type="body"/>
          </p:nvPr>
        </p:nvSpPr>
        <p:spPr>
          <a:xfrm>
            <a:off x="685800" y="3300413"/>
            <a:ext cx="5486400" cy="27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17daa4dff13_0_10:notes"/>
          <p:cNvSpPr/>
          <p:nvPr>
            <p:ph idx="2" type="sldImg"/>
          </p:nvPr>
        </p:nvSpPr>
        <p:spPr>
          <a:xfrm>
            <a:off x="1371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daa4dff13_0_28:notes"/>
          <p:cNvSpPr txBox="1"/>
          <p:nvPr>
            <p:ph idx="1" type="body"/>
          </p:nvPr>
        </p:nvSpPr>
        <p:spPr>
          <a:xfrm>
            <a:off x="685800" y="3300413"/>
            <a:ext cx="5486400" cy="27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17daa4dff13_0_28:notes"/>
          <p:cNvSpPr/>
          <p:nvPr>
            <p:ph idx="2" type="sldImg"/>
          </p:nvPr>
        </p:nvSpPr>
        <p:spPr>
          <a:xfrm>
            <a:off x="1371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260F62"/>
        </a:solidFill>
      </p:bgPr>
    </p:bg>
    <p:spTree>
      <p:nvGrpSpPr>
        <p:cNvPr id="11" name="Shape 11"/>
        <p:cNvGrpSpPr/>
        <p:nvPr/>
      </p:nvGrpSpPr>
      <p:grpSpPr>
        <a:xfrm>
          <a:off x="0" y="0"/>
          <a:ext cx="0" cy="0"/>
          <a:chOff x="0" y="0"/>
          <a:chExt cx="0" cy="0"/>
        </a:xfrm>
      </p:grpSpPr>
      <p:sp>
        <p:nvSpPr>
          <p:cNvPr id="12" name="Google Shape;12;p99"/>
          <p:cNvSpPr txBox="1"/>
          <p:nvPr>
            <p:ph type="ctrTitle"/>
          </p:nvPr>
        </p:nvSpPr>
        <p:spPr>
          <a:xfrm>
            <a:off x="628650" y="910829"/>
            <a:ext cx="68580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4500"/>
              <a:buFont typeface="Inter"/>
              <a:buNone/>
              <a:defRPr sz="45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99"/>
          <p:cNvSpPr txBox="1"/>
          <p:nvPr>
            <p:ph idx="1" type="subTitle"/>
          </p:nvPr>
        </p:nvSpPr>
        <p:spPr>
          <a:xfrm>
            <a:off x="628650" y="2763874"/>
            <a:ext cx="6858000" cy="1241821"/>
          </a:xfrm>
          <a:prstGeom prst="rect">
            <a:avLst/>
          </a:prstGeom>
          <a:noFill/>
          <a:ln>
            <a:noFill/>
          </a:ln>
        </p:spPr>
        <p:txBody>
          <a:bodyPr anchorCtr="0" anchor="t" bIns="34275" lIns="68575" spcFirstLastPara="1" rIns="68575" wrap="square" tIns="34275">
            <a:noAutofit/>
          </a:bodyPr>
          <a:lstStyle>
            <a:lvl1pPr lvl="0" algn="l">
              <a:lnSpc>
                <a:spcPct val="100000"/>
              </a:lnSpc>
              <a:spcBef>
                <a:spcPts val="800"/>
              </a:spcBef>
              <a:spcAft>
                <a:spcPts val="0"/>
              </a:spcAft>
              <a:buSzPts val="2700"/>
              <a:buNone/>
              <a:defRPr sz="1800">
                <a:solidFill>
                  <a:schemeClr val="lt1"/>
                </a:solidFill>
              </a:defRPr>
            </a:lvl1pPr>
            <a:lvl2pPr lvl="1" algn="ctr">
              <a:lnSpc>
                <a:spcPct val="100000"/>
              </a:lnSpc>
              <a:spcBef>
                <a:spcPts val="400"/>
              </a:spcBef>
              <a:spcAft>
                <a:spcPts val="0"/>
              </a:spcAft>
              <a:buSzPts val="2300"/>
              <a:buNone/>
              <a:defRPr sz="1500"/>
            </a:lvl2pPr>
            <a:lvl3pPr lvl="2" algn="ctr">
              <a:lnSpc>
                <a:spcPct val="100000"/>
              </a:lnSpc>
              <a:spcBef>
                <a:spcPts val="400"/>
              </a:spcBef>
              <a:spcAft>
                <a:spcPts val="0"/>
              </a:spcAft>
              <a:buSzPts val="2000"/>
              <a:buNone/>
              <a:defRPr sz="1400"/>
            </a:lvl3pPr>
            <a:lvl4pPr lvl="3" algn="ctr">
              <a:lnSpc>
                <a:spcPct val="100000"/>
              </a:lnSpc>
              <a:spcBef>
                <a:spcPts val="400"/>
              </a:spcBef>
              <a:spcAft>
                <a:spcPts val="0"/>
              </a:spcAft>
              <a:buSzPts val="1800"/>
              <a:buNone/>
              <a:defRPr sz="1200"/>
            </a:lvl4pPr>
            <a:lvl5pPr lvl="4" algn="ctr">
              <a:lnSpc>
                <a:spcPct val="100000"/>
              </a:lnSpc>
              <a:spcBef>
                <a:spcPts val="400"/>
              </a:spcBef>
              <a:spcAft>
                <a:spcPts val="0"/>
              </a:spcAft>
              <a:buSzPts val="18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99"/>
          <p:cNvSpPr txBox="1"/>
          <p:nvPr>
            <p:ph idx="10" type="dt"/>
          </p:nvPr>
        </p:nvSpPr>
        <p:spPr>
          <a:xfrm>
            <a:off x="628650" y="4078745"/>
            <a:ext cx="20574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5" name="Google Shape;15;p99"/>
          <p:cNvSpPr txBox="1"/>
          <p:nvPr>
            <p:ph idx="12" type="sldNum"/>
          </p:nvPr>
        </p:nvSpPr>
        <p:spPr>
          <a:xfrm>
            <a:off x="6219535" y="4823056"/>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 name="Google Shape;16;p99"/>
          <p:cNvPicPr preferRelativeResize="0"/>
          <p:nvPr/>
        </p:nvPicPr>
        <p:blipFill rotWithShape="1">
          <a:blip r:embed="rId2">
            <a:alphaModFix/>
          </a:blip>
          <a:srcRect b="0" l="0" r="0" t="0"/>
          <a:stretch/>
        </p:blipFill>
        <p:spPr>
          <a:xfrm>
            <a:off x="628650" y="563120"/>
            <a:ext cx="1188446" cy="23235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bg>
      <p:bgPr>
        <a:solidFill>
          <a:srgbClr val="260F62"/>
        </a:solidFill>
      </p:bgPr>
    </p:bg>
    <p:spTree>
      <p:nvGrpSpPr>
        <p:cNvPr id="62" name="Shape 62"/>
        <p:cNvGrpSpPr/>
        <p:nvPr/>
      </p:nvGrpSpPr>
      <p:grpSpPr>
        <a:xfrm>
          <a:off x="0" y="0"/>
          <a:ext cx="0" cy="0"/>
          <a:chOff x="0" y="0"/>
          <a:chExt cx="0" cy="0"/>
        </a:xfrm>
      </p:grpSpPr>
      <p:sp>
        <p:nvSpPr>
          <p:cNvPr id="63" name="Google Shape;63;p108"/>
          <p:cNvSpPr/>
          <p:nvPr/>
        </p:nvSpPr>
        <p:spPr>
          <a:xfrm>
            <a:off x="370106" y="4902829"/>
            <a:ext cx="550800" cy="114300"/>
          </a:xfrm>
          <a:prstGeom prst="rect">
            <a:avLst/>
          </a:prstGeom>
          <a:noFill/>
          <a:ln>
            <a:noFill/>
          </a:ln>
        </p:spPr>
        <p:txBody>
          <a:bodyPr anchorCtr="0" anchor="t" bIns="0" lIns="0" spcFirstLastPara="1" rIns="0" wrap="square" tIns="0">
            <a:noAutofit/>
          </a:bodyPr>
          <a:lstStyle/>
          <a:p>
            <a:pPr indent="0" lvl="0" marL="0" marR="0" rtl="0" algn="ctr">
              <a:lnSpc>
                <a:spcPct val="116666"/>
              </a:lnSpc>
              <a:spcBef>
                <a:spcPts val="0"/>
              </a:spcBef>
              <a:spcAft>
                <a:spcPts val="0"/>
              </a:spcAft>
              <a:buClr>
                <a:srgbClr val="000000"/>
              </a:buClr>
              <a:buSzPts val="700"/>
              <a:buFont typeface="Arial"/>
              <a:buNone/>
            </a:pPr>
            <a:r>
              <a:rPr b="0" i="0" lang="en" sz="700" u="none" cap="none" strike="noStrike">
                <a:solidFill>
                  <a:srgbClr val="551DF7"/>
                </a:solidFill>
                <a:latin typeface="Mulish SemiBold"/>
                <a:ea typeface="Mulish SemiBold"/>
                <a:cs typeface="Mulish SemiBold"/>
                <a:sym typeface="Mulish SemiBold"/>
              </a:rPr>
              <a:t>irorun.com</a:t>
            </a:r>
            <a:endParaRPr b="0" i="0" sz="700" u="none" cap="none" strike="noStrike">
              <a:solidFill>
                <a:srgbClr val="551DF7"/>
              </a:solidFill>
              <a:latin typeface="Mulish SemiBold"/>
              <a:ea typeface="Mulish SemiBold"/>
              <a:cs typeface="Mulish SemiBold"/>
              <a:sym typeface="Mulish SemiBold"/>
            </a:endParaRPr>
          </a:p>
        </p:txBody>
      </p:sp>
      <p:cxnSp>
        <p:nvCxnSpPr>
          <p:cNvPr id="64" name="Google Shape;64;p108"/>
          <p:cNvCxnSpPr/>
          <p:nvPr/>
        </p:nvCxnSpPr>
        <p:spPr>
          <a:xfrm rot="10800000">
            <a:off x="8221519" y="4959979"/>
            <a:ext cx="942525" cy="0"/>
          </a:xfrm>
          <a:prstGeom prst="straightConnector1">
            <a:avLst/>
          </a:prstGeom>
          <a:noFill/>
          <a:ln cap="flat" cmpd="sng" w="19050">
            <a:solidFill>
              <a:srgbClr val="FEC260"/>
            </a:solidFill>
            <a:prstDash val="solid"/>
            <a:round/>
            <a:headEnd len="sm" w="sm" type="none"/>
            <a:tailEnd len="sm" w="sm" type="none"/>
          </a:ln>
        </p:spPr>
      </p:cxnSp>
      <p:pic>
        <p:nvPicPr>
          <p:cNvPr id="65" name="Google Shape;65;p108"/>
          <p:cNvPicPr preferRelativeResize="0"/>
          <p:nvPr/>
        </p:nvPicPr>
        <p:blipFill rotWithShape="1">
          <a:blip r:embed="rId2">
            <a:alphaModFix/>
          </a:blip>
          <a:srcRect b="0" l="0" r="0" t="0"/>
          <a:stretch/>
        </p:blipFill>
        <p:spPr>
          <a:xfrm>
            <a:off x="851634" y="1816452"/>
            <a:ext cx="2400300" cy="471488"/>
          </a:xfrm>
          <a:prstGeom prst="rect">
            <a:avLst/>
          </a:prstGeom>
          <a:noFill/>
          <a:ln>
            <a:noFill/>
          </a:ln>
        </p:spPr>
      </p:pic>
      <p:sp>
        <p:nvSpPr>
          <p:cNvPr id="66" name="Google Shape;66;p108"/>
          <p:cNvSpPr/>
          <p:nvPr/>
        </p:nvSpPr>
        <p:spPr>
          <a:xfrm>
            <a:off x="857250" y="2607775"/>
            <a:ext cx="6425100" cy="2108025"/>
          </a:xfrm>
          <a:prstGeom prst="rect">
            <a:avLst/>
          </a:prstGeom>
          <a:noFill/>
          <a:ln>
            <a:noFill/>
          </a:ln>
        </p:spPr>
        <p:txBody>
          <a:bodyPr anchorCtr="0" anchor="t" bIns="0" lIns="0" spcFirstLastPara="1" rIns="0" wrap="square" tIns="0">
            <a:noAutofit/>
          </a:bodyPr>
          <a:lstStyle/>
          <a:p>
            <a:pPr indent="0" lvl="0" marL="0" marR="0" rtl="0" algn="l">
              <a:lnSpc>
                <a:spcPct val="125523"/>
              </a:lnSpc>
              <a:spcBef>
                <a:spcPts val="0"/>
              </a:spcBef>
              <a:spcAft>
                <a:spcPts val="0"/>
              </a:spcAft>
              <a:buClr>
                <a:srgbClr val="000000"/>
              </a:buClr>
              <a:buSzPts val="800"/>
              <a:buFont typeface="Arial"/>
              <a:buNone/>
            </a:pPr>
            <a:r>
              <a:rPr b="0" i="0" lang="en" sz="800" u="none" cap="none" strike="noStrike">
                <a:solidFill>
                  <a:srgbClr val="FFFFFF"/>
                </a:solidFill>
                <a:latin typeface="Mulish"/>
                <a:ea typeface="Mulish"/>
                <a:cs typeface="Mulish"/>
                <a:sym typeface="Mulish"/>
              </a:rPr>
              <a:t>Copyright © 2021, Lending Technologies Limited. All rights reserved.</a:t>
            </a:r>
            <a:br>
              <a:rPr b="0" i="0" lang="en" sz="800" u="none" cap="none" strike="noStrike">
                <a:solidFill>
                  <a:srgbClr val="FFFFFF"/>
                </a:solidFill>
                <a:latin typeface="Mulish"/>
                <a:ea typeface="Mulish"/>
                <a:cs typeface="Mulish"/>
                <a:sym typeface="Mulish"/>
              </a:rPr>
            </a:br>
            <a:br>
              <a:rPr b="0" i="0" lang="en" sz="800" u="none" cap="none" strike="noStrike">
                <a:solidFill>
                  <a:srgbClr val="FFFFFF"/>
                </a:solidFill>
                <a:latin typeface="Mulish"/>
                <a:ea typeface="Mulish"/>
                <a:cs typeface="Mulish"/>
                <a:sym typeface="Mulish"/>
              </a:rPr>
            </a:br>
            <a:r>
              <a:rPr b="0" i="0" lang="en" sz="800" u="none" cap="none" strike="noStrike">
                <a:solidFill>
                  <a:srgbClr val="FFFFFF"/>
                </a:solidFill>
                <a:latin typeface="Mulish"/>
                <a:ea typeface="Mulish"/>
                <a:cs typeface="Mulish"/>
                <a:sym typeface="Mulish"/>
              </a:rPr>
              <a:t>No part of this document may be reproduced or transmitted in any other form or by any means, electronic or otherwise, including photocopying, reprinting or recording, for any purpose, without the written permission of  Lending Technologies Limited (Lendsqr).</a:t>
            </a:r>
            <a:br>
              <a:rPr b="0" i="0" lang="en" sz="800" u="none" cap="none" strike="noStrike">
                <a:solidFill>
                  <a:srgbClr val="FFFFFF"/>
                </a:solidFill>
                <a:latin typeface="Mulish"/>
                <a:ea typeface="Mulish"/>
                <a:cs typeface="Mulish"/>
                <a:sym typeface="Mulish"/>
              </a:rPr>
            </a:br>
            <a:br>
              <a:rPr b="0" i="0" lang="en" sz="800" u="none" cap="none" strike="noStrike">
                <a:solidFill>
                  <a:srgbClr val="FFFFFF"/>
                </a:solidFill>
                <a:latin typeface="Mulish"/>
                <a:ea typeface="Mulish"/>
                <a:cs typeface="Mulish"/>
                <a:sym typeface="Mulish"/>
              </a:rPr>
            </a:br>
            <a:r>
              <a:rPr b="0" i="0" lang="en" sz="800" u="none" cap="none" strike="noStrike">
                <a:solidFill>
                  <a:srgbClr val="FFFFFF"/>
                </a:solidFill>
                <a:latin typeface="Mulish"/>
                <a:ea typeface="Mulish"/>
                <a:cs typeface="Mulish"/>
                <a:sym typeface="Mulish"/>
              </a:rPr>
              <a:t>Disclaimer</a:t>
            </a:r>
            <a:br>
              <a:rPr b="0" i="0" lang="en" sz="800" u="none" cap="none" strike="noStrike">
                <a:solidFill>
                  <a:srgbClr val="FFFFFF"/>
                </a:solidFill>
                <a:latin typeface="Mulish"/>
                <a:ea typeface="Mulish"/>
                <a:cs typeface="Mulish"/>
                <a:sym typeface="Mulish"/>
              </a:rPr>
            </a:br>
            <a:r>
              <a:rPr b="0" i="0" lang="en" sz="800" u="none" cap="none" strike="noStrike">
                <a:solidFill>
                  <a:srgbClr val="FFFFFF"/>
                </a:solidFill>
                <a:latin typeface="Mulish"/>
                <a:ea typeface="Mulish"/>
                <a:cs typeface="Mulish"/>
                <a:sym typeface="Mulish"/>
              </a:rPr>
              <a:t>Information in this document is subject to change without prior notice, implied or express, and must not be interpreted as a commitment on part of Lendsqr, Lendsqr does not assume any responsibility or make any warranty against errors that may appear in this document and forswear any implied warranty of merchantability and worthiness for any purpose. URLs mentioned in this document, being the copyright of their respective owners, maybe changed by them anytime, without prior notice, and may not lead to the mentioned webpage.</a:t>
            </a:r>
            <a:br>
              <a:rPr b="0" i="0" lang="en" sz="800" u="none" cap="none" strike="noStrike">
                <a:solidFill>
                  <a:srgbClr val="FFFFFF"/>
                </a:solidFill>
                <a:latin typeface="Mulish"/>
                <a:ea typeface="Mulish"/>
                <a:cs typeface="Mulish"/>
                <a:sym typeface="Mulish"/>
              </a:rPr>
            </a:br>
            <a:br>
              <a:rPr b="0" i="0" lang="en" sz="800" u="none" cap="none" strike="noStrike">
                <a:solidFill>
                  <a:srgbClr val="FFFFFF"/>
                </a:solidFill>
                <a:latin typeface="Mulish"/>
                <a:ea typeface="Mulish"/>
                <a:cs typeface="Mulish"/>
                <a:sym typeface="Mulish"/>
              </a:rPr>
            </a:br>
            <a:r>
              <a:rPr b="0" i="0" lang="en" sz="800" u="none" cap="none" strike="noStrike">
                <a:solidFill>
                  <a:srgbClr val="FFFFFF"/>
                </a:solidFill>
                <a:latin typeface="Mulish"/>
                <a:ea typeface="Mulish"/>
                <a:cs typeface="Mulish"/>
                <a:sym typeface="Mulish"/>
              </a:rPr>
              <a:t>Trademark</a:t>
            </a:r>
            <a:br>
              <a:rPr b="0" i="0" lang="en" sz="800" u="none" cap="none" strike="noStrike">
                <a:solidFill>
                  <a:srgbClr val="FFFFFF"/>
                </a:solidFill>
                <a:latin typeface="Mulish"/>
                <a:ea typeface="Mulish"/>
                <a:cs typeface="Mulish"/>
                <a:sym typeface="Mulish"/>
              </a:rPr>
            </a:br>
            <a:r>
              <a:rPr b="0" i="0" lang="en" sz="800" u="none" cap="none" strike="noStrike">
                <a:solidFill>
                  <a:srgbClr val="FFFFFF"/>
                </a:solidFill>
                <a:latin typeface="Mulish"/>
                <a:ea typeface="Mulish"/>
                <a:cs typeface="Mulish"/>
                <a:sym typeface="Mulish"/>
              </a:rPr>
              <a:t>All other companies, brands, products or service names mentioned in this document are trademarks/registered trademarks of their respective owners</a:t>
            </a:r>
            <a:endParaRPr b="0" i="0" sz="800" u="none" cap="none" strike="noStrike">
              <a:solidFill>
                <a:schemeClr val="dk1"/>
              </a:solidFill>
              <a:latin typeface="Mulish"/>
              <a:ea typeface="Mulish"/>
              <a:cs typeface="Mulish"/>
              <a:sym typeface="Mulish"/>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09"/>
          <p:cNvSpPr txBox="1"/>
          <p:nvPr>
            <p:ph idx="12" type="sldNum"/>
          </p:nvPr>
        </p:nvSpPr>
        <p:spPr>
          <a:xfrm>
            <a:off x="6219535" y="4823056"/>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10"/>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260F62"/>
              </a:buClr>
              <a:buSzPts val="2400"/>
              <a:buFont typeface="Inter"/>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10"/>
          <p:cNvSpPr/>
          <p:nvPr>
            <p:ph idx="2" type="pic"/>
          </p:nvPr>
        </p:nvSpPr>
        <p:spPr>
          <a:xfrm>
            <a:off x="3887391" y="740569"/>
            <a:ext cx="4629150" cy="3655219"/>
          </a:xfrm>
          <a:prstGeom prst="rect">
            <a:avLst/>
          </a:prstGeom>
          <a:noFill/>
          <a:ln>
            <a:noFill/>
          </a:ln>
        </p:spPr>
      </p:sp>
      <p:sp>
        <p:nvSpPr>
          <p:cNvPr id="72" name="Google Shape;72;p110"/>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SzPts val="1800"/>
              <a:buNone/>
              <a:defRPr sz="1200"/>
            </a:lvl1pPr>
            <a:lvl2pPr indent="-228600" lvl="1" marL="914400" algn="l">
              <a:lnSpc>
                <a:spcPct val="100000"/>
              </a:lnSpc>
              <a:spcBef>
                <a:spcPts val="400"/>
              </a:spcBef>
              <a:spcAft>
                <a:spcPts val="0"/>
              </a:spcAft>
              <a:buSzPts val="1600"/>
              <a:buNone/>
              <a:defRPr sz="1100"/>
            </a:lvl2pPr>
            <a:lvl3pPr indent="-228600" lvl="2" marL="1371600" algn="l">
              <a:lnSpc>
                <a:spcPct val="100000"/>
              </a:lnSpc>
              <a:spcBef>
                <a:spcPts val="400"/>
              </a:spcBef>
              <a:spcAft>
                <a:spcPts val="0"/>
              </a:spcAft>
              <a:buSzPts val="1400"/>
              <a:buNone/>
              <a:defRPr sz="900"/>
            </a:lvl3pPr>
            <a:lvl4pPr indent="-228600" lvl="3" marL="1828800" algn="l">
              <a:lnSpc>
                <a:spcPct val="100000"/>
              </a:lnSpc>
              <a:spcBef>
                <a:spcPts val="400"/>
              </a:spcBef>
              <a:spcAft>
                <a:spcPts val="0"/>
              </a:spcAft>
              <a:buSzPts val="1100"/>
              <a:buNone/>
              <a:defRPr sz="800"/>
            </a:lvl4pPr>
            <a:lvl5pPr indent="-228600" lvl="4" marL="2286000" algn="l">
              <a:lnSpc>
                <a:spcPct val="100000"/>
              </a:lnSpc>
              <a:spcBef>
                <a:spcPts val="400"/>
              </a:spcBef>
              <a:spcAft>
                <a:spcPts val="0"/>
              </a:spcAft>
              <a:buSzPts val="11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3" name="Google Shape;73;p110"/>
          <p:cNvSpPr txBox="1"/>
          <p:nvPr>
            <p:ph idx="12" type="sldNum"/>
          </p:nvPr>
        </p:nvSpPr>
        <p:spPr>
          <a:xfrm>
            <a:off x="6219535" y="4823056"/>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4" name="Google Shape;74;p110"/>
          <p:cNvPicPr preferRelativeResize="0"/>
          <p:nvPr/>
        </p:nvPicPr>
        <p:blipFill rotWithShape="1">
          <a:blip r:embed="rId2">
            <a:alphaModFix/>
          </a:blip>
          <a:srcRect b="0" l="0" r="0" t="0"/>
          <a:stretch/>
        </p:blipFill>
        <p:spPr>
          <a:xfrm>
            <a:off x="370107" y="266701"/>
            <a:ext cx="211687" cy="2768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1"/>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rgbClr val="260F6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11"/>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55600" lvl="0" marL="457200" algn="l">
              <a:lnSpc>
                <a:spcPct val="100000"/>
              </a:lnSpc>
              <a:spcBef>
                <a:spcPts val="800"/>
              </a:spcBef>
              <a:spcAft>
                <a:spcPts val="0"/>
              </a:spcAft>
              <a:buSzPts val="2000"/>
              <a:buChar char="•"/>
              <a:defRPr>
                <a:latin typeface="Mulish"/>
                <a:ea typeface="Mulish"/>
                <a:cs typeface="Mulish"/>
                <a:sym typeface="Mulish"/>
              </a:defRPr>
            </a:lvl1pPr>
            <a:lvl2pPr indent="-355600" lvl="1" marL="914400" algn="l">
              <a:lnSpc>
                <a:spcPct val="100000"/>
              </a:lnSpc>
              <a:spcBef>
                <a:spcPts val="400"/>
              </a:spcBef>
              <a:spcAft>
                <a:spcPts val="0"/>
              </a:spcAft>
              <a:buSzPts val="2000"/>
              <a:buChar char="•"/>
              <a:defRPr/>
            </a:lvl2pPr>
            <a:lvl3pPr indent="-355600" lvl="2" marL="1371600" algn="l">
              <a:lnSpc>
                <a:spcPct val="100000"/>
              </a:lnSpc>
              <a:spcBef>
                <a:spcPts val="400"/>
              </a:spcBef>
              <a:spcAft>
                <a:spcPts val="0"/>
              </a:spcAft>
              <a:buSzPts val="20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11"/>
          <p:cNvSpPr txBox="1"/>
          <p:nvPr>
            <p:ph idx="12" type="sldNum"/>
          </p:nvPr>
        </p:nvSpPr>
        <p:spPr>
          <a:xfrm>
            <a:off x="6219535" y="4823056"/>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9" name="Google Shape;79;p111"/>
          <p:cNvPicPr preferRelativeResize="0"/>
          <p:nvPr/>
        </p:nvPicPr>
        <p:blipFill rotWithShape="1">
          <a:blip r:embed="rId2">
            <a:alphaModFix/>
          </a:blip>
          <a:srcRect b="0" l="0" r="0" t="0"/>
          <a:stretch/>
        </p:blipFill>
        <p:spPr>
          <a:xfrm>
            <a:off x="370107" y="266701"/>
            <a:ext cx="211687" cy="2768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12"/>
          <p:cNvSpPr txBox="1"/>
          <p:nvPr>
            <p:ph type="title"/>
          </p:nvPr>
        </p:nvSpPr>
        <p:spPr>
          <a:xfrm rot="5400000">
            <a:off x="5350073" y="1467445"/>
            <a:ext cx="4358879" cy="1971675"/>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rgbClr val="260F6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12"/>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Autofit/>
          </a:bodyPr>
          <a:lstStyle>
            <a:lvl1pPr indent="-355600" lvl="0" marL="457200" algn="l">
              <a:lnSpc>
                <a:spcPct val="100000"/>
              </a:lnSpc>
              <a:spcBef>
                <a:spcPts val="800"/>
              </a:spcBef>
              <a:spcAft>
                <a:spcPts val="0"/>
              </a:spcAft>
              <a:buSzPts val="2000"/>
              <a:buChar char="•"/>
              <a:defRPr>
                <a:latin typeface="Mulish"/>
                <a:ea typeface="Mulish"/>
                <a:cs typeface="Mulish"/>
                <a:sym typeface="Mulish"/>
              </a:defRPr>
            </a:lvl1pPr>
            <a:lvl2pPr indent="-355600" lvl="1" marL="914400" algn="l">
              <a:lnSpc>
                <a:spcPct val="100000"/>
              </a:lnSpc>
              <a:spcBef>
                <a:spcPts val="400"/>
              </a:spcBef>
              <a:spcAft>
                <a:spcPts val="0"/>
              </a:spcAft>
              <a:buSzPts val="2000"/>
              <a:buChar char="•"/>
              <a:defRPr/>
            </a:lvl2pPr>
            <a:lvl3pPr indent="-355600" lvl="2" marL="1371600" algn="l">
              <a:lnSpc>
                <a:spcPct val="100000"/>
              </a:lnSpc>
              <a:spcBef>
                <a:spcPts val="400"/>
              </a:spcBef>
              <a:spcAft>
                <a:spcPts val="0"/>
              </a:spcAft>
              <a:buSzPts val="20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112"/>
          <p:cNvSpPr txBox="1"/>
          <p:nvPr>
            <p:ph idx="12" type="sldNum"/>
          </p:nvPr>
        </p:nvSpPr>
        <p:spPr>
          <a:xfrm>
            <a:off x="6219535" y="4823056"/>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4" name="Google Shape;84;p112"/>
          <p:cNvPicPr preferRelativeResize="0"/>
          <p:nvPr/>
        </p:nvPicPr>
        <p:blipFill rotWithShape="1">
          <a:blip r:embed="rId2">
            <a:alphaModFix/>
          </a:blip>
          <a:srcRect b="0" l="0" r="0" t="0"/>
          <a:stretch/>
        </p:blipFill>
        <p:spPr>
          <a:xfrm>
            <a:off x="370107" y="266701"/>
            <a:ext cx="211687" cy="2768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100"/>
          <p:cNvSpPr txBox="1"/>
          <p:nvPr>
            <p:ph type="title"/>
          </p:nvPr>
        </p:nvSpPr>
        <p:spPr>
          <a:xfrm>
            <a:off x="628650" y="259660"/>
            <a:ext cx="7886700" cy="99417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260F6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100"/>
          <p:cNvSpPr txBox="1"/>
          <p:nvPr>
            <p:ph idx="1" type="body"/>
          </p:nvPr>
        </p:nvSpPr>
        <p:spPr>
          <a:xfrm>
            <a:off x="628650" y="1361962"/>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800"/>
              </a:spcBef>
              <a:spcAft>
                <a:spcPts val="0"/>
              </a:spcAft>
              <a:buSzPts val="1400"/>
              <a:buFont typeface="Arial"/>
              <a:buChar char="•"/>
              <a:defRPr>
                <a:latin typeface="Mulish"/>
                <a:ea typeface="Mulish"/>
                <a:cs typeface="Mulish"/>
                <a:sym typeface="Mulish"/>
              </a:defRPr>
            </a:lvl1pPr>
            <a:lvl2pPr indent="-400050" lvl="1" marL="914400" algn="l">
              <a:lnSpc>
                <a:spcPct val="100000"/>
              </a:lnSpc>
              <a:spcBef>
                <a:spcPts val="400"/>
              </a:spcBef>
              <a:spcAft>
                <a:spcPts val="0"/>
              </a:spcAft>
              <a:buSzPts val="2700"/>
              <a:buChar char="•"/>
              <a:defRPr/>
            </a:lvl2pPr>
            <a:lvl3pPr indent="-374650" lvl="2" marL="1371600" algn="l">
              <a:lnSpc>
                <a:spcPct val="100000"/>
              </a:lnSpc>
              <a:spcBef>
                <a:spcPts val="400"/>
              </a:spcBef>
              <a:spcAft>
                <a:spcPts val="0"/>
              </a:spcAft>
              <a:buSzPts val="23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100"/>
          <p:cNvSpPr txBox="1"/>
          <p:nvPr>
            <p:ph idx="12" type="sldNum"/>
          </p:nvPr>
        </p:nvSpPr>
        <p:spPr>
          <a:xfrm>
            <a:off x="6219535" y="4823056"/>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100"/>
          <p:cNvPicPr preferRelativeResize="0"/>
          <p:nvPr/>
        </p:nvPicPr>
        <p:blipFill rotWithShape="1">
          <a:blip r:embed="rId2">
            <a:alphaModFix/>
          </a:blip>
          <a:srcRect b="0" l="0" r="0" t="0"/>
          <a:stretch/>
        </p:blipFill>
        <p:spPr>
          <a:xfrm>
            <a:off x="370107" y="266701"/>
            <a:ext cx="211687" cy="2768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rgbClr val="DDFEFC"/>
        </a:solidFill>
      </p:bgPr>
    </p:bg>
    <p:spTree>
      <p:nvGrpSpPr>
        <p:cNvPr id="22" name="Shape 22"/>
        <p:cNvGrpSpPr/>
        <p:nvPr/>
      </p:nvGrpSpPr>
      <p:grpSpPr>
        <a:xfrm>
          <a:off x="0" y="0"/>
          <a:ext cx="0" cy="0"/>
          <a:chOff x="0" y="0"/>
          <a:chExt cx="0" cy="0"/>
        </a:xfrm>
      </p:grpSpPr>
      <p:sp>
        <p:nvSpPr>
          <p:cNvPr id="23" name="Google Shape;23;p101"/>
          <p:cNvSpPr txBox="1"/>
          <p:nvPr>
            <p:ph type="ctrTitle"/>
          </p:nvPr>
        </p:nvSpPr>
        <p:spPr>
          <a:xfrm>
            <a:off x="628650" y="910829"/>
            <a:ext cx="68580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260F62"/>
              </a:buClr>
              <a:buSzPts val="4500"/>
              <a:buFont typeface="Inter"/>
              <a:buNone/>
              <a:defRPr sz="4500">
                <a:solidFill>
                  <a:srgbClr val="260F6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101"/>
          <p:cNvSpPr txBox="1"/>
          <p:nvPr>
            <p:ph idx="1" type="subTitle"/>
          </p:nvPr>
        </p:nvSpPr>
        <p:spPr>
          <a:xfrm>
            <a:off x="628650" y="2763874"/>
            <a:ext cx="6858000" cy="1241821"/>
          </a:xfrm>
          <a:prstGeom prst="rect">
            <a:avLst/>
          </a:prstGeom>
          <a:noFill/>
          <a:ln>
            <a:noFill/>
          </a:ln>
        </p:spPr>
        <p:txBody>
          <a:bodyPr anchorCtr="0" anchor="t" bIns="34275" lIns="68575" spcFirstLastPara="1" rIns="68575" wrap="square" tIns="34275">
            <a:noAutofit/>
          </a:bodyPr>
          <a:lstStyle>
            <a:lvl1pPr lvl="0" algn="l">
              <a:lnSpc>
                <a:spcPct val="100000"/>
              </a:lnSpc>
              <a:spcBef>
                <a:spcPts val="800"/>
              </a:spcBef>
              <a:spcAft>
                <a:spcPts val="0"/>
              </a:spcAft>
              <a:buSzPts val="2700"/>
              <a:buNone/>
              <a:defRPr sz="1800">
                <a:solidFill>
                  <a:srgbClr val="260F62"/>
                </a:solidFill>
              </a:defRPr>
            </a:lvl1pPr>
            <a:lvl2pPr lvl="1" algn="ctr">
              <a:lnSpc>
                <a:spcPct val="100000"/>
              </a:lnSpc>
              <a:spcBef>
                <a:spcPts val="400"/>
              </a:spcBef>
              <a:spcAft>
                <a:spcPts val="0"/>
              </a:spcAft>
              <a:buSzPts val="2300"/>
              <a:buNone/>
              <a:defRPr sz="1500"/>
            </a:lvl2pPr>
            <a:lvl3pPr lvl="2" algn="ctr">
              <a:lnSpc>
                <a:spcPct val="100000"/>
              </a:lnSpc>
              <a:spcBef>
                <a:spcPts val="400"/>
              </a:spcBef>
              <a:spcAft>
                <a:spcPts val="0"/>
              </a:spcAft>
              <a:buSzPts val="2000"/>
              <a:buNone/>
              <a:defRPr sz="1400"/>
            </a:lvl3pPr>
            <a:lvl4pPr lvl="3" algn="ctr">
              <a:lnSpc>
                <a:spcPct val="100000"/>
              </a:lnSpc>
              <a:spcBef>
                <a:spcPts val="400"/>
              </a:spcBef>
              <a:spcAft>
                <a:spcPts val="0"/>
              </a:spcAft>
              <a:buSzPts val="1800"/>
              <a:buNone/>
              <a:defRPr sz="1200"/>
            </a:lvl4pPr>
            <a:lvl5pPr lvl="4" algn="ctr">
              <a:lnSpc>
                <a:spcPct val="100000"/>
              </a:lnSpc>
              <a:spcBef>
                <a:spcPts val="400"/>
              </a:spcBef>
              <a:spcAft>
                <a:spcPts val="0"/>
              </a:spcAft>
              <a:buSzPts val="18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5" name="Google Shape;25;p101"/>
          <p:cNvSpPr txBox="1"/>
          <p:nvPr>
            <p:ph idx="10" type="dt"/>
          </p:nvPr>
        </p:nvSpPr>
        <p:spPr>
          <a:xfrm>
            <a:off x="628650" y="4078745"/>
            <a:ext cx="20574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6" name="Google Shape;26;p101"/>
          <p:cNvSpPr txBox="1"/>
          <p:nvPr>
            <p:ph idx="12" type="sldNum"/>
          </p:nvPr>
        </p:nvSpPr>
        <p:spPr>
          <a:xfrm>
            <a:off x="6219535" y="4823056"/>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7" name="Google Shape;27;p101"/>
          <p:cNvPicPr preferRelativeResize="0"/>
          <p:nvPr/>
        </p:nvPicPr>
        <p:blipFill rotWithShape="1">
          <a:blip r:embed="rId2">
            <a:alphaModFix/>
          </a:blip>
          <a:srcRect b="0" l="0" r="0" t="0"/>
          <a:stretch/>
        </p:blipFill>
        <p:spPr>
          <a:xfrm>
            <a:off x="628650" y="616323"/>
            <a:ext cx="1132669" cy="2214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solidFill>
          <a:schemeClr val="lt1"/>
        </a:solidFill>
      </p:bgPr>
    </p:bg>
    <p:spTree>
      <p:nvGrpSpPr>
        <p:cNvPr id="28" name="Shape 28"/>
        <p:cNvGrpSpPr/>
        <p:nvPr/>
      </p:nvGrpSpPr>
      <p:grpSpPr>
        <a:xfrm>
          <a:off x="0" y="0"/>
          <a:ext cx="0" cy="0"/>
          <a:chOff x="0" y="0"/>
          <a:chExt cx="0" cy="0"/>
        </a:xfrm>
      </p:grpSpPr>
      <p:sp>
        <p:nvSpPr>
          <p:cNvPr id="29" name="Google Shape;29;p102"/>
          <p:cNvSpPr txBox="1"/>
          <p:nvPr>
            <p:ph type="ctrTitle"/>
          </p:nvPr>
        </p:nvSpPr>
        <p:spPr>
          <a:xfrm>
            <a:off x="628650" y="910829"/>
            <a:ext cx="68580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551DF7"/>
              </a:buClr>
              <a:buSzPts val="4500"/>
              <a:buFont typeface="Inter"/>
              <a:buNone/>
              <a:defRPr sz="4500">
                <a:solidFill>
                  <a:srgbClr val="551DF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102"/>
          <p:cNvSpPr txBox="1"/>
          <p:nvPr>
            <p:ph idx="1" type="subTitle"/>
          </p:nvPr>
        </p:nvSpPr>
        <p:spPr>
          <a:xfrm>
            <a:off x="628650" y="2763874"/>
            <a:ext cx="6858000" cy="1241821"/>
          </a:xfrm>
          <a:prstGeom prst="rect">
            <a:avLst/>
          </a:prstGeom>
          <a:noFill/>
          <a:ln>
            <a:noFill/>
          </a:ln>
        </p:spPr>
        <p:txBody>
          <a:bodyPr anchorCtr="0" anchor="t" bIns="34275" lIns="68575" spcFirstLastPara="1" rIns="68575" wrap="square" tIns="34275">
            <a:noAutofit/>
          </a:bodyPr>
          <a:lstStyle>
            <a:lvl1pPr lvl="0" algn="l">
              <a:lnSpc>
                <a:spcPct val="100000"/>
              </a:lnSpc>
              <a:spcBef>
                <a:spcPts val="800"/>
              </a:spcBef>
              <a:spcAft>
                <a:spcPts val="0"/>
              </a:spcAft>
              <a:buSzPts val="2700"/>
              <a:buNone/>
              <a:defRPr sz="1800">
                <a:solidFill>
                  <a:srgbClr val="551DF7"/>
                </a:solidFill>
              </a:defRPr>
            </a:lvl1pPr>
            <a:lvl2pPr lvl="1" algn="ctr">
              <a:lnSpc>
                <a:spcPct val="100000"/>
              </a:lnSpc>
              <a:spcBef>
                <a:spcPts val="400"/>
              </a:spcBef>
              <a:spcAft>
                <a:spcPts val="0"/>
              </a:spcAft>
              <a:buSzPts val="2300"/>
              <a:buNone/>
              <a:defRPr sz="1500"/>
            </a:lvl2pPr>
            <a:lvl3pPr lvl="2" algn="ctr">
              <a:lnSpc>
                <a:spcPct val="100000"/>
              </a:lnSpc>
              <a:spcBef>
                <a:spcPts val="400"/>
              </a:spcBef>
              <a:spcAft>
                <a:spcPts val="0"/>
              </a:spcAft>
              <a:buSzPts val="2000"/>
              <a:buNone/>
              <a:defRPr sz="1400"/>
            </a:lvl3pPr>
            <a:lvl4pPr lvl="3" algn="ctr">
              <a:lnSpc>
                <a:spcPct val="100000"/>
              </a:lnSpc>
              <a:spcBef>
                <a:spcPts val="400"/>
              </a:spcBef>
              <a:spcAft>
                <a:spcPts val="0"/>
              </a:spcAft>
              <a:buSzPts val="1800"/>
              <a:buNone/>
              <a:defRPr sz="1200"/>
            </a:lvl4pPr>
            <a:lvl5pPr lvl="4" algn="ctr">
              <a:lnSpc>
                <a:spcPct val="100000"/>
              </a:lnSpc>
              <a:spcBef>
                <a:spcPts val="400"/>
              </a:spcBef>
              <a:spcAft>
                <a:spcPts val="0"/>
              </a:spcAft>
              <a:buSzPts val="18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31" name="Google Shape;31;p102"/>
          <p:cNvSpPr txBox="1"/>
          <p:nvPr>
            <p:ph idx="12" type="sldNum"/>
          </p:nvPr>
        </p:nvSpPr>
        <p:spPr>
          <a:xfrm>
            <a:off x="6219535" y="4823056"/>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102"/>
          <p:cNvPicPr preferRelativeResize="0"/>
          <p:nvPr/>
        </p:nvPicPr>
        <p:blipFill rotWithShape="1">
          <a:blip r:embed="rId2">
            <a:alphaModFix/>
          </a:blip>
          <a:srcRect b="0" l="0" r="0" t="0"/>
          <a:stretch/>
        </p:blipFill>
        <p:spPr>
          <a:xfrm>
            <a:off x="370107" y="266701"/>
            <a:ext cx="211687" cy="2768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103"/>
          <p:cNvSpPr txBox="1"/>
          <p:nvPr>
            <p:ph type="title"/>
          </p:nvPr>
        </p:nvSpPr>
        <p:spPr>
          <a:xfrm>
            <a:off x="629841" y="342900"/>
            <a:ext cx="2949178" cy="120015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rgbClr val="260F62"/>
              </a:buClr>
              <a:buSzPts val="2400"/>
              <a:buFont typeface="Inter"/>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103"/>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100000"/>
              </a:lnSpc>
              <a:spcBef>
                <a:spcPts val="800"/>
              </a:spcBef>
              <a:spcAft>
                <a:spcPts val="0"/>
              </a:spcAft>
              <a:buSzPts val="2400"/>
              <a:buChar char="•"/>
              <a:defRPr sz="2400">
                <a:latin typeface="Mulish"/>
                <a:ea typeface="Mulish"/>
                <a:cs typeface="Mulish"/>
                <a:sym typeface="Mulish"/>
              </a:defRPr>
            </a:lvl1pPr>
            <a:lvl2pPr indent="-431800" lvl="1" marL="914400" algn="l">
              <a:lnSpc>
                <a:spcPct val="100000"/>
              </a:lnSpc>
              <a:spcBef>
                <a:spcPts val="400"/>
              </a:spcBef>
              <a:spcAft>
                <a:spcPts val="0"/>
              </a:spcAft>
              <a:buSzPts val="3200"/>
              <a:buChar char="•"/>
              <a:defRPr sz="2100"/>
            </a:lvl2pPr>
            <a:lvl3pPr indent="-400050" lvl="2" marL="1371600" algn="l">
              <a:lnSpc>
                <a:spcPct val="100000"/>
              </a:lnSpc>
              <a:spcBef>
                <a:spcPts val="400"/>
              </a:spcBef>
              <a:spcAft>
                <a:spcPts val="0"/>
              </a:spcAft>
              <a:buSzPts val="2700"/>
              <a:buChar char="•"/>
              <a:defRPr sz="1800"/>
            </a:lvl3pPr>
            <a:lvl4pPr indent="-374650" lvl="3" marL="1828800" algn="l">
              <a:lnSpc>
                <a:spcPct val="100000"/>
              </a:lnSpc>
              <a:spcBef>
                <a:spcPts val="400"/>
              </a:spcBef>
              <a:spcAft>
                <a:spcPts val="0"/>
              </a:spcAft>
              <a:buSzPts val="2300"/>
              <a:buChar char="•"/>
              <a:defRPr sz="1500"/>
            </a:lvl4pPr>
            <a:lvl5pPr indent="-374650" lvl="4" marL="2286000" algn="l">
              <a:lnSpc>
                <a:spcPct val="100000"/>
              </a:lnSpc>
              <a:spcBef>
                <a:spcPts val="400"/>
              </a:spcBef>
              <a:spcAft>
                <a:spcPts val="0"/>
              </a:spcAft>
              <a:buSzPts val="23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36" name="Google Shape;36;p103"/>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SzPts val="1800"/>
              <a:buNone/>
              <a:defRPr sz="1200">
                <a:latin typeface="Mulish"/>
                <a:ea typeface="Mulish"/>
                <a:cs typeface="Mulish"/>
                <a:sym typeface="Mulish"/>
              </a:defRPr>
            </a:lvl1pPr>
            <a:lvl2pPr indent="-228600" lvl="1" marL="914400" algn="l">
              <a:lnSpc>
                <a:spcPct val="100000"/>
              </a:lnSpc>
              <a:spcBef>
                <a:spcPts val="400"/>
              </a:spcBef>
              <a:spcAft>
                <a:spcPts val="0"/>
              </a:spcAft>
              <a:buSzPts val="1600"/>
              <a:buNone/>
              <a:defRPr sz="1100"/>
            </a:lvl2pPr>
            <a:lvl3pPr indent="-228600" lvl="2" marL="1371600" algn="l">
              <a:lnSpc>
                <a:spcPct val="100000"/>
              </a:lnSpc>
              <a:spcBef>
                <a:spcPts val="400"/>
              </a:spcBef>
              <a:spcAft>
                <a:spcPts val="0"/>
              </a:spcAft>
              <a:buSzPts val="1400"/>
              <a:buNone/>
              <a:defRPr sz="900"/>
            </a:lvl3pPr>
            <a:lvl4pPr indent="-228600" lvl="3" marL="1828800" algn="l">
              <a:lnSpc>
                <a:spcPct val="100000"/>
              </a:lnSpc>
              <a:spcBef>
                <a:spcPts val="400"/>
              </a:spcBef>
              <a:spcAft>
                <a:spcPts val="0"/>
              </a:spcAft>
              <a:buSzPts val="1100"/>
              <a:buNone/>
              <a:defRPr sz="800"/>
            </a:lvl4pPr>
            <a:lvl5pPr indent="-228600" lvl="4" marL="2286000" algn="l">
              <a:lnSpc>
                <a:spcPct val="100000"/>
              </a:lnSpc>
              <a:spcBef>
                <a:spcPts val="400"/>
              </a:spcBef>
              <a:spcAft>
                <a:spcPts val="0"/>
              </a:spcAft>
              <a:buSzPts val="11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7" name="Google Shape;37;p103"/>
          <p:cNvSpPr txBox="1"/>
          <p:nvPr>
            <p:ph idx="12" type="sldNum"/>
          </p:nvPr>
        </p:nvSpPr>
        <p:spPr>
          <a:xfrm>
            <a:off x="6219535" y="4823056"/>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8" name="Google Shape;38;p103"/>
          <p:cNvPicPr preferRelativeResize="0"/>
          <p:nvPr/>
        </p:nvPicPr>
        <p:blipFill rotWithShape="1">
          <a:blip r:embed="rId2">
            <a:alphaModFix/>
          </a:blip>
          <a:srcRect b="0" l="0" r="0" t="0"/>
          <a:stretch/>
        </p:blipFill>
        <p:spPr>
          <a:xfrm>
            <a:off x="370107" y="266701"/>
            <a:ext cx="211687" cy="2768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9" name="Shape 39"/>
        <p:cNvGrpSpPr/>
        <p:nvPr/>
      </p:nvGrpSpPr>
      <p:grpSpPr>
        <a:xfrm>
          <a:off x="0" y="0"/>
          <a:ext cx="0" cy="0"/>
          <a:chOff x="0" y="0"/>
          <a:chExt cx="0" cy="0"/>
        </a:xfrm>
      </p:grpSpPr>
      <p:pic>
        <p:nvPicPr>
          <p:cNvPr id="40" name="Google Shape;40;p104"/>
          <p:cNvPicPr preferRelativeResize="0"/>
          <p:nvPr/>
        </p:nvPicPr>
        <p:blipFill rotWithShape="1">
          <a:blip r:embed="rId2">
            <a:alphaModFix/>
          </a:blip>
          <a:srcRect b="0" l="0" r="0" t="0"/>
          <a:stretch/>
        </p:blipFill>
        <p:spPr>
          <a:xfrm>
            <a:off x="370107" y="266701"/>
            <a:ext cx="211687" cy="276825"/>
          </a:xfrm>
          <a:prstGeom prst="rect">
            <a:avLst/>
          </a:prstGeom>
          <a:noFill/>
          <a:ln>
            <a:noFill/>
          </a:ln>
        </p:spPr>
      </p:pic>
      <p:sp>
        <p:nvSpPr>
          <p:cNvPr id="41" name="Google Shape;41;p104"/>
          <p:cNvSpPr txBox="1"/>
          <p:nvPr>
            <p:ph idx="12" type="sldNum"/>
          </p:nvPr>
        </p:nvSpPr>
        <p:spPr>
          <a:xfrm>
            <a:off x="6219535" y="4823056"/>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104"/>
          <p:cNvSpPr txBox="1"/>
          <p:nvPr>
            <p:ph type="title"/>
          </p:nvPr>
        </p:nvSpPr>
        <p:spPr>
          <a:xfrm>
            <a:off x="628650" y="218426"/>
            <a:ext cx="7886700" cy="4673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260F62"/>
              </a:buClr>
              <a:buSzPts val="2400"/>
              <a:buFont typeface="Inter"/>
              <a:buNone/>
              <a:defRPr b="1" sz="2400">
                <a:solidFill>
                  <a:srgbClr val="260F62"/>
                </a:solidFill>
                <a:latin typeface="Inter"/>
                <a:ea typeface="Inter"/>
                <a:cs typeface="Inter"/>
                <a:sym typeface="Inter"/>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10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atin typeface="Mulish"/>
                <a:ea typeface="Mulish"/>
                <a:cs typeface="Mulish"/>
                <a:sym typeface="Mulish"/>
              </a:defRPr>
            </a:lvl1pPr>
            <a:lvl2pPr indent="-400050" lvl="1" marL="914400" algn="l">
              <a:lnSpc>
                <a:spcPct val="100000"/>
              </a:lnSpc>
              <a:spcBef>
                <a:spcPts val="400"/>
              </a:spcBef>
              <a:spcAft>
                <a:spcPts val="0"/>
              </a:spcAft>
              <a:buSzPts val="2700"/>
              <a:buChar char="•"/>
              <a:defRPr/>
            </a:lvl2pPr>
            <a:lvl3pPr indent="-374650" lvl="2" marL="1371600" algn="l">
              <a:lnSpc>
                <a:spcPct val="100000"/>
              </a:lnSpc>
              <a:spcBef>
                <a:spcPts val="400"/>
              </a:spcBef>
              <a:spcAft>
                <a:spcPts val="0"/>
              </a:spcAft>
              <a:buSzPts val="23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105"/>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rgbClr val="260F6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6" name="Google Shape;46;p105"/>
          <p:cNvSpPr txBox="1"/>
          <p:nvPr>
            <p:ph idx="12" type="sldNum"/>
          </p:nvPr>
        </p:nvSpPr>
        <p:spPr>
          <a:xfrm>
            <a:off x="6219535" y="4823056"/>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47" name="Google Shape;47;p105"/>
          <p:cNvPicPr preferRelativeResize="0"/>
          <p:nvPr/>
        </p:nvPicPr>
        <p:blipFill rotWithShape="1">
          <a:blip r:embed="rId2">
            <a:alphaModFix/>
          </a:blip>
          <a:srcRect b="0" l="0" r="0" t="0"/>
          <a:stretch/>
        </p:blipFill>
        <p:spPr>
          <a:xfrm>
            <a:off x="370107" y="266701"/>
            <a:ext cx="211687" cy="2768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106"/>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rgbClr val="260F6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p106"/>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55600" lvl="0" marL="457200" algn="l">
              <a:lnSpc>
                <a:spcPct val="100000"/>
              </a:lnSpc>
              <a:spcBef>
                <a:spcPts val="800"/>
              </a:spcBef>
              <a:spcAft>
                <a:spcPts val="0"/>
              </a:spcAft>
              <a:buSzPts val="2000"/>
              <a:buChar char="•"/>
              <a:defRPr>
                <a:latin typeface="Mulish"/>
                <a:ea typeface="Mulish"/>
                <a:cs typeface="Mulish"/>
                <a:sym typeface="Mulish"/>
              </a:defRPr>
            </a:lvl1pPr>
            <a:lvl2pPr indent="-355600" lvl="1" marL="914400" algn="l">
              <a:lnSpc>
                <a:spcPct val="100000"/>
              </a:lnSpc>
              <a:spcBef>
                <a:spcPts val="400"/>
              </a:spcBef>
              <a:spcAft>
                <a:spcPts val="0"/>
              </a:spcAft>
              <a:buSzPts val="2000"/>
              <a:buChar char="•"/>
              <a:defRPr/>
            </a:lvl2pPr>
            <a:lvl3pPr indent="-355600" lvl="2" marL="1371600" algn="l">
              <a:lnSpc>
                <a:spcPct val="100000"/>
              </a:lnSpc>
              <a:spcBef>
                <a:spcPts val="400"/>
              </a:spcBef>
              <a:spcAft>
                <a:spcPts val="0"/>
              </a:spcAft>
              <a:buSzPts val="20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1" name="Google Shape;51;p106"/>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55600" lvl="0" marL="457200" algn="l">
              <a:lnSpc>
                <a:spcPct val="100000"/>
              </a:lnSpc>
              <a:spcBef>
                <a:spcPts val="800"/>
              </a:spcBef>
              <a:spcAft>
                <a:spcPts val="0"/>
              </a:spcAft>
              <a:buSzPts val="2000"/>
              <a:buChar char="•"/>
              <a:defRPr>
                <a:latin typeface="Mulish"/>
                <a:ea typeface="Mulish"/>
                <a:cs typeface="Mulish"/>
                <a:sym typeface="Mulish"/>
              </a:defRPr>
            </a:lvl1pPr>
            <a:lvl2pPr indent="-355600" lvl="1" marL="914400" algn="l">
              <a:lnSpc>
                <a:spcPct val="100000"/>
              </a:lnSpc>
              <a:spcBef>
                <a:spcPts val="400"/>
              </a:spcBef>
              <a:spcAft>
                <a:spcPts val="0"/>
              </a:spcAft>
              <a:buSzPts val="2000"/>
              <a:buChar char="•"/>
              <a:defRPr/>
            </a:lvl2pPr>
            <a:lvl3pPr indent="-355600" lvl="2" marL="1371600" algn="l">
              <a:lnSpc>
                <a:spcPct val="100000"/>
              </a:lnSpc>
              <a:spcBef>
                <a:spcPts val="400"/>
              </a:spcBef>
              <a:spcAft>
                <a:spcPts val="0"/>
              </a:spcAft>
              <a:buSzPts val="20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2" name="Google Shape;52;p106"/>
          <p:cNvSpPr txBox="1"/>
          <p:nvPr>
            <p:ph idx="12" type="sldNum"/>
          </p:nvPr>
        </p:nvSpPr>
        <p:spPr>
          <a:xfrm>
            <a:off x="6219535" y="4823056"/>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3" name="Google Shape;53;p106"/>
          <p:cNvPicPr preferRelativeResize="0"/>
          <p:nvPr/>
        </p:nvPicPr>
        <p:blipFill rotWithShape="1">
          <a:blip r:embed="rId2">
            <a:alphaModFix/>
          </a:blip>
          <a:srcRect b="0" l="0" r="0" t="0"/>
          <a:stretch/>
        </p:blipFill>
        <p:spPr>
          <a:xfrm>
            <a:off x="370107" y="266701"/>
            <a:ext cx="211687" cy="2768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07"/>
          <p:cNvSpPr txBox="1"/>
          <p:nvPr>
            <p:ph type="title"/>
          </p:nvPr>
        </p:nvSpPr>
        <p:spPr>
          <a:xfrm>
            <a:off x="629841" y="273844"/>
            <a:ext cx="7886700" cy="994172"/>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rgbClr val="260F6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107"/>
          <p:cNvSpPr txBox="1"/>
          <p:nvPr>
            <p:ph idx="1" type="body"/>
          </p:nvPr>
        </p:nvSpPr>
        <p:spPr>
          <a:xfrm>
            <a:off x="629841" y="1260872"/>
            <a:ext cx="3868340" cy="617934"/>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SzPts val="2700"/>
              <a:buNone/>
              <a:defRPr b="1" sz="1800">
                <a:latin typeface="Mulish"/>
                <a:ea typeface="Mulish"/>
                <a:cs typeface="Mulish"/>
                <a:sym typeface="Mulish"/>
              </a:defRPr>
            </a:lvl1pPr>
            <a:lvl2pPr indent="-228600" lvl="1" marL="914400" algn="l">
              <a:lnSpc>
                <a:spcPct val="100000"/>
              </a:lnSpc>
              <a:spcBef>
                <a:spcPts val="400"/>
              </a:spcBef>
              <a:spcAft>
                <a:spcPts val="0"/>
              </a:spcAft>
              <a:buSzPts val="2300"/>
              <a:buNone/>
              <a:defRPr b="1" sz="1500"/>
            </a:lvl2pPr>
            <a:lvl3pPr indent="-228600" lvl="2" marL="1371600" algn="l">
              <a:lnSpc>
                <a:spcPct val="100000"/>
              </a:lnSpc>
              <a:spcBef>
                <a:spcPts val="400"/>
              </a:spcBef>
              <a:spcAft>
                <a:spcPts val="0"/>
              </a:spcAft>
              <a:buSzPts val="2000"/>
              <a:buNone/>
              <a:defRPr b="1" sz="1400"/>
            </a:lvl3pPr>
            <a:lvl4pPr indent="-228600" lvl="3" marL="1828800" algn="l">
              <a:lnSpc>
                <a:spcPct val="100000"/>
              </a:lnSpc>
              <a:spcBef>
                <a:spcPts val="400"/>
              </a:spcBef>
              <a:spcAft>
                <a:spcPts val="0"/>
              </a:spcAft>
              <a:buSzPts val="1800"/>
              <a:buNone/>
              <a:defRPr b="1" sz="1200"/>
            </a:lvl4pPr>
            <a:lvl5pPr indent="-228600" lvl="4" marL="2286000" algn="l">
              <a:lnSpc>
                <a:spcPct val="100000"/>
              </a:lnSpc>
              <a:spcBef>
                <a:spcPts val="400"/>
              </a:spcBef>
              <a:spcAft>
                <a:spcPts val="0"/>
              </a:spcAft>
              <a:buSzPts val="18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7" name="Google Shape;57;p107"/>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55600" lvl="0" marL="457200" algn="l">
              <a:lnSpc>
                <a:spcPct val="100000"/>
              </a:lnSpc>
              <a:spcBef>
                <a:spcPts val="800"/>
              </a:spcBef>
              <a:spcAft>
                <a:spcPts val="0"/>
              </a:spcAft>
              <a:buSzPts val="2000"/>
              <a:buChar char="•"/>
              <a:defRPr>
                <a:latin typeface="Mulish"/>
                <a:ea typeface="Mulish"/>
                <a:cs typeface="Mulish"/>
                <a:sym typeface="Mulish"/>
              </a:defRPr>
            </a:lvl1pPr>
            <a:lvl2pPr indent="-355600" lvl="1" marL="914400" algn="l">
              <a:lnSpc>
                <a:spcPct val="100000"/>
              </a:lnSpc>
              <a:spcBef>
                <a:spcPts val="400"/>
              </a:spcBef>
              <a:spcAft>
                <a:spcPts val="0"/>
              </a:spcAft>
              <a:buSzPts val="2000"/>
              <a:buChar char="•"/>
              <a:defRPr/>
            </a:lvl2pPr>
            <a:lvl3pPr indent="-355600" lvl="2" marL="1371600" algn="l">
              <a:lnSpc>
                <a:spcPct val="100000"/>
              </a:lnSpc>
              <a:spcBef>
                <a:spcPts val="400"/>
              </a:spcBef>
              <a:spcAft>
                <a:spcPts val="0"/>
              </a:spcAft>
              <a:buSzPts val="20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8" name="Google Shape;58;p107"/>
          <p:cNvSpPr txBox="1"/>
          <p:nvPr>
            <p:ph idx="3" type="body"/>
          </p:nvPr>
        </p:nvSpPr>
        <p:spPr>
          <a:xfrm>
            <a:off x="4629150" y="1260872"/>
            <a:ext cx="3887391" cy="617934"/>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SzPts val="2700"/>
              <a:buNone/>
              <a:defRPr b="1" sz="1800">
                <a:latin typeface="Mulish"/>
                <a:ea typeface="Mulish"/>
                <a:cs typeface="Mulish"/>
                <a:sym typeface="Mulish"/>
              </a:defRPr>
            </a:lvl1pPr>
            <a:lvl2pPr indent="-228600" lvl="1" marL="914400" algn="l">
              <a:lnSpc>
                <a:spcPct val="100000"/>
              </a:lnSpc>
              <a:spcBef>
                <a:spcPts val="400"/>
              </a:spcBef>
              <a:spcAft>
                <a:spcPts val="0"/>
              </a:spcAft>
              <a:buSzPts val="2300"/>
              <a:buNone/>
              <a:defRPr b="1" sz="1500"/>
            </a:lvl2pPr>
            <a:lvl3pPr indent="-228600" lvl="2" marL="1371600" algn="l">
              <a:lnSpc>
                <a:spcPct val="100000"/>
              </a:lnSpc>
              <a:spcBef>
                <a:spcPts val="400"/>
              </a:spcBef>
              <a:spcAft>
                <a:spcPts val="0"/>
              </a:spcAft>
              <a:buSzPts val="2000"/>
              <a:buNone/>
              <a:defRPr b="1" sz="1400"/>
            </a:lvl3pPr>
            <a:lvl4pPr indent="-228600" lvl="3" marL="1828800" algn="l">
              <a:lnSpc>
                <a:spcPct val="100000"/>
              </a:lnSpc>
              <a:spcBef>
                <a:spcPts val="400"/>
              </a:spcBef>
              <a:spcAft>
                <a:spcPts val="0"/>
              </a:spcAft>
              <a:buSzPts val="1800"/>
              <a:buNone/>
              <a:defRPr b="1" sz="1200"/>
            </a:lvl4pPr>
            <a:lvl5pPr indent="-228600" lvl="4" marL="2286000" algn="l">
              <a:lnSpc>
                <a:spcPct val="100000"/>
              </a:lnSpc>
              <a:spcBef>
                <a:spcPts val="400"/>
              </a:spcBef>
              <a:spcAft>
                <a:spcPts val="0"/>
              </a:spcAft>
              <a:buSzPts val="18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9" name="Google Shape;59;p107"/>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55600" lvl="0" marL="457200" algn="l">
              <a:lnSpc>
                <a:spcPct val="100000"/>
              </a:lnSpc>
              <a:spcBef>
                <a:spcPts val="800"/>
              </a:spcBef>
              <a:spcAft>
                <a:spcPts val="0"/>
              </a:spcAft>
              <a:buSzPts val="2000"/>
              <a:buChar char="•"/>
              <a:defRPr>
                <a:latin typeface="Mulish"/>
                <a:ea typeface="Mulish"/>
                <a:cs typeface="Mulish"/>
                <a:sym typeface="Mulish"/>
              </a:defRPr>
            </a:lvl1pPr>
            <a:lvl2pPr indent="-355600" lvl="1" marL="914400" algn="l">
              <a:lnSpc>
                <a:spcPct val="100000"/>
              </a:lnSpc>
              <a:spcBef>
                <a:spcPts val="400"/>
              </a:spcBef>
              <a:spcAft>
                <a:spcPts val="0"/>
              </a:spcAft>
              <a:buSzPts val="2000"/>
              <a:buChar char="•"/>
              <a:defRPr/>
            </a:lvl2pPr>
            <a:lvl3pPr indent="-355600" lvl="2" marL="1371600" algn="l">
              <a:lnSpc>
                <a:spcPct val="100000"/>
              </a:lnSpc>
              <a:spcBef>
                <a:spcPts val="400"/>
              </a:spcBef>
              <a:spcAft>
                <a:spcPts val="0"/>
              </a:spcAft>
              <a:buSzPts val="20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107"/>
          <p:cNvSpPr txBox="1"/>
          <p:nvPr>
            <p:ph idx="12" type="sldNum"/>
          </p:nvPr>
        </p:nvSpPr>
        <p:spPr>
          <a:xfrm>
            <a:off x="6219535" y="4823056"/>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1" name="Google Shape;61;p107"/>
          <p:cNvPicPr preferRelativeResize="0"/>
          <p:nvPr/>
        </p:nvPicPr>
        <p:blipFill rotWithShape="1">
          <a:blip r:embed="rId2">
            <a:alphaModFix/>
          </a:blip>
          <a:srcRect b="0" l="0" r="0" t="0"/>
          <a:stretch/>
        </p:blipFill>
        <p:spPr>
          <a:xfrm>
            <a:off x="370107" y="266701"/>
            <a:ext cx="211687" cy="2768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8"/>
          <p:cNvSpPr txBox="1"/>
          <p:nvPr>
            <p:ph type="title"/>
          </p:nvPr>
        </p:nvSpPr>
        <p:spPr>
          <a:xfrm>
            <a:off x="628650" y="266916"/>
            <a:ext cx="7886700" cy="662327"/>
          </a:xfrm>
          <a:prstGeom prst="rect">
            <a:avLst/>
          </a:prstGeom>
          <a:noFill/>
          <a:ln>
            <a:noFill/>
          </a:ln>
        </p:spPr>
        <p:txBody>
          <a:bodyPr anchorCtr="0" anchor="t" bIns="0" lIns="0" spcFirstLastPara="1" rIns="0" wrap="square" tIns="0">
            <a:normAutofit/>
          </a:bodyPr>
          <a:lstStyle>
            <a:lvl1pPr lvl="0" marR="0" rtl="0" algn="l">
              <a:lnSpc>
                <a:spcPct val="90000"/>
              </a:lnSpc>
              <a:spcBef>
                <a:spcPts val="0"/>
              </a:spcBef>
              <a:spcAft>
                <a:spcPts val="0"/>
              </a:spcAft>
              <a:buClr>
                <a:srgbClr val="260F62"/>
              </a:buClr>
              <a:buSzPts val="3300"/>
              <a:buFont typeface="Inter"/>
              <a:buNone/>
              <a:defRPr b="1" i="0" sz="3300" u="none" cap="none" strike="noStrike">
                <a:solidFill>
                  <a:srgbClr val="260F62"/>
                </a:solidFill>
                <a:latin typeface="Inter"/>
                <a:ea typeface="Inter"/>
                <a:cs typeface="Inter"/>
                <a:sym typeface="Inter"/>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98"/>
          <p:cNvSpPr txBox="1"/>
          <p:nvPr>
            <p:ph idx="12" type="sldNum"/>
          </p:nvPr>
        </p:nvSpPr>
        <p:spPr>
          <a:xfrm>
            <a:off x="6219535" y="4823056"/>
            <a:ext cx="1982279"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 name="Google Shape;8;p98"/>
          <p:cNvSpPr/>
          <p:nvPr/>
        </p:nvSpPr>
        <p:spPr>
          <a:xfrm>
            <a:off x="628650" y="4869656"/>
            <a:ext cx="550800" cy="114300"/>
          </a:xfrm>
          <a:prstGeom prst="rect">
            <a:avLst/>
          </a:prstGeom>
          <a:noFill/>
          <a:ln>
            <a:noFill/>
          </a:ln>
        </p:spPr>
        <p:txBody>
          <a:bodyPr anchorCtr="0" anchor="t" bIns="0" lIns="0" spcFirstLastPara="1" rIns="0" wrap="square" tIns="0">
            <a:noAutofit/>
          </a:bodyPr>
          <a:lstStyle/>
          <a:p>
            <a:pPr indent="0" lvl="0" marL="0" marR="0" rtl="0" algn="l">
              <a:lnSpc>
                <a:spcPct val="116666"/>
              </a:lnSpc>
              <a:spcBef>
                <a:spcPts val="0"/>
              </a:spcBef>
              <a:spcAft>
                <a:spcPts val="0"/>
              </a:spcAft>
              <a:buClr>
                <a:srgbClr val="000000"/>
              </a:buClr>
              <a:buSzPts val="700"/>
              <a:buFont typeface="Arial"/>
              <a:buNone/>
            </a:pPr>
            <a:r>
              <a:rPr b="0" i="0" lang="en" sz="700" u="none" cap="none" strike="noStrike">
                <a:solidFill>
                  <a:srgbClr val="551DF7"/>
                </a:solidFill>
                <a:latin typeface="Mulish SemiBold"/>
                <a:ea typeface="Mulish SemiBold"/>
                <a:cs typeface="Mulish SemiBold"/>
                <a:sym typeface="Mulish SemiBold"/>
              </a:rPr>
              <a:t>irorun.com</a:t>
            </a:r>
            <a:endParaRPr b="0" i="0" sz="700" u="none" cap="none" strike="noStrike">
              <a:solidFill>
                <a:srgbClr val="551DF7"/>
              </a:solidFill>
              <a:latin typeface="Mulish SemiBold"/>
              <a:ea typeface="Mulish SemiBold"/>
              <a:cs typeface="Mulish SemiBold"/>
              <a:sym typeface="Mulish SemiBold"/>
            </a:endParaRPr>
          </a:p>
        </p:txBody>
      </p:sp>
      <p:cxnSp>
        <p:nvCxnSpPr>
          <p:cNvPr id="9" name="Google Shape;9;p98"/>
          <p:cNvCxnSpPr/>
          <p:nvPr/>
        </p:nvCxnSpPr>
        <p:spPr>
          <a:xfrm rot="10800000">
            <a:off x="8201814" y="4959979"/>
            <a:ext cx="942525" cy="0"/>
          </a:xfrm>
          <a:prstGeom prst="straightConnector1">
            <a:avLst/>
          </a:prstGeom>
          <a:noFill/>
          <a:ln cap="flat" cmpd="sng" w="19050">
            <a:solidFill>
              <a:srgbClr val="FEC260"/>
            </a:solidFill>
            <a:prstDash val="solid"/>
            <a:round/>
            <a:headEnd len="sm" w="sm" type="none"/>
            <a:tailEnd len="sm" w="sm" type="none"/>
          </a:ln>
        </p:spPr>
      </p:cxnSp>
      <p:sp>
        <p:nvSpPr>
          <p:cNvPr id="10" name="Google Shape;10;p98"/>
          <p:cNvSpPr txBox="1"/>
          <p:nvPr>
            <p:ph idx="1" type="body"/>
          </p:nvPr>
        </p:nvSpPr>
        <p:spPr>
          <a:xfrm>
            <a:off x="628650" y="1370013"/>
            <a:ext cx="7886700" cy="3262312"/>
          </a:xfrm>
          <a:prstGeom prst="rect">
            <a:avLst/>
          </a:prstGeom>
          <a:noFill/>
          <a:ln>
            <a:noFill/>
          </a:ln>
        </p:spPr>
        <p:txBody>
          <a:bodyPr anchorCtr="0" anchor="t" bIns="45700" lIns="91425" spcFirstLastPara="1" rIns="91425" wrap="square" tIns="45700">
            <a:normAutofit/>
          </a:bodyPr>
          <a:lstStyle>
            <a:lvl1pPr indent="-317500" lvl="0" marL="457200" marR="0" rtl="0" algn="l">
              <a:lnSpc>
                <a:spcPct val="100000"/>
              </a:lnSpc>
              <a:spcBef>
                <a:spcPts val="0"/>
              </a:spcBef>
              <a:spcAft>
                <a:spcPts val="0"/>
              </a:spcAft>
              <a:buClr>
                <a:schemeClr val="accent4"/>
              </a:buClr>
              <a:buSzPts val="1400"/>
              <a:buFont typeface="Arial"/>
              <a:buChar char="•"/>
              <a:defRPr b="0" i="0" sz="1400" u="none" cap="none" strike="noStrike">
                <a:solidFill>
                  <a:srgbClr val="000000"/>
                </a:solidFill>
                <a:latin typeface="Mulish"/>
                <a:ea typeface="Mulish"/>
                <a:cs typeface="Mulish"/>
                <a:sym typeface="Mulish"/>
              </a:defRPr>
            </a:lvl1pPr>
            <a:lvl2pPr indent="-317500" lvl="1" marL="914400" marR="0" rtl="0" algn="l">
              <a:lnSpc>
                <a:spcPct val="100000"/>
              </a:lnSpc>
              <a:spcBef>
                <a:spcPts val="0"/>
              </a:spcBef>
              <a:spcAft>
                <a:spcPts val="0"/>
              </a:spcAft>
              <a:buClr>
                <a:schemeClr val="accent4"/>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chemeClr val="accent4"/>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chemeClr val="accent4"/>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chemeClr val="accent4"/>
              </a:buClr>
              <a:buSzPts val="1400"/>
              <a:buFont typeface="Arial"/>
              <a:buChar char="•"/>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28650" y="910825"/>
            <a:ext cx="8369100" cy="17907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4100"/>
              <a:buFont typeface="Mulish"/>
              <a:buNone/>
            </a:pPr>
            <a:r>
              <a:rPr lang="en" sz="3900">
                <a:latin typeface="Mulish"/>
                <a:ea typeface="Mulish"/>
                <a:cs typeface="Mulish"/>
                <a:sym typeface="Mulish"/>
              </a:rPr>
              <a:t>Analysis of Irorun </a:t>
            </a:r>
            <a:r>
              <a:rPr lang="en" sz="3900">
                <a:latin typeface="Mulish"/>
                <a:ea typeface="Mulish"/>
                <a:cs typeface="Mulish"/>
                <a:sym typeface="Mulish"/>
              </a:rPr>
              <a:t>Customer Issues</a:t>
            </a:r>
            <a:endParaRPr sz="3900"/>
          </a:p>
        </p:txBody>
      </p:sp>
      <p:sp>
        <p:nvSpPr>
          <p:cNvPr id="90" name="Google Shape;90;p1"/>
          <p:cNvSpPr txBox="1"/>
          <p:nvPr>
            <p:ph idx="1" type="subTitle"/>
          </p:nvPr>
        </p:nvSpPr>
        <p:spPr>
          <a:xfrm>
            <a:off x="628650" y="3210049"/>
            <a:ext cx="6858000" cy="12417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0"/>
              </a:spcBef>
              <a:spcAft>
                <a:spcPts val="0"/>
              </a:spcAft>
              <a:buSzPts val="2300"/>
              <a:buNone/>
            </a:pPr>
            <a:r>
              <a:rPr b="1" lang="en" sz="1500">
                <a:solidFill>
                  <a:srgbClr val="FF9900"/>
                </a:solidFill>
              </a:rPr>
              <a:t>1st June</a:t>
            </a:r>
            <a:r>
              <a:rPr b="1" lang="en" sz="1500">
                <a:solidFill>
                  <a:srgbClr val="FF9900"/>
                </a:solidFill>
              </a:rPr>
              <a:t>, 2022 - 30th November, 2022.</a:t>
            </a:r>
            <a:endParaRPr b="1" i="0" sz="1500" u="none" cap="none" strike="noStrike">
              <a:solidFill>
                <a:srgbClr val="FF9900"/>
              </a:solidFill>
              <a:latin typeface="Mulish"/>
              <a:ea typeface="Mulish"/>
              <a:cs typeface="Mulish"/>
              <a:sym typeface="Mulish"/>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aphicFrame>
        <p:nvGraphicFramePr>
          <p:cNvPr id="149" name="Google Shape;149;g18b5ef83429_0_0"/>
          <p:cNvGraphicFramePr/>
          <p:nvPr/>
        </p:nvGraphicFramePr>
        <p:xfrm>
          <a:off x="737850" y="727900"/>
          <a:ext cx="3000000" cy="3000000"/>
        </p:xfrm>
        <a:graphic>
          <a:graphicData uri="http://schemas.openxmlformats.org/drawingml/2006/table">
            <a:tbl>
              <a:tblPr>
                <a:noFill/>
                <a:tableStyleId>{4A621A53-66FD-4FC9-8E48-B166DB567490}</a:tableStyleId>
              </a:tblPr>
              <a:tblGrid>
                <a:gridCol w="2350350"/>
                <a:gridCol w="2350350"/>
                <a:gridCol w="2350350"/>
              </a:tblGrid>
              <a:tr h="2164650">
                <a:tc>
                  <a:txBody>
                    <a:bodyPr/>
                    <a:lstStyle/>
                    <a:p>
                      <a:pPr indent="0" lvl="0" marL="0" rtl="0" algn="l">
                        <a:spcBef>
                          <a:spcPts val="0"/>
                        </a:spcBef>
                        <a:spcAft>
                          <a:spcPts val="0"/>
                        </a:spcAft>
                        <a:buNone/>
                      </a:pPr>
                      <a:r>
                        <a:rPr lang="en">
                          <a:latin typeface="Mulish"/>
                          <a:ea typeface="Mulish"/>
                          <a:cs typeface="Mulish"/>
                          <a:sym typeface="Mulish"/>
                        </a:rPr>
                        <a:t>Unable to Log in</a:t>
                      </a:r>
                      <a:endParaRPr>
                        <a:latin typeface="Mulish"/>
                        <a:ea typeface="Mulish"/>
                        <a:cs typeface="Mulish"/>
                        <a:sym typeface="Mulish"/>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This is usually caused by service downtime.</a:t>
                      </a:r>
                      <a:endParaRPr>
                        <a:latin typeface="Mulish"/>
                        <a:ea typeface="Mulish"/>
                        <a:cs typeface="Mulish"/>
                        <a:sym typeface="Mulish"/>
                      </a:endParaRPr>
                    </a:p>
                    <a:p>
                      <a:pPr indent="0" lvl="0" marL="457200" rtl="0" algn="l">
                        <a:spcBef>
                          <a:spcPts val="0"/>
                        </a:spcBef>
                        <a:spcAft>
                          <a:spcPts val="0"/>
                        </a:spcAft>
                        <a:buNone/>
                      </a:pPr>
                      <a:r>
                        <a:t/>
                      </a:r>
                      <a:endParaRPr>
                        <a:latin typeface="Mulish"/>
                        <a:ea typeface="Mulish"/>
                        <a:cs typeface="Mulish"/>
                        <a:sym typeface="Mulish"/>
                      </a:endParaRPr>
                    </a:p>
                    <a:p>
                      <a:pPr indent="-317500" lvl="0" marL="457200" rtl="0" algn="l">
                        <a:spcBef>
                          <a:spcPts val="0"/>
                        </a:spcBef>
                        <a:spcAft>
                          <a:spcPts val="0"/>
                        </a:spcAft>
                        <a:buSzPts val="1400"/>
                        <a:buFont typeface="Mulish"/>
                        <a:buChar char="●"/>
                      </a:pPr>
                      <a:r>
                        <a:rPr lang="en">
                          <a:latin typeface="Mulish"/>
                          <a:ea typeface="Mulish"/>
                          <a:cs typeface="Mulish"/>
                          <a:sym typeface="Mulish"/>
                        </a:rPr>
                        <a:t>Some users must have forgotten their password and others are deactivated users.</a:t>
                      </a:r>
                      <a:endParaRPr>
                        <a:latin typeface="Mulish"/>
                        <a:ea typeface="Mulish"/>
                        <a:cs typeface="Mulish"/>
                        <a:sym typeface="Mulish"/>
                      </a:endParaRPr>
                    </a:p>
                    <a:p>
                      <a:pPr indent="0" lvl="0" marL="457200" rtl="0" algn="l">
                        <a:spcBef>
                          <a:spcPts val="0"/>
                        </a:spcBef>
                        <a:spcAft>
                          <a:spcPts val="0"/>
                        </a:spcAft>
                        <a:buNone/>
                      </a:pPr>
                      <a:r>
                        <a:t/>
                      </a:r>
                      <a:endParaRPr>
                        <a:latin typeface="Mulish"/>
                        <a:ea typeface="Mulish"/>
                        <a:cs typeface="Mulish"/>
                        <a:sym typeface="Mulish"/>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After requesting users to uninstall and install the App, the issue becomes resolved.</a:t>
                      </a:r>
                      <a:endParaRPr>
                        <a:latin typeface="Mulish"/>
                        <a:ea typeface="Mulish"/>
                        <a:cs typeface="Mulish"/>
                        <a:sym typeface="Mulish"/>
                      </a:endParaRPr>
                    </a:p>
                    <a:p>
                      <a:pPr indent="0" lvl="0" marL="457200" rtl="0" algn="l">
                        <a:spcBef>
                          <a:spcPts val="0"/>
                        </a:spcBef>
                        <a:spcAft>
                          <a:spcPts val="0"/>
                        </a:spcAft>
                        <a:buNone/>
                      </a:pPr>
                      <a:r>
                        <a:t/>
                      </a:r>
                      <a:endParaRPr>
                        <a:latin typeface="Mulish"/>
                        <a:ea typeface="Mulish"/>
                        <a:cs typeface="Mulish"/>
                        <a:sym typeface="Mulish"/>
                      </a:endParaRPr>
                    </a:p>
                    <a:p>
                      <a:pPr indent="-317500" lvl="0" marL="457200" rtl="0" algn="l">
                        <a:spcBef>
                          <a:spcPts val="0"/>
                        </a:spcBef>
                        <a:spcAft>
                          <a:spcPts val="0"/>
                        </a:spcAft>
                        <a:buSzPts val="1400"/>
                        <a:buFont typeface="Mulish"/>
                        <a:buChar char="●"/>
                      </a:pPr>
                      <a:r>
                        <a:rPr lang="en">
                          <a:latin typeface="Mulish"/>
                          <a:ea typeface="Mulish"/>
                          <a:cs typeface="Mulish"/>
                          <a:sym typeface="Mulish"/>
                        </a:rPr>
                        <a:t>We send them canned response on how to retrieve their password.</a:t>
                      </a:r>
                      <a:endParaRPr>
                        <a:latin typeface="Mulish"/>
                        <a:ea typeface="Mulish"/>
                        <a:cs typeface="Mulish"/>
                        <a:sym typeface="Mulish"/>
                      </a:endParaRPr>
                    </a:p>
                  </a:txBody>
                  <a:tcPr marT="91425" marB="91425" marR="91425" marL="91425"/>
                </a:tc>
              </a:tr>
              <a:tr h="968375">
                <a:tc>
                  <a:txBody>
                    <a:bodyPr/>
                    <a:lstStyle/>
                    <a:p>
                      <a:pPr indent="0" lvl="0" marL="0" rtl="0" algn="l">
                        <a:spcBef>
                          <a:spcPts val="0"/>
                        </a:spcBef>
                        <a:spcAft>
                          <a:spcPts val="0"/>
                        </a:spcAft>
                        <a:buNone/>
                      </a:pPr>
                      <a:r>
                        <a:rPr lang="en">
                          <a:latin typeface="Mulish"/>
                          <a:ea typeface="Mulish"/>
                          <a:cs typeface="Mulish"/>
                          <a:sym typeface="Mulish"/>
                        </a:rPr>
                        <a:t>Card Activation Charge</a:t>
                      </a:r>
                      <a:endParaRPr>
                        <a:latin typeface="Mulish"/>
                        <a:ea typeface="Mulish"/>
                        <a:cs typeface="Mulish"/>
                        <a:sym typeface="Mulish"/>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Some users are debited without successfully linking their cards.</a:t>
                      </a:r>
                      <a:endParaRPr>
                        <a:latin typeface="Mulish"/>
                        <a:ea typeface="Mulish"/>
                        <a:cs typeface="Mulish"/>
                        <a:sym typeface="Mulish"/>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They shouldn’t be debited if the card does not meet the requirement.</a:t>
                      </a:r>
                      <a:endParaRPr>
                        <a:latin typeface="Mulish"/>
                        <a:ea typeface="Mulish"/>
                        <a:cs typeface="Mulish"/>
                        <a:sym typeface="Mulish"/>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g1c4703fd340_0_0"/>
          <p:cNvGraphicFramePr/>
          <p:nvPr/>
        </p:nvGraphicFramePr>
        <p:xfrm>
          <a:off x="737850" y="781625"/>
          <a:ext cx="3000000" cy="3000000"/>
        </p:xfrm>
        <a:graphic>
          <a:graphicData uri="http://schemas.openxmlformats.org/drawingml/2006/table">
            <a:tbl>
              <a:tblPr>
                <a:noFill/>
                <a:tableStyleId>{4A621A53-66FD-4FC9-8E48-B166DB567490}</a:tableStyleId>
              </a:tblPr>
              <a:tblGrid>
                <a:gridCol w="2350350"/>
                <a:gridCol w="2350350"/>
                <a:gridCol w="2350350"/>
              </a:tblGrid>
              <a:tr h="1367150">
                <a:tc>
                  <a:txBody>
                    <a:bodyPr/>
                    <a:lstStyle/>
                    <a:p>
                      <a:pPr indent="0" lvl="0" marL="0" rtl="0" algn="l">
                        <a:spcBef>
                          <a:spcPts val="0"/>
                        </a:spcBef>
                        <a:spcAft>
                          <a:spcPts val="0"/>
                        </a:spcAft>
                        <a:buNone/>
                      </a:pPr>
                      <a:r>
                        <a:rPr lang="en">
                          <a:latin typeface="Mulish"/>
                          <a:ea typeface="Mulish"/>
                          <a:cs typeface="Mulish"/>
                          <a:sym typeface="Mulish"/>
                        </a:rPr>
                        <a:t>Account Activation</a:t>
                      </a:r>
                      <a:endParaRPr>
                        <a:latin typeface="Mulish"/>
                        <a:ea typeface="Mulish"/>
                        <a:cs typeface="Mulish"/>
                        <a:sym typeface="Mulish"/>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Users requesting that their accounts be restored.</a:t>
                      </a:r>
                      <a:endParaRPr>
                        <a:latin typeface="Mulish"/>
                        <a:ea typeface="Mulish"/>
                        <a:cs typeface="Mulish"/>
                        <a:sym typeface="Mulish"/>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Find out the reason why the account was deactivated.</a:t>
                      </a:r>
                      <a:endParaRPr>
                        <a:latin typeface="Mulish"/>
                        <a:ea typeface="Mulish"/>
                        <a:cs typeface="Mulish"/>
                        <a:sym typeface="Mulish"/>
                      </a:endParaRPr>
                    </a:p>
                    <a:p>
                      <a:pPr indent="0" lvl="0" marL="457200" rtl="0" algn="l">
                        <a:spcBef>
                          <a:spcPts val="0"/>
                        </a:spcBef>
                        <a:spcAft>
                          <a:spcPts val="0"/>
                        </a:spcAft>
                        <a:buNone/>
                      </a:pPr>
                      <a:r>
                        <a:t/>
                      </a:r>
                      <a:endParaRPr>
                        <a:latin typeface="Mulish"/>
                        <a:ea typeface="Mulish"/>
                        <a:cs typeface="Mulish"/>
                        <a:sym typeface="Mulish"/>
                      </a:endParaRPr>
                    </a:p>
                    <a:p>
                      <a:pPr indent="-317500" lvl="0" marL="457200" rtl="0" algn="l">
                        <a:spcBef>
                          <a:spcPts val="0"/>
                        </a:spcBef>
                        <a:spcAft>
                          <a:spcPts val="0"/>
                        </a:spcAft>
                        <a:buSzPts val="1400"/>
                        <a:buFont typeface="Mulish"/>
                        <a:buChar char="●"/>
                      </a:pPr>
                      <a:r>
                        <a:rPr lang="en">
                          <a:latin typeface="Mulish"/>
                          <a:ea typeface="Mulish"/>
                          <a:cs typeface="Mulish"/>
                          <a:sym typeface="Mulish"/>
                        </a:rPr>
                        <a:t>If possible, include a “restore account” on the App interface.</a:t>
                      </a:r>
                      <a:endParaRPr>
                        <a:latin typeface="Mulish"/>
                        <a:ea typeface="Mulish"/>
                        <a:cs typeface="Mulish"/>
                        <a:sym typeface="Mulish"/>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c45b42d18b_0_1"/>
          <p:cNvSpPr txBox="1"/>
          <p:nvPr>
            <p:ph type="title"/>
          </p:nvPr>
        </p:nvSpPr>
        <p:spPr>
          <a:xfrm>
            <a:off x="628650" y="555105"/>
            <a:ext cx="7886700" cy="45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latin typeface="Mulish"/>
                <a:ea typeface="Mulish"/>
                <a:cs typeface="Mulish"/>
                <a:sym typeface="Mulish"/>
              </a:rPr>
              <a:t>Conclusion</a:t>
            </a:r>
            <a:endParaRPr sz="2400">
              <a:latin typeface="Mulish"/>
              <a:ea typeface="Mulish"/>
              <a:cs typeface="Mulish"/>
              <a:sym typeface="Mulish"/>
            </a:endParaRPr>
          </a:p>
        </p:txBody>
      </p:sp>
      <p:sp>
        <p:nvSpPr>
          <p:cNvPr id="160" name="Google Shape;160;g1c45b42d18b_0_1"/>
          <p:cNvSpPr txBox="1"/>
          <p:nvPr>
            <p:ph idx="1" type="body"/>
          </p:nvPr>
        </p:nvSpPr>
        <p:spPr>
          <a:xfrm>
            <a:off x="521225" y="1016249"/>
            <a:ext cx="7886700" cy="3590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Based on the analysis of customer complaints, I have identified several issues that appear to be contributing to customer dissatisfactions and the major issue of concern is “unable to get loan”. Irorun is a platform that is known for giving out loans. If the customer cease to be ineligible, then he/she has no business with Irorun. Therefore, I suggest they are removed from the Push mail </a:t>
            </a:r>
            <a:r>
              <a:rPr lang="en"/>
              <a:t>notifications. Then</a:t>
            </a:r>
            <a:r>
              <a:rPr lang="en"/>
              <a:t> there has been few cases recorded on “could not get data from Mono” these past weeks as a reason why a user is ineligible for a loan.</a:t>
            </a:r>
            <a:endParaRPr/>
          </a:p>
          <a:p>
            <a:pPr indent="0" lvl="0" marL="0" rtl="0" algn="l">
              <a:spcBef>
                <a:spcPts val="800"/>
              </a:spcBef>
              <a:spcAft>
                <a:spcPts val="0"/>
              </a:spcAft>
              <a:buNone/>
            </a:pPr>
            <a:r>
              <a:rPr lang="en"/>
              <a:t>Recently, there has been a rise on Migo loans disbursed but wallets not funded and few cases of Irorun loans that are running but wallet not funded especially on the 5th and 28th of December, 2022 respectively. I think a lasting solution should be provided to solve this issue. No user will want to be harrassed by SMS notifications when money was never received on their ends. </a:t>
            </a:r>
            <a:endParaRPr/>
          </a:p>
          <a:p>
            <a:pPr indent="0" lvl="0" marL="0" rtl="0" algn="l">
              <a:spcBef>
                <a:spcPts val="800"/>
              </a:spcBef>
              <a:spcAft>
                <a:spcPts val="0"/>
              </a:spcAft>
              <a:buNone/>
            </a:pPr>
            <a:r>
              <a:rPr lang="en"/>
              <a:t>Lastly, I would recommend there is a shift for those in charge of transactions so </a:t>
            </a:r>
            <a:r>
              <a:rPr lang="en"/>
              <a:t>that</a:t>
            </a:r>
            <a:r>
              <a:rPr lang="en"/>
              <a:t> users can get their money during weekends, or a notification mail informing users that we do not work on transactions on weekends. These and many other recommendations will help reduce the number of customers that are on Desk//Chats complaining and rendering abuses on the Customer Support teams.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628650" y="558922"/>
            <a:ext cx="7886700" cy="556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260F62"/>
              </a:buClr>
              <a:buSzPts val="3300"/>
              <a:buFont typeface="Inter"/>
              <a:buNone/>
            </a:pPr>
            <a:r>
              <a:rPr lang="en">
                <a:latin typeface="Mulish"/>
                <a:ea typeface="Mulish"/>
                <a:cs typeface="Mulish"/>
                <a:sym typeface="Mulish"/>
              </a:rPr>
              <a:t>Introduction </a:t>
            </a:r>
            <a:endParaRPr>
              <a:latin typeface="Mulish"/>
              <a:ea typeface="Mulish"/>
              <a:cs typeface="Mulish"/>
              <a:sym typeface="Mulish"/>
            </a:endParaRPr>
          </a:p>
        </p:txBody>
      </p:sp>
      <p:sp>
        <p:nvSpPr>
          <p:cNvPr id="96" name="Google Shape;96;p2"/>
          <p:cNvSpPr txBox="1"/>
          <p:nvPr>
            <p:ph idx="1" type="body"/>
          </p:nvPr>
        </p:nvSpPr>
        <p:spPr>
          <a:xfrm>
            <a:off x="628650" y="1196225"/>
            <a:ext cx="7886700" cy="3600300"/>
          </a:xfrm>
          <a:prstGeom prst="rect">
            <a:avLst/>
          </a:prstGeom>
          <a:noFill/>
          <a:ln>
            <a:noFill/>
          </a:ln>
        </p:spPr>
        <p:txBody>
          <a:bodyPr anchorCtr="0" anchor="t" bIns="34275" lIns="68575" spcFirstLastPara="1" rIns="68575" wrap="square" tIns="34275">
            <a:noAutofit/>
          </a:bodyPr>
          <a:lstStyle/>
          <a:p>
            <a:pPr indent="0" lvl="0" marL="0" rtl="0" algn="l">
              <a:lnSpc>
                <a:spcPct val="130000"/>
              </a:lnSpc>
              <a:spcBef>
                <a:spcPts val="0"/>
              </a:spcBef>
              <a:spcAft>
                <a:spcPts val="0"/>
              </a:spcAft>
              <a:buSzPts val="1400"/>
              <a:buNone/>
            </a:pPr>
            <a:r>
              <a:rPr b="1" lang="en" sz="1250"/>
              <a:t>I</a:t>
            </a:r>
            <a:r>
              <a:rPr lang="en" sz="1250"/>
              <a:t>rorun is a digital lending application that offers microloan to eligible users. Lending is the core aspect of a loan company. Therefore, this analysis tends to evaluate the issues faced by the customers.</a:t>
            </a:r>
            <a:endParaRPr sz="1250"/>
          </a:p>
          <a:p>
            <a:pPr indent="0" lvl="0" marL="0" rtl="0" algn="l">
              <a:lnSpc>
                <a:spcPct val="130000"/>
              </a:lnSpc>
              <a:spcBef>
                <a:spcPts val="0"/>
              </a:spcBef>
              <a:spcAft>
                <a:spcPts val="0"/>
              </a:spcAft>
              <a:buSzPts val="1400"/>
              <a:buNone/>
            </a:pPr>
            <a:r>
              <a:t/>
            </a:r>
            <a:endParaRPr b="1" sz="1200"/>
          </a:p>
          <a:p>
            <a:pPr indent="0" lvl="0" marL="0" rtl="0" algn="l">
              <a:lnSpc>
                <a:spcPct val="130000"/>
              </a:lnSpc>
              <a:spcBef>
                <a:spcPts val="0"/>
              </a:spcBef>
              <a:spcAft>
                <a:spcPts val="0"/>
              </a:spcAft>
              <a:buSzPts val="1400"/>
              <a:buNone/>
            </a:pPr>
            <a:r>
              <a:rPr lang="en" sz="1280"/>
              <a:t>This analysis give answers to four (4) crucial questions:</a:t>
            </a:r>
            <a:br>
              <a:rPr lang="en" sz="1280"/>
            </a:br>
            <a:endParaRPr sz="1280"/>
          </a:p>
          <a:p>
            <a:pPr indent="-309880" lvl="0" marL="457200" rtl="0" algn="l">
              <a:lnSpc>
                <a:spcPct val="130000"/>
              </a:lnSpc>
              <a:spcBef>
                <a:spcPts val="0"/>
              </a:spcBef>
              <a:spcAft>
                <a:spcPts val="0"/>
              </a:spcAft>
              <a:buSzPts val="1280"/>
              <a:buFont typeface="Mulish"/>
              <a:buAutoNum type="arabicPeriod"/>
            </a:pPr>
            <a:r>
              <a:rPr lang="en" sz="1280">
                <a:solidFill>
                  <a:schemeClr val="dk1"/>
                </a:solidFill>
                <a:highlight>
                  <a:schemeClr val="lt1"/>
                </a:highlight>
              </a:rPr>
              <a:t>What are the top 10 issues raised by customers statistically?</a:t>
            </a:r>
            <a:endParaRPr sz="1280">
              <a:solidFill>
                <a:schemeClr val="dk1"/>
              </a:solidFill>
              <a:highlight>
                <a:schemeClr val="lt1"/>
              </a:highlight>
            </a:endParaRPr>
          </a:p>
          <a:p>
            <a:pPr indent="-309880" lvl="0" marL="457200" rtl="0" algn="l">
              <a:lnSpc>
                <a:spcPct val="130000"/>
              </a:lnSpc>
              <a:spcBef>
                <a:spcPts val="0"/>
              </a:spcBef>
              <a:spcAft>
                <a:spcPts val="0"/>
              </a:spcAft>
              <a:buSzPts val="1280"/>
              <a:buFont typeface="Mulish"/>
              <a:buAutoNum type="arabicPeriod"/>
            </a:pPr>
            <a:r>
              <a:rPr lang="en" sz="1280"/>
              <a:t>What are the top 2 days in a week where issues are raised?</a:t>
            </a:r>
            <a:endParaRPr sz="1280"/>
          </a:p>
          <a:p>
            <a:pPr indent="-309880" lvl="0" marL="457200" rtl="0" algn="l">
              <a:lnSpc>
                <a:spcPct val="130000"/>
              </a:lnSpc>
              <a:spcBef>
                <a:spcPts val="0"/>
              </a:spcBef>
              <a:spcAft>
                <a:spcPts val="0"/>
              </a:spcAft>
              <a:buSzPts val="1280"/>
              <a:buFont typeface="Mulish"/>
              <a:buAutoNum type="arabicPeriod"/>
            </a:pPr>
            <a:r>
              <a:rPr lang="en" sz="1280"/>
              <a:t>What are the top 5 issues that take the longest to resolve?</a:t>
            </a:r>
            <a:endParaRPr sz="1280"/>
          </a:p>
          <a:p>
            <a:pPr indent="-297180" lvl="0" marL="457200" rtl="0" algn="l">
              <a:lnSpc>
                <a:spcPct val="130000"/>
              </a:lnSpc>
              <a:spcBef>
                <a:spcPts val="0"/>
              </a:spcBef>
              <a:spcAft>
                <a:spcPts val="0"/>
              </a:spcAft>
              <a:buSzPts val="1080"/>
              <a:buFont typeface="Mulish"/>
              <a:buAutoNum type="arabicPeriod"/>
            </a:pPr>
            <a:r>
              <a:rPr lang="en" sz="1280"/>
              <a:t>What are the top 5 issues faced by the Customer Support team?</a:t>
            </a:r>
            <a:endParaRPr sz="1280"/>
          </a:p>
          <a:p>
            <a:pPr indent="0" lvl="0" marL="0" rtl="0" algn="l">
              <a:lnSpc>
                <a:spcPct val="130000"/>
              </a:lnSpc>
              <a:spcBef>
                <a:spcPts val="0"/>
              </a:spcBef>
              <a:spcAft>
                <a:spcPts val="0"/>
              </a:spcAft>
              <a:buNone/>
            </a:pPr>
            <a:r>
              <a:t/>
            </a:r>
            <a:endParaRPr b="1" sz="1080"/>
          </a:p>
          <a:p>
            <a:pPr indent="0" lvl="0" marL="0" rtl="0" algn="l">
              <a:lnSpc>
                <a:spcPct val="130000"/>
              </a:lnSpc>
              <a:spcBef>
                <a:spcPts val="0"/>
              </a:spcBef>
              <a:spcAft>
                <a:spcPts val="0"/>
              </a:spcAft>
              <a:buNone/>
            </a:pPr>
            <a:r>
              <a:rPr lang="en" sz="1280"/>
              <a:t>The dataset used for this analysis was Freshdesk tickets created by customers from 1st June to 30th November, 2022. The dataset was exported to Excel for cleaning before it was finally moved to Tableau for further analysis.</a:t>
            </a:r>
            <a:br>
              <a:rPr lang="en" sz="1280"/>
            </a:br>
            <a:endParaRPr sz="128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736075" y="542472"/>
            <a:ext cx="7886700" cy="43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2800">
                <a:latin typeface="Mulish"/>
                <a:ea typeface="Mulish"/>
                <a:cs typeface="Mulish"/>
                <a:sym typeface="Mulish"/>
              </a:rPr>
              <a:t>Top 10 Issues Raised By Customers</a:t>
            </a:r>
            <a:endParaRPr sz="2800">
              <a:latin typeface="Mulish"/>
              <a:ea typeface="Mulish"/>
              <a:cs typeface="Mulish"/>
              <a:sym typeface="Mulish"/>
            </a:endParaRPr>
          </a:p>
        </p:txBody>
      </p:sp>
      <p:sp>
        <p:nvSpPr>
          <p:cNvPr id="102" name="Google Shape;102;p20"/>
          <p:cNvSpPr txBox="1"/>
          <p:nvPr>
            <p:ph idx="1" type="body"/>
          </p:nvPr>
        </p:nvSpPr>
        <p:spPr>
          <a:xfrm>
            <a:off x="628650" y="1154875"/>
            <a:ext cx="3886200" cy="3477600"/>
          </a:xfrm>
          <a:prstGeom prst="rect">
            <a:avLst/>
          </a:prstGeom>
        </p:spPr>
        <p:txBody>
          <a:bodyPr anchorCtr="0" anchor="t" bIns="91425" lIns="0" spcFirstLastPara="1" rIns="91425" wrap="square" tIns="91425">
            <a:noAutofit/>
          </a:bodyPr>
          <a:lstStyle/>
          <a:p>
            <a:pPr indent="0" lvl="0" marL="0" rtl="0" algn="l">
              <a:spcBef>
                <a:spcPts val="800"/>
              </a:spcBef>
              <a:spcAft>
                <a:spcPts val="0"/>
              </a:spcAft>
              <a:buNone/>
            </a:pPr>
            <a:r>
              <a:t/>
            </a:r>
            <a:endParaRPr/>
          </a:p>
        </p:txBody>
      </p:sp>
      <p:sp>
        <p:nvSpPr>
          <p:cNvPr id="103" name="Google Shape;103;p20"/>
          <p:cNvSpPr txBox="1"/>
          <p:nvPr>
            <p:ph idx="2" type="body"/>
          </p:nvPr>
        </p:nvSpPr>
        <p:spPr>
          <a:xfrm>
            <a:off x="5022625" y="1155025"/>
            <a:ext cx="3492600" cy="3612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The issues raised by the customers were filtered to the top 10.</a:t>
            </a:r>
            <a:br>
              <a:rPr lang="en"/>
            </a:br>
            <a:br>
              <a:rPr lang="en"/>
            </a:br>
            <a:r>
              <a:rPr lang="en"/>
              <a:t>From the analysis, it is obvious that “General Enquiry” had the highest issues followed by “Unable to Get Loan” with “Account Activation” being the least.</a:t>
            </a:r>
            <a:br>
              <a:rPr lang="en"/>
            </a:br>
            <a:br>
              <a:rPr lang="en"/>
            </a:br>
            <a:r>
              <a:rPr lang="en"/>
              <a:t>“General Enquiry” is a combination of different issues that are not in match with the other </a:t>
            </a:r>
            <a:r>
              <a:rPr lang="en"/>
              <a:t>types and this is the reason why it had the highest number of issues.</a:t>
            </a:r>
            <a:endParaRPr/>
          </a:p>
          <a:p>
            <a:pPr indent="0" lvl="0" marL="0" rtl="0" algn="l">
              <a:spcBef>
                <a:spcPts val="800"/>
              </a:spcBef>
              <a:spcAft>
                <a:spcPts val="0"/>
              </a:spcAft>
              <a:buNone/>
            </a:pPr>
            <a:r>
              <a:rPr lang="en"/>
              <a:t>They are mostly inquiries by customers about how to get a loan in Irorun and its interest rates.</a:t>
            </a:r>
            <a:endParaRPr/>
          </a:p>
        </p:txBody>
      </p:sp>
      <p:pic>
        <p:nvPicPr>
          <p:cNvPr id="104" name="Google Shape;104;p20"/>
          <p:cNvPicPr preferRelativeResize="0"/>
          <p:nvPr/>
        </p:nvPicPr>
        <p:blipFill rotWithShape="1">
          <a:blip r:embed="rId3">
            <a:alphaModFix/>
          </a:blip>
          <a:srcRect b="0" l="-3940" r="-5217" t="13141"/>
          <a:stretch/>
        </p:blipFill>
        <p:spPr>
          <a:xfrm>
            <a:off x="120875" y="1164000"/>
            <a:ext cx="4901749" cy="3667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628650" y="1060926"/>
            <a:ext cx="3886200" cy="35718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1400"/>
              <a:buNone/>
            </a:pPr>
            <a:r>
              <a:t/>
            </a:r>
            <a:endParaRPr>
              <a:solidFill>
                <a:srgbClr val="172B4D"/>
              </a:solidFill>
              <a:highlight>
                <a:srgbClr val="FFFFFF"/>
              </a:highlight>
            </a:endParaRPr>
          </a:p>
          <a:p>
            <a:pPr indent="0" lvl="0" marL="0" rtl="0" algn="l">
              <a:lnSpc>
                <a:spcPct val="100000"/>
              </a:lnSpc>
              <a:spcBef>
                <a:spcPts val="0"/>
              </a:spcBef>
              <a:spcAft>
                <a:spcPts val="0"/>
              </a:spcAft>
              <a:buSzPts val="1400"/>
              <a:buNone/>
            </a:pPr>
            <a:r>
              <a:t/>
            </a:r>
            <a:endParaRPr>
              <a:solidFill>
                <a:srgbClr val="172B4D"/>
              </a:solidFill>
              <a:highlight>
                <a:srgbClr val="FFFFFF"/>
              </a:highlight>
            </a:endParaRPr>
          </a:p>
        </p:txBody>
      </p:sp>
      <p:sp>
        <p:nvSpPr>
          <p:cNvPr id="110" name="Google Shape;110;p21"/>
          <p:cNvSpPr txBox="1"/>
          <p:nvPr>
            <p:ph type="title"/>
          </p:nvPr>
        </p:nvSpPr>
        <p:spPr>
          <a:xfrm>
            <a:off x="843525" y="475275"/>
            <a:ext cx="7886700" cy="4782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2800">
                <a:latin typeface="Mulish"/>
                <a:ea typeface="Mulish"/>
                <a:cs typeface="Mulish"/>
                <a:sym typeface="Mulish"/>
              </a:rPr>
              <a:t>Top 2 Days Issues Are Raised</a:t>
            </a:r>
            <a:endParaRPr sz="2800">
              <a:latin typeface="Mulish"/>
              <a:ea typeface="Mulish"/>
              <a:cs typeface="Mulish"/>
              <a:sym typeface="Mulish"/>
            </a:endParaRPr>
          </a:p>
        </p:txBody>
      </p:sp>
      <p:sp>
        <p:nvSpPr>
          <p:cNvPr id="111" name="Google Shape;111;p21"/>
          <p:cNvSpPr txBox="1"/>
          <p:nvPr>
            <p:ph idx="2" type="body"/>
          </p:nvPr>
        </p:nvSpPr>
        <p:spPr>
          <a:xfrm>
            <a:off x="5291225" y="1128075"/>
            <a:ext cx="3532800" cy="3679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From the analysis, it was found that “Wednesday” and “Thursday” had the highest issues raised.</a:t>
            </a:r>
            <a:br>
              <a:rPr lang="en"/>
            </a:br>
            <a:br>
              <a:rPr lang="en"/>
            </a:br>
            <a:r>
              <a:rPr lang="en"/>
              <a:t>From our research, we noticed the increase in these days was as a result of “Push mail notifications” to users and this must have led to the influx of tickets coming in for those days.</a:t>
            </a:r>
            <a:endParaRPr/>
          </a:p>
        </p:txBody>
      </p:sp>
      <p:pic>
        <p:nvPicPr>
          <p:cNvPr id="112" name="Google Shape;112;p21"/>
          <p:cNvPicPr preferRelativeResize="0"/>
          <p:nvPr/>
        </p:nvPicPr>
        <p:blipFill rotWithShape="1">
          <a:blip r:embed="rId3">
            <a:alphaModFix/>
          </a:blip>
          <a:srcRect b="0" l="-1183" r="-27466" t="11520"/>
          <a:stretch/>
        </p:blipFill>
        <p:spPr>
          <a:xfrm>
            <a:off x="317925" y="1060925"/>
            <a:ext cx="6289401" cy="374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6a6fba6293_0_4"/>
          <p:cNvSpPr txBox="1"/>
          <p:nvPr>
            <p:ph type="title"/>
          </p:nvPr>
        </p:nvSpPr>
        <p:spPr>
          <a:xfrm>
            <a:off x="628650" y="475300"/>
            <a:ext cx="8046900" cy="451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2800">
                <a:latin typeface="Mulish"/>
                <a:ea typeface="Mulish"/>
                <a:cs typeface="Mulish"/>
                <a:sym typeface="Mulish"/>
              </a:rPr>
              <a:t>Top 5 Issues that take the Longest to Resolve</a:t>
            </a:r>
            <a:endParaRPr sz="2800">
              <a:latin typeface="Mulish"/>
              <a:ea typeface="Mulish"/>
              <a:cs typeface="Mulish"/>
              <a:sym typeface="Mulish"/>
            </a:endParaRPr>
          </a:p>
        </p:txBody>
      </p:sp>
      <p:sp>
        <p:nvSpPr>
          <p:cNvPr id="118" name="Google Shape;118;g16a6fba6293_0_4"/>
          <p:cNvSpPr txBox="1"/>
          <p:nvPr>
            <p:ph idx="1" type="body"/>
          </p:nvPr>
        </p:nvSpPr>
        <p:spPr>
          <a:xfrm>
            <a:off x="628650" y="1034076"/>
            <a:ext cx="3886200" cy="3598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
        <p:nvSpPr>
          <p:cNvPr id="119" name="Google Shape;119;g16a6fba6293_0_4"/>
          <p:cNvSpPr txBox="1"/>
          <p:nvPr>
            <p:ph idx="2" type="body"/>
          </p:nvPr>
        </p:nvSpPr>
        <p:spPr>
          <a:xfrm>
            <a:off x="5613525" y="926800"/>
            <a:ext cx="3277800" cy="384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In achieving this, I made a calculated field on tableau while taking into consideration the difference between “created time” and “resolved time” to get the actual time it took to resolve a ticket.</a:t>
            </a:r>
            <a:endParaRPr/>
          </a:p>
          <a:p>
            <a:pPr indent="0" lvl="0" marL="0" rtl="0" algn="l">
              <a:spcBef>
                <a:spcPts val="800"/>
              </a:spcBef>
              <a:spcAft>
                <a:spcPts val="0"/>
              </a:spcAft>
              <a:buNone/>
            </a:pPr>
            <a:r>
              <a:rPr lang="en"/>
              <a:t>From the analysis, it was extracted that “General Enquiry” topped the list with “Unable to Get Loan” following closely and it took both issues about 70-80 hours maximum to resolve. </a:t>
            </a:r>
            <a:endParaRPr/>
          </a:p>
          <a:p>
            <a:pPr indent="0" lvl="0" marL="0" rtl="0" algn="l">
              <a:spcBef>
                <a:spcPts val="800"/>
              </a:spcBef>
              <a:spcAft>
                <a:spcPts val="0"/>
              </a:spcAft>
              <a:buNone/>
            </a:pPr>
            <a:r>
              <a:rPr lang="en"/>
              <a:t>The causes will be explained in details in the next section. However, it is worthy of note that when a customer responds to a resolved chat it becomes open which must have led to a much longer time.</a:t>
            </a:r>
            <a:endParaRPr/>
          </a:p>
        </p:txBody>
      </p:sp>
      <p:pic>
        <p:nvPicPr>
          <p:cNvPr id="120" name="Google Shape;120;g16a6fba6293_0_4"/>
          <p:cNvPicPr preferRelativeResize="0"/>
          <p:nvPr/>
        </p:nvPicPr>
        <p:blipFill rotWithShape="1">
          <a:blip r:embed="rId3">
            <a:alphaModFix/>
          </a:blip>
          <a:srcRect b="4375" l="2190" r="-60920" t="14744"/>
          <a:stretch/>
        </p:blipFill>
        <p:spPr>
          <a:xfrm>
            <a:off x="496900" y="926800"/>
            <a:ext cx="8286000" cy="384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7daa4dff13_0_18"/>
          <p:cNvSpPr txBox="1"/>
          <p:nvPr>
            <p:ph type="title"/>
          </p:nvPr>
        </p:nvSpPr>
        <p:spPr>
          <a:xfrm>
            <a:off x="628650" y="540424"/>
            <a:ext cx="7886700" cy="401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260F62"/>
              </a:buClr>
              <a:buSzPts val="3300"/>
              <a:buFont typeface="Inter"/>
              <a:buNone/>
            </a:pPr>
            <a:r>
              <a:rPr lang="en" sz="1900">
                <a:latin typeface="Arial"/>
                <a:ea typeface="Arial"/>
                <a:cs typeface="Arial"/>
                <a:sym typeface="Arial"/>
              </a:rPr>
              <a:t>A Review of the Issues Mentioned</a:t>
            </a:r>
            <a:endParaRPr sz="1600">
              <a:latin typeface="Arial"/>
              <a:ea typeface="Arial"/>
              <a:cs typeface="Arial"/>
              <a:sym typeface="Arial"/>
            </a:endParaRPr>
          </a:p>
        </p:txBody>
      </p:sp>
      <p:sp>
        <p:nvSpPr>
          <p:cNvPr id="126" name="Google Shape;126;g17daa4dff13_0_18"/>
          <p:cNvSpPr txBox="1"/>
          <p:nvPr>
            <p:ph idx="1" type="body"/>
          </p:nvPr>
        </p:nvSpPr>
        <p:spPr>
          <a:xfrm>
            <a:off x="628650" y="1047500"/>
            <a:ext cx="7886700" cy="3746700"/>
          </a:xfrm>
          <a:prstGeom prst="rect">
            <a:avLst/>
          </a:prstGeom>
          <a:noFill/>
          <a:ln>
            <a:noFill/>
          </a:ln>
        </p:spPr>
        <p:txBody>
          <a:bodyPr anchorCtr="0" anchor="t" bIns="34275" lIns="68575" spcFirstLastPara="1" rIns="68575" wrap="square" tIns="34275">
            <a:noAutofit/>
          </a:bodyPr>
          <a:lstStyle/>
          <a:p>
            <a:pPr indent="0" lvl="0" marL="457200" rtl="0" algn="l">
              <a:lnSpc>
                <a:spcPct val="130000"/>
              </a:lnSpc>
              <a:spcBef>
                <a:spcPts val="0"/>
              </a:spcBef>
              <a:spcAft>
                <a:spcPts val="0"/>
              </a:spcAft>
              <a:buSzPts val="1400"/>
              <a:buNone/>
            </a:pPr>
            <a:r>
              <a:t/>
            </a:r>
            <a:endParaRPr b="1" sz="1180">
              <a:latin typeface="Mulish"/>
              <a:ea typeface="Mulish"/>
              <a:cs typeface="Mulish"/>
              <a:sym typeface="Mulish"/>
            </a:endParaRPr>
          </a:p>
          <a:p>
            <a:pPr indent="0" lvl="0" marL="457200" rtl="0" algn="l">
              <a:lnSpc>
                <a:spcPct val="130000"/>
              </a:lnSpc>
              <a:spcBef>
                <a:spcPts val="0"/>
              </a:spcBef>
              <a:spcAft>
                <a:spcPts val="0"/>
              </a:spcAft>
              <a:buSzPts val="1400"/>
              <a:buNone/>
            </a:pPr>
            <a:r>
              <a:t/>
            </a:r>
            <a:endParaRPr sz="1500">
              <a:latin typeface="Arial"/>
              <a:ea typeface="Arial"/>
              <a:cs typeface="Arial"/>
              <a:sym typeface="Arial"/>
            </a:endParaRPr>
          </a:p>
        </p:txBody>
      </p:sp>
      <p:graphicFrame>
        <p:nvGraphicFramePr>
          <p:cNvPr id="127" name="Google Shape;127;g17daa4dff13_0_18"/>
          <p:cNvGraphicFramePr/>
          <p:nvPr/>
        </p:nvGraphicFramePr>
        <p:xfrm>
          <a:off x="628650" y="1047500"/>
          <a:ext cx="3000000" cy="3000000"/>
        </p:xfrm>
        <a:graphic>
          <a:graphicData uri="http://schemas.openxmlformats.org/drawingml/2006/table">
            <a:tbl>
              <a:tblPr>
                <a:noFill/>
                <a:tableStyleId>{4A621A53-66FD-4FC9-8E48-B166DB567490}</a:tableStyleId>
              </a:tblPr>
              <a:tblGrid>
                <a:gridCol w="1795225"/>
                <a:gridCol w="3379950"/>
                <a:gridCol w="2950175"/>
              </a:tblGrid>
              <a:tr h="381000">
                <a:tc>
                  <a:txBody>
                    <a:bodyPr/>
                    <a:lstStyle/>
                    <a:p>
                      <a:pPr indent="0" lvl="0" marL="0" rtl="0" algn="l">
                        <a:spcBef>
                          <a:spcPts val="0"/>
                        </a:spcBef>
                        <a:spcAft>
                          <a:spcPts val="0"/>
                        </a:spcAft>
                        <a:buNone/>
                      </a:pPr>
                      <a:r>
                        <a:rPr b="1" lang="en">
                          <a:latin typeface="Mulish"/>
                          <a:ea typeface="Mulish"/>
                          <a:cs typeface="Mulish"/>
                          <a:sym typeface="Mulish"/>
                        </a:rPr>
                        <a:t>ISSUES</a:t>
                      </a:r>
                      <a:endParaRPr b="1">
                        <a:latin typeface="Mulish"/>
                        <a:ea typeface="Mulish"/>
                        <a:cs typeface="Mulish"/>
                        <a:sym typeface="Mulish"/>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Mulish"/>
                          <a:ea typeface="Mulish"/>
                          <a:cs typeface="Mulish"/>
                          <a:sym typeface="Mulish"/>
                        </a:rPr>
                        <a:t>CAUSES</a:t>
                      </a:r>
                      <a:endParaRPr b="1">
                        <a:latin typeface="Mulish"/>
                        <a:ea typeface="Mulish"/>
                        <a:cs typeface="Mulish"/>
                        <a:sym typeface="Mulish"/>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Mulish"/>
                          <a:ea typeface="Mulish"/>
                          <a:cs typeface="Mulish"/>
                          <a:sym typeface="Mulish"/>
                        </a:rPr>
                        <a:t>RE</a:t>
                      </a:r>
                      <a:r>
                        <a:rPr b="1" lang="en">
                          <a:latin typeface="Mulish"/>
                          <a:ea typeface="Mulish"/>
                          <a:cs typeface="Mulish"/>
                          <a:sym typeface="Mulish"/>
                        </a:rPr>
                        <a:t>SOLUTIONS</a:t>
                      </a:r>
                      <a:endParaRPr b="1">
                        <a:latin typeface="Mulish"/>
                        <a:ea typeface="Mulish"/>
                        <a:cs typeface="Mulish"/>
                        <a:sym typeface="Mulish"/>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Mulish"/>
                          <a:ea typeface="Mulish"/>
                          <a:cs typeface="Mulish"/>
                          <a:sym typeface="Mulish"/>
                        </a:rPr>
                        <a:t>Unable to Get Loan</a:t>
                      </a:r>
                      <a:endParaRPr>
                        <a:latin typeface="Mulish"/>
                        <a:ea typeface="Mulish"/>
                        <a:cs typeface="Mulish"/>
                        <a:sym typeface="Mulish"/>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Users are ineligible.</a:t>
                      </a:r>
                      <a:endParaRPr>
                        <a:latin typeface="Mulish"/>
                        <a:ea typeface="Mulish"/>
                        <a:cs typeface="Mulish"/>
                        <a:sym typeface="Mulish"/>
                      </a:endParaRPr>
                    </a:p>
                    <a:p>
                      <a:pPr indent="0" lvl="0" marL="457200" rtl="0" algn="l">
                        <a:spcBef>
                          <a:spcPts val="0"/>
                        </a:spcBef>
                        <a:spcAft>
                          <a:spcPts val="0"/>
                        </a:spcAft>
                        <a:buNone/>
                      </a:pPr>
                      <a:r>
                        <a:t/>
                      </a:r>
                      <a:endParaRPr>
                        <a:latin typeface="Mulish"/>
                        <a:ea typeface="Mulish"/>
                        <a:cs typeface="Mulish"/>
                        <a:sym typeface="Mulish"/>
                      </a:endParaRPr>
                    </a:p>
                    <a:p>
                      <a:pPr indent="0" lvl="0" marL="457200" rtl="0" algn="l">
                        <a:spcBef>
                          <a:spcPts val="0"/>
                        </a:spcBef>
                        <a:spcAft>
                          <a:spcPts val="0"/>
                        </a:spcAft>
                        <a:buNone/>
                      </a:pPr>
                      <a:r>
                        <a:rPr lang="en">
                          <a:latin typeface="Mulish"/>
                          <a:ea typeface="Mulish"/>
                          <a:cs typeface="Mulish"/>
                          <a:sym typeface="Mulish"/>
                        </a:rPr>
                        <a:t>This is due to loan delinquency by the user or they are applying for a Loan product they are ineligible for (first-time user applying for Easy Credit Loyalty).</a:t>
                      </a:r>
                      <a:endParaRPr>
                        <a:latin typeface="Mulish"/>
                        <a:ea typeface="Mulish"/>
                        <a:cs typeface="Mulish"/>
                        <a:sym typeface="Mulish"/>
                      </a:endParaRPr>
                    </a:p>
                    <a:p>
                      <a:pPr indent="0" lvl="0" marL="457200" rtl="0" algn="l">
                        <a:spcBef>
                          <a:spcPts val="0"/>
                        </a:spcBef>
                        <a:spcAft>
                          <a:spcPts val="0"/>
                        </a:spcAft>
                        <a:buNone/>
                      </a:pPr>
                      <a:r>
                        <a:t/>
                      </a:r>
                      <a:endParaRPr>
                        <a:latin typeface="Mulish"/>
                        <a:ea typeface="Mulish"/>
                        <a:cs typeface="Mulish"/>
                        <a:sym typeface="Mulish"/>
                      </a:endParaRPr>
                    </a:p>
                    <a:p>
                      <a:pPr indent="-317500" lvl="0" marL="457200" rtl="0" algn="l">
                        <a:spcBef>
                          <a:spcPts val="0"/>
                        </a:spcBef>
                        <a:spcAft>
                          <a:spcPts val="0"/>
                        </a:spcAft>
                        <a:buSzPts val="1400"/>
                        <a:buFont typeface="Mulish"/>
                        <a:buChar char="●"/>
                      </a:pPr>
                      <a:r>
                        <a:rPr lang="en">
                          <a:latin typeface="Mulish"/>
                          <a:ea typeface="Mulish"/>
                          <a:cs typeface="Mulish"/>
                          <a:sym typeface="Mulish"/>
                        </a:rPr>
                        <a:t>The user did not add his Bank card.</a:t>
                      </a:r>
                      <a:endParaRPr>
                        <a:latin typeface="Mulish"/>
                        <a:ea typeface="Mulish"/>
                        <a:cs typeface="Mulish"/>
                        <a:sym typeface="Mulish"/>
                      </a:endParaRPr>
                    </a:p>
                    <a:p>
                      <a:pPr indent="0" lvl="0" marL="0" rtl="0" algn="l">
                        <a:spcBef>
                          <a:spcPts val="0"/>
                        </a:spcBef>
                        <a:spcAft>
                          <a:spcPts val="0"/>
                        </a:spcAft>
                        <a:buNone/>
                      </a:pPr>
                      <a:r>
                        <a:t/>
                      </a:r>
                      <a:endParaRPr>
                        <a:latin typeface="Mulish"/>
                        <a:ea typeface="Mulish"/>
                        <a:cs typeface="Mulish"/>
                        <a:sym typeface="Mulish"/>
                      </a:endParaRPr>
                    </a:p>
                    <a:p>
                      <a:pPr indent="-317500" lvl="0" marL="457200" rtl="0" algn="l">
                        <a:spcBef>
                          <a:spcPts val="0"/>
                        </a:spcBef>
                        <a:spcAft>
                          <a:spcPts val="0"/>
                        </a:spcAft>
                        <a:buSzPts val="1400"/>
                        <a:buFont typeface="Mulish"/>
                        <a:buChar char="●"/>
                      </a:pPr>
                      <a:r>
                        <a:rPr lang="en">
                          <a:latin typeface="Mulish"/>
                          <a:ea typeface="Mulish"/>
                          <a:cs typeface="Mulish"/>
                          <a:sym typeface="Mulish"/>
                        </a:rPr>
                        <a:t>Pause on loan approval/disbursement</a:t>
                      </a:r>
                      <a:endParaRPr>
                        <a:latin typeface="Mulish"/>
                        <a:ea typeface="Mulish"/>
                        <a:cs typeface="Mulish"/>
                        <a:sym typeface="Mulish"/>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Remove the defaulters from the Push Mail Notifications since they are ineligible for a loan.</a:t>
                      </a:r>
                      <a:endParaRPr>
                        <a:latin typeface="Mulish"/>
                        <a:ea typeface="Mulish"/>
                        <a:cs typeface="Mulish"/>
                        <a:sym typeface="Mulish"/>
                      </a:endParaRPr>
                    </a:p>
                    <a:p>
                      <a:pPr indent="0" lvl="0" marL="0" rtl="0" algn="l">
                        <a:spcBef>
                          <a:spcPts val="0"/>
                        </a:spcBef>
                        <a:spcAft>
                          <a:spcPts val="0"/>
                        </a:spcAft>
                        <a:buNone/>
                      </a:pPr>
                      <a:r>
                        <a:t/>
                      </a:r>
                      <a:endParaRPr>
                        <a:latin typeface="Mulish"/>
                        <a:ea typeface="Mulish"/>
                        <a:cs typeface="Mulish"/>
                        <a:sym typeface="Mulish"/>
                      </a:endParaRPr>
                    </a:p>
                    <a:p>
                      <a:pPr indent="0" lvl="0" marL="914400" rtl="0" algn="l">
                        <a:spcBef>
                          <a:spcPts val="0"/>
                        </a:spcBef>
                        <a:spcAft>
                          <a:spcPts val="0"/>
                        </a:spcAft>
                        <a:buNone/>
                      </a:pPr>
                      <a:r>
                        <a:t/>
                      </a:r>
                      <a:endParaRPr>
                        <a:latin typeface="Mulish"/>
                        <a:ea typeface="Mulish"/>
                        <a:cs typeface="Mulish"/>
                        <a:sym typeface="Mulish"/>
                      </a:endParaRPr>
                    </a:p>
                    <a:p>
                      <a:pPr indent="-317500" lvl="0" marL="457200" rtl="0" algn="l">
                        <a:spcBef>
                          <a:spcPts val="0"/>
                        </a:spcBef>
                        <a:spcAft>
                          <a:spcPts val="0"/>
                        </a:spcAft>
                        <a:buSzPts val="1400"/>
                        <a:buFont typeface="Mulish"/>
                        <a:buChar char="●"/>
                      </a:pPr>
                      <a:r>
                        <a:rPr lang="en">
                          <a:latin typeface="Mulish"/>
                          <a:ea typeface="Mulish"/>
                          <a:cs typeface="Mulish"/>
                          <a:sym typeface="Mulish"/>
                        </a:rPr>
                        <a:t>The system s</a:t>
                      </a:r>
                      <a:r>
                        <a:rPr lang="en">
                          <a:latin typeface="Mulish"/>
                          <a:ea typeface="Mulish"/>
                          <a:cs typeface="Mulish"/>
                          <a:sym typeface="Mulish"/>
                        </a:rPr>
                        <a:t>hould prompt t</a:t>
                      </a:r>
                      <a:r>
                        <a:rPr lang="en">
                          <a:latin typeface="Mulish"/>
                          <a:ea typeface="Mulish"/>
                          <a:cs typeface="Mulish"/>
                          <a:sym typeface="Mulish"/>
                        </a:rPr>
                        <a:t>he user </a:t>
                      </a:r>
                      <a:r>
                        <a:rPr lang="en">
                          <a:latin typeface="Mulish"/>
                          <a:ea typeface="Mulish"/>
                          <a:cs typeface="Mulish"/>
                          <a:sym typeface="Mulish"/>
                        </a:rPr>
                        <a:t>to add his/her card - this issue has been resolved. </a:t>
                      </a:r>
                      <a:endParaRPr>
                        <a:latin typeface="Mulish"/>
                        <a:ea typeface="Mulish"/>
                        <a:cs typeface="Mulish"/>
                        <a:sym typeface="Mulish"/>
                      </a:endParaRPr>
                    </a:p>
                    <a:p>
                      <a:pPr indent="0" lvl="0" marL="0" rtl="0" algn="l">
                        <a:spcBef>
                          <a:spcPts val="0"/>
                        </a:spcBef>
                        <a:spcAft>
                          <a:spcPts val="0"/>
                        </a:spcAft>
                        <a:buNone/>
                      </a:pPr>
                      <a:r>
                        <a:t/>
                      </a:r>
                      <a:endParaRPr>
                        <a:latin typeface="Mulish"/>
                        <a:ea typeface="Mulish"/>
                        <a:cs typeface="Mulish"/>
                        <a:sym typeface="Mulish"/>
                      </a:endParaRPr>
                    </a:p>
                    <a:p>
                      <a:pPr indent="0" lvl="0" marL="0" rtl="0" algn="l">
                        <a:spcBef>
                          <a:spcPts val="0"/>
                        </a:spcBef>
                        <a:spcAft>
                          <a:spcPts val="0"/>
                        </a:spcAft>
                        <a:buNone/>
                      </a:pPr>
                      <a:r>
                        <a:t/>
                      </a:r>
                      <a:endParaRPr>
                        <a:latin typeface="Mulish"/>
                        <a:ea typeface="Mulish"/>
                        <a:cs typeface="Mulish"/>
                        <a:sym typeface="Mulish"/>
                      </a:endParaRPr>
                    </a:p>
                    <a:p>
                      <a:pPr indent="-317500" lvl="0" marL="457200" rtl="0" algn="l">
                        <a:spcBef>
                          <a:spcPts val="0"/>
                        </a:spcBef>
                        <a:spcAft>
                          <a:spcPts val="0"/>
                        </a:spcAft>
                        <a:buSzPts val="1400"/>
                        <a:buFont typeface="Mulish"/>
                        <a:buChar char="●"/>
                      </a:pPr>
                      <a:r>
                        <a:rPr lang="en">
                          <a:latin typeface="Mulish"/>
                          <a:ea typeface="Mulish"/>
                          <a:cs typeface="Mulish"/>
                          <a:sym typeface="Mulish"/>
                        </a:rPr>
                        <a:t>Notifications should be sent across to eligible users.</a:t>
                      </a:r>
                      <a:endParaRPr>
                        <a:latin typeface="Mulish"/>
                        <a:ea typeface="Mulish"/>
                        <a:cs typeface="Mulish"/>
                        <a:sym typeface="Mulish"/>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aphicFrame>
        <p:nvGraphicFramePr>
          <p:cNvPr id="132" name="Google Shape;132;p4"/>
          <p:cNvGraphicFramePr/>
          <p:nvPr/>
        </p:nvGraphicFramePr>
        <p:xfrm>
          <a:off x="630200" y="686650"/>
          <a:ext cx="3000000" cy="3000000"/>
        </p:xfrm>
        <a:graphic>
          <a:graphicData uri="http://schemas.openxmlformats.org/drawingml/2006/table">
            <a:tbl>
              <a:tblPr>
                <a:noFill/>
                <a:tableStyleId>{4A621A53-66FD-4FC9-8E48-B166DB567490}</a:tableStyleId>
              </a:tblPr>
              <a:tblGrid>
                <a:gridCol w="2413000"/>
                <a:gridCol w="2413000"/>
                <a:gridCol w="2413000"/>
              </a:tblGrid>
              <a:tr h="381000">
                <a:tc>
                  <a:txBody>
                    <a:bodyPr/>
                    <a:lstStyle/>
                    <a:p>
                      <a:pPr indent="0" lvl="0" marL="0" rtl="0" algn="l">
                        <a:spcBef>
                          <a:spcPts val="0"/>
                        </a:spcBef>
                        <a:spcAft>
                          <a:spcPts val="0"/>
                        </a:spcAft>
                        <a:buNone/>
                      </a:pPr>
                      <a:r>
                        <a:rPr lang="en">
                          <a:latin typeface="Mulish"/>
                          <a:ea typeface="Mulish"/>
                          <a:cs typeface="Mulish"/>
                          <a:sym typeface="Mulish"/>
                        </a:rPr>
                        <a:t>Loan Approval</a:t>
                      </a:r>
                      <a:endParaRPr>
                        <a:latin typeface="Mulish"/>
                        <a:ea typeface="Mulish"/>
                        <a:cs typeface="Mulish"/>
                        <a:sym typeface="Mulish"/>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First-time users are required to call agents for their final stage of loan application.</a:t>
                      </a:r>
                      <a:endParaRPr>
                        <a:latin typeface="Mulish"/>
                        <a:ea typeface="Mulish"/>
                        <a:cs typeface="Mulish"/>
                        <a:sym typeface="Mulish"/>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Customer agents should be assigned to receiving and calling new borrowers. </a:t>
                      </a:r>
                      <a:endParaRPr>
                        <a:latin typeface="Mulish"/>
                        <a:ea typeface="Mulish"/>
                        <a:cs typeface="Mulish"/>
                        <a:sym typeface="Mulish"/>
                      </a:endParaRPr>
                    </a:p>
                  </a:txBody>
                  <a:tcPr marT="91425" marB="91425" marR="91425" marL="91425"/>
                </a:tc>
              </a:tr>
              <a:tr h="381000">
                <a:tc>
                  <a:txBody>
                    <a:bodyPr/>
                    <a:lstStyle/>
                    <a:p>
                      <a:pPr indent="0" lvl="0" marL="0" rtl="0" algn="l">
                        <a:spcBef>
                          <a:spcPts val="0"/>
                        </a:spcBef>
                        <a:spcAft>
                          <a:spcPts val="0"/>
                        </a:spcAft>
                        <a:buNone/>
                      </a:pPr>
                      <a:r>
                        <a:rPr lang="en">
                          <a:latin typeface="Mulish"/>
                          <a:ea typeface="Mulish"/>
                          <a:cs typeface="Mulish"/>
                          <a:sym typeface="Mulish"/>
                        </a:rPr>
                        <a:t>Unable to Add Card</a:t>
                      </a:r>
                      <a:endParaRPr>
                        <a:latin typeface="Mulish"/>
                        <a:ea typeface="Mulish"/>
                        <a:cs typeface="Mulish"/>
                        <a:sym typeface="Mulish"/>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Users tried to add cards that might have failed one of the requirements. For instance, verve or virtual cards.</a:t>
                      </a:r>
                      <a:endParaRPr>
                        <a:latin typeface="Mulish"/>
                        <a:ea typeface="Mulish"/>
                        <a:cs typeface="Mulish"/>
                        <a:sym typeface="Mulish"/>
                      </a:endParaRPr>
                    </a:p>
                    <a:p>
                      <a:pPr indent="0" lvl="0" marL="457200" rtl="0" algn="l">
                        <a:spcBef>
                          <a:spcPts val="0"/>
                        </a:spcBef>
                        <a:spcAft>
                          <a:spcPts val="0"/>
                        </a:spcAft>
                        <a:buNone/>
                      </a:pPr>
                      <a:r>
                        <a:t/>
                      </a:r>
                      <a:endParaRPr>
                        <a:latin typeface="Mulish"/>
                        <a:ea typeface="Mulish"/>
                        <a:cs typeface="Mulish"/>
                        <a:sym typeface="Mulish"/>
                      </a:endParaRPr>
                    </a:p>
                    <a:p>
                      <a:pPr indent="-317500" lvl="0" marL="457200" rtl="0" algn="l">
                        <a:spcBef>
                          <a:spcPts val="0"/>
                        </a:spcBef>
                        <a:spcAft>
                          <a:spcPts val="0"/>
                        </a:spcAft>
                        <a:buSzPts val="1400"/>
                        <a:buFont typeface="Mulish"/>
                        <a:buChar char="●"/>
                      </a:pPr>
                      <a:r>
                        <a:rPr lang="en">
                          <a:latin typeface="Mulish"/>
                          <a:ea typeface="Mulish"/>
                          <a:cs typeface="Mulish"/>
                          <a:sym typeface="Mulish"/>
                        </a:rPr>
                        <a:t>Users added a card that met all the requirements but still fails to reflect.</a:t>
                      </a:r>
                      <a:endParaRPr>
                        <a:latin typeface="Mulish"/>
                        <a:ea typeface="Mulish"/>
                        <a:cs typeface="Mulish"/>
                        <a:sym typeface="Mulish"/>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The App/web should bring up a “we do not accept Verve//virtual cards”. If possible, it should identify the particular card-Kuda, Opay, etc.</a:t>
                      </a:r>
                      <a:endParaRPr>
                        <a:latin typeface="Mulish"/>
                        <a:ea typeface="Mulish"/>
                        <a:cs typeface="Mulish"/>
                        <a:sym typeface="Mulish"/>
                      </a:endParaRPr>
                    </a:p>
                    <a:p>
                      <a:pPr indent="-317500" lvl="0" marL="457200" rtl="0" algn="l">
                        <a:spcBef>
                          <a:spcPts val="0"/>
                        </a:spcBef>
                        <a:spcAft>
                          <a:spcPts val="0"/>
                        </a:spcAft>
                        <a:buSzPts val="1400"/>
                        <a:buFont typeface="Mulish"/>
                        <a:buChar char="●"/>
                      </a:pPr>
                      <a:r>
                        <a:rPr lang="en">
                          <a:latin typeface="Mulish"/>
                          <a:ea typeface="Mulish"/>
                          <a:cs typeface="Mulish"/>
                          <a:sym typeface="Mulish"/>
                        </a:rPr>
                        <a:t>This is a technical issue that should be resolved </a:t>
                      </a:r>
                      <a:r>
                        <a:rPr lang="en">
                          <a:latin typeface="Mulish"/>
                          <a:ea typeface="Mulish"/>
                          <a:cs typeface="Mulish"/>
                          <a:sym typeface="Mulish"/>
                        </a:rPr>
                        <a:t>immediately</a:t>
                      </a:r>
                      <a:r>
                        <a:rPr lang="en">
                          <a:latin typeface="Mulish"/>
                          <a:ea typeface="Mulish"/>
                          <a:cs typeface="Mulish"/>
                          <a:sym typeface="Mulish"/>
                        </a:rPr>
                        <a:t> by the Engineers.</a:t>
                      </a:r>
                      <a:endParaRPr>
                        <a:latin typeface="Mulish"/>
                        <a:ea typeface="Mulish"/>
                        <a:cs typeface="Mulish"/>
                        <a:sym typeface="Mulish"/>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7daa4dff13_0_10"/>
          <p:cNvSpPr txBox="1"/>
          <p:nvPr/>
        </p:nvSpPr>
        <p:spPr>
          <a:xfrm>
            <a:off x="1034075" y="1248950"/>
            <a:ext cx="76011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ulish"/>
              <a:ea typeface="Mulish"/>
              <a:cs typeface="Mulish"/>
              <a:sym typeface="Mulish"/>
            </a:endParaRPr>
          </a:p>
        </p:txBody>
      </p:sp>
      <p:graphicFrame>
        <p:nvGraphicFramePr>
          <p:cNvPr id="138" name="Google Shape;138;g17daa4dff13_0_10"/>
          <p:cNvGraphicFramePr/>
          <p:nvPr/>
        </p:nvGraphicFramePr>
        <p:xfrm>
          <a:off x="720100" y="561100"/>
          <a:ext cx="3000000" cy="3000000"/>
        </p:xfrm>
        <a:graphic>
          <a:graphicData uri="http://schemas.openxmlformats.org/drawingml/2006/table">
            <a:tbl>
              <a:tblPr>
                <a:noFill/>
                <a:tableStyleId>{4A621A53-66FD-4FC9-8E48-B166DB567490}</a:tableStyleId>
              </a:tblPr>
              <a:tblGrid>
                <a:gridCol w="2413000"/>
                <a:gridCol w="2413000"/>
                <a:gridCol w="2413000"/>
              </a:tblGrid>
              <a:tr h="2607350">
                <a:tc>
                  <a:txBody>
                    <a:bodyPr/>
                    <a:lstStyle/>
                    <a:p>
                      <a:pPr indent="0" lvl="0" marL="0" rtl="0" algn="l">
                        <a:spcBef>
                          <a:spcPts val="0"/>
                        </a:spcBef>
                        <a:spcAft>
                          <a:spcPts val="0"/>
                        </a:spcAft>
                        <a:buNone/>
                      </a:pPr>
                      <a:r>
                        <a:rPr lang="en">
                          <a:latin typeface="Mulish"/>
                          <a:ea typeface="Mulish"/>
                          <a:cs typeface="Mulish"/>
                          <a:sym typeface="Mulish"/>
                        </a:rPr>
                        <a:t>Loan Repayment Issue</a:t>
                      </a:r>
                      <a:endParaRPr>
                        <a:latin typeface="Mulish"/>
                        <a:ea typeface="Mulish"/>
                        <a:cs typeface="Mulish"/>
                        <a:sym typeface="Mulish"/>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Those that collected Migo loans are not aware of the payment channel so they fund their Irorun wallets.</a:t>
                      </a:r>
                      <a:endParaRPr>
                        <a:latin typeface="Mulish"/>
                        <a:ea typeface="Mulish"/>
                        <a:cs typeface="Mulish"/>
                        <a:sym typeface="Mulish"/>
                      </a:endParaRPr>
                    </a:p>
                    <a:p>
                      <a:pPr indent="-317500" lvl="0" marL="457200" rtl="0" algn="l">
                        <a:spcBef>
                          <a:spcPts val="0"/>
                        </a:spcBef>
                        <a:spcAft>
                          <a:spcPts val="0"/>
                        </a:spcAft>
                        <a:buSzPts val="1400"/>
                        <a:buFont typeface="Mulish"/>
                        <a:buChar char="●"/>
                      </a:pPr>
                      <a:r>
                        <a:rPr lang="en">
                          <a:latin typeface="Mulish"/>
                          <a:ea typeface="Mulish"/>
                          <a:cs typeface="Mulish"/>
                          <a:sym typeface="Mulish"/>
                        </a:rPr>
                        <a:t>Users fund their wallet without initiating </a:t>
                      </a:r>
                      <a:r>
                        <a:rPr lang="en">
                          <a:latin typeface="Mulish"/>
                          <a:ea typeface="Mulish"/>
                          <a:cs typeface="Mulish"/>
                          <a:sym typeface="Mulish"/>
                        </a:rPr>
                        <a:t>payment</a:t>
                      </a:r>
                      <a:r>
                        <a:rPr lang="en">
                          <a:latin typeface="Mulish"/>
                          <a:ea typeface="Mulish"/>
                          <a:cs typeface="Mulish"/>
                          <a:sym typeface="Mulish"/>
                        </a:rPr>
                        <a:t>.</a:t>
                      </a:r>
                      <a:endParaRPr>
                        <a:latin typeface="Mulish"/>
                        <a:ea typeface="Mulish"/>
                        <a:cs typeface="Mulish"/>
                        <a:sym typeface="Mulish"/>
                      </a:endParaRPr>
                    </a:p>
                    <a:p>
                      <a:pPr indent="-317500" lvl="0" marL="457200" rtl="0" algn="l">
                        <a:spcBef>
                          <a:spcPts val="0"/>
                        </a:spcBef>
                        <a:spcAft>
                          <a:spcPts val="0"/>
                        </a:spcAft>
                        <a:buSzPts val="1400"/>
                        <a:buFont typeface="Mulish"/>
                        <a:buChar char="●"/>
                      </a:pPr>
                      <a:r>
                        <a:rPr lang="en">
                          <a:latin typeface="Mulish"/>
                          <a:ea typeface="Mulish"/>
                          <a:cs typeface="Mulish"/>
                          <a:sym typeface="Mulish"/>
                        </a:rPr>
                        <a:t>Users initiate </a:t>
                      </a:r>
                      <a:r>
                        <a:rPr lang="en">
                          <a:latin typeface="Mulish"/>
                          <a:ea typeface="Mulish"/>
                          <a:cs typeface="Mulish"/>
                          <a:sym typeface="Mulish"/>
                        </a:rPr>
                        <a:t>payment</a:t>
                      </a:r>
                      <a:r>
                        <a:rPr lang="en">
                          <a:latin typeface="Mulish"/>
                          <a:ea typeface="Mulish"/>
                          <a:cs typeface="Mulish"/>
                          <a:sym typeface="Mulish"/>
                        </a:rPr>
                        <a:t> but it was unsuccessful.</a:t>
                      </a:r>
                      <a:endParaRPr>
                        <a:latin typeface="Mulish"/>
                        <a:ea typeface="Mulish"/>
                        <a:cs typeface="Mulish"/>
                        <a:sym typeface="Mulish"/>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The Migo loan SMS notification should contain a direct link to </a:t>
                      </a:r>
                      <a:r>
                        <a:rPr lang="en">
                          <a:latin typeface="Mulish"/>
                          <a:ea typeface="Mulish"/>
                          <a:cs typeface="Mulish"/>
                          <a:sym typeface="Mulish"/>
                        </a:rPr>
                        <a:t>repaying</a:t>
                      </a:r>
                      <a:r>
                        <a:rPr lang="en">
                          <a:latin typeface="Mulish"/>
                          <a:ea typeface="Mulish"/>
                          <a:cs typeface="Mulish"/>
                          <a:sym typeface="Mulish"/>
                        </a:rPr>
                        <a:t> the loan.</a:t>
                      </a:r>
                      <a:endParaRPr>
                        <a:latin typeface="Mulish"/>
                        <a:ea typeface="Mulish"/>
                        <a:cs typeface="Mulish"/>
                        <a:sym typeface="Mulish"/>
                      </a:endParaRPr>
                    </a:p>
                    <a:p>
                      <a:pPr indent="0" lvl="0" marL="457200" rtl="0" algn="l">
                        <a:spcBef>
                          <a:spcPts val="0"/>
                        </a:spcBef>
                        <a:spcAft>
                          <a:spcPts val="0"/>
                        </a:spcAft>
                        <a:buNone/>
                      </a:pPr>
                      <a:r>
                        <a:t/>
                      </a:r>
                      <a:endParaRPr>
                        <a:latin typeface="Mulish"/>
                        <a:ea typeface="Mulish"/>
                        <a:cs typeface="Mulish"/>
                        <a:sym typeface="Mulish"/>
                      </a:endParaRPr>
                    </a:p>
                    <a:p>
                      <a:pPr indent="-317500" lvl="0" marL="457200" rtl="0" algn="l">
                        <a:spcBef>
                          <a:spcPts val="0"/>
                        </a:spcBef>
                        <a:spcAft>
                          <a:spcPts val="0"/>
                        </a:spcAft>
                        <a:buSzPts val="1400"/>
                        <a:buFont typeface="Mulish"/>
                        <a:buChar char="●"/>
                      </a:pPr>
                      <a:r>
                        <a:rPr lang="en">
                          <a:latin typeface="Mulish"/>
                          <a:ea typeface="Mulish"/>
                          <a:cs typeface="Mulish"/>
                          <a:sym typeface="Mulish"/>
                        </a:rPr>
                        <a:t>Technical issue - the system forgot to update the loan schedule.</a:t>
                      </a:r>
                      <a:endParaRPr>
                        <a:latin typeface="Mulish"/>
                        <a:ea typeface="Mulish"/>
                        <a:cs typeface="Mulish"/>
                        <a:sym typeface="Mulish"/>
                      </a:endParaRPr>
                    </a:p>
                    <a:p>
                      <a:pPr indent="-317500" lvl="0" marL="457200" rtl="0" algn="l">
                        <a:spcBef>
                          <a:spcPts val="0"/>
                        </a:spcBef>
                        <a:spcAft>
                          <a:spcPts val="0"/>
                        </a:spcAft>
                        <a:buSzPts val="1400"/>
                        <a:buFont typeface="Mulish"/>
                        <a:buChar char="●"/>
                      </a:pPr>
                      <a:r>
                        <a:rPr lang="en">
                          <a:latin typeface="Mulish"/>
                          <a:ea typeface="Mulish"/>
                          <a:cs typeface="Mulish"/>
                          <a:sym typeface="Mulish"/>
                        </a:rPr>
                        <a:t>Embed videos in the web and App to show users how to repay their loans.</a:t>
                      </a:r>
                      <a:endParaRPr>
                        <a:latin typeface="Mulish"/>
                        <a:ea typeface="Mulish"/>
                        <a:cs typeface="Mulish"/>
                        <a:sym typeface="Mulish"/>
                      </a:endParaRPr>
                    </a:p>
                  </a:txBody>
                  <a:tcPr marT="91425" marB="91425" marR="91425" marL="91425"/>
                </a:tc>
              </a:tr>
              <a:tr h="1388350">
                <a:tc>
                  <a:txBody>
                    <a:bodyPr/>
                    <a:lstStyle/>
                    <a:p>
                      <a:pPr indent="0" lvl="0" marL="0" rtl="0" algn="l">
                        <a:spcBef>
                          <a:spcPts val="0"/>
                        </a:spcBef>
                        <a:spcAft>
                          <a:spcPts val="0"/>
                        </a:spcAft>
                        <a:buNone/>
                      </a:pPr>
                      <a:r>
                        <a:rPr lang="en">
                          <a:latin typeface="Mulish"/>
                          <a:ea typeface="Mulish"/>
                          <a:cs typeface="Mulish"/>
                          <a:sym typeface="Mulish"/>
                        </a:rPr>
                        <a:t>Withdrawal Issue</a:t>
                      </a:r>
                      <a:endParaRPr>
                        <a:latin typeface="Mulish"/>
                        <a:ea typeface="Mulish"/>
                        <a:cs typeface="Mulish"/>
                        <a:sym typeface="Mulish"/>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Pending transactions</a:t>
                      </a:r>
                      <a:endParaRPr>
                        <a:latin typeface="Mulish"/>
                        <a:ea typeface="Mulish"/>
                        <a:cs typeface="Mulish"/>
                        <a:sym typeface="Mulish"/>
                      </a:endParaRPr>
                    </a:p>
                    <a:p>
                      <a:pPr indent="0" lvl="0" marL="457200" rtl="0" algn="l">
                        <a:spcBef>
                          <a:spcPts val="0"/>
                        </a:spcBef>
                        <a:spcAft>
                          <a:spcPts val="0"/>
                        </a:spcAft>
                        <a:buNone/>
                      </a:pPr>
                      <a:r>
                        <a:t/>
                      </a:r>
                      <a:endParaRPr>
                        <a:latin typeface="Mulish"/>
                        <a:ea typeface="Mulish"/>
                        <a:cs typeface="Mulish"/>
                        <a:sym typeface="Mulish"/>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Payment gateway is yet to send the correct transaction status to nuntius/Pecunia.</a:t>
                      </a:r>
                      <a:endParaRPr>
                        <a:latin typeface="Mulish"/>
                        <a:ea typeface="Mulish"/>
                        <a:cs typeface="Mulish"/>
                        <a:sym typeface="Mulish"/>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7daa4dff13_0_28"/>
          <p:cNvSpPr txBox="1"/>
          <p:nvPr>
            <p:ph idx="1" type="body"/>
          </p:nvPr>
        </p:nvSpPr>
        <p:spPr>
          <a:xfrm>
            <a:off x="628650" y="1047500"/>
            <a:ext cx="7886700" cy="3679800"/>
          </a:xfrm>
          <a:prstGeom prst="rect">
            <a:avLst/>
          </a:prstGeom>
          <a:noFill/>
          <a:ln>
            <a:noFill/>
          </a:ln>
        </p:spPr>
        <p:txBody>
          <a:bodyPr anchorCtr="0" anchor="t" bIns="34275" lIns="68575" spcFirstLastPara="1" rIns="68575" wrap="square" tIns="34275">
            <a:noAutofit/>
          </a:bodyPr>
          <a:lstStyle/>
          <a:p>
            <a:pPr indent="0" lvl="0" marL="0" rtl="0" algn="l">
              <a:lnSpc>
                <a:spcPct val="130000"/>
              </a:lnSpc>
              <a:spcBef>
                <a:spcPts val="0"/>
              </a:spcBef>
              <a:spcAft>
                <a:spcPts val="0"/>
              </a:spcAft>
              <a:buSzPts val="1400"/>
              <a:buNone/>
            </a:pPr>
            <a:r>
              <a:t/>
            </a:r>
            <a:endParaRPr sz="1480">
              <a:latin typeface="Arial"/>
              <a:ea typeface="Arial"/>
              <a:cs typeface="Arial"/>
              <a:sym typeface="Arial"/>
            </a:endParaRPr>
          </a:p>
          <a:p>
            <a:pPr indent="0" lvl="0" marL="457200" rtl="0" algn="l">
              <a:lnSpc>
                <a:spcPct val="130000"/>
              </a:lnSpc>
              <a:spcBef>
                <a:spcPts val="0"/>
              </a:spcBef>
              <a:spcAft>
                <a:spcPts val="0"/>
              </a:spcAft>
              <a:buSzPts val="1400"/>
              <a:buNone/>
            </a:pPr>
            <a:r>
              <a:t/>
            </a:r>
            <a:endParaRPr b="1" sz="1180">
              <a:latin typeface="Mulish"/>
              <a:ea typeface="Mulish"/>
              <a:cs typeface="Mulish"/>
              <a:sym typeface="Mulish"/>
            </a:endParaRPr>
          </a:p>
        </p:txBody>
      </p:sp>
      <p:graphicFrame>
        <p:nvGraphicFramePr>
          <p:cNvPr id="144" name="Google Shape;144;g17daa4dff13_0_28"/>
          <p:cNvGraphicFramePr/>
          <p:nvPr/>
        </p:nvGraphicFramePr>
        <p:xfrm>
          <a:off x="628650" y="575350"/>
          <a:ext cx="3000000" cy="3000000"/>
        </p:xfrm>
        <a:graphic>
          <a:graphicData uri="http://schemas.openxmlformats.org/drawingml/2006/table">
            <a:tbl>
              <a:tblPr>
                <a:noFill/>
                <a:tableStyleId>{4A621A53-66FD-4FC9-8E48-B166DB567490}</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317500" lvl="0" marL="457200" rtl="0" algn="l">
                        <a:spcBef>
                          <a:spcPts val="0"/>
                        </a:spcBef>
                        <a:spcAft>
                          <a:spcPts val="0"/>
                        </a:spcAft>
                        <a:buClr>
                          <a:schemeClr val="dk1"/>
                        </a:buClr>
                        <a:buSzPts val="1400"/>
                        <a:buFont typeface="Mulish"/>
                        <a:buChar char="●"/>
                      </a:pPr>
                      <a:r>
                        <a:rPr lang="en">
                          <a:solidFill>
                            <a:schemeClr val="dk1"/>
                          </a:solidFill>
                          <a:latin typeface="Mulish"/>
                          <a:ea typeface="Mulish"/>
                          <a:cs typeface="Mulish"/>
                          <a:sym typeface="Mulish"/>
                        </a:rPr>
                        <a:t>Users make withdrawal to virtual accounts or account not linked to their profile.</a:t>
                      </a:r>
                      <a:endParaRPr>
                        <a:solidFill>
                          <a:schemeClr val="dk1"/>
                        </a:solidFill>
                        <a:latin typeface="Mulish"/>
                        <a:ea typeface="Mulish"/>
                        <a:cs typeface="Mulish"/>
                        <a:sym typeface="Mulish"/>
                      </a:endParaRPr>
                    </a:p>
                    <a:p>
                      <a:pPr indent="0" lvl="0" marL="457200" rtl="0" algn="l">
                        <a:spcBef>
                          <a:spcPts val="0"/>
                        </a:spcBef>
                        <a:spcAft>
                          <a:spcPts val="0"/>
                        </a:spcAft>
                        <a:buNone/>
                      </a:pPr>
                      <a:r>
                        <a:t/>
                      </a:r>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The App/web should bring up a “you cannot make transfers to virtual accounts or accounts not linked to your profile”. In addition, it would be better the system does not debit the wallet if transaction was not successful.</a:t>
                      </a:r>
                      <a:endParaRPr>
                        <a:latin typeface="Mulish"/>
                        <a:ea typeface="Mulish"/>
                        <a:cs typeface="Mulish"/>
                        <a:sym typeface="Mulish"/>
                      </a:endParaRPr>
                    </a:p>
                  </a:txBody>
                  <a:tcPr marT="91425" marB="91425" marR="91425" marL="91425"/>
                </a:tc>
              </a:tr>
              <a:tr h="381000">
                <a:tc>
                  <a:txBody>
                    <a:bodyPr/>
                    <a:lstStyle/>
                    <a:p>
                      <a:pPr indent="0" lvl="0" marL="0" rtl="0" algn="l">
                        <a:spcBef>
                          <a:spcPts val="0"/>
                        </a:spcBef>
                        <a:spcAft>
                          <a:spcPts val="0"/>
                        </a:spcAft>
                        <a:buNone/>
                      </a:pPr>
                      <a:r>
                        <a:rPr lang="en">
                          <a:latin typeface="Mulish"/>
                          <a:ea typeface="Mulish"/>
                          <a:cs typeface="Mulish"/>
                          <a:sym typeface="Mulish"/>
                        </a:rPr>
                        <a:t>Account Deactivation</a:t>
                      </a:r>
                      <a:endParaRPr>
                        <a:latin typeface="Mulish"/>
                        <a:ea typeface="Mulish"/>
                        <a:cs typeface="Mulish"/>
                        <a:sym typeface="Mulish"/>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Users request for their account to be deleted.</a:t>
                      </a:r>
                      <a:endParaRPr>
                        <a:latin typeface="Mulish"/>
                        <a:ea typeface="Mulish"/>
                        <a:cs typeface="Mulish"/>
                        <a:sym typeface="Mulish"/>
                      </a:endParaRPr>
                    </a:p>
                    <a:p>
                      <a:pPr indent="-317500" lvl="0" marL="457200" rtl="0" algn="l">
                        <a:spcBef>
                          <a:spcPts val="0"/>
                        </a:spcBef>
                        <a:spcAft>
                          <a:spcPts val="0"/>
                        </a:spcAft>
                        <a:buSzPts val="1400"/>
                        <a:buFont typeface="Mulish"/>
                        <a:buChar char="●"/>
                      </a:pPr>
                      <a:r>
                        <a:rPr lang="en">
                          <a:latin typeface="Mulish"/>
                          <a:ea typeface="Mulish"/>
                          <a:cs typeface="Mulish"/>
                          <a:sym typeface="Mulish"/>
                        </a:rPr>
                        <a:t>The user was blacklisted.</a:t>
                      </a:r>
                      <a:endParaRPr>
                        <a:latin typeface="Mulish"/>
                        <a:ea typeface="Mulish"/>
                        <a:cs typeface="Mulish"/>
                        <a:sym typeface="Mulish"/>
                      </a:endParaRPr>
                    </a:p>
                  </a:txBody>
                  <a:tcPr marT="91425" marB="91425" marR="91425" marL="91425"/>
                </a:tc>
                <a:tc>
                  <a:txBody>
                    <a:bodyPr/>
                    <a:lstStyle/>
                    <a:p>
                      <a:pPr indent="-317500" lvl="0" marL="457200" rtl="0" algn="l">
                        <a:spcBef>
                          <a:spcPts val="0"/>
                        </a:spcBef>
                        <a:spcAft>
                          <a:spcPts val="0"/>
                        </a:spcAft>
                        <a:buSzPts val="1400"/>
                        <a:buFont typeface="Mulish"/>
                        <a:buChar char="●"/>
                      </a:pPr>
                      <a:r>
                        <a:rPr lang="en">
                          <a:latin typeface="Mulish"/>
                          <a:ea typeface="Mulish"/>
                          <a:cs typeface="Mulish"/>
                          <a:sym typeface="Mulish"/>
                        </a:rPr>
                        <a:t>Users </a:t>
                      </a:r>
                      <a:r>
                        <a:rPr lang="en">
                          <a:latin typeface="Mulish"/>
                          <a:ea typeface="Mulish"/>
                          <a:cs typeface="Mulish"/>
                          <a:sym typeface="Mulish"/>
                        </a:rPr>
                        <a:t>should</a:t>
                      </a:r>
                      <a:r>
                        <a:rPr lang="en">
                          <a:latin typeface="Mulish"/>
                          <a:ea typeface="Mulish"/>
                          <a:cs typeface="Mulish"/>
                          <a:sym typeface="Mulish"/>
                        </a:rPr>
                        <a:t> be notified when they are deactivated.</a:t>
                      </a:r>
                      <a:endParaRPr>
                        <a:latin typeface="Mulish"/>
                        <a:ea typeface="Mulish"/>
                        <a:cs typeface="Mulish"/>
                        <a:sym typeface="Mulish"/>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