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" charset="1" panose="020B0606030504020204"/>
      <p:regular r:id="rId17"/>
    </p:embeddedFont>
    <p:embeddedFont>
      <p:font typeface="League Spartan" charset="1" panose="00000800000000000000"/>
      <p:regular r:id="rId18"/>
    </p:embeddedFont>
    <p:embeddedFont>
      <p:font typeface="Open Sans Bold" charset="1" panose="020B0806030504020204"/>
      <p:regular r:id="rId19"/>
    </p:embeddedFont>
    <p:embeddedFont>
      <p:font typeface="Inter" charset="1" panose="020B05020300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18001" y="4474171"/>
            <a:ext cx="922408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 de Unidad Territorial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4676" y="3226149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8001" y="6096093"/>
            <a:ext cx="3396778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Integrantes: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18001" y="6592028"/>
            <a:ext cx="4156061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Victor Navarro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Gabriel Carcamo</a:t>
            </a:r>
          </a:p>
          <a:p>
            <a:pPr algn="l" marL="474979" indent="-237490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Christopher Valenzuela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18001" y="7790382"/>
            <a:ext cx="475668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1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Docente: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18001" y="8143442"/>
            <a:ext cx="4756684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Francisco Diaz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70F6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794973" y="5188925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92396" y="3088121"/>
            <a:ext cx="15103207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76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12132" y="4662125"/>
            <a:ext cx="8863735" cy="37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proyecto 'Sistema de Unidad Territorial' posee un gran potencial para mejorar la organización y comunicación de las juntas de vecinos en Chile. Con la implementación de un sistema digital, se anticipa una mejora notable en la eficiencia y efectividad de la gestión comunitaria, logrando los objetivos planteados y aplicando las competencias adquiridas durante la carrera.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115119"/>
            <a:chOff x="0" y="0"/>
            <a:chExt cx="6045684" cy="302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022775"/>
            </a:xfrm>
            <a:custGeom>
              <a:avLst/>
              <a:gdLst/>
              <a:ahLst/>
              <a:cxnLst/>
              <a:rect r="r" b="b" t="t" l="l"/>
              <a:pathLst>
                <a:path h="3022775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022775"/>
                  </a:lnTo>
                  <a:lnTo>
                    <a:pt x="0" y="30227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02277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18001" y="3932156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4676" y="2702930"/>
            <a:ext cx="11052439" cy="116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3"/>
              </a:lnSpc>
            </a:pPr>
            <a:r>
              <a:rPr lang="en-US" sz="7700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2118001" y="5656965"/>
            <a:ext cx="922408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tienes alguna duda, no dudes en preguntar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7486" y="1028700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8662" cy="5516950"/>
            </a:xfrm>
            <a:custGeom>
              <a:avLst/>
              <a:gdLst/>
              <a:ahLst/>
              <a:cxnLst/>
              <a:rect r="r" b="b" t="t" l="l"/>
              <a:pathLst>
                <a:path h="551695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4114" cy="412775"/>
            </a:xfrm>
            <a:custGeom>
              <a:avLst/>
              <a:gdLst/>
              <a:ahLst/>
              <a:cxnLst/>
              <a:rect r="r" b="b" t="t" l="l"/>
              <a:pathLst>
                <a:path h="412775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800000">
            <a:off x="14019925" y="-210928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60052" y="2547141"/>
            <a:ext cx="8708910" cy="6123452"/>
          </a:xfrm>
          <a:custGeom>
            <a:avLst/>
            <a:gdLst/>
            <a:ahLst/>
            <a:cxnLst/>
            <a:rect r="r" b="b" t="t" l="l"/>
            <a:pathLst>
              <a:path h="6123452" w="8708910">
                <a:moveTo>
                  <a:pt x="0" y="0"/>
                </a:moveTo>
                <a:lnTo>
                  <a:pt x="8708910" y="0"/>
                </a:lnTo>
                <a:lnTo>
                  <a:pt x="8708910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77486" y="3637471"/>
            <a:ext cx="4626448" cy="474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juntas de vecinos en Chile frecuentemente enfrentan desafíos en su organización y comunicación, principalmente por depender de procesos manuales y carecer de herramientas tecnológicas adecuadas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04168" y="2764481"/>
            <a:ext cx="2973083" cy="56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C9455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5406416" cy="70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055778"/>
            <a:ext cx="5005030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ausencia de un sistema integrado complica la gestión eficiente de actividades, proyectos y la comunicación entre los miembros de las juntas de vecinos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32157"/>
            <a:ext cx="500503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PROBLEMATICA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7669" y="5055778"/>
            <a:ext cx="4837408" cy="310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Creación de un sistema web y/o aplicación móvil que optimice la gestión de la unidad territorial, permitiendo la inscripción de vecinos, la solicitud de certificados de residencia, la postulación a proyectos vecinales, entre otras funciones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7669" y="4032157"/>
            <a:ext cx="513431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31417" y="5055778"/>
            <a:ext cx="4837408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Juntas de vecinos en Chile que necesiten mejorar su organización y comunicación.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31417" y="4032157"/>
            <a:ext cx="5002197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GRUPO OBJETIVO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651330" y="9561146"/>
            <a:ext cx="19615407" cy="3895402"/>
            <a:chOff x="0" y="0"/>
            <a:chExt cx="5166198" cy="10259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6619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166198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77486" y="1028700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51840" y="2287828"/>
            <a:ext cx="6209890" cy="6122269"/>
            <a:chOff x="0" y="0"/>
            <a:chExt cx="8279853" cy="816302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23588" t="0" r="0" b="0"/>
            <a:stretch>
              <a:fillRect/>
            </a:stretch>
          </p:blipFill>
          <p:spPr>
            <a:xfrm flipH="false" flipV="false">
              <a:off x="0" y="0"/>
              <a:ext cx="8279853" cy="8163026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385161" y="1649662"/>
            <a:ext cx="77588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 GENERAL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6703" y="4281487"/>
            <a:ext cx="7555756" cy="220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Optimizar la gestión de la unidad territorial de una junta de vecinos a través de la implementación de un sistema digital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64711" y="2638632"/>
            <a:ext cx="6158579" cy="615857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38383" y="4312304"/>
            <a:ext cx="2811235" cy="281123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0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9144000" y="2638632"/>
            <a:ext cx="0" cy="6158579"/>
          </a:xfrm>
          <a:prstGeom prst="line">
            <a:avLst/>
          </a:prstGeom>
          <a:ln cap="flat" w="666750">
            <a:solidFill>
              <a:srgbClr val="F1F0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5746774" y="3769343"/>
            <a:ext cx="6476515" cy="3858375"/>
          </a:xfrm>
          <a:prstGeom prst="line">
            <a:avLst/>
          </a:prstGeom>
          <a:ln cap="flat" w="666750">
            <a:solidFill>
              <a:srgbClr val="F1F0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6362077" y="4190952"/>
            <a:ext cx="5553935" cy="3436766"/>
          </a:xfrm>
          <a:prstGeom prst="line">
            <a:avLst/>
          </a:prstGeom>
          <a:ln cap="flat" w="666750">
            <a:solidFill>
              <a:srgbClr val="F1F0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546582" y="3216005"/>
            <a:ext cx="949718" cy="949718"/>
          </a:xfrm>
          <a:custGeom>
            <a:avLst/>
            <a:gdLst/>
            <a:ahLst/>
            <a:cxnLst/>
            <a:rect r="r" b="b" t="t" l="l"/>
            <a:pathLst>
              <a:path h="949718" w="949718">
                <a:moveTo>
                  <a:pt x="0" y="0"/>
                </a:moveTo>
                <a:lnTo>
                  <a:pt x="949718" y="0"/>
                </a:lnTo>
                <a:lnTo>
                  <a:pt x="949718" y="949717"/>
                </a:lnTo>
                <a:lnTo>
                  <a:pt x="0" y="949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3448" y="5381020"/>
            <a:ext cx="972985" cy="972985"/>
          </a:xfrm>
          <a:custGeom>
            <a:avLst/>
            <a:gdLst/>
            <a:ahLst/>
            <a:cxnLst/>
            <a:rect r="r" b="b" t="t" l="l"/>
            <a:pathLst>
              <a:path h="972985" w="972985">
                <a:moveTo>
                  <a:pt x="0" y="0"/>
                </a:moveTo>
                <a:lnTo>
                  <a:pt x="972985" y="0"/>
                </a:lnTo>
                <a:lnTo>
                  <a:pt x="972985" y="972984"/>
                </a:lnTo>
                <a:lnTo>
                  <a:pt x="0" y="972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596813" y="7300704"/>
            <a:ext cx="1028290" cy="1028290"/>
          </a:xfrm>
          <a:custGeom>
            <a:avLst/>
            <a:gdLst/>
            <a:ahLst/>
            <a:cxnLst/>
            <a:rect r="r" b="b" t="t" l="l"/>
            <a:pathLst>
              <a:path h="1028290" w="1028290">
                <a:moveTo>
                  <a:pt x="0" y="0"/>
                </a:moveTo>
                <a:lnTo>
                  <a:pt x="1028290" y="0"/>
                </a:lnTo>
                <a:lnTo>
                  <a:pt x="1028290" y="1028290"/>
                </a:lnTo>
                <a:lnTo>
                  <a:pt x="0" y="10282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91700" y="3181612"/>
            <a:ext cx="1018504" cy="1018504"/>
          </a:xfrm>
          <a:custGeom>
            <a:avLst/>
            <a:gdLst/>
            <a:ahLst/>
            <a:cxnLst/>
            <a:rect r="r" b="b" t="t" l="l"/>
            <a:pathLst>
              <a:path h="1018504" w="1018504">
                <a:moveTo>
                  <a:pt x="0" y="0"/>
                </a:moveTo>
                <a:lnTo>
                  <a:pt x="1018504" y="0"/>
                </a:lnTo>
                <a:lnTo>
                  <a:pt x="1018504" y="1018503"/>
                </a:lnTo>
                <a:lnTo>
                  <a:pt x="0" y="1018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11804" y="5282315"/>
            <a:ext cx="1071690" cy="1071690"/>
          </a:xfrm>
          <a:custGeom>
            <a:avLst/>
            <a:gdLst/>
            <a:ahLst/>
            <a:cxnLst/>
            <a:rect r="r" b="b" t="t" l="l"/>
            <a:pathLst>
              <a:path h="1071690" w="1071690">
                <a:moveTo>
                  <a:pt x="0" y="0"/>
                </a:moveTo>
                <a:lnTo>
                  <a:pt x="1071689" y="0"/>
                </a:lnTo>
                <a:lnTo>
                  <a:pt x="1071689" y="1071689"/>
                </a:lnTo>
                <a:lnTo>
                  <a:pt x="0" y="1071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91700" y="7300704"/>
            <a:ext cx="855819" cy="855819"/>
          </a:xfrm>
          <a:custGeom>
            <a:avLst/>
            <a:gdLst/>
            <a:ahLst/>
            <a:cxnLst/>
            <a:rect r="r" b="b" t="t" l="l"/>
            <a:pathLst>
              <a:path h="855819" w="855819">
                <a:moveTo>
                  <a:pt x="0" y="0"/>
                </a:moveTo>
                <a:lnTo>
                  <a:pt x="855819" y="0"/>
                </a:lnTo>
                <a:lnTo>
                  <a:pt x="855819" y="855819"/>
                </a:lnTo>
                <a:lnTo>
                  <a:pt x="0" y="8558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621307" y="2753771"/>
            <a:ext cx="3071543" cy="80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01. Desarrollar una aplicación web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3671" y="1028700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ESPECIFICOS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56957" y="5290081"/>
            <a:ext cx="3071543" cy="121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02. Implementar un sistema de registro de vecinos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06978" y="8056996"/>
            <a:ext cx="3643043" cy="162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03. Implementar un módulo de solicitud y emisión de certificados de residencia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23289" y="2753771"/>
            <a:ext cx="4810546" cy="121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04. Implementar un sistema de gestión y postulación de proyectos vecinales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92791" y="5290081"/>
            <a:ext cx="3713909" cy="121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05. Implementar un sistema de notificaciones y alertas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23289" y="8056996"/>
            <a:ext cx="3643043" cy="121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6"/>
              </a:lnSpc>
              <a:spcBef>
                <a:spcPct val="0"/>
              </a:spcBef>
            </a:pPr>
            <a:r>
              <a:rPr lang="en-US" sz="2311" spc="-5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06. Arriendo y gestión de espacios comunitarios.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516841" y="294646"/>
            <a:ext cx="14145878" cy="11522461"/>
          </a:xfrm>
          <a:custGeom>
            <a:avLst/>
            <a:gdLst/>
            <a:ahLst/>
            <a:cxnLst/>
            <a:rect r="r" b="b" t="t" l="l"/>
            <a:pathLst>
              <a:path h="11522461" w="14145878">
                <a:moveTo>
                  <a:pt x="14145878" y="11522461"/>
                </a:moveTo>
                <a:lnTo>
                  <a:pt x="0" y="11522461"/>
                </a:lnTo>
                <a:lnTo>
                  <a:pt x="0" y="0"/>
                </a:lnTo>
                <a:lnTo>
                  <a:pt x="14145878" y="0"/>
                </a:lnTo>
                <a:lnTo>
                  <a:pt x="14145878" y="115224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13561080" cy="89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2"/>
              </a:lnSpc>
            </a:pPr>
            <a:r>
              <a:rPr lang="en-US" sz="584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DURACIÓN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171902"/>
          <a:ext cx="14936657" cy="7616548"/>
        </p:xfrm>
        <a:graphic>
          <a:graphicData uri="http://schemas.openxmlformats.org/drawingml/2006/table">
            <a:tbl>
              <a:tblPr/>
              <a:tblGrid>
                <a:gridCol w="3202888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900"/>
                <a:gridCol w="651471"/>
              </a:tblGrid>
              <a:tr h="7054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85"/>
                        </a:lnSpc>
                        <a:defRPr/>
                      </a:pPr>
                      <a:r>
                        <a:rPr lang="en-US" sz="1275" spc="118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ACTIVIDAD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S2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S3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S4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S5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S6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S7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S8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S9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S10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S11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S12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S13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S14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S15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S16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S17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74"/>
                        </a:lnSpc>
                        <a:defRPr/>
                      </a:pPr>
                      <a:r>
                        <a:rPr lang="en-US" sz="1338" spc="12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S18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Analisis de Requisitos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38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46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de la arquitectura del sistema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Diseño y prototipado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Desarrollo del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901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Implementación de la interfaz de usuario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EB4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EB4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Integración del Frontend con Backend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EB4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EB4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14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Ejecución de pruebas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455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455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Despliegue de entorno de producción 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D6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D6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84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5"/>
                        </a:lnSpc>
                        <a:defRPr/>
                      </a:pPr>
                      <a:r>
                        <a:rPr lang="en-US" sz="1511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Planificación de mantenimiento y soporte</a:t>
                      </a: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2A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95"/>
                        </a:lnSpc>
                        <a:defRPr/>
                      </a:pPr>
                      <a:endParaRPr lang="en-US" sz="1100"/>
                    </a:p>
                  </a:txBody>
                  <a:tcPr marL="121451" marR="121451" marT="121451" marB="121451" anchor="ctr">
                    <a:lnL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5394434" y="-12402367"/>
            <a:ext cx="2045233" cy="23741899"/>
            <a:chOff x="0" y="0"/>
            <a:chExt cx="538662" cy="62530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8662" cy="6253010"/>
            </a:xfrm>
            <a:custGeom>
              <a:avLst/>
              <a:gdLst/>
              <a:ahLst/>
              <a:cxnLst/>
              <a:rect r="r" b="b" t="t" l="l"/>
              <a:pathLst>
                <a:path h="6253010" w="538662">
                  <a:moveTo>
                    <a:pt x="0" y="0"/>
                  </a:moveTo>
                  <a:lnTo>
                    <a:pt x="538662" y="0"/>
                  </a:lnTo>
                  <a:lnTo>
                    <a:pt x="538662" y="6253010"/>
                  </a:lnTo>
                  <a:lnTo>
                    <a:pt x="0" y="6253010"/>
                  </a:lnTo>
                  <a:close/>
                </a:path>
              </a:pathLst>
            </a:custGeom>
            <a:solidFill>
              <a:srgbClr val="741F8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38662" cy="6300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15637442" y="-933590"/>
            <a:ext cx="4685776" cy="2849579"/>
            <a:chOff x="0" y="0"/>
            <a:chExt cx="1234114" cy="7505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4114" cy="750506"/>
            </a:xfrm>
            <a:custGeom>
              <a:avLst/>
              <a:gdLst/>
              <a:ahLst/>
              <a:cxnLst/>
              <a:rect r="r" b="b" t="t" l="l"/>
              <a:pathLst>
                <a:path h="750506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750506"/>
                  </a:lnTo>
                  <a:lnTo>
                    <a:pt x="0" y="750506"/>
                  </a:lnTo>
                  <a:close/>
                </a:path>
              </a:pathLst>
            </a:custGeom>
            <a:solidFill>
              <a:srgbClr val="FF9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34114" cy="798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3986" y="4081141"/>
            <a:ext cx="1512084" cy="151208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14" id="14"/>
          <p:cNvSpPr/>
          <p:nvPr/>
        </p:nvSpPr>
        <p:spPr>
          <a:xfrm>
            <a:off x="7151668" y="5675194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988943" y="6020293"/>
            <a:ext cx="325451" cy="3254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344817" y="4138987"/>
            <a:ext cx="1150990" cy="1467763"/>
          </a:xfrm>
          <a:custGeom>
            <a:avLst/>
            <a:gdLst/>
            <a:ahLst/>
            <a:cxnLst/>
            <a:rect r="r" b="b" t="t" l="l"/>
            <a:pathLst>
              <a:path h="1467763" w="1150990">
                <a:moveTo>
                  <a:pt x="0" y="0"/>
                </a:moveTo>
                <a:lnTo>
                  <a:pt x="1150989" y="0"/>
                </a:lnTo>
                <a:lnTo>
                  <a:pt x="1150989" y="1467762"/>
                </a:lnTo>
                <a:lnTo>
                  <a:pt x="0" y="1467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418254" y="4103769"/>
            <a:ext cx="1466829" cy="1466829"/>
          </a:xfrm>
          <a:custGeom>
            <a:avLst/>
            <a:gdLst/>
            <a:ahLst/>
            <a:cxnLst/>
            <a:rect r="r" b="b" t="t" l="l"/>
            <a:pathLst>
              <a:path h="1466829" w="1466829">
                <a:moveTo>
                  <a:pt x="0" y="0"/>
                </a:moveTo>
                <a:lnTo>
                  <a:pt x="1466829" y="0"/>
                </a:lnTo>
                <a:lnTo>
                  <a:pt x="1466829" y="1466829"/>
                </a:lnTo>
                <a:lnTo>
                  <a:pt x="0" y="1466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518738" y="4081141"/>
            <a:ext cx="1977818" cy="1631700"/>
          </a:xfrm>
          <a:custGeom>
            <a:avLst/>
            <a:gdLst/>
            <a:ahLst/>
            <a:cxnLst/>
            <a:rect r="r" b="b" t="t" l="l"/>
            <a:pathLst>
              <a:path h="1631700" w="1977818">
                <a:moveTo>
                  <a:pt x="0" y="0"/>
                </a:moveTo>
                <a:lnTo>
                  <a:pt x="1977818" y="0"/>
                </a:lnTo>
                <a:lnTo>
                  <a:pt x="1977818" y="1631700"/>
                </a:lnTo>
                <a:lnTo>
                  <a:pt x="0" y="1631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535510" y="3500720"/>
            <a:ext cx="2310962" cy="2310962"/>
          </a:xfrm>
          <a:custGeom>
            <a:avLst/>
            <a:gdLst/>
            <a:ahLst/>
            <a:cxnLst/>
            <a:rect r="r" b="b" t="t" l="l"/>
            <a:pathLst>
              <a:path h="2310962" w="2310962">
                <a:moveTo>
                  <a:pt x="0" y="0"/>
                </a:moveTo>
                <a:lnTo>
                  <a:pt x="2310962" y="0"/>
                </a:lnTo>
                <a:lnTo>
                  <a:pt x="2310962" y="2310963"/>
                </a:lnTo>
                <a:lnTo>
                  <a:pt x="0" y="2310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811669" y="4175353"/>
            <a:ext cx="1500055" cy="1500055"/>
          </a:xfrm>
          <a:custGeom>
            <a:avLst/>
            <a:gdLst/>
            <a:ahLst/>
            <a:cxnLst/>
            <a:rect r="r" b="b" t="t" l="l"/>
            <a:pathLst>
              <a:path h="1500055" w="1500055">
                <a:moveTo>
                  <a:pt x="0" y="0"/>
                </a:moveTo>
                <a:lnTo>
                  <a:pt x="1500055" y="0"/>
                </a:lnTo>
                <a:lnTo>
                  <a:pt x="1500055" y="1500055"/>
                </a:lnTo>
                <a:lnTo>
                  <a:pt x="0" y="15000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548091" y="1919949"/>
            <a:ext cx="13177983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7"/>
              </a:lnSpc>
              <a:spcBef>
                <a:spcPct val="0"/>
              </a:spcBef>
            </a:pPr>
            <a:r>
              <a:rPr lang="en-US" sz="8755" spc="26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Recursos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6715" y="6762882"/>
            <a:ext cx="3046627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5"/>
              </a:lnSpc>
              <a:spcBef>
                <a:spcPct val="0"/>
              </a:spcBef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15926" y="6776406"/>
            <a:ext cx="3303334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6"/>
              </a:lnSpc>
              <a:spcBef>
                <a:spcPct val="0"/>
              </a:spcBef>
            </a:pPr>
            <a:r>
              <a:rPr lang="en-US" sz="230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DJANGO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19260" y="6755319"/>
            <a:ext cx="1127684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5"/>
              </a:lnSpc>
              <a:spcBef>
                <a:spcPct val="0"/>
              </a:spcBef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HTML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74452" y="6731873"/>
            <a:ext cx="2999871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5"/>
              </a:lnSpc>
              <a:spcBef>
                <a:spcPct val="0"/>
              </a:spcBef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CSS BOOTSTRAP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020697" y="6719256"/>
            <a:ext cx="3340587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5"/>
              </a:lnSpc>
              <a:spcBef>
                <a:spcPct val="0"/>
              </a:spcBef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FIREBASE GOOGLE</a:t>
            </a:r>
          </a:p>
        </p:txBody>
      </p:sp>
      <p:sp>
        <p:nvSpPr>
          <p:cNvPr name="AutoShape 29" id="29"/>
          <p:cNvSpPr/>
          <p:nvPr/>
        </p:nvSpPr>
        <p:spPr>
          <a:xfrm>
            <a:off x="4967593" y="5675301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4804867" y="6020400"/>
            <a:ext cx="325451" cy="3254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2450028" y="5675408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2287303" y="6020507"/>
            <a:ext cx="325451" cy="3254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9558969" y="5696281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9396243" y="6041379"/>
            <a:ext cx="325451" cy="3254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8520416" y="6719256"/>
            <a:ext cx="2082562" cy="35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5"/>
              </a:lnSpc>
              <a:spcBef>
                <a:spcPct val="0"/>
              </a:spcBef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JAVASCRIPT</a:t>
            </a:r>
          </a:p>
        </p:txBody>
      </p:sp>
      <p:sp>
        <p:nvSpPr>
          <p:cNvPr name="AutoShape 42" id="42"/>
          <p:cNvSpPr/>
          <p:nvPr/>
        </p:nvSpPr>
        <p:spPr>
          <a:xfrm>
            <a:off x="12465695" y="5714036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12302970" y="6059135"/>
            <a:ext cx="325451" cy="3254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AutoShape 46" id="46"/>
          <p:cNvSpPr/>
          <p:nvPr/>
        </p:nvSpPr>
        <p:spPr>
          <a:xfrm>
            <a:off x="15690991" y="5723913"/>
            <a:ext cx="2728" cy="4857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15528265" y="6069012"/>
            <a:ext cx="325451" cy="3254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2700000">
            <a:off x="-1800968" y="8628071"/>
            <a:ext cx="4685776" cy="2849579"/>
            <a:chOff x="0" y="0"/>
            <a:chExt cx="1234114" cy="75050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234114" cy="750506"/>
            </a:xfrm>
            <a:custGeom>
              <a:avLst/>
              <a:gdLst/>
              <a:ahLst/>
              <a:cxnLst/>
              <a:rect r="r" b="b" t="t" l="l"/>
              <a:pathLst>
                <a:path h="750506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750506"/>
                  </a:lnTo>
                  <a:lnTo>
                    <a:pt x="0" y="750506"/>
                  </a:lnTo>
                  <a:close/>
                </a:path>
              </a:pathLst>
            </a:custGeom>
            <a:solidFill>
              <a:srgbClr val="FF99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1234114" cy="798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2700000">
            <a:off x="-2458947" y="9212315"/>
            <a:ext cx="4685776" cy="2849579"/>
            <a:chOff x="0" y="0"/>
            <a:chExt cx="1234114" cy="75050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34114" cy="750506"/>
            </a:xfrm>
            <a:custGeom>
              <a:avLst/>
              <a:gdLst/>
              <a:ahLst/>
              <a:cxnLst/>
              <a:rect r="r" b="b" t="t" l="l"/>
              <a:pathLst>
                <a:path h="750506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750506"/>
                  </a:lnTo>
                  <a:lnTo>
                    <a:pt x="0" y="750506"/>
                  </a:lnTo>
                  <a:close/>
                </a:path>
              </a:pathLst>
            </a:custGeom>
            <a:solidFill>
              <a:srgbClr val="570F69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1234114" cy="798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2700000">
            <a:off x="16174979" y="-1628879"/>
            <a:ext cx="4685776" cy="2849579"/>
            <a:chOff x="0" y="0"/>
            <a:chExt cx="1234114" cy="75050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234114" cy="750506"/>
            </a:xfrm>
            <a:custGeom>
              <a:avLst/>
              <a:gdLst/>
              <a:ahLst/>
              <a:cxnLst/>
              <a:rect r="r" b="b" t="t" l="l"/>
              <a:pathLst>
                <a:path h="750506" w="1234114">
                  <a:moveTo>
                    <a:pt x="0" y="0"/>
                  </a:moveTo>
                  <a:lnTo>
                    <a:pt x="1234114" y="0"/>
                  </a:lnTo>
                  <a:lnTo>
                    <a:pt x="1234114" y="750506"/>
                  </a:lnTo>
                  <a:lnTo>
                    <a:pt x="0" y="750506"/>
                  </a:lnTo>
                  <a:close/>
                </a:path>
              </a:pathLst>
            </a:custGeom>
            <a:solidFill>
              <a:srgbClr val="570F6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1234114" cy="798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0858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51840" y="2287828"/>
            <a:ext cx="6209890" cy="6122269"/>
            <a:chOff x="0" y="0"/>
            <a:chExt cx="8279853" cy="816302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16189" t="0" r="16189" b="0"/>
            <a:stretch>
              <a:fillRect/>
            </a:stretch>
          </p:blipFill>
          <p:spPr>
            <a:xfrm flipH="false" flipV="false">
              <a:off x="0" y="0"/>
              <a:ext cx="8279853" cy="8163026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737461" y="2408945"/>
            <a:ext cx="8406539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5"/>
              </a:lnSpc>
            </a:pPr>
            <a:r>
              <a:rPr lang="en-US" sz="55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FACTORES EXTERNOS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07568"/>
            <a:ext cx="7555756" cy="192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Podrían haber complicaciones a la hora de poder presentar la solución a la junta de vecinos, pero se puede solucionar hablando de forma anticipada con ellos.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C9455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5406416" cy="70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7013744"/>
            <a:ext cx="18288000" cy="3271874"/>
          </a:xfrm>
          <a:custGeom>
            <a:avLst/>
            <a:gdLst/>
            <a:ahLst/>
            <a:cxnLst/>
            <a:rect r="r" b="b" t="t" l="l"/>
            <a:pathLst>
              <a:path h="3271874" w="18288000">
                <a:moveTo>
                  <a:pt x="0" y="0"/>
                </a:moveTo>
                <a:lnTo>
                  <a:pt x="18288000" y="0"/>
                </a:lnTo>
                <a:lnTo>
                  <a:pt x="18288000" y="3271874"/>
                </a:lnTo>
                <a:lnTo>
                  <a:pt x="0" y="3271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527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57666" y="3294759"/>
            <a:ext cx="9172668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optó por una metodología tradicional, ya que no se dispone de un cliente específico y el proyecto requiere una única entrega final. Este enfoque facilita un desarrollo y entrega del sistema de manera estructurada y secuencial.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3671" y="1028700"/>
            <a:ext cx="15333028" cy="129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8"/>
              </a:lnSpc>
            </a:pPr>
            <a:r>
              <a:rPr lang="en-US" sz="84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DAGPeUtnN-s</dc:identifier>
  <dcterms:modified xsi:type="dcterms:W3CDTF">2011-08-01T06:04:30Z</dcterms:modified>
  <cp:revision>1</cp:revision>
  <dc:title>Proyecto Junta de Vecinos</dc:title>
</cp:coreProperties>
</file>