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Rounds Condensed" charset="1" panose="02000506030000020003"/>
      <p:regular r:id="rId20"/>
    </p:embeddedFont>
    <p:embeddedFont>
      <p:font typeface="Inter" charset="1" panose="020B05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365B6D"/>
              </a:solidFill>
            </p:spPr>
          </p:sp>
        </p:grpSp>
        <p:sp>
          <p:nvSpPr>
            <p:cNvPr name="AutoShape 6" id="6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365B6D"/>
            </a:solid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65B6D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3512702" y="1839320"/>
            <a:ext cx="13557206" cy="6608360"/>
            <a:chOff x="0" y="0"/>
            <a:chExt cx="18076275" cy="881114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18076275" cy="5467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  <a:p>
              <a:pPr algn="l" marL="0" indent="0" lvl="0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PRESENTACIÓN Fase 2 Avance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772161"/>
              <a:ext cx="18076275" cy="2038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2799" spc="25" u="none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Asignatura: Capstone </a:t>
              </a:r>
            </a:p>
            <a:p>
              <a:pPr algn="l" marL="0" indent="0" lvl="0">
                <a:lnSpc>
                  <a:spcPts val="4199"/>
                </a:lnSpc>
              </a:pPr>
              <a:r>
                <a:rPr lang="en-US" sz="2799" spc="25" u="none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Sección: 002D</a:t>
              </a:r>
            </a:p>
            <a:p>
              <a:pPr algn="l" marL="0" indent="0" lvl="0">
                <a:lnSpc>
                  <a:spcPts val="4199"/>
                </a:lnSpc>
              </a:pPr>
              <a:r>
                <a:rPr lang="en-US" sz="2799" spc="25" u="none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Docente: Francisco Diaz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5872596"/>
              <a:ext cx="1324627" cy="223120"/>
            </a:xfrm>
            <a:prstGeom prst="rect">
              <a:avLst/>
            </a:prstGeom>
            <a:solidFill>
              <a:srgbClr val="365B6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" y="2194702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Tecnologías utilizadas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93986" y="4081141"/>
            <a:ext cx="1512084" cy="151208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7151668" y="5675194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988943" y="6020293"/>
            <a:ext cx="325451" cy="3254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344817" y="4138987"/>
            <a:ext cx="1150990" cy="1467763"/>
          </a:xfrm>
          <a:custGeom>
            <a:avLst/>
            <a:gdLst/>
            <a:ahLst/>
            <a:cxnLst/>
            <a:rect r="r" b="b" t="t" l="l"/>
            <a:pathLst>
              <a:path h="1467763" w="1150990">
                <a:moveTo>
                  <a:pt x="0" y="0"/>
                </a:moveTo>
                <a:lnTo>
                  <a:pt x="1150989" y="0"/>
                </a:lnTo>
                <a:lnTo>
                  <a:pt x="1150989" y="1467762"/>
                </a:lnTo>
                <a:lnTo>
                  <a:pt x="0" y="146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18254" y="4103769"/>
            <a:ext cx="1466829" cy="1466829"/>
          </a:xfrm>
          <a:custGeom>
            <a:avLst/>
            <a:gdLst/>
            <a:ahLst/>
            <a:cxnLst/>
            <a:rect r="r" b="b" t="t" l="l"/>
            <a:pathLst>
              <a:path h="1466829" w="1466829">
                <a:moveTo>
                  <a:pt x="0" y="0"/>
                </a:moveTo>
                <a:lnTo>
                  <a:pt x="1466829" y="0"/>
                </a:lnTo>
                <a:lnTo>
                  <a:pt x="1466829" y="1466829"/>
                </a:lnTo>
                <a:lnTo>
                  <a:pt x="0" y="1466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18738" y="4081141"/>
            <a:ext cx="1977818" cy="1631700"/>
          </a:xfrm>
          <a:custGeom>
            <a:avLst/>
            <a:gdLst/>
            <a:ahLst/>
            <a:cxnLst/>
            <a:rect r="r" b="b" t="t" l="l"/>
            <a:pathLst>
              <a:path h="1631700" w="1977818">
                <a:moveTo>
                  <a:pt x="0" y="0"/>
                </a:moveTo>
                <a:lnTo>
                  <a:pt x="1977818" y="0"/>
                </a:lnTo>
                <a:lnTo>
                  <a:pt x="1977818" y="1631700"/>
                </a:lnTo>
                <a:lnTo>
                  <a:pt x="0" y="1631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535510" y="3500720"/>
            <a:ext cx="2310962" cy="2310962"/>
          </a:xfrm>
          <a:custGeom>
            <a:avLst/>
            <a:gdLst/>
            <a:ahLst/>
            <a:cxnLst/>
            <a:rect r="r" b="b" t="t" l="l"/>
            <a:pathLst>
              <a:path h="2310962" w="2310962">
                <a:moveTo>
                  <a:pt x="0" y="0"/>
                </a:moveTo>
                <a:lnTo>
                  <a:pt x="2310962" y="0"/>
                </a:lnTo>
                <a:lnTo>
                  <a:pt x="2310962" y="2310963"/>
                </a:lnTo>
                <a:lnTo>
                  <a:pt x="0" y="2310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11669" y="4175353"/>
            <a:ext cx="1500055" cy="1500055"/>
          </a:xfrm>
          <a:custGeom>
            <a:avLst/>
            <a:gdLst/>
            <a:ahLst/>
            <a:cxnLst/>
            <a:rect r="r" b="b" t="t" l="l"/>
            <a:pathLst>
              <a:path h="1500055" w="1500055">
                <a:moveTo>
                  <a:pt x="0" y="0"/>
                </a:moveTo>
                <a:lnTo>
                  <a:pt x="1500055" y="0"/>
                </a:lnTo>
                <a:lnTo>
                  <a:pt x="1500055" y="1500055"/>
                </a:lnTo>
                <a:lnTo>
                  <a:pt x="0" y="1500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26715" y="6772407"/>
            <a:ext cx="304662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80"/>
              </a:lnSpc>
              <a:spcBef>
                <a:spcPct val="0"/>
              </a:spcBef>
            </a:pPr>
            <a:r>
              <a:rPr lang="en-US" sz="3900" spc="36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15926" y="6766881"/>
            <a:ext cx="330333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37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Django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86828" y="6743832"/>
            <a:ext cx="152968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37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HTML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07712" y="6728781"/>
            <a:ext cx="299987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7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Css bootstrap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020697" y="6719256"/>
            <a:ext cx="334058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7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Firebase Google</a:t>
            </a:r>
          </a:p>
        </p:txBody>
      </p:sp>
      <p:sp>
        <p:nvSpPr>
          <p:cNvPr name="AutoShape 21" id="21"/>
          <p:cNvSpPr/>
          <p:nvPr/>
        </p:nvSpPr>
        <p:spPr>
          <a:xfrm>
            <a:off x="4967593" y="5675301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4804867" y="6020400"/>
            <a:ext cx="325451" cy="3254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2450028" y="5675408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2287303" y="6020507"/>
            <a:ext cx="325451" cy="3254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9558969" y="5696281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9396243" y="6041379"/>
            <a:ext cx="325451" cy="3254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427530" y="6709731"/>
            <a:ext cx="226833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37" strike="noStrike" u="none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JavaScript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2465695" y="5714036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12302970" y="6059135"/>
            <a:ext cx="325451" cy="3254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5690991" y="5723913"/>
            <a:ext cx="2728" cy="485743"/>
          </a:xfrm>
          <a:prstGeom prst="line">
            <a:avLst/>
          </a:prstGeom>
          <a:ln cap="flat" w="38100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5528265" y="6069012"/>
            <a:ext cx="325451" cy="32545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6C928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2" y="4097883"/>
            <a:ext cx="18105118" cy="162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DEMOSTRACIÓN DEL RESULTADO DEL PROYECTO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*Exposición del sistema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2" y="2224837"/>
            <a:ext cx="18105118" cy="107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Resultados obtenidos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1884" y="4525809"/>
            <a:ext cx="11004233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registro de vecinos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solicitud y emisión de certificados de residencia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gestión y postulación de proyectos vecinales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notificaciones y alertas implementado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Calendario para la gestión de espacios comunitarios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para el arriendo y gestión de espacios comunitarios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2" y="2077355"/>
            <a:ext cx="18105118" cy="107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Obstáculos presentados durante el desarrollo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4576" y="4225926"/>
            <a:ext cx="1287884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079"/>
              </a:lnSpc>
              <a:buFont typeface="Arial"/>
              <a:buChar char="•"/>
            </a:pPr>
            <a:r>
              <a:rPr lang="en-US" sz="3399" spc="31" strike="noStrike" u="none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Conflictos de integración entre los diferentes módulos del sistema durante la fase de desarrollo</a:t>
            </a:r>
          </a:p>
          <a:p>
            <a:pPr algn="l" marL="734056" indent="-367028" lvl="1">
              <a:lnSpc>
                <a:spcPts val="4079"/>
              </a:lnSpc>
              <a:buFont typeface="Arial"/>
              <a:buChar char="•"/>
            </a:pPr>
            <a:r>
              <a:rPr lang="en-US" sz="3399" spc="31" strike="noStrike" u="none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Implementación de modulos individuales, como pasarela de pago</a:t>
            </a:r>
          </a:p>
          <a:p>
            <a:pPr algn="l" marL="734056" indent="-367028" lvl="1">
              <a:lnSpc>
                <a:spcPts val="4079"/>
              </a:lnSpc>
              <a:buFont typeface="Arial"/>
              <a:buChar char="•"/>
            </a:pPr>
            <a:r>
              <a:rPr lang="en-US" sz="3399" spc="31" strike="noStrike" u="none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Problemas de migración de versiones</a:t>
            </a:r>
          </a:p>
          <a:p>
            <a:pPr algn="l" marL="734056" indent="-367028" lvl="1">
              <a:lnSpc>
                <a:spcPts val="4079"/>
              </a:lnSpc>
              <a:buFont typeface="Arial"/>
              <a:buChar char="•"/>
            </a:pPr>
            <a:r>
              <a:rPr lang="en-US" sz="3399" spc="31" strike="noStrike" u="none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Bugs y errores graficos en algunos modulos.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3705" y="2706049"/>
            <a:ext cx="12929436" cy="4799607"/>
            <a:chOff x="0" y="0"/>
            <a:chExt cx="17239248" cy="639947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7239248" cy="327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sz="8000" spc="7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MUCHAS GRACIAS POR SU ATENCIÓN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90187"/>
              <a:ext cx="14767826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799" spc="26" u="none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 tienes alguna pregunta, no dudes en preguntar!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665840"/>
              <a:ext cx="12208794" cy="733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00"/>
                </a:lnSpc>
              </a:pPr>
              <a:r>
                <a:rPr lang="en-US" sz="2600" spc="2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</p:sp>
        </p:grp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81539" y="2566229"/>
            <a:ext cx="11450241" cy="1598486"/>
            <a:chOff x="0" y="0"/>
            <a:chExt cx="15266988" cy="21313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66924" cy="2131294"/>
            </a:xfrm>
            <a:custGeom>
              <a:avLst/>
              <a:gdLst/>
              <a:ahLst/>
              <a:cxnLst/>
              <a:rect r="r" b="b" t="t" l="l"/>
              <a:pathLst>
                <a:path h="2131294" w="1526692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181539" y="2561466"/>
            <a:ext cx="11455002" cy="1603248"/>
            <a:chOff x="0" y="0"/>
            <a:chExt cx="15273336" cy="21376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3336" cy="2137664"/>
            </a:xfrm>
            <a:custGeom>
              <a:avLst/>
              <a:gdLst/>
              <a:ahLst/>
              <a:cxnLst/>
              <a:rect r="r" b="b" t="t" l="l"/>
              <a:pathLst>
                <a:path h="2137664" w="15273336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31636" r="0" b="-31636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8750" y="170180"/>
              <a:ext cx="14935836" cy="1835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Victor Navarro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Backend del proyecto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81539" y="4809482"/>
            <a:ext cx="11450241" cy="1598485"/>
            <a:chOff x="0" y="0"/>
            <a:chExt cx="15266988" cy="21313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66924" cy="2131294"/>
            </a:xfrm>
            <a:custGeom>
              <a:avLst/>
              <a:gdLst/>
              <a:ahLst/>
              <a:cxnLst/>
              <a:rect r="r" b="b" t="t" l="l"/>
              <a:pathLst>
                <a:path h="2131294" w="1526692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181539" y="4804719"/>
            <a:ext cx="11455002" cy="1603248"/>
            <a:chOff x="0" y="0"/>
            <a:chExt cx="15273336" cy="21376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73336" cy="2137664"/>
            </a:xfrm>
            <a:custGeom>
              <a:avLst/>
              <a:gdLst/>
              <a:ahLst/>
              <a:cxnLst/>
              <a:rect r="r" b="b" t="t" l="l"/>
              <a:pathLst>
                <a:path h="2137664" w="15273336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31636" r="0" b="-31636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68750" y="170180"/>
              <a:ext cx="14935836" cy="1835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Gabriel Carcamo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Diseñar la interfaz de usuario del proyecto.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81539" y="7052736"/>
            <a:ext cx="11450241" cy="1598486"/>
            <a:chOff x="0" y="0"/>
            <a:chExt cx="15266988" cy="21313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66924" cy="2131294"/>
            </a:xfrm>
            <a:custGeom>
              <a:avLst/>
              <a:gdLst/>
              <a:ahLst/>
              <a:cxnLst/>
              <a:rect r="r" b="b" t="t" l="l"/>
              <a:pathLst>
                <a:path h="2131294" w="1526692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181539" y="7047974"/>
            <a:ext cx="11455002" cy="1603248"/>
            <a:chOff x="0" y="0"/>
            <a:chExt cx="15273336" cy="21376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73336" cy="2137664"/>
            </a:xfrm>
            <a:custGeom>
              <a:avLst/>
              <a:gdLst/>
              <a:ahLst/>
              <a:cxnLst/>
              <a:rect r="r" b="b" t="t" l="l"/>
              <a:pathLst>
                <a:path h="2137664" w="15273336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31636" r="0" b="-31636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68750" y="170180"/>
              <a:ext cx="14935836" cy="1835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Christopher Valenzuela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 Frontend del proyecto.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8930" y="4633644"/>
            <a:ext cx="5230562" cy="170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INTEGRANTES DEL PROYECTO</a:t>
            </a:r>
          </a:p>
        </p:txBody>
      </p:sp>
      <p:sp>
        <p:nvSpPr>
          <p:cNvPr name="AutoShape 20" id="20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cap="rnd" w="9525">
            <a:solidFill>
              <a:srgbClr val="6C928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" y="1741994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DESCRIPCIÓN DEL PROYECTO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62839" y="3245129"/>
            <a:ext cx="6542107" cy="6157952"/>
            <a:chOff x="0" y="0"/>
            <a:chExt cx="8722810" cy="82106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8697468" cy="8185277"/>
            </a:xfrm>
            <a:custGeom>
              <a:avLst/>
              <a:gdLst/>
              <a:ahLst/>
              <a:cxnLst/>
              <a:rect r="r" b="b" t="t" l="l"/>
              <a:pathLst>
                <a:path h="8185277" w="8697468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2868" cy="8210677"/>
            </a:xfrm>
            <a:custGeom>
              <a:avLst/>
              <a:gdLst/>
              <a:ahLst/>
              <a:cxnLst/>
              <a:rect r="r" b="b" t="t" l="l"/>
              <a:pathLst>
                <a:path h="8210677" w="8722868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Problema 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>
                <a:lnSpc>
                  <a:spcPts val="3240"/>
                </a:lnSpc>
              </a:pPr>
              <a:r>
                <a:rPr lang="en-US" sz="2700" spc="25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ausencia de un sistema integrado complica la gestión eficiente de actividades, proyectos y la comunicación entre los miembros de las juntas de vecinos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58593" y="3256463"/>
            <a:ext cx="6542107" cy="6157952"/>
            <a:chOff x="0" y="0"/>
            <a:chExt cx="8722810" cy="82106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8697468" cy="8185277"/>
            </a:xfrm>
            <a:custGeom>
              <a:avLst/>
              <a:gdLst/>
              <a:ahLst/>
              <a:cxnLst/>
              <a:rect r="r" b="b" t="t" l="l"/>
              <a:pathLst>
                <a:path h="8185277" w="8697468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22868" cy="8210677"/>
            </a:xfrm>
            <a:custGeom>
              <a:avLst/>
              <a:gdLst/>
              <a:ahLst/>
              <a:cxnLst/>
              <a:rect r="r" b="b" t="t" l="l"/>
              <a:pathLst>
                <a:path h="8210677" w="8722868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Propuesta de solución</a:t>
              </a:r>
            </a:p>
            <a:p>
              <a:pPr algn="just">
                <a:lnSpc>
                  <a:spcPts val="3240"/>
                </a:lnSpc>
              </a:pPr>
            </a:p>
            <a:p>
              <a:pPr algn="ctr">
                <a:lnSpc>
                  <a:spcPts val="3240"/>
                </a:lnSpc>
              </a:pPr>
              <a:r>
                <a:rPr lang="en-US" sz="2700" spc="25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Creación de un sistema web y/o aplicación móvil que optimice la gestión de la unidad territorial, permitiendo la inscripción de vecinos, la solicitud de certificados de residencia, la postulación a proyectos vecinales, entre otras funciones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75830" y="5594862"/>
            <a:ext cx="1729863" cy="1154676"/>
            <a:chOff x="0" y="0"/>
            <a:chExt cx="2306484" cy="15395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2281174" cy="1514094"/>
            </a:xfrm>
            <a:custGeom>
              <a:avLst/>
              <a:gdLst/>
              <a:ahLst/>
              <a:cxnLst/>
              <a:rect r="r" b="b" t="t" l="l"/>
              <a:pathLst>
                <a:path h="1514094" w="228117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-889"/>
              <a:ext cx="2306447" cy="1541399"/>
            </a:xfrm>
            <a:custGeom>
              <a:avLst/>
              <a:gdLst/>
              <a:ahLst/>
              <a:cxnLst/>
              <a:rect r="r" b="b" t="t" l="l"/>
              <a:pathLst>
                <a:path h="1541399" w="2306447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" y="2122176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 General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1437" y="5822121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Objetivos Específicos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2248" y="3051332"/>
            <a:ext cx="16463500" cy="2381881"/>
            <a:chOff x="0" y="0"/>
            <a:chExt cx="21951334" cy="31758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21925914" cy="3150489"/>
            </a:xfrm>
            <a:custGeom>
              <a:avLst/>
              <a:gdLst/>
              <a:ahLst/>
              <a:cxnLst/>
              <a:rect r="r" b="b" t="t" l="l"/>
              <a:pathLst>
                <a:path h="3150489" w="21925914">
                  <a:moveTo>
                    <a:pt x="0" y="525145"/>
                  </a:moveTo>
                  <a:cubicBezTo>
                    <a:pt x="0" y="235077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35077"/>
                    <a:pt x="21925914" y="525145"/>
                  </a:cubicBezTo>
                  <a:lnTo>
                    <a:pt x="21925914" y="2625344"/>
                  </a:lnTo>
                  <a:cubicBezTo>
                    <a:pt x="21925914" y="2915285"/>
                    <a:pt x="21689186" y="3150489"/>
                    <a:pt x="21397213" y="3150489"/>
                  </a:cubicBezTo>
                  <a:lnTo>
                    <a:pt x="528701" y="3150489"/>
                  </a:lnTo>
                  <a:cubicBezTo>
                    <a:pt x="236728" y="3150489"/>
                    <a:pt x="0" y="2915412"/>
                    <a:pt x="0" y="2625344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51314" cy="3175889"/>
            </a:xfrm>
            <a:custGeom>
              <a:avLst/>
              <a:gdLst/>
              <a:ahLst/>
              <a:cxnLst/>
              <a:rect r="r" b="b" t="t" l="l"/>
              <a:pathLst>
                <a:path h="3175889" w="21951314">
                  <a:moveTo>
                    <a:pt x="0" y="537845"/>
                  </a:moveTo>
                  <a:cubicBezTo>
                    <a:pt x="0" y="24066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2700"/>
                  </a:lnTo>
                  <a:lnTo>
                    <a:pt x="21409913" y="0"/>
                  </a:lnTo>
                  <a:cubicBezTo>
                    <a:pt x="21708872" y="0"/>
                    <a:pt x="21951314" y="240665"/>
                    <a:pt x="21951314" y="537845"/>
                  </a:cubicBezTo>
                  <a:lnTo>
                    <a:pt x="21938614" y="537845"/>
                  </a:lnTo>
                  <a:lnTo>
                    <a:pt x="21951314" y="537845"/>
                  </a:lnTo>
                  <a:lnTo>
                    <a:pt x="21951314" y="2638044"/>
                  </a:lnTo>
                  <a:lnTo>
                    <a:pt x="21938614" y="2638044"/>
                  </a:lnTo>
                  <a:lnTo>
                    <a:pt x="21951314" y="2638044"/>
                  </a:lnTo>
                  <a:cubicBezTo>
                    <a:pt x="21951314" y="2935097"/>
                    <a:pt x="21708872" y="3175889"/>
                    <a:pt x="21409913" y="3175889"/>
                  </a:cubicBezTo>
                  <a:lnTo>
                    <a:pt x="21409913" y="3163189"/>
                  </a:lnTo>
                  <a:lnTo>
                    <a:pt x="21409913" y="3175889"/>
                  </a:lnTo>
                  <a:lnTo>
                    <a:pt x="541401" y="3175889"/>
                  </a:lnTo>
                  <a:lnTo>
                    <a:pt x="541401" y="3163189"/>
                  </a:lnTo>
                  <a:lnTo>
                    <a:pt x="541401" y="3175889"/>
                  </a:lnTo>
                  <a:cubicBezTo>
                    <a:pt x="242443" y="3175889"/>
                    <a:pt x="0" y="2935097"/>
                    <a:pt x="0" y="2638044"/>
                  </a:cubicBezTo>
                  <a:lnTo>
                    <a:pt x="0" y="537845"/>
                  </a:lnTo>
                  <a:lnTo>
                    <a:pt x="12700" y="537845"/>
                  </a:lnTo>
                  <a:lnTo>
                    <a:pt x="0" y="537845"/>
                  </a:lnTo>
                  <a:moveTo>
                    <a:pt x="25400" y="537845"/>
                  </a:moveTo>
                  <a:lnTo>
                    <a:pt x="25400" y="2638044"/>
                  </a:lnTo>
                  <a:lnTo>
                    <a:pt x="12700" y="2638044"/>
                  </a:lnTo>
                  <a:lnTo>
                    <a:pt x="25400" y="2638044"/>
                  </a:lnTo>
                  <a:cubicBezTo>
                    <a:pt x="25400" y="2921000"/>
                    <a:pt x="256286" y="3150489"/>
                    <a:pt x="541401" y="3150489"/>
                  </a:cubicBezTo>
                  <a:lnTo>
                    <a:pt x="21409913" y="3150489"/>
                  </a:lnTo>
                  <a:cubicBezTo>
                    <a:pt x="21695028" y="3150489"/>
                    <a:pt x="21925914" y="2921000"/>
                    <a:pt x="21925914" y="2638044"/>
                  </a:cubicBezTo>
                  <a:lnTo>
                    <a:pt x="21925914" y="537845"/>
                  </a:lnTo>
                  <a:cubicBezTo>
                    <a:pt x="21925914" y="254889"/>
                    <a:pt x="21695028" y="25400"/>
                    <a:pt x="21409913" y="25400"/>
                  </a:cubicBezTo>
                  <a:lnTo>
                    <a:pt x="541401" y="25400"/>
                  </a:lnTo>
                  <a:lnTo>
                    <a:pt x="541401" y="12700"/>
                  </a:lnTo>
                  <a:lnTo>
                    <a:pt x="541401" y="25400"/>
                  </a:lnTo>
                  <a:cubicBezTo>
                    <a:pt x="256286" y="25400"/>
                    <a:pt x="25400" y="254889"/>
                    <a:pt x="25400" y="537845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1951334" cy="318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Optimizar la gestión de la unidad territorial de una junta de vecinos a través de la implementación de un sistema digital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2246" y="7089085"/>
            <a:ext cx="16463500" cy="2669096"/>
            <a:chOff x="0" y="0"/>
            <a:chExt cx="21951334" cy="35587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4231"/>
              <a:ext cx="21925914" cy="3530384"/>
            </a:xfrm>
            <a:custGeom>
              <a:avLst/>
              <a:gdLst/>
              <a:ahLst/>
              <a:cxnLst/>
              <a:rect r="r" b="b" t="t" l="l"/>
              <a:pathLst>
                <a:path h="3530384" w="21925914">
                  <a:moveTo>
                    <a:pt x="0" y="588469"/>
                  </a:moveTo>
                  <a:cubicBezTo>
                    <a:pt x="0" y="263424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63424"/>
                    <a:pt x="21925914" y="588469"/>
                  </a:cubicBezTo>
                  <a:lnTo>
                    <a:pt x="21925914" y="2941916"/>
                  </a:lnTo>
                  <a:cubicBezTo>
                    <a:pt x="21925914" y="3266819"/>
                    <a:pt x="21689186" y="3530384"/>
                    <a:pt x="21397213" y="3530384"/>
                  </a:cubicBezTo>
                  <a:lnTo>
                    <a:pt x="528701" y="3530384"/>
                  </a:lnTo>
                  <a:cubicBezTo>
                    <a:pt x="236728" y="3530384"/>
                    <a:pt x="0" y="3266961"/>
                    <a:pt x="0" y="2941916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951314" cy="3558841"/>
            </a:xfrm>
            <a:custGeom>
              <a:avLst/>
              <a:gdLst/>
              <a:ahLst/>
              <a:cxnLst/>
              <a:rect r="r" b="b" t="t" l="l"/>
              <a:pathLst>
                <a:path h="3558841" w="21951314">
                  <a:moveTo>
                    <a:pt x="0" y="602700"/>
                  </a:moveTo>
                  <a:cubicBezTo>
                    <a:pt x="0" y="26968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4231"/>
                  </a:lnTo>
                  <a:lnTo>
                    <a:pt x="21409913" y="0"/>
                  </a:lnTo>
                  <a:cubicBezTo>
                    <a:pt x="21708872" y="0"/>
                    <a:pt x="21951314" y="269685"/>
                    <a:pt x="21951314" y="602700"/>
                  </a:cubicBezTo>
                  <a:lnTo>
                    <a:pt x="21938614" y="602700"/>
                  </a:lnTo>
                  <a:lnTo>
                    <a:pt x="21951314" y="602700"/>
                  </a:lnTo>
                  <a:lnTo>
                    <a:pt x="21951314" y="2956147"/>
                  </a:lnTo>
                  <a:lnTo>
                    <a:pt x="21938614" y="2956147"/>
                  </a:lnTo>
                  <a:lnTo>
                    <a:pt x="21951314" y="2956147"/>
                  </a:lnTo>
                  <a:cubicBezTo>
                    <a:pt x="21951314" y="3289019"/>
                    <a:pt x="21708872" y="3558841"/>
                    <a:pt x="21409913" y="3558841"/>
                  </a:cubicBezTo>
                  <a:lnTo>
                    <a:pt x="21409913" y="3544615"/>
                  </a:lnTo>
                  <a:lnTo>
                    <a:pt x="21409913" y="3558841"/>
                  </a:lnTo>
                  <a:lnTo>
                    <a:pt x="541401" y="3558841"/>
                  </a:lnTo>
                  <a:lnTo>
                    <a:pt x="541401" y="3544615"/>
                  </a:lnTo>
                  <a:lnTo>
                    <a:pt x="541401" y="3558841"/>
                  </a:lnTo>
                  <a:cubicBezTo>
                    <a:pt x="242443" y="3558841"/>
                    <a:pt x="0" y="3289019"/>
                    <a:pt x="0" y="2956147"/>
                  </a:cubicBezTo>
                  <a:lnTo>
                    <a:pt x="0" y="602700"/>
                  </a:lnTo>
                  <a:lnTo>
                    <a:pt x="12700" y="602700"/>
                  </a:lnTo>
                  <a:lnTo>
                    <a:pt x="0" y="602700"/>
                  </a:lnTo>
                  <a:moveTo>
                    <a:pt x="25400" y="602700"/>
                  </a:moveTo>
                  <a:lnTo>
                    <a:pt x="25400" y="2956147"/>
                  </a:lnTo>
                  <a:lnTo>
                    <a:pt x="12700" y="2956147"/>
                  </a:lnTo>
                  <a:lnTo>
                    <a:pt x="25400" y="2956147"/>
                  </a:lnTo>
                  <a:cubicBezTo>
                    <a:pt x="25400" y="3273222"/>
                    <a:pt x="256286" y="3530384"/>
                    <a:pt x="541401" y="3530384"/>
                  </a:cubicBezTo>
                  <a:lnTo>
                    <a:pt x="21409913" y="3530384"/>
                  </a:lnTo>
                  <a:cubicBezTo>
                    <a:pt x="21695028" y="3530384"/>
                    <a:pt x="21925914" y="3273223"/>
                    <a:pt x="21925914" y="2956147"/>
                  </a:cubicBezTo>
                  <a:lnTo>
                    <a:pt x="21925914" y="602700"/>
                  </a:lnTo>
                  <a:cubicBezTo>
                    <a:pt x="21925914" y="285624"/>
                    <a:pt x="21695028" y="28463"/>
                    <a:pt x="21409913" y="28463"/>
                  </a:cubicBezTo>
                  <a:lnTo>
                    <a:pt x="541401" y="28463"/>
                  </a:lnTo>
                  <a:lnTo>
                    <a:pt x="541401" y="14231"/>
                  </a:lnTo>
                  <a:lnTo>
                    <a:pt x="541401" y="28463"/>
                  </a:lnTo>
                  <a:cubicBezTo>
                    <a:pt x="256286" y="28463"/>
                    <a:pt x="25400" y="285624"/>
                    <a:pt x="25400" y="602700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1951334" cy="3568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una aplicación web</a:t>
              </a:r>
            </a:p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registro de vecinos</a:t>
              </a:r>
            </a:p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módulo de solicitud y emisión de certificados de residencia</a:t>
              </a:r>
            </a:p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gestión y postulación de proyectos vecinales</a:t>
              </a:r>
            </a:p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notificaciones y alertas</a:t>
              </a:r>
            </a:p>
            <a:p>
              <a:pPr algn="ctr" marL="582930" indent="-291465" lvl="1">
                <a:lnSpc>
                  <a:spcPts val="3240"/>
                </a:lnSpc>
                <a:buAutoNum type="arabicPeriod" startAt="1"/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Arriendo y gestión de espacios comunitarios.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1" y="1556028"/>
            <a:ext cx="18105118" cy="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Alcances y limitaciones del proyecto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365B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62839" y="3245129"/>
            <a:ext cx="6542107" cy="6157952"/>
            <a:chOff x="0" y="0"/>
            <a:chExt cx="8722810" cy="82106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8697468" cy="8185277"/>
            </a:xfrm>
            <a:custGeom>
              <a:avLst/>
              <a:gdLst/>
              <a:ahLst/>
              <a:cxnLst/>
              <a:rect r="r" b="b" t="t" l="l"/>
              <a:pathLst>
                <a:path h="8185277" w="8697468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2868" cy="8210677"/>
            </a:xfrm>
            <a:custGeom>
              <a:avLst/>
              <a:gdLst/>
              <a:ahLst/>
              <a:cxnLst/>
              <a:rect r="r" b="b" t="t" l="l"/>
              <a:pathLst>
                <a:path h="8210677" w="8722868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Alcances</a:t>
              </a:r>
              <a:r>
                <a:rPr lang="en-US" sz="4200" spc="39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</a:p>
            <a:p>
              <a:pPr algn="ctr">
                <a:lnSpc>
                  <a:spcPts val="3240"/>
                </a:lnSpc>
              </a:pP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Aplicación web para gestión de junta de vecinos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Registro de vecinos y emisión de certificados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Gestión de proyectos vecinales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Sistema de notificaciones y calendario de eventos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5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Módulo de arriendo de espacios comunitarios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58593" y="3256463"/>
            <a:ext cx="6542107" cy="6157952"/>
            <a:chOff x="0" y="0"/>
            <a:chExt cx="8722810" cy="82106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8697468" cy="8185277"/>
            </a:xfrm>
            <a:custGeom>
              <a:avLst/>
              <a:gdLst/>
              <a:ahLst/>
              <a:cxnLst/>
              <a:rect r="r" b="b" t="t" l="l"/>
              <a:pathLst>
                <a:path h="8185277" w="8697468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22868" cy="8210677"/>
            </a:xfrm>
            <a:custGeom>
              <a:avLst/>
              <a:gdLst/>
              <a:ahLst/>
              <a:cxnLst/>
              <a:rect r="r" b="b" t="t" l="l"/>
              <a:pathLst>
                <a:path h="8210677" w="8722868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Limitaciones</a:t>
              </a:r>
            </a:p>
            <a:p>
              <a:pPr algn="just">
                <a:lnSpc>
                  <a:spcPts val="3240"/>
                </a:lnSpc>
              </a:pP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Tiempo de desarrollo: 20 semanas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Presupuesto limitado a recursos open-source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Funcionamiento en 3 comunas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4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Sin equipo de soporte técnico especializado</a:t>
              </a:r>
            </a:p>
            <a:p>
              <a:pPr algn="l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 spc="25" u="sng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Entorno de bajos recursos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" y="2194702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 de trabajo para el desarrollo del proyecto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F7F7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1441" y="3361514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 Tradicional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6548" y="5809439"/>
            <a:ext cx="6330324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spc="29" u="sng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Características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Fases secuenciales y bien definidas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Planificación detallada desde el inicio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Documentación exhaustiva en cada fase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79568" y="6057089"/>
            <a:ext cx="615732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spc="29" u="sng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Ventajas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Clara definición de entregables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 la gestión y seguimiento del progreso</a:t>
            </a:r>
          </a:p>
          <a:p>
            <a:pPr algn="l" marL="712467" indent="-356233" lvl="1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Adecuado para proyectos con requisitos estables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1" y="1489353"/>
            <a:ext cx="1810511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Cronograma para el desarrollo del proyecto</a:t>
            </a: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</p:txBody>
      </p: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41C1BA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385874" y="2375178"/>
          <a:ext cx="14936657" cy="7616548"/>
        </p:xfrm>
        <a:graphic>
          <a:graphicData uri="http://schemas.openxmlformats.org/drawingml/2006/table">
            <a:tbl>
              <a:tblPr/>
              <a:tblGrid>
                <a:gridCol w="3202888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471"/>
              </a:tblGrid>
              <a:tr h="7054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85"/>
                        </a:lnSpc>
                        <a:defRPr/>
                      </a:pPr>
                      <a:r>
                        <a:rPr lang="en-US" sz="1275" spc="118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ACTIVIDAD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S2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S3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S4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S5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S6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S7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S8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S9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S10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S11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S12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S13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S14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S15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S16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S17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S18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Analisis de Requisitos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9246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de la arquitectura del sistema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y prototipado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Desarrollo del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Implementación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Integración del Frontend con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Ejecución de pruebas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Despliegue de entorno de producción 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Planificación de mantenimiento y soporte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95722" y="589587"/>
            <a:ext cx="181051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962" y="1901304"/>
            <a:ext cx="8647038" cy="6484391"/>
          </a:xfrm>
          <a:custGeom>
            <a:avLst/>
            <a:gdLst/>
            <a:ahLst/>
            <a:cxnLst/>
            <a:rect r="r" b="b" t="t" l="l"/>
            <a:pathLst>
              <a:path h="6484391" w="8647038">
                <a:moveTo>
                  <a:pt x="0" y="0"/>
                </a:moveTo>
                <a:lnTo>
                  <a:pt x="8647038" y="0"/>
                </a:lnTo>
                <a:lnTo>
                  <a:pt x="8647038" y="6484392"/>
                </a:lnTo>
                <a:lnTo>
                  <a:pt x="0" y="6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55" t="-11159" r="-241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09174" y="2684356"/>
            <a:ext cx="5122944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75"/>
              </a:lnSpc>
            </a:pPr>
            <a:r>
              <a:rPr lang="en-US" sz="7500" spc="7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Arquitectura del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9174" y="6256446"/>
            <a:ext cx="664525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709174" y="5513281"/>
            <a:ext cx="6770652" cy="0"/>
          </a:xfrm>
          <a:prstGeom prst="line">
            <a:avLst/>
          </a:prstGeom>
          <a:ln cap="flat" w="38100">
            <a:solidFill>
              <a:srgbClr val="F7F7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656381" cy="8229600"/>
          </a:xfrm>
          <a:custGeom>
            <a:avLst/>
            <a:gdLst/>
            <a:ahLst/>
            <a:cxnLst/>
            <a:rect r="r" b="b" t="t" l="l"/>
            <a:pathLst>
              <a:path h="8229600" w="7656381">
                <a:moveTo>
                  <a:pt x="0" y="0"/>
                </a:moveTo>
                <a:lnTo>
                  <a:pt x="7656381" y="0"/>
                </a:lnTo>
                <a:lnTo>
                  <a:pt x="76563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756" t="0" r="-4633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09174" y="2408129"/>
            <a:ext cx="5122944" cy="231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sz="8500" spc="7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Modelo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9174" y="6256446"/>
            <a:ext cx="664525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709174" y="5513281"/>
            <a:ext cx="6770652" cy="0"/>
          </a:xfrm>
          <a:prstGeom prst="line">
            <a:avLst/>
          </a:prstGeom>
          <a:ln cap="flat" w="38100">
            <a:solidFill>
              <a:srgbClr val="F7F7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 descr="EscuelaIT Duoc UC - Escuela de Informática y Telecomunicaciones Duoc UC - Duoc  UC | LinkedIn"/>
          <p:cNvSpPr/>
          <p:nvPr/>
        </p:nvSpPr>
        <p:spPr>
          <a:xfrm flipH="false" flipV="false" rot="0">
            <a:off x="13158228" y="311325"/>
            <a:ext cx="4712109" cy="1178028"/>
          </a:xfrm>
          <a:custGeom>
            <a:avLst/>
            <a:gdLst/>
            <a:ahLst/>
            <a:cxnLst/>
            <a:rect r="r" b="b" t="t" l="l"/>
            <a:pathLst>
              <a:path h="1178028" w="4712109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DAGTgT__ALs</dc:identifier>
  <dcterms:modified xsi:type="dcterms:W3CDTF">2011-08-01T06:04:30Z</dcterms:modified>
  <cp:revision>1</cp:revision>
  <dc:title>Presentacion Proyecto Red Vecinal</dc:title>
</cp:coreProperties>
</file>