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Inter" panose="020B0604020202020204" charset="0"/>
      <p:regular r:id="rId16"/>
    </p:embeddedFont>
    <p:embeddedFont>
      <p:font typeface="TT Rounds Condense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365B6D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6" name="AutoShape 6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65B6D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3512702" y="1839320"/>
            <a:ext cx="13557206" cy="6608360"/>
            <a:chOff x="0" y="0"/>
            <a:chExt cx="18076275" cy="881114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85725"/>
              <a:ext cx="18076275" cy="5467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20"/>
                </a:lnSpc>
              </a:pPr>
              <a:r>
                <a:rPr lang="en-US" sz="8400" spc="78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“Red Vecinal”</a:t>
              </a:r>
            </a:p>
            <a:p>
              <a:pPr marL="0" lvl="0" indent="0" algn="l">
                <a:lnSpc>
                  <a:spcPts val="10920"/>
                </a:lnSpc>
              </a:pPr>
              <a:r>
                <a:rPr lang="en-US" sz="8400" spc="78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PRESENTACIÓN Fase 2 Avance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772161"/>
              <a:ext cx="18076275" cy="203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</a:pPr>
              <a:r>
                <a:rPr lang="en-US" sz="2799" u="none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Asignatura: Capstone </a:t>
              </a:r>
            </a:p>
            <a:p>
              <a:pPr marL="0" lvl="0" indent="0" algn="l">
                <a:lnSpc>
                  <a:spcPts val="4199"/>
                </a:lnSpc>
              </a:pPr>
              <a:r>
                <a:rPr lang="en-US" sz="2799" u="none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Sección: 002D</a:t>
              </a:r>
            </a:p>
            <a:p>
              <a:pPr marL="0" lvl="0" indent="0" algn="l">
                <a:lnSpc>
                  <a:spcPts val="4199"/>
                </a:lnSpc>
              </a:pPr>
              <a:r>
                <a:rPr lang="en-US" sz="2799" u="none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Docente: Francisco Diaz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872596"/>
              <a:ext cx="1324627" cy="223120"/>
            </a:xfrm>
            <a:prstGeom prst="rect">
              <a:avLst/>
            </a:pr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2194702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Tecnologías utilizadas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693986" y="4081141"/>
            <a:ext cx="1512084" cy="15120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7" name="AutoShape 7"/>
          <p:cNvSpPr/>
          <p:nvPr/>
        </p:nvSpPr>
        <p:spPr>
          <a:xfrm>
            <a:off x="7151668" y="5675194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8" name="Group 8"/>
          <p:cNvGrpSpPr/>
          <p:nvPr/>
        </p:nvGrpSpPr>
        <p:grpSpPr>
          <a:xfrm>
            <a:off x="6988943" y="6020293"/>
            <a:ext cx="325451" cy="32545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344817" y="4138987"/>
            <a:ext cx="1150990" cy="1467763"/>
          </a:xfrm>
          <a:custGeom>
            <a:avLst/>
            <a:gdLst/>
            <a:ahLst/>
            <a:cxnLst/>
            <a:rect l="l" t="t" r="r" b="b"/>
            <a:pathLst>
              <a:path w="1150990" h="1467763">
                <a:moveTo>
                  <a:pt x="0" y="0"/>
                </a:moveTo>
                <a:lnTo>
                  <a:pt x="1150989" y="0"/>
                </a:lnTo>
                <a:lnTo>
                  <a:pt x="1150989" y="1467762"/>
                </a:lnTo>
                <a:lnTo>
                  <a:pt x="0" y="146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6418254" y="4103769"/>
            <a:ext cx="1466829" cy="1466829"/>
          </a:xfrm>
          <a:custGeom>
            <a:avLst/>
            <a:gdLst/>
            <a:ahLst/>
            <a:cxnLst/>
            <a:rect l="l" t="t" r="r" b="b"/>
            <a:pathLst>
              <a:path w="1466829" h="1466829">
                <a:moveTo>
                  <a:pt x="0" y="0"/>
                </a:moveTo>
                <a:lnTo>
                  <a:pt x="1466829" y="0"/>
                </a:lnTo>
                <a:lnTo>
                  <a:pt x="1466829" y="1466829"/>
                </a:lnTo>
                <a:lnTo>
                  <a:pt x="0" y="1466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Freeform 13"/>
          <p:cNvSpPr/>
          <p:nvPr/>
        </p:nvSpPr>
        <p:spPr>
          <a:xfrm>
            <a:off x="11518738" y="4081141"/>
            <a:ext cx="1977818" cy="1631700"/>
          </a:xfrm>
          <a:custGeom>
            <a:avLst/>
            <a:gdLst/>
            <a:ahLst/>
            <a:cxnLst/>
            <a:rect l="l" t="t" r="r" b="b"/>
            <a:pathLst>
              <a:path w="1977818" h="1631700">
                <a:moveTo>
                  <a:pt x="0" y="0"/>
                </a:moveTo>
                <a:lnTo>
                  <a:pt x="1977818" y="0"/>
                </a:lnTo>
                <a:lnTo>
                  <a:pt x="1977818" y="1631700"/>
                </a:lnTo>
                <a:lnTo>
                  <a:pt x="0" y="1631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Freeform 14"/>
          <p:cNvSpPr/>
          <p:nvPr/>
        </p:nvSpPr>
        <p:spPr>
          <a:xfrm>
            <a:off x="14535510" y="3500720"/>
            <a:ext cx="2310962" cy="2310962"/>
          </a:xfrm>
          <a:custGeom>
            <a:avLst/>
            <a:gdLst/>
            <a:ahLst/>
            <a:cxnLst/>
            <a:rect l="l" t="t" r="r" b="b"/>
            <a:pathLst>
              <a:path w="2310962" h="2310962">
                <a:moveTo>
                  <a:pt x="0" y="0"/>
                </a:moveTo>
                <a:lnTo>
                  <a:pt x="2310962" y="0"/>
                </a:lnTo>
                <a:lnTo>
                  <a:pt x="2310962" y="2310963"/>
                </a:lnTo>
                <a:lnTo>
                  <a:pt x="0" y="23109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Freeform 15"/>
          <p:cNvSpPr/>
          <p:nvPr/>
        </p:nvSpPr>
        <p:spPr>
          <a:xfrm>
            <a:off x="8811669" y="4175353"/>
            <a:ext cx="1500055" cy="1500055"/>
          </a:xfrm>
          <a:custGeom>
            <a:avLst/>
            <a:gdLst/>
            <a:ahLst/>
            <a:cxnLst/>
            <a:rect l="l" t="t" r="r" b="b"/>
            <a:pathLst>
              <a:path w="1500055" h="1500055">
                <a:moveTo>
                  <a:pt x="0" y="0"/>
                </a:moveTo>
                <a:lnTo>
                  <a:pt x="1500055" y="0"/>
                </a:lnTo>
                <a:lnTo>
                  <a:pt x="1500055" y="1500055"/>
                </a:lnTo>
                <a:lnTo>
                  <a:pt x="0" y="1500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6" name="TextBox 16"/>
          <p:cNvSpPr txBox="1"/>
          <p:nvPr/>
        </p:nvSpPr>
        <p:spPr>
          <a:xfrm>
            <a:off x="926715" y="6772407"/>
            <a:ext cx="304662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900" u="none" strike="noStrike" spc="36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15926" y="6766881"/>
            <a:ext cx="330333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Django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6828" y="6743832"/>
            <a:ext cx="1529681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HTML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07712" y="6728781"/>
            <a:ext cx="2999871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Css bootstrap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020697" y="6719256"/>
            <a:ext cx="33405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Firebase Google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967593" y="5675301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22" name="Group 22"/>
          <p:cNvGrpSpPr/>
          <p:nvPr/>
        </p:nvGrpSpPr>
        <p:grpSpPr>
          <a:xfrm>
            <a:off x="4804867" y="6020400"/>
            <a:ext cx="325451" cy="32545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2450028" y="5675408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26" name="Group 26"/>
          <p:cNvGrpSpPr/>
          <p:nvPr/>
        </p:nvGrpSpPr>
        <p:grpSpPr>
          <a:xfrm>
            <a:off x="2287303" y="6020507"/>
            <a:ext cx="325451" cy="32545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>
            <a:off x="9558969" y="5696281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0" name="Group 30"/>
          <p:cNvGrpSpPr/>
          <p:nvPr/>
        </p:nvGrpSpPr>
        <p:grpSpPr>
          <a:xfrm>
            <a:off x="9396243" y="6041379"/>
            <a:ext cx="325451" cy="32545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427530" y="6709731"/>
            <a:ext cx="226833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JavaScript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2465695" y="5714036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5" name="Group 35"/>
          <p:cNvGrpSpPr/>
          <p:nvPr/>
        </p:nvGrpSpPr>
        <p:grpSpPr>
          <a:xfrm>
            <a:off x="12302970" y="6059135"/>
            <a:ext cx="325451" cy="32545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8" name="AutoShape 38"/>
          <p:cNvSpPr/>
          <p:nvPr/>
        </p:nvSpPr>
        <p:spPr>
          <a:xfrm>
            <a:off x="15690991" y="5723913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9" name="Group 39"/>
          <p:cNvGrpSpPr/>
          <p:nvPr/>
        </p:nvGrpSpPr>
        <p:grpSpPr>
          <a:xfrm>
            <a:off x="15528265" y="6069012"/>
            <a:ext cx="325451" cy="32545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6C928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4097883"/>
            <a:ext cx="18105118" cy="162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DEMOSTRACIÓN DEL RESULTADO DEL PROYECTO</a:t>
            </a:r>
          </a:p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*Exposición del sistema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2224837"/>
            <a:ext cx="18105118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Resultados obtenidos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41884" y="4525809"/>
            <a:ext cx="11004233" cy="308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de registro de vecinos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Sistema de solicitud y emisión de certificados de residencia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de gestión y postulación de proyectos vecinales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Sistema de notificaciones y alertas implementado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Calendario para la gestión de espacios comunitarios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para el arriendo y gestión de espacios comunitarios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2077355"/>
            <a:ext cx="18105118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Obstáculos presentados durante el desarrollo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04576" y="4225926"/>
            <a:ext cx="12878848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Conflictos de integración entre los diferentes módulos del sistema durante la fase de desarrollo</a:t>
            </a:r>
          </a:p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Implementación de modulos individuales, como pasarela de pago</a:t>
            </a:r>
          </a:p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Problemas de migración de versiones</a:t>
            </a:r>
          </a:p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Bugs y errores graficos en algunos modulos.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1043705" y="2706049"/>
            <a:ext cx="12929436" cy="4799607"/>
            <a:chOff x="0" y="0"/>
            <a:chExt cx="17239248" cy="6399476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50"/>
              <a:ext cx="17239248" cy="3270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00"/>
                </a:lnSpc>
              </a:pPr>
              <a:r>
                <a:rPr lang="en-US" sz="8000" spc="74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MUCHAS GRACIAS POR SU ATENCIÓN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90187"/>
              <a:ext cx="14767826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799" u="none" spc="2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 tienes alguna pregunta, no dudes en preguntar!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665840"/>
              <a:ext cx="12208794" cy="733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00"/>
                </a:lnSpc>
              </a:pPr>
              <a:r>
                <a:rPr lang="en-US" sz="2600" spc="24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“Red Vecinal”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6181539" y="2566229"/>
            <a:ext cx="11450241" cy="1598486"/>
            <a:chOff x="0" y="0"/>
            <a:chExt cx="15266988" cy="21313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66924" cy="2131294"/>
            </a:xfrm>
            <a:custGeom>
              <a:avLst/>
              <a:gdLst/>
              <a:ahLst/>
              <a:cxnLst/>
              <a:rect l="l" t="t" r="r" b="b"/>
              <a:pathLst>
                <a:path w="15266924" h="213129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81539" y="2561466"/>
            <a:ext cx="11455002" cy="1603248"/>
            <a:chOff x="0" y="0"/>
            <a:chExt cx="15273336" cy="2137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273336" cy="2137664"/>
            </a:xfrm>
            <a:custGeom>
              <a:avLst/>
              <a:gdLst/>
              <a:ahLst/>
              <a:cxnLst/>
              <a:rect l="l" t="t" r="r" b="b"/>
              <a:pathLst>
                <a:path w="15273336" h="2137664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31636" b="-3163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68750" y="170180"/>
              <a:ext cx="14935836" cy="1835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Victor Navarro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Backend del proyecto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81539" y="4809482"/>
            <a:ext cx="11450241" cy="1598485"/>
            <a:chOff x="0" y="0"/>
            <a:chExt cx="15266988" cy="21313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66924" cy="2131294"/>
            </a:xfrm>
            <a:custGeom>
              <a:avLst/>
              <a:gdLst/>
              <a:ahLst/>
              <a:cxnLst/>
              <a:rect l="l" t="t" r="r" b="b"/>
              <a:pathLst>
                <a:path w="15266924" h="213129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81539" y="4804719"/>
            <a:ext cx="11455002" cy="1603248"/>
            <a:chOff x="0" y="0"/>
            <a:chExt cx="15273336" cy="21376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273336" cy="2137664"/>
            </a:xfrm>
            <a:custGeom>
              <a:avLst/>
              <a:gdLst/>
              <a:ahLst/>
              <a:cxnLst/>
              <a:rect l="l" t="t" r="r" b="b"/>
              <a:pathLst>
                <a:path w="15273336" h="2137664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31636" b="-3163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68750" y="170180"/>
              <a:ext cx="14935836" cy="1835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Gabriel Carcamo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Diseñar la interfaz de usuario del proyecto.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81539" y="7052736"/>
            <a:ext cx="11450241" cy="1598486"/>
            <a:chOff x="0" y="0"/>
            <a:chExt cx="15266988" cy="21313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66924" cy="2131294"/>
            </a:xfrm>
            <a:custGeom>
              <a:avLst/>
              <a:gdLst/>
              <a:ahLst/>
              <a:cxnLst/>
              <a:rect l="l" t="t" r="r" b="b"/>
              <a:pathLst>
                <a:path w="15266924" h="213129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181539" y="7047974"/>
            <a:ext cx="11455002" cy="1603248"/>
            <a:chOff x="0" y="0"/>
            <a:chExt cx="15273336" cy="21376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273336" cy="2137664"/>
            </a:xfrm>
            <a:custGeom>
              <a:avLst/>
              <a:gdLst/>
              <a:ahLst/>
              <a:cxnLst/>
              <a:rect l="l" t="t" r="r" b="b"/>
              <a:pathLst>
                <a:path w="15273336" h="2137664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31636" b="-3163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68750" y="170180"/>
              <a:ext cx="14935836" cy="1835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Christopher Valenzuela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 Frontend del proyecto.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8930" y="4633644"/>
            <a:ext cx="5230562" cy="170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INTEGRANTES DEL PROYECTO</a:t>
            </a:r>
          </a:p>
        </p:txBody>
      </p:sp>
      <p:sp>
        <p:nvSpPr>
          <p:cNvPr id="20" name="AutoShape 20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w="9525" cap="rnd">
            <a:solidFill>
              <a:srgbClr val="6C928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1741994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DESCRIPCIÓN DEL PROYECTO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062839" y="3245129"/>
            <a:ext cx="6542107" cy="6157952"/>
            <a:chOff x="0" y="0"/>
            <a:chExt cx="8722810" cy="8210602"/>
          </a:xfrm>
        </p:grpSpPr>
        <p:sp>
          <p:nvSpPr>
            <p:cNvPr id="6" name="Freeform 6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Problema </a:t>
              </a:r>
            </a:p>
            <a:p>
              <a:pPr algn="ctr">
                <a:lnSpc>
                  <a:spcPts val="3240"/>
                </a:lnSpc>
              </a:pPr>
              <a:endParaRPr lang="en-US" sz="4200" u="sng" spc="39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ctr">
                <a:lnSpc>
                  <a:spcPts val="3240"/>
                </a:lnSpc>
              </a:pPr>
              <a:r>
                <a:rPr lang="en-US" sz="2700" u="sng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ausencia de un sistema integrado complica la gestión eficiente de actividades, proyectos y la comunicación entre los miembros de las juntas de vecinos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58593" y="3256463"/>
            <a:ext cx="6542107" cy="6157952"/>
            <a:chOff x="0" y="0"/>
            <a:chExt cx="8722810" cy="8210602"/>
          </a:xfrm>
        </p:grpSpPr>
        <p:sp>
          <p:nvSpPr>
            <p:cNvPr id="10" name="Freeform 10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Propuesta de solución</a:t>
              </a:r>
            </a:p>
            <a:p>
              <a:pPr algn="just">
                <a:lnSpc>
                  <a:spcPts val="3240"/>
                </a:lnSpc>
              </a:pPr>
              <a:endParaRPr lang="en-US" sz="4200" u="sng" spc="39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ctr">
                <a:lnSpc>
                  <a:spcPts val="3240"/>
                </a:lnSpc>
              </a:pPr>
              <a:r>
                <a:rPr lang="en-US" sz="2700" u="sng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Creación de un sistema web y/o aplicación móvil que optimice la gestión de la unidad territorial, permitiendo la inscripción de vecinos, la solicitud de certificados de residencia, la postulación a proyectos vecinales, entre otras funciones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175830" y="5594862"/>
            <a:ext cx="1729863" cy="1154676"/>
            <a:chOff x="0" y="0"/>
            <a:chExt cx="2306484" cy="1539568"/>
          </a:xfrm>
        </p:grpSpPr>
        <p:sp>
          <p:nvSpPr>
            <p:cNvPr id="14" name="Freeform 14"/>
            <p:cNvSpPr/>
            <p:nvPr/>
          </p:nvSpPr>
          <p:spPr>
            <a:xfrm>
              <a:off x="12700" y="12700"/>
              <a:ext cx="2281174" cy="1514094"/>
            </a:xfrm>
            <a:custGeom>
              <a:avLst/>
              <a:gdLst/>
              <a:ahLst/>
              <a:cxnLst/>
              <a:rect l="l" t="t" r="r" b="b"/>
              <a:pathLst>
                <a:path w="2281174" h="151409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889"/>
              <a:ext cx="2306447" cy="1541399"/>
            </a:xfrm>
            <a:custGeom>
              <a:avLst/>
              <a:gdLst/>
              <a:ahLst/>
              <a:cxnLst/>
              <a:rect l="l" t="t" r="r" b="b"/>
              <a:pathLst>
                <a:path w="2306447" h="1541399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2122176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 General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91437" y="5822121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Objetivos Específicos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2248" y="3051332"/>
            <a:ext cx="16463500" cy="2381881"/>
            <a:chOff x="0" y="0"/>
            <a:chExt cx="21951334" cy="3175842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1925914" cy="3150489"/>
            </a:xfrm>
            <a:custGeom>
              <a:avLst/>
              <a:gdLst/>
              <a:ahLst/>
              <a:cxnLst/>
              <a:rect l="l" t="t" r="r" b="b"/>
              <a:pathLst>
                <a:path w="21925914" h="3150489">
                  <a:moveTo>
                    <a:pt x="0" y="525145"/>
                  </a:moveTo>
                  <a:cubicBezTo>
                    <a:pt x="0" y="235077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35077"/>
                    <a:pt x="21925914" y="525145"/>
                  </a:cubicBezTo>
                  <a:lnTo>
                    <a:pt x="21925914" y="2625344"/>
                  </a:lnTo>
                  <a:cubicBezTo>
                    <a:pt x="21925914" y="2915285"/>
                    <a:pt x="21689186" y="3150489"/>
                    <a:pt x="21397213" y="3150489"/>
                  </a:cubicBezTo>
                  <a:lnTo>
                    <a:pt x="528701" y="3150489"/>
                  </a:lnTo>
                  <a:cubicBezTo>
                    <a:pt x="236728" y="3150489"/>
                    <a:pt x="0" y="2915412"/>
                    <a:pt x="0" y="2625344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1951314" cy="3175889"/>
            </a:xfrm>
            <a:custGeom>
              <a:avLst/>
              <a:gdLst/>
              <a:ahLst/>
              <a:cxnLst/>
              <a:rect l="l" t="t" r="r" b="b"/>
              <a:pathLst>
                <a:path w="21951314" h="3175889">
                  <a:moveTo>
                    <a:pt x="0" y="537845"/>
                  </a:moveTo>
                  <a:cubicBezTo>
                    <a:pt x="0" y="240665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2700"/>
                  </a:lnTo>
                  <a:lnTo>
                    <a:pt x="21409913" y="0"/>
                  </a:lnTo>
                  <a:cubicBezTo>
                    <a:pt x="21708872" y="0"/>
                    <a:pt x="21951314" y="240665"/>
                    <a:pt x="21951314" y="537845"/>
                  </a:cubicBezTo>
                  <a:lnTo>
                    <a:pt x="21938614" y="537845"/>
                  </a:lnTo>
                  <a:lnTo>
                    <a:pt x="21951314" y="537845"/>
                  </a:lnTo>
                  <a:lnTo>
                    <a:pt x="21951314" y="2638044"/>
                  </a:lnTo>
                  <a:lnTo>
                    <a:pt x="21938614" y="2638044"/>
                  </a:lnTo>
                  <a:lnTo>
                    <a:pt x="21951314" y="2638044"/>
                  </a:lnTo>
                  <a:cubicBezTo>
                    <a:pt x="21951314" y="2935097"/>
                    <a:pt x="21708872" y="3175889"/>
                    <a:pt x="21409913" y="3175889"/>
                  </a:cubicBezTo>
                  <a:lnTo>
                    <a:pt x="21409913" y="3163189"/>
                  </a:lnTo>
                  <a:lnTo>
                    <a:pt x="21409913" y="3175889"/>
                  </a:lnTo>
                  <a:lnTo>
                    <a:pt x="541401" y="3175889"/>
                  </a:lnTo>
                  <a:lnTo>
                    <a:pt x="541401" y="3163189"/>
                  </a:lnTo>
                  <a:lnTo>
                    <a:pt x="541401" y="3175889"/>
                  </a:lnTo>
                  <a:cubicBezTo>
                    <a:pt x="242443" y="3175889"/>
                    <a:pt x="0" y="2935097"/>
                    <a:pt x="0" y="2638044"/>
                  </a:cubicBezTo>
                  <a:lnTo>
                    <a:pt x="0" y="537845"/>
                  </a:lnTo>
                  <a:lnTo>
                    <a:pt x="12700" y="537845"/>
                  </a:lnTo>
                  <a:lnTo>
                    <a:pt x="0" y="537845"/>
                  </a:lnTo>
                  <a:moveTo>
                    <a:pt x="25400" y="537845"/>
                  </a:moveTo>
                  <a:lnTo>
                    <a:pt x="25400" y="2638044"/>
                  </a:lnTo>
                  <a:lnTo>
                    <a:pt x="12700" y="2638044"/>
                  </a:lnTo>
                  <a:lnTo>
                    <a:pt x="25400" y="2638044"/>
                  </a:lnTo>
                  <a:cubicBezTo>
                    <a:pt x="25400" y="2921000"/>
                    <a:pt x="256286" y="3150489"/>
                    <a:pt x="541401" y="3150489"/>
                  </a:cubicBezTo>
                  <a:lnTo>
                    <a:pt x="21409913" y="3150489"/>
                  </a:lnTo>
                  <a:cubicBezTo>
                    <a:pt x="21695028" y="3150489"/>
                    <a:pt x="21925914" y="2921000"/>
                    <a:pt x="21925914" y="2638044"/>
                  </a:cubicBezTo>
                  <a:lnTo>
                    <a:pt x="21925914" y="537845"/>
                  </a:lnTo>
                  <a:cubicBezTo>
                    <a:pt x="21925914" y="254889"/>
                    <a:pt x="21695028" y="25400"/>
                    <a:pt x="21409913" y="25400"/>
                  </a:cubicBezTo>
                  <a:lnTo>
                    <a:pt x="541401" y="25400"/>
                  </a:lnTo>
                  <a:lnTo>
                    <a:pt x="541401" y="12700"/>
                  </a:lnTo>
                  <a:lnTo>
                    <a:pt x="541401" y="25400"/>
                  </a:lnTo>
                  <a:cubicBezTo>
                    <a:pt x="256286" y="25400"/>
                    <a:pt x="25400" y="254889"/>
                    <a:pt x="25400" y="537845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1951334" cy="3185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Optimizar la gestión de la unidad territorial de una junta de vecinos a través de la implementación de un sistema digital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2246" y="7089085"/>
            <a:ext cx="16463500" cy="2669096"/>
            <a:chOff x="0" y="0"/>
            <a:chExt cx="21951334" cy="3558794"/>
          </a:xfrm>
        </p:grpSpPr>
        <p:sp>
          <p:nvSpPr>
            <p:cNvPr id="11" name="Freeform 11"/>
            <p:cNvSpPr/>
            <p:nvPr/>
          </p:nvSpPr>
          <p:spPr>
            <a:xfrm>
              <a:off x="12700" y="14231"/>
              <a:ext cx="21925914" cy="3530384"/>
            </a:xfrm>
            <a:custGeom>
              <a:avLst/>
              <a:gdLst/>
              <a:ahLst/>
              <a:cxnLst/>
              <a:rect l="l" t="t" r="r" b="b"/>
              <a:pathLst>
                <a:path w="21925914" h="3530384">
                  <a:moveTo>
                    <a:pt x="0" y="588469"/>
                  </a:moveTo>
                  <a:cubicBezTo>
                    <a:pt x="0" y="263424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63424"/>
                    <a:pt x="21925914" y="588469"/>
                  </a:cubicBezTo>
                  <a:lnTo>
                    <a:pt x="21925914" y="2941916"/>
                  </a:lnTo>
                  <a:cubicBezTo>
                    <a:pt x="21925914" y="3266819"/>
                    <a:pt x="21689186" y="3530384"/>
                    <a:pt x="21397213" y="3530384"/>
                  </a:cubicBezTo>
                  <a:lnTo>
                    <a:pt x="528701" y="3530384"/>
                  </a:lnTo>
                  <a:cubicBezTo>
                    <a:pt x="236728" y="3530384"/>
                    <a:pt x="0" y="3266961"/>
                    <a:pt x="0" y="2941916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21951314" cy="3558841"/>
            </a:xfrm>
            <a:custGeom>
              <a:avLst/>
              <a:gdLst/>
              <a:ahLst/>
              <a:cxnLst/>
              <a:rect l="l" t="t" r="r" b="b"/>
              <a:pathLst>
                <a:path w="21951314" h="3558841">
                  <a:moveTo>
                    <a:pt x="0" y="602700"/>
                  </a:moveTo>
                  <a:cubicBezTo>
                    <a:pt x="0" y="269685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4231"/>
                  </a:lnTo>
                  <a:lnTo>
                    <a:pt x="21409913" y="0"/>
                  </a:lnTo>
                  <a:cubicBezTo>
                    <a:pt x="21708872" y="0"/>
                    <a:pt x="21951314" y="269685"/>
                    <a:pt x="21951314" y="602700"/>
                  </a:cubicBezTo>
                  <a:lnTo>
                    <a:pt x="21938614" y="602700"/>
                  </a:lnTo>
                  <a:lnTo>
                    <a:pt x="21951314" y="602700"/>
                  </a:lnTo>
                  <a:lnTo>
                    <a:pt x="21951314" y="2956147"/>
                  </a:lnTo>
                  <a:lnTo>
                    <a:pt x="21938614" y="2956147"/>
                  </a:lnTo>
                  <a:lnTo>
                    <a:pt x="21951314" y="2956147"/>
                  </a:lnTo>
                  <a:cubicBezTo>
                    <a:pt x="21951314" y="3289019"/>
                    <a:pt x="21708872" y="3558841"/>
                    <a:pt x="21409913" y="3558841"/>
                  </a:cubicBezTo>
                  <a:lnTo>
                    <a:pt x="21409913" y="3544615"/>
                  </a:lnTo>
                  <a:lnTo>
                    <a:pt x="21409913" y="3558841"/>
                  </a:lnTo>
                  <a:lnTo>
                    <a:pt x="541401" y="3558841"/>
                  </a:lnTo>
                  <a:lnTo>
                    <a:pt x="541401" y="3544615"/>
                  </a:lnTo>
                  <a:lnTo>
                    <a:pt x="541401" y="3558841"/>
                  </a:lnTo>
                  <a:cubicBezTo>
                    <a:pt x="242443" y="3558841"/>
                    <a:pt x="0" y="3289019"/>
                    <a:pt x="0" y="2956147"/>
                  </a:cubicBezTo>
                  <a:lnTo>
                    <a:pt x="0" y="602700"/>
                  </a:lnTo>
                  <a:lnTo>
                    <a:pt x="12700" y="602700"/>
                  </a:lnTo>
                  <a:lnTo>
                    <a:pt x="0" y="602700"/>
                  </a:lnTo>
                  <a:moveTo>
                    <a:pt x="25400" y="602700"/>
                  </a:moveTo>
                  <a:lnTo>
                    <a:pt x="25400" y="2956147"/>
                  </a:lnTo>
                  <a:lnTo>
                    <a:pt x="12700" y="2956147"/>
                  </a:lnTo>
                  <a:lnTo>
                    <a:pt x="25400" y="2956147"/>
                  </a:lnTo>
                  <a:cubicBezTo>
                    <a:pt x="25400" y="3273222"/>
                    <a:pt x="256286" y="3530384"/>
                    <a:pt x="541401" y="3530384"/>
                  </a:cubicBezTo>
                  <a:lnTo>
                    <a:pt x="21409913" y="3530384"/>
                  </a:lnTo>
                  <a:cubicBezTo>
                    <a:pt x="21695028" y="3530384"/>
                    <a:pt x="21925914" y="3273223"/>
                    <a:pt x="21925914" y="2956147"/>
                  </a:cubicBezTo>
                  <a:lnTo>
                    <a:pt x="21925914" y="602700"/>
                  </a:lnTo>
                  <a:cubicBezTo>
                    <a:pt x="21925914" y="285624"/>
                    <a:pt x="21695028" y="28463"/>
                    <a:pt x="21409913" y="28463"/>
                  </a:cubicBezTo>
                  <a:lnTo>
                    <a:pt x="541401" y="28463"/>
                  </a:lnTo>
                  <a:lnTo>
                    <a:pt x="541401" y="14231"/>
                  </a:lnTo>
                  <a:lnTo>
                    <a:pt x="541401" y="28463"/>
                  </a:lnTo>
                  <a:cubicBezTo>
                    <a:pt x="256286" y="28463"/>
                    <a:pt x="25400" y="285624"/>
                    <a:pt x="25400" y="602700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1951334" cy="3568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una aplicación web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registro de vecinos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módulo de solicitud y emisión de certificados de residencia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gestión y postulación de proyectos vecinales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notificaciones y alertas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Arriendo y gestión de espacios comunitarios.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1" y="1556028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Alcances y limitaciones del proyecto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062839" y="3245129"/>
            <a:ext cx="6542107" cy="6157952"/>
            <a:chOff x="0" y="0"/>
            <a:chExt cx="8722810" cy="8210602"/>
          </a:xfrm>
        </p:grpSpPr>
        <p:sp>
          <p:nvSpPr>
            <p:cNvPr id="6" name="Freeform 6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Alcances </a:t>
              </a:r>
            </a:p>
            <a:p>
              <a:pPr algn="ctr">
                <a:lnSpc>
                  <a:spcPts val="3240"/>
                </a:lnSpc>
              </a:pPr>
              <a:endParaRPr lang="en-US" sz="4200" u="sng" spc="39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Aplicación web para gestión de junta de vecinos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Registro de vecinos y emisión de certificados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Gestión de proyectos vecinales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Sistema de notificaciones y calendario de eventos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Módulo de arriendo de espacios comunitarios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58593" y="3256463"/>
            <a:ext cx="6542107" cy="6157952"/>
            <a:chOff x="0" y="0"/>
            <a:chExt cx="8722810" cy="8210602"/>
          </a:xfrm>
        </p:grpSpPr>
        <p:sp>
          <p:nvSpPr>
            <p:cNvPr id="10" name="Freeform 10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Limitaciones</a:t>
              </a:r>
              <a:endParaRPr lang="en-US" sz="4200" u="sng" spc="39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just">
                <a:lnSpc>
                  <a:spcPts val="3240"/>
                </a:lnSpc>
              </a:pPr>
              <a:endParaRPr lang="en-US" sz="4200" u="sng" spc="39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Unicamente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en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Web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Presupuesto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limitado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a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recursos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open-source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Funcionamiento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en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3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comunas</a:t>
              </a:r>
              <a:endParaRPr lang="en-US" sz="2700" u="sng" spc="24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Sin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equipo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soporte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técnico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especializado</a:t>
              </a:r>
              <a:endParaRPr lang="en-US" sz="2700" u="sng" spc="25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2194702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Metodología de trabajo para el desarrollo del proyecto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F7F7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91441" y="3361514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Metodología Tradicional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6548" y="5809439"/>
            <a:ext cx="6330324" cy="346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u="sng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Características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Fases secuenciales y bien definidas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Planificación detallada desde el inicio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3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Documentación exhaustiva en cada fase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79568" y="6057089"/>
            <a:ext cx="6157320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u="sng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Ventajas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Clara definición de entregables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Facilita la gestión y seguimiento del progreso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3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Adecuado para proyectos con requisitos estables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1" y="1489353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Cronograma para el desarrollo del proyecto 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41C1B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385874" y="2375178"/>
          <a:ext cx="14936659" cy="7616546"/>
        </p:xfrm>
        <a:graphic>
          <a:graphicData uri="http://schemas.openxmlformats.org/drawingml/2006/table">
            <a:tbl>
              <a:tblPr/>
              <a:tblGrid>
                <a:gridCol w="320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14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705412"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  <a:defRPr/>
                      </a:pPr>
                      <a:r>
                        <a:rPr lang="en-US" sz="1275" spc="118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ACTIVIDAD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S2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S3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S4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S5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S6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S7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S8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S9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S10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S11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S12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S13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S14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S15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S16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S17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S18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489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Analisis de Requisitos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662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de la arquitectura del sistema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y prototipado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489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Desarrollo del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Implementación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Integración del Frontend con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489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Ejecución de pruebas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Despliegue de entorno de producción 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Planificación de mantenimiento y soporte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6962" y="1901304"/>
            <a:ext cx="8647038" cy="6484391"/>
          </a:xfrm>
          <a:custGeom>
            <a:avLst/>
            <a:gdLst/>
            <a:ahLst/>
            <a:cxnLst/>
            <a:rect l="l" t="t" r="r" b="b"/>
            <a:pathLst>
              <a:path w="8647038" h="6484391">
                <a:moveTo>
                  <a:pt x="0" y="0"/>
                </a:moveTo>
                <a:lnTo>
                  <a:pt x="8647038" y="0"/>
                </a:lnTo>
                <a:lnTo>
                  <a:pt x="8647038" y="6484392"/>
                </a:lnTo>
                <a:lnTo>
                  <a:pt x="0" y="6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55" t="-11159" r="-2413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709174" y="2684356"/>
            <a:ext cx="5122944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75"/>
              </a:lnSpc>
            </a:pPr>
            <a:r>
              <a:rPr lang="en-US" sz="7500" spc="7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Arquitectura del software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09174" y="6256446"/>
            <a:ext cx="664525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spc="2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9709174" y="5513281"/>
            <a:ext cx="6770652" cy="0"/>
          </a:xfrm>
          <a:prstGeom prst="line">
            <a:avLst/>
          </a:prstGeom>
          <a:ln w="38100" cap="flat">
            <a:solidFill>
              <a:srgbClr val="F7F7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7656381" cy="8229600"/>
          </a:xfrm>
          <a:custGeom>
            <a:avLst/>
            <a:gdLst/>
            <a:ahLst/>
            <a:cxnLst/>
            <a:rect l="l" t="t" r="r" b="b"/>
            <a:pathLst>
              <a:path w="7656381" h="8229600">
                <a:moveTo>
                  <a:pt x="0" y="0"/>
                </a:moveTo>
                <a:lnTo>
                  <a:pt x="7656381" y="0"/>
                </a:lnTo>
                <a:lnTo>
                  <a:pt x="76563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756" r="-4633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709174" y="2408129"/>
            <a:ext cx="5122944" cy="2314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spc="7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Modelo de datos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09174" y="6256446"/>
            <a:ext cx="664525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spc="2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9709174" y="5513281"/>
            <a:ext cx="6770652" cy="0"/>
          </a:xfrm>
          <a:prstGeom prst="line">
            <a:avLst/>
          </a:prstGeom>
          <a:ln w="38100" cap="flat">
            <a:solidFill>
              <a:srgbClr val="F7F7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Personalizado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TT Rounds Condensed</vt:lpstr>
      <vt:lpstr>Inter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Proyecto Red Vecinal</dc:title>
  <cp:lastModifiedBy>VICTOR MANUEL Navarro Fermin</cp:lastModifiedBy>
  <cp:revision>2</cp:revision>
  <dcterms:created xsi:type="dcterms:W3CDTF">2006-08-16T00:00:00Z</dcterms:created>
  <dcterms:modified xsi:type="dcterms:W3CDTF">2024-10-16T18:02:46Z</dcterms:modified>
  <dc:identifier>DAGTgT__ALs</dc:identifier>
</cp:coreProperties>
</file>