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Inter" panose="020B0604020202020204" charset="0"/>
      <p:regular r:id="rId16"/>
    </p:embeddedFont>
    <p:embeddedFont>
      <p:font typeface="TT Rounds Condense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AA93"/>
    <a:srgbClr val="28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80" d="100"/>
          <a:sy n="80" d="100"/>
        </p:scale>
        <p:origin x="48" y="-14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-638078" y="4448905"/>
            <a:ext cx="4722745" cy="1389189"/>
            <a:chOff x="0" y="0"/>
            <a:chExt cx="6296994" cy="1852253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 rot="-10800000">
              <a:off x="0" y="0"/>
              <a:ext cx="1848345" cy="1848345"/>
              <a:chOff x="0" y="0"/>
              <a:chExt cx="2653030" cy="265303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365B6D"/>
              </a:solidFill>
            </p:spPr>
            <p:txBody>
              <a:bodyPr/>
              <a:lstStyle/>
              <a:p>
                <a:endParaRPr lang="es-CL"/>
              </a:p>
            </p:txBody>
          </p:sp>
        </p:grpSp>
        <p:sp>
          <p:nvSpPr>
            <p:cNvPr id="6" name="AutoShape 6"/>
            <p:cNvSpPr/>
            <p:nvPr/>
          </p:nvSpPr>
          <p:spPr>
            <a:xfrm rot="-10800000">
              <a:off x="4448649" y="7814"/>
              <a:ext cx="1848345" cy="1840531"/>
            </a:xfrm>
            <a:prstGeom prst="rect">
              <a:avLst/>
            </a:prstGeom>
            <a:solidFill>
              <a:srgbClr val="365B6D"/>
            </a:solidFill>
          </p:spPr>
          <p:txBody>
            <a:bodyPr/>
            <a:lstStyle/>
            <a:p>
              <a:endParaRPr lang="es-CL"/>
            </a:p>
          </p:txBody>
        </p:sp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 rot="-10800000">
              <a:off x="2224324" y="3907"/>
              <a:ext cx="1848345" cy="1848345"/>
              <a:chOff x="0" y="0"/>
              <a:chExt cx="1708150" cy="170815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365B6D"/>
              </a:solidFill>
            </p:spPr>
            <p:txBody>
              <a:bodyPr/>
              <a:lstStyle/>
              <a:p>
                <a:endParaRPr lang="es-CL"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>
            <a:off x="3512702" y="1839320"/>
            <a:ext cx="13557206" cy="6608360"/>
            <a:chOff x="0" y="0"/>
            <a:chExt cx="18076275" cy="881114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85725"/>
              <a:ext cx="18076275" cy="5467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920"/>
                </a:lnSpc>
              </a:pPr>
              <a:r>
                <a:rPr lang="en-US" sz="8400" spc="78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PROYECTO “Red Vecinal”</a:t>
              </a:r>
            </a:p>
            <a:p>
              <a:pPr marL="0" lvl="0" indent="0" algn="l">
                <a:lnSpc>
                  <a:spcPts val="10920"/>
                </a:lnSpc>
              </a:pPr>
              <a:r>
                <a:rPr lang="en-US" sz="8400" spc="78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PRESENTACIÓN Fase 2 Avance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6772161"/>
              <a:ext cx="18076275" cy="2038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99"/>
                </a:lnSpc>
              </a:pPr>
              <a:r>
                <a:rPr lang="en-US" sz="2799" u="none" spc="25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Asignatura: Capstone </a:t>
              </a:r>
            </a:p>
            <a:p>
              <a:pPr marL="0" lvl="0" indent="0" algn="l">
                <a:lnSpc>
                  <a:spcPts val="4199"/>
                </a:lnSpc>
              </a:pPr>
              <a:r>
                <a:rPr lang="en-US" sz="2799" u="none" spc="25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Sección: 002D</a:t>
              </a:r>
            </a:p>
            <a:p>
              <a:pPr marL="0" lvl="0" indent="0" algn="l">
                <a:lnSpc>
                  <a:spcPts val="4199"/>
                </a:lnSpc>
              </a:pPr>
              <a:r>
                <a:rPr lang="en-US" sz="2799" u="none" spc="25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Docente: Francisco Diaz</a:t>
              </a:r>
            </a:p>
          </p:txBody>
        </p:sp>
        <p:sp>
          <p:nvSpPr>
            <p:cNvPr id="12" name="AutoShape 12"/>
            <p:cNvSpPr/>
            <p:nvPr/>
          </p:nvSpPr>
          <p:spPr>
            <a:xfrm>
              <a:off x="0" y="5872596"/>
              <a:ext cx="1324627" cy="223120"/>
            </a:xfrm>
            <a:prstGeom prst="rect">
              <a:avLst/>
            </a:prstGeom>
            <a:solidFill>
              <a:srgbClr val="365B6D"/>
            </a:solidFill>
          </p:spPr>
          <p:txBody>
            <a:bodyPr/>
            <a:lstStyle/>
            <a:p>
              <a:endParaRPr lang="es-CL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91440" y="2194702"/>
            <a:ext cx="18105118" cy="878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Tecnologías utilizadas</a:t>
            </a:r>
          </a:p>
        </p:txBody>
      </p:sp>
      <p:sp>
        <p:nvSpPr>
          <p:cNvPr id="4" name="AutoShape 4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w="9525" cap="rnd">
            <a:solidFill>
              <a:srgbClr val="365B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5" name="Group 5"/>
          <p:cNvGrpSpPr/>
          <p:nvPr/>
        </p:nvGrpSpPr>
        <p:grpSpPr>
          <a:xfrm>
            <a:off x="1693986" y="4081141"/>
            <a:ext cx="1512084" cy="151208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7" name="AutoShape 7"/>
          <p:cNvSpPr/>
          <p:nvPr/>
        </p:nvSpPr>
        <p:spPr>
          <a:xfrm>
            <a:off x="7151668" y="5675194"/>
            <a:ext cx="2728" cy="485743"/>
          </a:xfrm>
          <a:prstGeom prst="line">
            <a:avLst/>
          </a:prstGeom>
          <a:ln w="38100" cap="flat">
            <a:solidFill>
              <a:srgbClr val="365B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8" name="Group 8"/>
          <p:cNvGrpSpPr/>
          <p:nvPr/>
        </p:nvGrpSpPr>
        <p:grpSpPr>
          <a:xfrm>
            <a:off x="6988943" y="6020293"/>
            <a:ext cx="325451" cy="32545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65B6D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4344817" y="4138987"/>
            <a:ext cx="1150990" cy="1467763"/>
          </a:xfrm>
          <a:custGeom>
            <a:avLst/>
            <a:gdLst/>
            <a:ahLst/>
            <a:cxnLst/>
            <a:rect l="l" t="t" r="r" b="b"/>
            <a:pathLst>
              <a:path w="1150990" h="1467763">
                <a:moveTo>
                  <a:pt x="0" y="0"/>
                </a:moveTo>
                <a:lnTo>
                  <a:pt x="1150989" y="0"/>
                </a:lnTo>
                <a:lnTo>
                  <a:pt x="1150989" y="1467762"/>
                </a:lnTo>
                <a:lnTo>
                  <a:pt x="0" y="14677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2" name="Freeform 12"/>
          <p:cNvSpPr/>
          <p:nvPr/>
        </p:nvSpPr>
        <p:spPr>
          <a:xfrm>
            <a:off x="6418254" y="4103769"/>
            <a:ext cx="1466829" cy="1466829"/>
          </a:xfrm>
          <a:custGeom>
            <a:avLst/>
            <a:gdLst/>
            <a:ahLst/>
            <a:cxnLst/>
            <a:rect l="l" t="t" r="r" b="b"/>
            <a:pathLst>
              <a:path w="1466829" h="1466829">
                <a:moveTo>
                  <a:pt x="0" y="0"/>
                </a:moveTo>
                <a:lnTo>
                  <a:pt x="1466829" y="0"/>
                </a:lnTo>
                <a:lnTo>
                  <a:pt x="1466829" y="1466829"/>
                </a:lnTo>
                <a:lnTo>
                  <a:pt x="0" y="14668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3" name="Freeform 13"/>
          <p:cNvSpPr/>
          <p:nvPr/>
        </p:nvSpPr>
        <p:spPr>
          <a:xfrm>
            <a:off x="11518738" y="4081141"/>
            <a:ext cx="1977818" cy="1631700"/>
          </a:xfrm>
          <a:custGeom>
            <a:avLst/>
            <a:gdLst/>
            <a:ahLst/>
            <a:cxnLst/>
            <a:rect l="l" t="t" r="r" b="b"/>
            <a:pathLst>
              <a:path w="1977818" h="1631700">
                <a:moveTo>
                  <a:pt x="0" y="0"/>
                </a:moveTo>
                <a:lnTo>
                  <a:pt x="1977818" y="0"/>
                </a:lnTo>
                <a:lnTo>
                  <a:pt x="1977818" y="1631700"/>
                </a:lnTo>
                <a:lnTo>
                  <a:pt x="0" y="16317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4" name="Freeform 14"/>
          <p:cNvSpPr/>
          <p:nvPr/>
        </p:nvSpPr>
        <p:spPr>
          <a:xfrm>
            <a:off x="14535510" y="3500720"/>
            <a:ext cx="2310962" cy="2310962"/>
          </a:xfrm>
          <a:custGeom>
            <a:avLst/>
            <a:gdLst/>
            <a:ahLst/>
            <a:cxnLst/>
            <a:rect l="l" t="t" r="r" b="b"/>
            <a:pathLst>
              <a:path w="2310962" h="2310962">
                <a:moveTo>
                  <a:pt x="0" y="0"/>
                </a:moveTo>
                <a:lnTo>
                  <a:pt x="2310962" y="0"/>
                </a:lnTo>
                <a:lnTo>
                  <a:pt x="2310962" y="2310963"/>
                </a:lnTo>
                <a:lnTo>
                  <a:pt x="0" y="231096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5" name="Freeform 15"/>
          <p:cNvSpPr/>
          <p:nvPr/>
        </p:nvSpPr>
        <p:spPr>
          <a:xfrm>
            <a:off x="8811669" y="4175353"/>
            <a:ext cx="1500055" cy="1500055"/>
          </a:xfrm>
          <a:custGeom>
            <a:avLst/>
            <a:gdLst/>
            <a:ahLst/>
            <a:cxnLst/>
            <a:rect l="l" t="t" r="r" b="b"/>
            <a:pathLst>
              <a:path w="1500055" h="1500055">
                <a:moveTo>
                  <a:pt x="0" y="0"/>
                </a:moveTo>
                <a:lnTo>
                  <a:pt x="1500055" y="0"/>
                </a:lnTo>
                <a:lnTo>
                  <a:pt x="1500055" y="1500055"/>
                </a:lnTo>
                <a:lnTo>
                  <a:pt x="0" y="150005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6" name="TextBox 16"/>
          <p:cNvSpPr txBox="1"/>
          <p:nvPr/>
        </p:nvSpPr>
        <p:spPr>
          <a:xfrm>
            <a:off x="926715" y="6772407"/>
            <a:ext cx="3046627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80"/>
              </a:lnSpc>
              <a:spcBef>
                <a:spcPct val="0"/>
              </a:spcBef>
            </a:pPr>
            <a:r>
              <a:rPr lang="en-US" sz="3900" u="none" strike="noStrike" spc="36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Python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315926" y="6766881"/>
            <a:ext cx="3303334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00"/>
              </a:lnSpc>
              <a:spcBef>
                <a:spcPct val="0"/>
              </a:spcBef>
            </a:pPr>
            <a:r>
              <a:rPr lang="en-US" sz="4000" u="none" strike="noStrike" spc="37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Django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386828" y="6743832"/>
            <a:ext cx="1529681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00"/>
              </a:lnSpc>
              <a:spcBef>
                <a:spcPct val="0"/>
              </a:spcBef>
            </a:pPr>
            <a:r>
              <a:rPr lang="en-US" sz="4000" u="none" strike="noStrike" spc="37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HTML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007712" y="6728781"/>
            <a:ext cx="2999871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99"/>
              </a:lnSpc>
              <a:spcBef>
                <a:spcPct val="0"/>
              </a:spcBef>
            </a:pPr>
            <a:r>
              <a:rPr lang="en-US" sz="3999" u="none" strike="noStrike" spc="37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Css bootstrap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020697" y="6719256"/>
            <a:ext cx="3340587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99"/>
              </a:lnSpc>
              <a:spcBef>
                <a:spcPct val="0"/>
              </a:spcBef>
            </a:pPr>
            <a:r>
              <a:rPr lang="en-US" sz="3999" u="none" strike="noStrike" spc="37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Firebase Google</a:t>
            </a:r>
          </a:p>
        </p:txBody>
      </p:sp>
      <p:sp>
        <p:nvSpPr>
          <p:cNvPr id="21" name="AutoShape 21"/>
          <p:cNvSpPr/>
          <p:nvPr/>
        </p:nvSpPr>
        <p:spPr>
          <a:xfrm>
            <a:off x="4967593" y="5675301"/>
            <a:ext cx="2728" cy="485743"/>
          </a:xfrm>
          <a:prstGeom prst="line">
            <a:avLst/>
          </a:prstGeom>
          <a:ln w="38100" cap="flat">
            <a:solidFill>
              <a:srgbClr val="365B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22" name="Group 22"/>
          <p:cNvGrpSpPr/>
          <p:nvPr/>
        </p:nvGrpSpPr>
        <p:grpSpPr>
          <a:xfrm>
            <a:off x="4804867" y="6020400"/>
            <a:ext cx="325451" cy="325451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65B6D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2450028" y="5675408"/>
            <a:ext cx="2728" cy="485743"/>
          </a:xfrm>
          <a:prstGeom prst="line">
            <a:avLst/>
          </a:prstGeom>
          <a:ln w="38100" cap="flat">
            <a:solidFill>
              <a:srgbClr val="365B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26" name="Group 26"/>
          <p:cNvGrpSpPr/>
          <p:nvPr/>
        </p:nvGrpSpPr>
        <p:grpSpPr>
          <a:xfrm>
            <a:off x="2287303" y="6020507"/>
            <a:ext cx="325451" cy="325451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65B6D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29" name="AutoShape 29"/>
          <p:cNvSpPr/>
          <p:nvPr/>
        </p:nvSpPr>
        <p:spPr>
          <a:xfrm>
            <a:off x="9558969" y="5696281"/>
            <a:ext cx="2728" cy="485743"/>
          </a:xfrm>
          <a:prstGeom prst="line">
            <a:avLst/>
          </a:prstGeom>
          <a:ln w="38100" cap="flat">
            <a:solidFill>
              <a:srgbClr val="365B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30" name="Group 30"/>
          <p:cNvGrpSpPr/>
          <p:nvPr/>
        </p:nvGrpSpPr>
        <p:grpSpPr>
          <a:xfrm>
            <a:off x="9396243" y="6041379"/>
            <a:ext cx="325451" cy="325451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65B6D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8427530" y="6709731"/>
            <a:ext cx="2268333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00"/>
              </a:lnSpc>
              <a:spcBef>
                <a:spcPct val="0"/>
              </a:spcBef>
            </a:pPr>
            <a:r>
              <a:rPr lang="en-US" sz="4000" u="none" strike="noStrike" spc="37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JavaScript</a:t>
            </a:r>
          </a:p>
        </p:txBody>
      </p:sp>
      <p:sp>
        <p:nvSpPr>
          <p:cNvPr id="34" name="AutoShape 34"/>
          <p:cNvSpPr/>
          <p:nvPr/>
        </p:nvSpPr>
        <p:spPr>
          <a:xfrm>
            <a:off x="12465695" y="5714036"/>
            <a:ext cx="2728" cy="485743"/>
          </a:xfrm>
          <a:prstGeom prst="line">
            <a:avLst/>
          </a:prstGeom>
          <a:ln w="38100" cap="flat">
            <a:solidFill>
              <a:srgbClr val="365B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35" name="Group 35"/>
          <p:cNvGrpSpPr/>
          <p:nvPr/>
        </p:nvGrpSpPr>
        <p:grpSpPr>
          <a:xfrm>
            <a:off x="12302970" y="6059135"/>
            <a:ext cx="325451" cy="325451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65B6D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38" name="AutoShape 38"/>
          <p:cNvSpPr/>
          <p:nvPr/>
        </p:nvSpPr>
        <p:spPr>
          <a:xfrm>
            <a:off x="15690991" y="5723913"/>
            <a:ext cx="2728" cy="485743"/>
          </a:xfrm>
          <a:prstGeom prst="line">
            <a:avLst/>
          </a:prstGeom>
          <a:ln w="38100" cap="flat">
            <a:solidFill>
              <a:srgbClr val="365B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39" name="Group 39"/>
          <p:cNvGrpSpPr/>
          <p:nvPr/>
        </p:nvGrpSpPr>
        <p:grpSpPr>
          <a:xfrm>
            <a:off x="15528265" y="6069012"/>
            <a:ext cx="325451" cy="325451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65B6D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295722" y="589587"/>
            <a:ext cx="1810511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6C9286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“Red Vecinal”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91442" y="4097883"/>
            <a:ext cx="18105118" cy="1626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 spc="6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DEMOSTRACIÓN DEL RESULTADO DEL PROYECTO</a:t>
            </a:r>
          </a:p>
          <a:p>
            <a:pPr algn="ctr">
              <a:lnSpc>
                <a:spcPts val="4320"/>
              </a:lnSpc>
            </a:pPr>
            <a:r>
              <a:rPr lang="en-US" sz="3600" spc="33">
                <a:solidFill>
                  <a:srgbClr val="F2F1EC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*Exposición del sistema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91442" y="2224837"/>
            <a:ext cx="18105118" cy="1072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 spc="6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Resultados obtenidos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95722" y="589587"/>
            <a:ext cx="1810511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F2F1EC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“Red Vecinal”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641884" y="4525809"/>
            <a:ext cx="11004233" cy="308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3399" spc="3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✔ Módulo de registro de vecinos</a:t>
            </a:r>
          </a:p>
          <a:p>
            <a:pPr algn="l">
              <a:lnSpc>
                <a:spcPts val="4079"/>
              </a:lnSpc>
            </a:pPr>
            <a:r>
              <a:rPr lang="en-US" sz="3399" spc="3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✔ Sistema de solicitud y emisión de certificados de residencia</a:t>
            </a:r>
          </a:p>
          <a:p>
            <a:pPr algn="l">
              <a:lnSpc>
                <a:spcPts val="4079"/>
              </a:lnSpc>
            </a:pPr>
            <a:r>
              <a:rPr lang="en-US" sz="3399" spc="3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✔ Módulo de gestión y postulación de proyectos vecinales</a:t>
            </a:r>
          </a:p>
          <a:p>
            <a:pPr algn="l">
              <a:lnSpc>
                <a:spcPts val="4079"/>
              </a:lnSpc>
            </a:pPr>
            <a:r>
              <a:rPr lang="en-US" sz="3399" spc="3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✔ Sistema de notificaciones y alertas implementado</a:t>
            </a:r>
          </a:p>
          <a:p>
            <a:pPr algn="l">
              <a:lnSpc>
                <a:spcPts val="4079"/>
              </a:lnSpc>
            </a:pPr>
            <a:r>
              <a:rPr lang="en-US" sz="3399" spc="3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✔ Calendario para la gestión de espacios comunitarios</a:t>
            </a:r>
          </a:p>
          <a:p>
            <a:pPr algn="l">
              <a:lnSpc>
                <a:spcPts val="4079"/>
              </a:lnSpc>
            </a:pPr>
            <a:r>
              <a:rPr lang="en-US" sz="3399" spc="3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✔ Módulo para el arriendo y gestión de espacios comunitarios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91442" y="2077355"/>
            <a:ext cx="18105118" cy="1072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 spc="6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Obstáculos presentados durante el desarrollo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95722" y="589587"/>
            <a:ext cx="1810511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F2F1EC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“Red Vecinal”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704576" y="4225926"/>
            <a:ext cx="12878848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6" lvl="1" indent="-367028" algn="l">
              <a:lnSpc>
                <a:spcPts val="4079"/>
              </a:lnSpc>
              <a:buFont typeface="Arial"/>
              <a:buChar char="•"/>
            </a:pPr>
            <a:r>
              <a:rPr lang="en-US" sz="3399" u="none" strike="noStrike" spc="3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Conflictos de integración entre los diferentes módulos del sistema durante la fase de desarrollo</a:t>
            </a:r>
          </a:p>
          <a:p>
            <a:pPr marL="734056" lvl="1" indent="-367028" algn="l">
              <a:lnSpc>
                <a:spcPts val="4079"/>
              </a:lnSpc>
              <a:buFont typeface="Arial"/>
              <a:buChar char="•"/>
            </a:pPr>
            <a:r>
              <a:rPr lang="en-US" sz="3399" u="none" strike="noStrike" spc="3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Implementación de modulos individuales, como pasarela de pago</a:t>
            </a:r>
          </a:p>
          <a:p>
            <a:pPr marL="734056" lvl="1" indent="-367028" algn="l">
              <a:lnSpc>
                <a:spcPts val="4079"/>
              </a:lnSpc>
              <a:buFont typeface="Arial"/>
              <a:buChar char="•"/>
            </a:pPr>
            <a:r>
              <a:rPr lang="en-US" sz="3399" u="none" strike="noStrike" spc="3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Problemas de migración de versiones</a:t>
            </a:r>
          </a:p>
          <a:p>
            <a:pPr marL="734056" lvl="1" indent="-367028" algn="l">
              <a:lnSpc>
                <a:spcPts val="4079"/>
              </a:lnSpc>
              <a:buFont typeface="Arial"/>
              <a:buChar char="•"/>
            </a:pPr>
            <a:r>
              <a:rPr lang="en-US" sz="3399" u="none" strike="noStrike" spc="3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Bugs y errores graficos en algunos modulos.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3" name="Group 3"/>
          <p:cNvGrpSpPr/>
          <p:nvPr/>
        </p:nvGrpSpPr>
        <p:grpSpPr>
          <a:xfrm>
            <a:off x="1043705" y="2706049"/>
            <a:ext cx="12929436" cy="4799607"/>
            <a:chOff x="0" y="0"/>
            <a:chExt cx="17239248" cy="6399476"/>
          </a:xfrm>
        </p:grpSpPr>
        <p:sp>
          <p:nvSpPr>
            <p:cNvPr id="4" name="TextBox 4"/>
            <p:cNvSpPr txBox="1"/>
            <p:nvPr/>
          </p:nvSpPr>
          <p:spPr>
            <a:xfrm>
              <a:off x="0" y="-19050"/>
              <a:ext cx="17239248" cy="3270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600"/>
                </a:lnSpc>
              </a:pPr>
              <a:r>
                <a:rPr lang="en-US" sz="8000" spc="74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MUCHAS GRACIAS POR SU ATENCIÓN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490187"/>
              <a:ext cx="14767826" cy="568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799" u="none" spc="26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Si tienes alguna pregunta, no dudes en preguntar!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5665840"/>
              <a:ext cx="12208794" cy="7336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200"/>
                </a:lnSpc>
              </a:pPr>
              <a:r>
                <a:rPr lang="en-US" sz="2600" spc="24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PROYECTO “Red Vecinal”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119574" y="3266052"/>
            <a:ext cx="7188914" cy="8764322"/>
            <a:chOff x="0" y="0"/>
            <a:chExt cx="9585219" cy="11685763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-562750" y="7790982"/>
              <a:ext cx="7429400" cy="1485661"/>
              <a:chOff x="0" y="0"/>
              <a:chExt cx="31900754" cy="637921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31900754" cy="6379210"/>
              </a:xfrm>
              <a:custGeom>
                <a:avLst/>
                <a:gdLst/>
                <a:ahLst/>
                <a:cxnLst/>
                <a:rect l="l" t="t" r="r" b="b"/>
                <a:pathLst>
                  <a:path w="31900754" h="6379210">
                    <a:moveTo>
                      <a:pt x="25204906" y="0"/>
                    </a:moveTo>
                    <a:lnTo>
                      <a:pt x="8024961" y="0"/>
                    </a:lnTo>
                    <a:lnTo>
                      <a:pt x="6736517" y="7620"/>
                    </a:lnTo>
                    <a:lnTo>
                      <a:pt x="0" y="6379210"/>
                    </a:lnTo>
                    <a:lnTo>
                      <a:pt x="25254845" y="6379210"/>
                    </a:lnTo>
                    <a:lnTo>
                      <a:pt x="31900754" y="0"/>
                    </a:lnTo>
                    <a:close/>
                  </a:path>
                </a:pathLst>
              </a:custGeom>
              <a:solidFill>
                <a:srgbClr val="F2F1EC"/>
              </a:solidFill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3734095" y="6248668"/>
              <a:ext cx="6125442" cy="1485661"/>
              <a:chOff x="0" y="0"/>
              <a:chExt cx="26301750" cy="637921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6301750" cy="6379210"/>
              </a:xfrm>
              <a:custGeom>
                <a:avLst/>
                <a:gdLst/>
                <a:ahLst/>
                <a:cxnLst/>
                <a:rect l="l" t="t" r="r" b="b"/>
                <a:pathLst>
                  <a:path w="26301750" h="637921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F2F1EC"/>
              </a:solidFill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-2700000">
              <a:off x="3831566" y="1948101"/>
              <a:ext cx="6125442" cy="1485661"/>
              <a:chOff x="0" y="0"/>
              <a:chExt cx="26301750" cy="637921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6301750" cy="6379210"/>
              </a:xfrm>
              <a:custGeom>
                <a:avLst/>
                <a:gdLst/>
                <a:ahLst/>
                <a:cxnLst/>
                <a:rect l="l" t="t" r="r" b="b"/>
                <a:pathLst>
                  <a:path w="26301750" h="637921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F2F1EC"/>
              </a:solidFill>
            </p:spPr>
            <p:txBody>
              <a:bodyPr/>
              <a:lstStyle/>
              <a:p>
                <a:endParaRPr lang="es-CL"/>
              </a:p>
            </p:txBody>
          </p:sp>
        </p:grp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3" name="Group 3"/>
          <p:cNvGrpSpPr/>
          <p:nvPr/>
        </p:nvGrpSpPr>
        <p:grpSpPr>
          <a:xfrm>
            <a:off x="6181539" y="2566229"/>
            <a:ext cx="11450241" cy="1598486"/>
            <a:chOff x="0" y="0"/>
            <a:chExt cx="15266988" cy="21313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266924" cy="2131294"/>
            </a:xfrm>
            <a:custGeom>
              <a:avLst/>
              <a:gdLst/>
              <a:ahLst/>
              <a:cxnLst/>
              <a:rect l="l" t="t" r="r" b="b"/>
              <a:pathLst>
                <a:path w="15266924" h="2131294">
                  <a:moveTo>
                    <a:pt x="0" y="213129"/>
                  </a:moveTo>
                  <a:cubicBezTo>
                    <a:pt x="0" y="95465"/>
                    <a:pt x="121793" y="0"/>
                    <a:pt x="271907" y="0"/>
                  </a:cubicBezTo>
                  <a:lnTo>
                    <a:pt x="14995018" y="0"/>
                  </a:lnTo>
                  <a:cubicBezTo>
                    <a:pt x="15145131" y="0"/>
                    <a:pt x="15266924" y="95465"/>
                    <a:pt x="15266924" y="213129"/>
                  </a:cubicBezTo>
                  <a:lnTo>
                    <a:pt x="15266924" y="1918164"/>
                  </a:lnTo>
                  <a:cubicBezTo>
                    <a:pt x="15266924" y="2035828"/>
                    <a:pt x="15145131" y="2131294"/>
                    <a:pt x="14995018" y="2131294"/>
                  </a:cubicBezTo>
                  <a:lnTo>
                    <a:pt x="271907" y="2131294"/>
                  </a:lnTo>
                  <a:cubicBezTo>
                    <a:pt x="121793" y="2131294"/>
                    <a:pt x="0" y="2035928"/>
                    <a:pt x="0" y="1918164"/>
                  </a:cubicBezTo>
                  <a:close/>
                </a:path>
              </a:pathLst>
            </a:custGeom>
            <a:solidFill>
              <a:srgbClr val="365B6D"/>
            </a:soli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181539" y="2561466"/>
            <a:ext cx="11455002" cy="1603248"/>
            <a:chOff x="0" y="0"/>
            <a:chExt cx="15273336" cy="213766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273336" cy="2137664"/>
            </a:xfrm>
            <a:custGeom>
              <a:avLst/>
              <a:gdLst/>
              <a:ahLst/>
              <a:cxnLst/>
              <a:rect l="l" t="t" r="r" b="b"/>
              <a:pathLst>
                <a:path w="15273336" h="2137664">
                  <a:moveTo>
                    <a:pt x="0" y="0"/>
                  </a:moveTo>
                  <a:lnTo>
                    <a:pt x="15273336" y="0"/>
                  </a:lnTo>
                  <a:lnTo>
                    <a:pt x="15273336" y="2137664"/>
                  </a:lnTo>
                  <a:lnTo>
                    <a:pt x="0" y="2137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31636" b="-31636"/>
              </a:stretch>
            </a:blipFill>
          </p:spPr>
          <p:txBody>
            <a:bodyPr/>
            <a:lstStyle/>
            <a:p>
              <a:endParaRPr lang="es-C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68750" y="170180"/>
              <a:ext cx="14935836" cy="18354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12"/>
                </a:lnSpc>
              </a:pPr>
              <a:r>
                <a:rPr lang="en-US" sz="3900" spc="36" dirty="0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Victor Navarro</a:t>
              </a:r>
            </a:p>
            <a:p>
              <a:pPr marL="542925" lvl="2" indent="-180975" algn="l">
                <a:lnSpc>
                  <a:spcPts val="3240"/>
                </a:lnSpc>
                <a:buFont typeface="Arial"/>
                <a:buChar char="⚬"/>
              </a:pPr>
              <a:r>
                <a:rPr lang="en-US" sz="3000" spc="28" dirty="0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Cargo: </a:t>
              </a:r>
              <a:r>
                <a:rPr lang="en-US" sz="3000" spc="28" dirty="0" err="1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Desarrollador</a:t>
              </a:r>
              <a:endParaRPr lang="en-US" sz="3000" spc="28" dirty="0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endParaRPr>
            </a:p>
            <a:p>
              <a:pPr marL="542925" lvl="2" indent="-180975" algn="l">
                <a:lnSpc>
                  <a:spcPts val="3240"/>
                </a:lnSpc>
                <a:buFont typeface="Arial"/>
                <a:buChar char="⚬"/>
              </a:pPr>
              <a:r>
                <a:rPr lang="en-US" sz="3000" spc="28" dirty="0" err="1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Función</a:t>
              </a:r>
              <a:r>
                <a:rPr lang="en-US" sz="3000" spc="28" dirty="0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: </a:t>
              </a:r>
              <a:r>
                <a:rPr lang="en-US" sz="3000" spc="28" dirty="0" err="1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Desarrollar</a:t>
              </a:r>
              <a:r>
                <a:rPr lang="en-US" sz="3000" spc="28" dirty="0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Backend del </a:t>
              </a:r>
              <a:r>
                <a:rPr lang="en-US" sz="3000" spc="28" dirty="0" err="1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proyecto</a:t>
              </a:r>
              <a:endParaRPr lang="en-US" sz="3000" spc="28" dirty="0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181539" y="4809482"/>
            <a:ext cx="11450241" cy="1598485"/>
            <a:chOff x="0" y="0"/>
            <a:chExt cx="15266988" cy="21313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266924" cy="2131294"/>
            </a:xfrm>
            <a:custGeom>
              <a:avLst/>
              <a:gdLst/>
              <a:ahLst/>
              <a:cxnLst/>
              <a:rect l="l" t="t" r="r" b="b"/>
              <a:pathLst>
                <a:path w="15266924" h="2131294">
                  <a:moveTo>
                    <a:pt x="0" y="213129"/>
                  </a:moveTo>
                  <a:cubicBezTo>
                    <a:pt x="0" y="95465"/>
                    <a:pt x="121793" y="0"/>
                    <a:pt x="271907" y="0"/>
                  </a:cubicBezTo>
                  <a:lnTo>
                    <a:pt x="14995018" y="0"/>
                  </a:lnTo>
                  <a:cubicBezTo>
                    <a:pt x="15145131" y="0"/>
                    <a:pt x="15266924" y="95465"/>
                    <a:pt x="15266924" y="213129"/>
                  </a:cubicBezTo>
                  <a:lnTo>
                    <a:pt x="15266924" y="1918164"/>
                  </a:lnTo>
                  <a:cubicBezTo>
                    <a:pt x="15266924" y="2035828"/>
                    <a:pt x="15145131" y="2131294"/>
                    <a:pt x="14995018" y="2131294"/>
                  </a:cubicBezTo>
                  <a:lnTo>
                    <a:pt x="271907" y="2131294"/>
                  </a:lnTo>
                  <a:cubicBezTo>
                    <a:pt x="121793" y="2131294"/>
                    <a:pt x="0" y="2035928"/>
                    <a:pt x="0" y="1918164"/>
                  </a:cubicBezTo>
                  <a:close/>
                </a:path>
              </a:pathLst>
            </a:custGeom>
            <a:solidFill>
              <a:srgbClr val="365B6D"/>
            </a:soli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181539" y="4804719"/>
            <a:ext cx="11455002" cy="1603248"/>
            <a:chOff x="0" y="0"/>
            <a:chExt cx="15273336" cy="213766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273336" cy="2137664"/>
            </a:xfrm>
            <a:custGeom>
              <a:avLst/>
              <a:gdLst/>
              <a:ahLst/>
              <a:cxnLst/>
              <a:rect l="l" t="t" r="r" b="b"/>
              <a:pathLst>
                <a:path w="15273336" h="2137664">
                  <a:moveTo>
                    <a:pt x="0" y="0"/>
                  </a:moveTo>
                  <a:lnTo>
                    <a:pt x="15273336" y="0"/>
                  </a:lnTo>
                  <a:lnTo>
                    <a:pt x="15273336" y="2137664"/>
                  </a:lnTo>
                  <a:lnTo>
                    <a:pt x="0" y="2137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31636" b="-31636"/>
              </a:stretch>
            </a:blipFill>
          </p:spPr>
          <p:txBody>
            <a:bodyPr/>
            <a:lstStyle/>
            <a:p>
              <a:endParaRPr lang="es-CL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68750" y="170180"/>
              <a:ext cx="14935836" cy="18354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12"/>
                </a:lnSpc>
              </a:pPr>
              <a:r>
                <a:rPr lang="en-US" sz="3900" spc="36" dirty="0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Gabriel </a:t>
              </a:r>
              <a:r>
                <a:rPr lang="en-US" sz="3900" spc="36" dirty="0" err="1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Carcamo</a:t>
              </a:r>
              <a:endParaRPr lang="en-US" sz="3900" spc="36" dirty="0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endParaRPr>
            </a:p>
            <a:p>
              <a:pPr marL="542925" lvl="2" indent="-180975" algn="l">
                <a:lnSpc>
                  <a:spcPts val="3240"/>
                </a:lnSpc>
                <a:buFont typeface="Arial"/>
                <a:buChar char="⚬"/>
              </a:pPr>
              <a:r>
                <a:rPr lang="en-US" sz="3000" spc="28" dirty="0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Cargo: </a:t>
              </a:r>
              <a:r>
                <a:rPr lang="en-US" sz="3000" spc="28" dirty="0" err="1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Desarrollador</a:t>
              </a:r>
              <a:endParaRPr lang="en-US" sz="3000" spc="28" dirty="0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endParaRPr>
            </a:p>
            <a:p>
              <a:pPr marL="542925" lvl="2" indent="-180975" algn="l">
                <a:lnSpc>
                  <a:spcPts val="3240"/>
                </a:lnSpc>
                <a:buFont typeface="Arial"/>
                <a:buChar char="⚬"/>
              </a:pPr>
              <a:r>
                <a:rPr lang="en-US" sz="3000" spc="28" dirty="0" err="1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Función</a:t>
              </a:r>
              <a:r>
                <a:rPr lang="en-US" sz="3000" spc="28" dirty="0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: </a:t>
              </a:r>
              <a:r>
                <a:rPr lang="en-US" sz="3000" spc="28" dirty="0" err="1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Diseñar</a:t>
              </a:r>
              <a:r>
                <a:rPr lang="en-US" sz="3000" spc="28" dirty="0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la </a:t>
              </a:r>
              <a:r>
                <a:rPr lang="en-US" sz="3000" spc="28" dirty="0" err="1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interfaz</a:t>
              </a:r>
              <a:r>
                <a:rPr lang="en-US" sz="3000" spc="28" dirty="0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de </a:t>
              </a:r>
              <a:r>
                <a:rPr lang="en-US" sz="3000" spc="28" dirty="0" err="1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usuario</a:t>
              </a:r>
              <a:r>
                <a:rPr lang="en-US" sz="3000" spc="28" dirty="0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del </a:t>
              </a:r>
              <a:r>
                <a:rPr lang="en-US" sz="3000" spc="28" dirty="0" err="1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proyecto</a:t>
              </a:r>
              <a:r>
                <a:rPr lang="en-US" sz="3000" spc="28" dirty="0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181539" y="7052736"/>
            <a:ext cx="11450241" cy="1598486"/>
            <a:chOff x="0" y="0"/>
            <a:chExt cx="15266988" cy="21313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266924" cy="2131294"/>
            </a:xfrm>
            <a:custGeom>
              <a:avLst/>
              <a:gdLst/>
              <a:ahLst/>
              <a:cxnLst/>
              <a:rect l="l" t="t" r="r" b="b"/>
              <a:pathLst>
                <a:path w="15266924" h="2131294">
                  <a:moveTo>
                    <a:pt x="0" y="213129"/>
                  </a:moveTo>
                  <a:cubicBezTo>
                    <a:pt x="0" y="95465"/>
                    <a:pt x="121793" y="0"/>
                    <a:pt x="271907" y="0"/>
                  </a:cubicBezTo>
                  <a:lnTo>
                    <a:pt x="14995018" y="0"/>
                  </a:lnTo>
                  <a:cubicBezTo>
                    <a:pt x="15145131" y="0"/>
                    <a:pt x="15266924" y="95465"/>
                    <a:pt x="15266924" y="213129"/>
                  </a:cubicBezTo>
                  <a:lnTo>
                    <a:pt x="15266924" y="1918164"/>
                  </a:lnTo>
                  <a:cubicBezTo>
                    <a:pt x="15266924" y="2035828"/>
                    <a:pt x="15145131" y="2131294"/>
                    <a:pt x="14995018" y="2131294"/>
                  </a:cubicBezTo>
                  <a:lnTo>
                    <a:pt x="271907" y="2131294"/>
                  </a:lnTo>
                  <a:cubicBezTo>
                    <a:pt x="121793" y="2131294"/>
                    <a:pt x="0" y="2035928"/>
                    <a:pt x="0" y="1918164"/>
                  </a:cubicBezTo>
                  <a:close/>
                </a:path>
              </a:pathLst>
            </a:custGeom>
            <a:solidFill>
              <a:srgbClr val="365B6D"/>
            </a:soli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181539" y="7047974"/>
            <a:ext cx="11455002" cy="1603248"/>
            <a:chOff x="0" y="0"/>
            <a:chExt cx="15273336" cy="213766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5273336" cy="2137664"/>
            </a:xfrm>
            <a:custGeom>
              <a:avLst/>
              <a:gdLst/>
              <a:ahLst/>
              <a:cxnLst/>
              <a:rect l="l" t="t" r="r" b="b"/>
              <a:pathLst>
                <a:path w="15273336" h="2137664">
                  <a:moveTo>
                    <a:pt x="0" y="0"/>
                  </a:moveTo>
                  <a:lnTo>
                    <a:pt x="15273336" y="0"/>
                  </a:lnTo>
                  <a:lnTo>
                    <a:pt x="15273336" y="2137664"/>
                  </a:lnTo>
                  <a:lnTo>
                    <a:pt x="0" y="2137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31636" b="-31636"/>
              </a:stretch>
            </a:blipFill>
          </p:spPr>
          <p:txBody>
            <a:bodyPr/>
            <a:lstStyle/>
            <a:p>
              <a:endParaRPr lang="es-CL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68750" y="170180"/>
              <a:ext cx="14935836" cy="18354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12"/>
                </a:lnSpc>
              </a:pPr>
              <a:r>
                <a:rPr lang="en-US" sz="3900" spc="36" dirty="0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Christopher Valenzuela</a:t>
              </a:r>
            </a:p>
            <a:p>
              <a:pPr marL="542925" lvl="2" indent="-180975" algn="l">
                <a:lnSpc>
                  <a:spcPts val="3240"/>
                </a:lnSpc>
                <a:buFont typeface="Arial"/>
                <a:buChar char="⚬"/>
              </a:pPr>
              <a:r>
                <a:rPr lang="en-US" sz="3000" spc="28" dirty="0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Cargo: </a:t>
              </a:r>
              <a:r>
                <a:rPr lang="en-US" sz="3000" spc="28" dirty="0" err="1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Desarrollador</a:t>
              </a:r>
              <a:endParaRPr lang="en-US" sz="3000" spc="28" dirty="0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endParaRPr>
            </a:p>
            <a:p>
              <a:pPr marL="542925" lvl="2" indent="-180975" algn="l">
                <a:lnSpc>
                  <a:spcPts val="3240"/>
                </a:lnSpc>
                <a:buFont typeface="Arial"/>
                <a:buChar char="⚬"/>
              </a:pPr>
              <a:r>
                <a:rPr lang="en-US" sz="3000" spc="28" dirty="0" err="1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Función</a:t>
              </a:r>
              <a:r>
                <a:rPr lang="en-US" sz="3000" spc="28" dirty="0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: </a:t>
              </a:r>
              <a:r>
                <a:rPr lang="en-US" sz="3000" spc="28" dirty="0" err="1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Desarrollador</a:t>
              </a:r>
              <a:r>
                <a:rPr lang="en-US" sz="3000" spc="28" dirty="0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Frontend del </a:t>
              </a:r>
              <a:r>
                <a:rPr lang="en-US" sz="3000" spc="28" dirty="0" err="1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proyecto</a:t>
              </a:r>
              <a:r>
                <a:rPr lang="en-US" sz="3000" spc="28" dirty="0">
                  <a:solidFill>
                    <a:srgbClr val="F7F7F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.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95722" y="589587"/>
            <a:ext cx="1810511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“Red Vecinal”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48930" y="4633644"/>
            <a:ext cx="5230562" cy="1709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INTEGRANTES DEL PROYECTO</a:t>
            </a:r>
          </a:p>
        </p:txBody>
      </p:sp>
      <p:sp>
        <p:nvSpPr>
          <p:cNvPr id="20" name="AutoShape 20"/>
          <p:cNvSpPr/>
          <p:nvPr/>
        </p:nvSpPr>
        <p:spPr>
          <a:xfrm>
            <a:off x="-11906" y="1129897"/>
            <a:ext cx="6152238" cy="23812"/>
          </a:xfrm>
          <a:prstGeom prst="line">
            <a:avLst/>
          </a:prstGeom>
          <a:ln w="9525" cap="rnd">
            <a:solidFill>
              <a:srgbClr val="6C928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91440" y="1741994"/>
            <a:ext cx="18105118" cy="878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DESCRIPCIÓN DEL PROYECTO</a:t>
            </a:r>
          </a:p>
        </p:txBody>
      </p:sp>
      <p:sp>
        <p:nvSpPr>
          <p:cNvPr id="4" name="AutoShape 4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w="9525" cap="rnd">
            <a:solidFill>
              <a:srgbClr val="365B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5" name="Group 5"/>
          <p:cNvGrpSpPr/>
          <p:nvPr/>
        </p:nvGrpSpPr>
        <p:grpSpPr>
          <a:xfrm>
            <a:off x="1062839" y="3245129"/>
            <a:ext cx="6542107" cy="6157952"/>
            <a:chOff x="0" y="0"/>
            <a:chExt cx="8722810" cy="8210602"/>
          </a:xfrm>
        </p:grpSpPr>
        <p:sp>
          <p:nvSpPr>
            <p:cNvPr id="6" name="Freeform 6"/>
            <p:cNvSpPr/>
            <p:nvPr/>
          </p:nvSpPr>
          <p:spPr>
            <a:xfrm>
              <a:off x="12700" y="12700"/>
              <a:ext cx="8697468" cy="8185277"/>
            </a:xfrm>
            <a:custGeom>
              <a:avLst/>
              <a:gdLst/>
              <a:ahLst/>
              <a:cxnLst/>
              <a:rect l="l" t="t" r="r" b="b"/>
              <a:pathLst>
                <a:path w="8697468" h="8185277">
                  <a:moveTo>
                    <a:pt x="0" y="892302"/>
                  </a:moveTo>
                  <a:cubicBezTo>
                    <a:pt x="0" y="399542"/>
                    <a:pt x="399542" y="0"/>
                    <a:pt x="892429" y="0"/>
                  </a:cubicBezTo>
                  <a:lnTo>
                    <a:pt x="7805039" y="0"/>
                  </a:lnTo>
                  <a:cubicBezTo>
                    <a:pt x="8297926" y="0"/>
                    <a:pt x="8697468" y="399542"/>
                    <a:pt x="8697468" y="892302"/>
                  </a:cubicBezTo>
                  <a:lnTo>
                    <a:pt x="8697468" y="7292975"/>
                  </a:lnTo>
                  <a:cubicBezTo>
                    <a:pt x="8697468" y="7785735"/>
                    <a:pt x="8297926" y="8185277"/>
                    <a:pt x="7805039" y="8185277"/>
                  </a:cubicBezTo>
                  <a:lnTo>
                    <a:pt x="892429" y="8185277"/>
                  </a:lnTo>
                  <a:cubicBezTo>
                    <a:pt x="399542" y="8185150"/>
                    <a:pt x="0" y="7785735"/>
                    <a:pt x="0" y="7292975"/>
                  </a:cubicBezTo>
                  <a:close/>
                </a:path>
              </a:pathLst>
            </a:custGeom>
            <a:solidFill>
              <a:srgbClr val="F2F1EC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8722868" cy="8210677"/>
            </a:xfrm>
            <a:custGeom>
              <a:avLst/>
              <a:gdLst/>
              <a:ahLst/>
              <a:cxnLst/>
              <a:rect l="l" t="t" r="r" b="b"/>
              <a:pathLst>
                <a:path w="8722868" h="8210677">
                  <a:moveTo>
                    <a:pt x="0" y="905002"/>
                  </a:moveTo>
                  <a:cubicBezTo>
                    <a:pt x="0" y="405130"/>
                    <a:pt x="405257" y="0"/>
                    <a:pt x="905129" y="0"/>
                  </a:cubicBezTo>
                  <a:lnTo>
                    <a:pt x="7817739" y="0"/>
                  </a:lnTo>
                  <a:lnTo>
                    <a:pt x="7817739" y="12700"/>
                  </a:lnTo>
                  <a:lnTo>
                    <a:pt x="7817739" y="0"/>
                  </a:lnTo>
                  <a:cubicBezTo>
                    <a:pt x="8317611" y="0"/>
                    <a:pt x="8722868" y="405130"/>
                    <a:pt x="8722868" y="905002"/>
                  </a:cubicBezTo>
                  <a:lnTo>
                    <a:pt x="8710168" y="905002"/>
                  </a:lnTo>
                  <a:lnTo>
                    <a:pt x="8722868" y="905002"/>
                  </a:lnTo>
                  <a:lnTo>
                    <a:pt x="8722868" y="7305675"/>
                  </a:lnTo>
                  <a:lnTo>
                    <a:pt x="8710168" y="7305675"/>
                  </a:lnTo>
                  <a:lnTo>
                    <a:pt x="8722868" y="7305675"/>
                  </a:lnTo>
                  <a:cubicBezTo>
                    <a:pt x="8722868" y="7805420"/>
                    <a:pt x="8317611" y="8210677"/>
                    <a:pt x="7817739" y="8210677"/>
                  </a:cubicBezTo>
                  <a:lnTo>
                    <a:pt x="7817739" y="8197977"/>
                  </a:lnTo>
                  <a:lnTo>
                    <a:pt x="7817739" y="8210677"/>
                  </a:lnTo>
                  <a:lnTo>
                    <a:pt x="905129" y="8210677"/>
                  </a:lnTo>
                  <a:lnTo>
                    <a:pt x="905129" y="8197977"/>
                  </a:lnTo>
                  <a:lnTo>
                    <a:pt x="905129" y="8210677"/>
                  </a:lnTo>
                  <a:cubicBezTo>
                    <a:pt x="405257" y="8210550"/>
                    <a:pt x="0" y="7805420"/>
                    <a:pt x="0" y="7305675"/>
                  </a:cubicBezTo>
                  <a:lnTo>
                    <a:pt x="0" y="905002"/>
                  </a:lnTo>
                  <a:lnTo>
                    <a:pt x="12700" y="905002"/>
                  </a:lnTo>
                  <a:lnTo>
                    <a:pt x="0" y="905002"/>
                  </a:lnTo>
                  <a:moveTo>
                    <a:pt x="25400" y="905002"/>
                  </a:moveTo>
                  <a:lnTo>
                    <a:pt x="25400" y="7305675"/>
                  </a:lnTo>
                  <a:lnTo>
                    <a:pt x="12700" y="7305675"/>
                  </a:lnTo>
                  <a:lnTo>
                    <a:pt x="25400" y="7305675"/>
                  </a:lnTo>
                  <a:cubicBezTo>
                    <a:pt x="25400" y="7791450"/>
                    <a:pt x="419227" y="8185150"/>
                    <a:pt x="905129" y="8185150"/>
                  </a:cubicBezTo>
                  <a:lnTo>
                    <a:pt x="7817739" y="8185150"/>
                  </a:lnTo>
                  <a:cubicBezTo>
                    <a:pt x="8303640" y="8185150"/>
                    <a:pt x="8697468" y="7791323"/>
                    <a:pt x="8697468" y="7305548"/>
                  </a:cubicBezTo>
                  <a:lnTo>
                    <a:pt x="8697468" y="905002"/>
                  </a:lnTo>
                  <a:cubicBezTo>
                    <a:pt x="8697468" y="419227"/>
                    <a:pt x="8303514" y="25400"/>
                    <a:pt x="7817739" y="25400"/>
                  </a:cubicBezTo>
                  <a:lnTo>
                    <a:pt x="905129" y="25400"/>
                  </a:lnTo>
                  <a:lnTo>
                    <a:pt x="905129" y="12700"/>
                  </a:lnTo>
                  <a:lnTo>
                    <a:pt x="905129" y="25400"/>
                  </a:lnTo>
                  <a:cubicBezTo>
                    <a:pt x="419227" y="25400"/>
                    <a:pt x="25400" y="419227"/>
                    <a:pt x="25400" y="905002"/>
                  </a:cubicBezTo>
                  <a:close/>
                </a:path>
              </a:pathLst>
            </a:custGeom>
            <a:solidFill>
              <a:srgbClr val="41C1BA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9525"/>
              <a:ext cx="8722810" cy="8220127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ctr">
                <a:lnSpc>
                  <a:spcPts val="5040"/>
                </a:lnSpc>
              </a:pPr>
              <a:r>
                <a:rPr lang="en-US" sz="4200" u="sng" spc="39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Problema </a:t>
              </a:r>
            </a:p>
            <a:p>
              <a:pPr algn="ctr">
                <a:lnSpc>
                  <a:spcPts val="3240"/>
                </a:lnSpc>
              </a:pPr>
              <a:endParaRPr lang="en-US" sz="4200" u="sng" spc="39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endParaRPr>
            </a:p>
            <a:p>
              <a:pPr algn="ctr">
                <a:lnSpc>
                  <a:spcPts val="3240"/>
                </a:lnSpc>
              </a:pPr>
              <a:r>
                <a:rPr lang="en-US" sz="2700" u="sng" spc="25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La ausencia de un sistema integrado complica la gestión eficiente de actividades, proyectos y la comunicación entre los miembros de las juntas de vecinos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358593" y="3256463"/>
            <a:ext cx="6542107" cy="6157952"/>
            <a:chOff x="0" y="0"/>
            <a:chExt cx="8722810" cy="8210602"/>
          </a:xfrm>
        </p:grpSpPr>
        <p:sp>
          <p:nvSpPr>
            <p:cNvPr id="10" name="Freeform 10"/>
            <p:cNvSpPr/>
            <p:nvPr/>
          </p:nvSpPr>
          <p:spPr>
            <a:xfrm>
              <a:off x="12700" y="12700"/>
              <a:ext cx="8697468" cy="8185277"/>
            </a:xfrm>
            <a:custGeom>
              <a:avLst/>
              <a:gdLst/>
              <a:ahLst/>
              <a:cxnLst/>
              <a:rect l="l" t="t" r="r" b="b"/>
              <a:pathLst>
                <a:path w="8697468" h="8185277">
                  <a:moveTo>
                    <a:pt x="0" y="892302"/>
                  </a:moveTo>
                  <a:cubicBezTo>
                    <a:pt x="0" y="399542"/>
                    <a:pt x="399542" y="0"/>
                    <a:pt x="892429" y="0"/>
                  </a:cubicBezTo>
                  <a:lnTo>
                    <a:pt x="7805039" y="0"/>
                  </a:lnTo>
                  <a:cubicBezTo>
                    <a:pt x="8297926" y="0"/>
                    <a:pt x="8697468" y="399542"/>
                    <a:pt x="8697468" y="892302"/>
                  </a:cubicBezTo>
                  <a:lnTo>
                    <a:pt x="8697468" y="7292975"/>
                  </a:lnTo>
                  <a:cubicBezTo>
                    <a:pt x="8697468" y="7785735"/>
                    <a:pt x="8297926" y="8185277"/>
                    <a:pt x="7805039" y="8185277"/>
                  </a:cubicBezTo>
                  <a:lnTo>
                    <a:pt x="892429" y="8185277"/>
                  </a:lnTo>
                  <a:cubicBezTo>
                    <a:pt x="399542" y="8185150"/>
                    <a:pt x="0" y="7785735"/>
                    <a:pt x="0" y="7292975"/>
                  </a:cubicBezTo>
                  <a:close/>
                </a:path>
              </a:pathLst>
            </a:custGeom>
            <a:solidFill>
              <a:srgbClr val="F2F1EC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8722868" cy="8210677"/>
            </a:xfrm>
            <a:custGeom>
              <a:avLst/>
              <a:gdLst/>
              <a:ahLst/>
              <a:cxnLst/>
              <a:rect l="l" t="t" r="r" b="b"/>
              <a:pathLst>
                <a:path w="8722868" h="8210677">
                  <a:moveTo>
                    <a:pt x="0" y="905002"/>
                  </a:moveTo>
                  <a:cubicBezTo>
                    <a:pt x="0" y="405130"/>
                    <a:pt x="405257" y="0"/>
                    <a:pt x="905129" y="0"/>
                  </a:cubicBezTo>
                  <a:lnTo>
                    <a:pt x="7817739" y="0"/>
                  </a:lnTo>
                  <a:lnTo>
                    <a:pt x="7817739" y="12700"/>
                  </a:lnTo>
                  <a:lnTo>
                    <a:pt x="7817739" y="0"/>
                  </a:lnTo>
                  <a:cubicBezTo>
                    <a:pt x="8317611" y="0"/>
                    <a:pt x="8722868" y="405130"/>
                    <a:pt x="8722868" y="905002"/>
                  </a:cubicBezTo>
                  <a:lnTo>
                    <a:pt x="8710168" y="905002"/>
                  </a:lnTo>
                  <a:lnTo>
                    <a:pt x="8722868" y="905002"/>
                  </a:lnTo>
                  <a:lnTo>
                    <a:pt x="8722868" y="7305675"/>
                  </a:lnTo>
                  <a:lnTo>
                    <a:pt x="8710168" y="7305675"/>
                  </a:lnTo>
                  <a:lnTo>
                    <a:pt x="8722868" y="7305675"/>
                  </a:lnTo>
                  <a:cubicBezTo>
                    <a:pt x="8722868" y="7805420"/>
                    <a:pt x="8317611" y="8210677"/>
                    <a:pt x="7817739" y="8210677"/>
                  </a:cubicBezTo>
                  <a:lnTo>
                    <a:pt x="7817739" y="8197977"/>
                  </a:lnTo>
                  <a:lnTo>
                    <a:pt x="7817739" y="8210677"/>
                  </a:lnTo>
                  <a:lnTo>
                    <a:pt x="905129" y="8210677"/>
                  </a:lnTo>
                  <a:lnTo>
                    <a:pt x="905129" y="8197977"/>
                  </a:lnTo>
                  <a:lnTo>
                    <a:pt x="905129" y="8210677"/>
                  </a:lnTo>
                  <a:cubicBezTo>
                    <a:pt x="405257" y="8210550"/>
                    <a:pt x="0" y="7805420"/>
                    <a:pt x="0" y="7305675"/>
                  </a:cubicBezTo>
                  <a:lnTo>
                    <a:pt x="0" y="905002"/>
                  </a:lnTo>
                  <a:lnTo>
                    <a:pt x="12700" y="905002"/>
                  </a:lnTo>
                  <a:lnTo>
                    <a:pt x="0" y="905002"/>
                  </a:lnTo>
                  <a:moveTo>
                    <a:pt x="25400" y="905002"/>
                  </a:moveTo>
                  <a:lnTo>
                    <a:pt x="25400" y="7305675"/>
                  </a:lnTo>
                  <a:lnTo>
                    <a:pt x="12700" y="7305675"/>
                  </a:lnTo>
                  <a:lnTo>
                    <a:pt x="25400" y="7305675"/>
                  </a:lnTo>
                  <a:cubicBezTo>
                    <a:pt x="25400" y="7791450"/>
                    <a:pt x="419227" y="8185150"/>
                    <a:pt x="905129" y="8185150"/>
                  </a:cubicBezTo>
                  <a:lnTo>
                    <a:pt x="7817739" y="8185150"/>
                  </a:lnTo>
                  <a:cubicBezTo>
                    <a:pt x="8303640" y="8185150"/>
                    <a:pt x="8697468" y="7791323"/>
                    <a:pt x="8697468" y="7305548"/>
                  </a:cubicBezTo>
                  <a:lnTo>
                    <a:pt x="8697468" y="905002"/>
                  </a:lnTo>
                  <a:cubicBezTo>
                    <a:pt x="8697468" y="419227"/>
                    <a:pt x="8303514" y="25400"/>
                    <a:pt x="7817739" y="25400"/>
                  </a:cubicBezTo>
                  <a:lnTo>
                    <a:pt x="905129" y="25400"/>
                  </a:lnTo>
                  <a:lnTo>
                    <a:pt x="905129" y="12700"/>
                  </a:lnTo>
                  <a:lnTo>
                    <a:pt x="905129" y="25400"/>
                  </a:lnTo>
                  <a:cubicBezTo>
                    <a:pt x="419227" y="25400"/>
                    <a:pt x="25400" y="419227"/>
                    <a:pt x="25400" y="905002"/>
                  </a:cubicBezTo>
                  <a:close/>
                </a:path>
              </a:pathLst>
            </a:custGeom>
            <a:solidFill>
              <a:srgbClr val="41C1BA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8722810" cy="8220127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ctr">
                <a:lnSpc>
                  <a:spcPts val="5040"/>
                </a:lnSpc>
              </a:pPr>
              <a:r>
                <a:rPr lang="en-US" sz="4200" u="sng" spc="39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Propuesta de solución</a:t>
              </a:r>
            </a:p>
            <a:p>
              <a:pPr algn="just">
                <a:lnSpc>
                  <a:spcPts val="3240"/>
                </a:lnSpc>
              </a:pPr>
              <a:endParaRPr lang="en-US" sz="4200" u="sng" spc="39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endParaRPr>
            </a:p>
            <a:p>
              <a:pPr algn="ctr">
                <a:lnSpc>
                  <a:spcPts val="3240"/>
                </a:lnSpc>
              </a:pPr>
              <a:r>
                <a:rPr lang="en-US" sz="2700" u="sng" spc="25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Creación de un sistema web y/o aplicación móvil que optimice la gestión de la unidad territorial, permitiendo la inscripción de vecinos, la solicitud de certificados de residencia, la postulación a proyectos vecinales, entre otras funciones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175830" y="5594862"/>
            <a:ext cx="1729863" cy="1154676"/>
            <a:chOff x="0" y="0"/>
            <a:chExt cx="2306484" cy="1539568"/>
          </a:xfrm>
        </p:grpSpPr>
        <p:sp>
          <p:nvSpPr>
            <p:cNvPr id="14" name="Freeform 14"/>
            <p:cNvSpPr/>
            <p:nvPr/>
          </p:nvSpPr>
          <p:spPr>
            <a:xfrm>
              <a:off x="12700" y="12700"/>
              <a:ext cx="2281174" cy="1514094"/>
            </a:xfrm>
            <a:custGeom>
              <a:avLst/>
              <a:gdLst/>
              <a:ahLst/>
              <a:cxnLst/>
              <a:rect l="l" t="t" r="r" b="b"/>
              <a:pathLst>
                <a:path w="2281174" h="1514094">
                  <a:moveTo>
                    <a:pt x="0" y="378587"/>
                  </a:moveTo>
                  <a:lnTo>
                    <a:pt x="1519809" y="378587"/>
                  </a:lnTo>
                  <a:lnTo>
                    <a:pt x="1519809" y="0"/>
                  </a:lnTo>
                  <a:lnTo>
                    <a:pt x="2281174" y="757047"/>
                  </a:lnTo>
                  <a:lnTo>
                    <a:pt x="1519809" y="1514094"/>
                  </a:lnTo>
                  <a:lnTo>
                    <a:pt x="1519809" y="1135634"/>
                  </a:lnTo>
                  <a:lnTo>
                    <a:pt x="0" y="1135634"/>
                  </a:lnTo>
                  <a:close/>
                </a:path>
              </a:pathLst>
            </a:custGeom>
            <a:solidFill>
              <a:srgbClr val="41C1BA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-889"/>
              <a:ext cx="2306447" cy="1541399"/>
            </a:xfrm>
            <a:custGeom>
              <a:avLst/>
              <a:gdLst/>
              <a:ahLst/>
              <a:cxnLst/>
              <a:rect l="l" t="t" r="r" b="b"/>
              <a:pathLst>
                <a:path w="2306447" h="1541399">
                  <a:moveTo>
                    <a:pt x="12700" y="379476"/>
                  </a:moveTo>
                  <a:lnTo>
                    <a:pt x="1532509" y="379476"/>
                  </a:lnTo>
                  <a:lnTo>
                    <a:pt x="1532509" y="392176"/>
                  </a:lnTo>
                  <a:lnTo>
                    <a:pt x="1519809" y="392176"/>
                  </a:lnTo>
                  <a:lnTo>
                    <a:pt x="1519809" y="13589"/>
                  </a:lnTo>
                  <a:cubicBezTo>
                    <a:pt x="1519809" y="8509"/>
                    <a:pt x="1522857" y="3810"/>
                    <a:pt x="1527683" y="1905"/>
                  </a:cubicBezTo>
                  <a:cubicBezTo>
                    <a:pt x="1532509" y="0"/>
                    <a:pt x="1537843" y="1016"/>
                    <a:pt x="1541526" y="4572"/>
                  </a:cubicBezTo>
                  <a:lnTo>
                    <a:pt x="2302764" y="761619"/>
                  </a:lnTo>
                  <a:cubicBezTo>
                    <a:pt x="2305177" y="764032"/>
                    <a:pt x="2306447" y="767207"/>
                    <a:pt x="2306447" y="770636"/>
                  </a:cubicBezTo>
                  <a:cubicBezTo>
                    <a:pt x="2306447" y="774065"/>
                    <a:pt x="2305050" y="777240"/>
                    <a:pt x="2302764" y="779653"/>
                  </a:cubicBezTo>
                  <a:lnTo>
                    <a:pt x="1541399" y="1536700"/>
                  </a:lnTo>
                  <a:cubicBezTo>
                    <a:pt x="1537716" y="1540256"/>
                    <a:pt x="1532255" y="1541399"/>
                    <a:pt x="1527556" y="1539367"/>
                  </a:cubicBezTo>
                  <a:cubicBezTo>
                    <a:pt x="1522857" y="1537335"/>
                    <a:pt x="1519682" y="1532763"/>
                    <a:pt x="1519682" y="1527683"/>
                  </a:cubicBezTo>
                  <a:lnTo>
                    <a:pt x="1519682" y="1149223"/>
                  </a:lnTo>
                  <a:lnTo>
                    <a:pt x="1532382" y="1149223"/>
                  </a:lnTo>
                  <a:lnTo>
                    <a:pt x="1532382" y="1161923"/>
                  </a:lnTo>
                  <a:lnTo>
                    <a:pt x="12700" y="1161923"/>
                  </a:lnTo>
                  <a:cubicBezTo>
                    <a:pt x="5715" y="1161923"/>
                    <a:pt x="0" y="1156208"/>
                    <a:pt x="0" y="1149223"/>
                  </a:cubicBezTo>
                  <a:lnTo>
                    <a:pt x="0" y="392176"/>
                  </a:lnTo>
                  <a:cubicBezTo>
                    <a:pt x="0" y="385191"/>
                    <a:pt x="5715" y="379476"/>
                    <a:pt x="12700" y="379476"/>
                  </a:cubicBezTo>
                  <a:moveTo>
                    <a:pt x="12700" y="404876"/>
                  </a:moveTo>
                  <a:lnTo>
                    <a:pt x="12700" y="392176"/>
                  </a:lnTo>
                  <a:lnTo>
                    <a:pt x="25400" y="392176"/>
                  </a:lnTo>
                  <a:lnTo>
                    <a:pt x="25400" y="1149223"/>
                  </a:lnTo>
                  <a:lnTo>
                    <a:pt x="12700" y="1149223"/>
                  </a:lnTo>
                  <a:lnTo>
                    <a:pt x="12700" y="1136523"/>
                  </a:lnTo>
                  <a:lnTo>
                    <a:pt x="1532509" y="1136523"/>
                  </a:lnTo>
                  <a:cubicBezTo>
                    <a:pt x="1539494" y="1136523"/>
                    <a:pt x="1545209" y="1142238"/>
                    <a:pt x="1545209" y="1149223"/>
                  </a:cubicBezTo>
                  <a:lnTo>
                    <a:pt x="1545209" y="1527810"/>
                  </a:lnTo>
                  <a:lnTo>
                    <a:pt x="1532509" y="1527810"/>
                  </a:lnTo>
                  <a:lnTo>
                    <a:pt x="1523492" y="1518793"/>
                  </a:lnTo>
                  <a:lnTo>
                    <a:pt x="2284857" y="761619"/>
                  </a:lnTo>
                  <a:lnTo>
                    <a:pt x="2293874" y="770636"/>
                  </a:lnTo>
                  <a:lnTo>
                    <a:pt x="2284857" y="779653"/>
                  </a:lnTo>
                  <a:lnTo>
                    <a:pt x="1523492" y="22606"/>
                  </a:lnTo>
                  <a:lnTo>
                    <a:pt x="1532509" y="13589"/>
                  </a:lnTo>
                  <a:lnTo>
                    <a:pt x="1545209" y="13589"/>
                  </a:lnTo>
                  <a:lnTo>
                    <a:pt x="1545209" y="392176"/>
                  </a:lnTo>
                  <a:cubicBezTo>
                    <a:pt x="1545209" y="399161"/>
                    <a:pt x="1539494" y="404876"/>
                    <a:pt x="1532509" y="404876"/>
                  </a:cubicBezTo>
                  <a:lnTo>
                    <a:pt x="12700" y="404876"/>
                  </a:lnTo>
                  <a:close/>
                </a:path>
              </a:pathLst>
            </a:custGeom>
            <a:solidFill>
              <a:srgbClr val="365B6D"/>
            </a:solid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95722" y="589587"/>
            <a:ext cx="1810511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“Red Vecinal”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91440" y="2122176"/>
            <a:ext cx="18105118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Objetivo General</a:t>
            </a:r>
          </a:p>
        </p:txBody>
      </p:sp>
      <p:sp>
        <p:nvSpPr>
          <p:cNvPr id="4" name="AutoShape 4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w="9525" cap="rnd">
            <a:solidFill>
              <a:srgbClr val="365B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5" name="TextBox 5"/>
          <p:cNvSpPr txBox="1"/>
          <p:nvPr/>
        </p:nvSpPr>
        <p:spPr>
          <a:xfrm>
            <a:off x="91437" y="5822121"/>
            <a:ext cx="18105118" cy="878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Objetivos Específicos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12248" y="3051332"/>
            <a:ext cx="16463500" cy="2381881"/>
            <a:chOff x="0" y="0"/>
            <a:chExt cx="21951334" cy="3175842"/>
          </a:xfrm>
        </p:grpSpPr>
        <p:sp>
          <p:nvSpPr>
            <p:cNvPr id="7" name="Freeform 7"/>
            <p:cNvSpPr/>
            <p:nvPr/>
          </p:nvSpPr>
          <p:spPr>
            <a:xfrm>
              <a:off x="12700" y="12700"/>
              <a:ext cx="21925914" cy="3150489"/>
            </a:xfrm>
            <a:custGeom>
              <a:avLst/>
              <a:gdLst/>
              <a:ahLst/>
              <a:cxnLst/>
              <a:rect l="l" t="t" r="r" b="b"/>
              <a:pathLst>
                <a:path w="21925914" h="3150489">
                  <a:moveTo>
                    <a:pt x="0" y="525145"/>
                  </a:moveTo>
                  <a:cubicBezTo>
                    <a:pt x="0" y="235077"/>
                    <a:pt x="236728" y="0"/>
                    <a:pt x="528701" y="0"/>
                  </a:cubicBezTo>
                  <a:lnTo>
                    <a:pt x="21397213" y="0"/>
                  </a:lnTo>
                  <a:cubicBezTo>
                    <a:pt x="21689186" y="0"/>
                    <a:pt x="21925914" y="235077"/>
                    <a:pt x="21925914" y="525145"/>
                  </a:cubicBezTo>
                  <a:lnTo>
                    <a:pt x="21925914" y="2625344"/>
                  </a:lnTo>
                  <a:cubicBezTo>
                    <a:pt x="21925914" y="2915285"/>
                    <a:pt x="21689186" y="3150489"/>
                    <a:pt x="21397213" y="3150489"/>
                  </a:cubicBezTo>
                  <a:lnTo>
                    <a:pt x="528701" y="3150489"/>
                  </a:lnTo>
                  <a:cubicBezTo>
                    <a:pt x="236728" y="3150489"/>
                    <a:pt x="0" y="2915412"/>
                    <a:pt x="0" y="2625344"/>
                  </a:cubicBezTo>
                  <a:close/>
                </a:path>
              </a:pathLst>
            </a:custGeom>
            <a:solidFill>
              <a:srgbClr val="F2F1EC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0"/>
              <a:ext cx="21951314" cy="3175889"/>
            </a:xfrm>
            <a:custGeom>
              <a:avLst/>
              <a:gdLst/>
              <a:ahLst/>
              <a:cxnLst/>
              <a:rect l="l" t="t" r="r" b="b"/>
              <a:pathLst>
                <a:path w="21951314" h="3175889">
                  <a:moveTo>
                    <a:pt x="0" y="537845"/>
                  </a:moveTo>
                  <a:cubicBezTo>
                    <a:pt x="0" y="240665"/>
                    <a:pt x="242443" y="0"/>
                    <a:pt x="541401" y="0"/>
                  </a:cubicBezTo>
                  <a:lnTo>
                    <a:pt x="21409913" y="0"/>
                  </a:lnTo>
                  <a:lnTo>
                    <a:pt x="21409913" y="12700"/>
                  </a:lnTo>
                  <a:lnTo>
                    <a:pt x="21409913" y="0"/>
                  </a:lnTo>
                  <a:cubicBezTo>
                    <a:pt x="21708872" y="0"/>
                    <a:pt x="21951314" y="240665"/>
                    <a:pt x="21951314" y="537845"/>
                  </a:cubicBezTo>
                  <a:lnTo>
                    <a:pt x="21938614" y="537845"/>
                  </a:lnTo>
                  <a:lnTo>
                    <a:pt x="21951314" y="537845"/>
                  </a:lnTo>
                  <a:lnTo>
                    <a:pt x="21951314" y="2638044"/>
                  </a:lnTo>
                  <a:lnTo>
                    <a:pt x="21938614" y="2638044"/>
                  </a:lnTo>
                  <a:lnTo>
                    <a:pt x="21951314" y="2638044"/>
                  </a:lnTo>
                  <a:cubicBezTo>
                    <a:pt x="21951314" y="2935097"/>
                    <a:pt x="21708872" y="3175889"/>
                    <a:pt x="21409913" y="3175889"/>
                  </a:cubicBezTo>
                  <a:lnTo>
                    <a:pt x="21409913" y="3163189"/>
                  </a:lnTo>
                  <a:lnTo>
                    <a:pt x="21409913" y="3175889"/>
                  </a:lnTo>
                  <a:lnTo>
                    <a:pt x="541401" y="3175889"/>
                  </a:lnTo>
                  <a:lnTo>
                    <a:pt x="541401" y="3163189"/>
                  </a:lnTo>
                  <a:lnTo>
                    <a:pt x="541401" y="3175889"/>
                  </a:lnTo>
                  <a:cubicBezTo>
                    <a:pt x="242443" y="3175889"/>
                    <a:pt x="0" y="2935097"/>
                    <a:pt x="0" y="2638044"/>
                  </a:cubicBezTo>
                  <a:lnTo>
                    <a:pt x="0" y="537845"/>
                  </a:lnTo>
                  <a:lnTo>
                    <a:pt x="12700" y="537845"/>
                  </a:lnTo>
                  <a:lnTo>
                    <a:pt x="0" y="537845"/>
                  </a:lnTo>
                  <a:moveTo>
                    <a:pt x="25400" y="537845"/>
                  </a:moveTo>
                  <a:lnTo>
                    <a:pt x="25400" y="2638044"/>
                  </a:lnTo>
                  <a:lnTo>
                    <a:pt x="12700" y="2638044"/>
                  </a:lnTo>
                  <a:lnTo>
                    <a:pt x="25400" y="2638044"/>
                  </a:lnTo>
                  <a:cubicBezTo>
                    <a:pt x="25400" y="2921000"/>
                    <a:pt x="256286" y="3150489"/>
                    <a:pt x="541401" y="3150489"/>
                  </a:cubicBezTo>
                  <a:lnTo>
                    <a:pt x="21409913" y="3150489"/>
                  </a:lnTo>
                  <a:cubicBezTo>
                    <a:pt x="21695028" y="3150489"/>
                    <a:pt x="21925914" y="2921000"/>
                    <a:pt x="21925914" y="2638044"/>
                  </a:cubicBezTo>
                  <a:lnTo>
                    <a:pt x="21925914" y="537845"/>
                  </a:lnTo>
                  <a:cubicBezTo>
                    <a:pt x="21925914" y="254889"/>
                    <a:pt x="21695028" y="25400"/>
                    <a:pt x="21409913" y="25400"/>
                  </a:cubicBezTo>
                  <a:lnTo>
                    <a:pt x="541401" y="25400"/>
                  </a:lnTo>
                  <a:lnTo>
                    <a:pt x="541401" y="12700"/>
                  </a:lnTo>
                  <a:lnTo>
                    <a:pt x="541401" y="25400"/>
                  </a:lnTo>
                  <a:cubicBezTo>
                    <a:pt x="256286" y="25400"/>
                    <a:pt x="25400" y="254889"/>
                    <a:pt x="25400" y="537845"/>
                  </a:cubicBezTo>
                  <a:close/>
                </a:path>
              </a:pathLst>
            </a:custGeom>
            <a:solidFill>
              <a:srgbClr val="41C1BA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21951334" cy="31853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2700" spc="25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Optimizar la gestión de la unidad territorial de una junta de vecinos a través de la implementación de un sistema digital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12246" y="7089085"/>
            <a:ext cx="16463500" cy="2669096"/>
            <a:chOff x="0" y="0"/>
            <a:chExt cx="21951334" cy="3558794"/>
          </a:xfrm>
        </p:grpSpPr>
        <p:sp>
          <p:nvSpPr>
            <p:cNvPr id="11" name="Freeform 11"/>
            <p:cNvSpPr/>
            <p:nvPr/>
          </p:nvSpPr>
          <p:spPr>
            <a:xfrm>
              <a:off x="12700" y="14231"/>
              <a:ext cx="21925914" cy="3530384"/>
            </a:xfrm>
            <a:custGeom>
              <a:avLst/>
              <a:gdLst/>
              <a:ahLst/>
              <a:cxnLst/>
              <a:rect l="l" t="t" r="r" b="b"/>
              <a:pathLst>
                <a:path w="21925914" h="3530384">
                  <a:moveTo>
                    <a:pt x="0" y="588469"/>
                  </a:moveTo>
                  <a:cubicBezTo>
                    <a:pt x="0" y="263424"/>
                    <a:pt x="236728" y="0"/>
                    <a:pt x="528701" y="0"/>
                  </a:cubicBezTo>
                  <a:lnTo>
                    <a:pt x="21397213" y="0"/>
                  </a:lnTo>
                  <a:cubicBezTo>
                    <a:pt x="21689186" y="0"/>
                    <a:pt x="21925914" y="263424"/>
                    <a:pt x="21925914" y="588469"/>
                  </a:cubicBezTo>
                  <a:lnTo>
                    <a:pt x="21925914" y="2941916"/>
                  </a:lnTo>
                  <a:cubicBezTo>
                    <a:pt x="21925914" y="3266819"/>
                    <a:pt x="21689186" y="3530384"/>
                    <a:pt x="21397213" y="3530384"/>
                  </a:cubicBezTo>
                  <a:lnTo>
                    <a:pt x="528701" y="3530384"/>
                  </a:lnTo>
                  <a:cubicBezTo>
                    <a:pt x="236728" y="3530384"/>
                    <a:pt x="0" y="3266961"/>
                    <a:pt x="0" y="2941916"/>
                  </a:cubicBezTo>
                  <a:close/>
                </a:path>
              </a:pathLst>
            </a:custGeom>
            <a:solidFill>
              <a:srgbClr val="F2F1EC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21951314" cy="3558841"/>
            </a:xfrm>
            <a:custGeom>
              <a:avLst/>
              <a:gdLst/>
              <a:ahLst/>
              <a:cxnLst/>
              <a:rect l="l" t="t" r="r" b="b"/>
              <a:pathLst>
                <a:path w="21951314" h="3558841">
                  <a:moveTo>
                    <a:pt x="0" y="602700"/>
                  </a:moveTo>
                  <a:cubicBezTo>
                    <a:pt x="0" y="269685"/>
                    <a:pt x="242443" y="0"/>
                    <a:pt x="541401" y="0"/>
                  </a:cubicBezTo>
                  <a:lnTo>
                    <a:pt x="21409913" y="0"/>
                  </a:lnTo>
                  <a:lnTo>
                    <a:pt x="21409913" y="14231"/>
                  </a:lnTo>
                  <a:lnTo>
                    <a:pt x="21409913" y="0"/>
                  </a:lnTo>
                  <a:cubicBezTo>
                    <a:pt x="21708872" y="0"/>
                    <a:pt x="21951314" y="269685"/>
                    <a:pt x="21951314" y="602700"/>
                  </a:cubicBezTo>
                  <a:lnTo>
                    <a:pt x="21938614" y="602700"/>
                  </a:lnTo>
                  <a:lnTo>
                    <a:pt x="21951314" y="602700"/>
                  </a:lnTo>
                  <a:lnTo>
                    <a:pt x="21951314" y="2956147"/>
                  </a:lnTo>
                  <a:lnTo>
                    <a:pt x="21938614" y="2956147"/>
                  </a:lnTo>
                  <a:lnTo>
                    <a:pt x="21951314" y="2956147"/>
                  </a:lnTo>
                  <a:cubicBezTo>
                    <a:pt x="21951314" y="3289019"/>
                    <a:pt x="21708872" y="3558841"/>
                    <a:pt x="21409913" y="3558841"/>
                  </a:cubicBezTo>
                  <a:lnTo>
                    <a:pt x="21409913" y="3544615"/>
                  </a:lnTo>
                  <a:lnTo>
                    <a:pt x="21409913" y="3558841"/>
                  </a:lnTo>
                  <a:lnTo>
                    <a:pt x="541401" y="3558841"/>
                  </a:lnTo>
                  <a:lnTo>
                    <a:pt x="541401" y="3544615"/>
                  </a:lnTo>
                  <a:lnTo>
                    <a:pt x="541401" y="3558841"/>
                  </a:lnTo>
                  <a:cubicBezTo>
                    <a:pt x="242443" y="3558841"/>
                    <a:pt x="0" y="3289019"/>
                    <a:pt x="0" y="2956147"/>
                  </a:cubicBezTo>
                  <a:lnTo>
                    <a:pt x="0" y="602700"/>
                  </a:lnTo>
                  <a:lnTo>
                    <a:pt x="12700" y="602700"/>
                  </a:lnTo>
                  <a:lnTo>
                    <a:pt x="0" y="602700"/>
                  </a:lnTo>
                  <a:moveTo>
                    <a:pt x="25400" y="602700"/>
                  </a:moveTo>
                  <a:lnTo>
                    <a:pt x="25400" y="2956147"/>
                  </a:lnTo>
                  <a:lnTo>
                    <a:pt x="12700" y="2956147"/>
                  </a:lnTo>
                  <a:lnTo>
                    <a:pt x="25400" y="2956147"/>
                  </a:lnTo>
                  <a:cubicBezTo>
                    <a:pt x="25400" y="3273222"/>
                    <a:pt x="256286" y="3530384"/>
                    <a:pt x="541401" y="3530384"/>
                  </a:cubicBezTo>
                  <a:lnTo>
                    <a:pt x="21409913" y="3530384"/>
                  </a:lnTo>
                  <a:cubicBezTo>
                    <a:pt x="21695028" y="3530384"/>
                    <a:pt x="21925914" y="3273223"/>
                    <a:pt x="21925914" y="2956147"/>
                  </a:cubicBezTo>
                  <a:lnTo>
                    <a:pt x="21925914" y="602700"/>
                  </a:lnTo>
                  <a:cubicBezTo>
                    <a:pt x="21925914" y="285624"/>
                    <a:pt x="21695028" y="28463"/>
                    <a:pt x="21409913" y="28463"/>
                  </a:cubicBezTo>
                  <a:lnTo>
                    <a:pt x="541401" y="28463"/>
                  </a:lnTo>
                  <a:lnTo>
                    <a:pt x="541401" y="14231"/>
                  </a:lnTo>
                  <a:lnTo>
                    <a:pt x="541401" y="28463"/>
                  </a:lnTo>
                  <a:cubicBezTo>
                    <a:pt x="256286" y="28463"/>
                    <a:pt x="25400" y="285624"/>
                    <a:pt x="25400" y="602700"/>
                  </a:cubicBezTo>
                  <a:close/>
                </a:path>
              </a:pathLst>
            </a:custGeom>
            <a:solidFill>
              <a:srgbClr val="41C1BA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9525"/>
              <a:ext cx="21951334" cy="3568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82930" lvl="1" indent="-291465" algn="ctr">
                <a:lnSpc>
                  <a:spcPts val="3240"/>
                </a:lnSpc>
                <a:buAutoNum type="arabicPeriod"/>
              </a:pPr>
              <a:r>
                <a:rPr lang="en-US" sz="2700" spc="24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Desarrollar una aplicación web</a:t>
              </a:r>
            </a:p>
            <a:p>
              <a:pPr marL="582930" lvl="1" indent="-291465" algn="ctr">
                <a:lnSpc>
                  <a:spcPts val="3240"/>
                </a:lnSpc>
                <a:buAutoNum type="arabicPeriod"/>
              </a:pPr>
              <a:r>
                <a:rPr lang="en-US" sz="2700" spc="24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Implementar un sistema de registro de vecinos</a:t>
              </a:r>
            </a:p>
            <a:p>
              <a:pPr marL="582930" lvl="1" indent="-291465" algn="ctr">
                <a:lnSpc>
                  <a:spcPts val="3240"/>
                </a:lnSpc>
                <a:buAutoNum type="arabicPeriod"/>
              </a:pPr>
              <a:r>
                <a:rPr lang="en-US" sz="2700" spc="24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Implementar un módulo de solicitud y emisión de certificados de residencia</a:t>
              </a:r>
            </a:p>
            <a:p>
              <a:pPr marL="582930" lvl="1" indent="-291465" algn="ctr">
                <a:lnSpc>
                  <a:spcPts val="3240"/>
                </a:lnSpc>
                <a:buAutoNum type="arabicPeriod"/>
              </a:pPr>
              <a:r>
                <a:rPr lang="en-US" sz="2700" spc="24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Implementar un sistema de gestión y postulación de proyectos vecinales</a:t>
              </a:r>
            </a:p>
            <a:p>
              <a:pPr marL="582930" lvl="1" indent="-291465" algn="ctr">
                <a:lnSpc>
                  <a:spcPts val="3240"/>
                </a:lnSpc>
                <a:buAutoNum type="arabicPeriod"/>
              </a:pPr>
              <a:r>
                <a:rPr lang="en-US" sz="2700" spc="24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Implementar un sistema de notificaciones y alertas</a:t>
              </a:r>
            </a:p>
            <a:p>
              <a:pPr marL="582930" lvl="1" indent="-291465" algn="ctr">
                <a:lnSpc>
                  <a:spcPts val="3240"/>
                </a:lnSpc>
                <a:buAutoNum type="arabicPeriod"/>
              </a:pPr>
              <a:r>
                <a:rPr lang="en-US" sz="2700" spc="25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Arriendo y gestión de espacios comunitarios.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95722" y="589587"/>
            <a:ext cx="1810511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“Red Vecinal”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91441" y="1556028"/>
            <a:ext cx="18105118" cy="878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Alcances y limitaciones del proyecto</a:t>
            </a:r>
          </a:p>
        </p:txBody>
      </p:sp>
      <p:sp>
        <p:nvSpPr>
          <p:cNvPr id="4" name="AutoShape 4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w="9525" cap="rnd">
            <a:solidFill>
              <a:srgbClr val="365B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5" name="Group 5"/>
          <p:cNvGrpSpPr/>
          <p:nvPr/>
        </p:nvGrpSpPr>
        <p:grpSpPr>
          <a:xfrm>
            <a:off x="1062839" y="3245129"/>
            <a:ext cx="6542107" cy="6157952"/>
            <a:chOff x="0" y="0"/>
            <a:chExt cx="8722810" cy="8210602"/>
          </a:xfrm>
        </p:grpSpPr>
        <p:sp>
          <p:nvSpPr>
            <p:cNvPr id="6" name="Freeform 6"/>
            <p:cNvSpPr/>
            <p:nvPr/>
          </p:nvSpPr>
          <p:spPr>
            <a:xfrm>
              <a:off x="12700" y="12700"/>
              <a:ext cx="8697468" cy="8185277"/>
            </a:xfrm>
            <a:custGeom>
              <a:avLst/>
              <a:gdLst/>
              <a:ahLst/>
              <a:cxnLst/>
              <a:rect l="l" t="t" r="r" b="b"/>
              <a:pathLst>
                <a:path w="8697468" h="8185277">
                  <a:moveTo>
                    <a:pt x="0" y="892302"/>
                  </a:moveTo>
                  <a:cubicBezTo>
                    <a:pt x="0" y="399542"/>
                    <a:pt x="399542" y="0"/>
                    <a:pt x="892429" y="0"/>
                  </a:cubicBezTo>
                  <a:lnTo>
                    <a:pt x="7805039" y="0"/>
                  </a:lnTo>
                  <a:cubicBezTo>
                    <a:pt x="8297926" y="0"/>
                    <a:pt x="8697468" y="399542"/>
                    <a:pt x="8697468" y="892302"/>
                  </a:cubicBezTo>
                  <a:lnTo>
                    <a:pt x="8697468" y="7292975"/>
                  </a:lnTo>
                  <a:cubicBezTo>
                    <a:pt x="8697468" y="7785735"/>
                    <a:pt x="8297926" y="8185277"/>
                    <a:pt x="7805039" y="8185277"/>
                  </a:cubicBezTo>
                  <a:lnTo>
                    <a:pt x="892429" y="8185277"/>
                  </a:lnTo>
                  <a:cubicBezTo>
                    <a:pt x="399542" y="8185150"/>
                    <a:pt x="0" y="7785735"/>
                    <a:pt x="0" y="7292975"/>
                  </a:cubicBezTo>
                  <a:close/>
                </a:path>
              </a:pathLst>
            </a:custGeom>
            <a:solidFill>
              <a:srgbClr val="F2F1EC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8722868" cy="8210677"/>
            </a:xfrm>
            <a:custGeom>
              <a:avLst/>
              <a:gdLst/>
              <a:ahLst/>
              <a:cxnLst/>
              <a:rect l="l" t="t" r="r" b="b"/>
              <a:pathLst>
                <a:path w="8722868" h="8210677">
                  <a:moveTo>
                    <a:pt x="0" y="905002"/>
                  </a:moveTo>
                  <a:cubicBezTo>
                    <a:pt x="0" y="405130"/>
                    <a:pt x="405257" y="0"/>
                    <a:pt x="905129" y="0"/>
                  </a:cubicBezTo>
                  <a:lnTo>
                    <a:pt x="7817739" y="0"/>
                  </a:lnTo>
                  <a:lnTo>
                    <a:pt x="7817739" y="12700"/>
                  </a:lnTo>
                  <a:lnTo>
                    <a:pt x="7817739" y="0"/>
                  </a:lnTo>
                  <a:cubicBezTo>
                    <a:pt x="8317611" y="0"/>
                    <a:pt x="8722868" y="405130"/>
                    <a:pt x="8722868" y="905002"/>
                  </a:cubicBezTo>
                  <a:lnTo>
                    <a:pt x="8710168" y="905002"/>
                  </a:lnTo>
                  <a:lnTo>
                    <a:pt x="8722868" y="905002"/>
                  </a:lnTo>
                  <a:lnTo>
                    <a:pt x="8722868" y="7305675"/>
                  </a:lnTo>
                  <a:lnTo>
                    <a:pt x="8710168" y="7305675"/>
                  </a:lnTo>
                  <a:lnTo>
                    <a:pt x="8722868" y="7305675"/>
                  </a:lnTo>
                  <a:cubicBezTo>
                    <a:pt x="8722868" y="7805420"/>
                    <a:pt x="8317611" y="8210677"/>
                    <a:pt x="7817739" y="8210677"/>
                  </a:cubicBezTo>
                  <a:lnTo>
                    <a:pt x="7817739" y="8197977"/>
                  </a:lnTo>
                  <a:lnTo>
                    <a:pt x="7817739" y="8210677"/>
                  </a:lnTo>
                  <a:lnTo>
                    <a:pt x="905129" y="8210677"/>
                  </a:lnTo>
                  <a:lnTo>
                    <a:pt x="905129" y="8197977"/>
                  </a:lnTo>
                  <a:lnTo>
                    <a:pt x="905129" y="8210677"/>
                  </a:lnTo>
                  <a:cubicBezTo>
                    <a:pt x="405257" y="8210550"/>
                    <a:pt x="0" y="7805420"/>
                    <a:pt x="0" y="7305675"/>
                  </a:cubicBezTo>
                  <a:lnTo>
                    <a:pt x="0" y="905002"/>
                  </a:lnTo>
                  <a:lnTo>
                    <a:pt x="12700" y="905002"/>
                  </a:lnTo>
                  <a:lnTo>
                    <a:pt x="0" y="905002"/>
                  </a:lnTo>
                  <a:moveTo>
                    <a:pt x="25400" y="905002"/>
                  </a:moveTo>
                  <a:lnTo>
                    <a:pt x="25400" y="7305675"/>
                  </a:lnTo>
                  <a:lnTo>
                    <a:pt x="12700" y="7305675"/>
                  </a:lnTo>
                  <a:lnTo>
                    <a:pt x="25400" y="7305675"/>
                  </a:lnTo>
                  <a:cubicBezTo>
                    <a:pt x="25400" y="7791450"/>
                    <a:pt x="419227" y="8185150"/>
                    <a:pt x="905129" y="8185150"/>
                  </a:cubicBezTo>
                  <a:lnTo>
                    <a:pt x="7817739" y="8185150"/>
                  </a:lnTo>
                  <a:cubicBezTo>
                    <a:pt x="8303640" y="8185150"/>
                    <a:pt x="8697468" y="7791323"/>
                    <a:pt x="8697468" y="7305548"/>
                  </a:cubicBezTo>
                  <a:lnTo>
                    <a:pt x="8697468" y="905002"/>
                  </a:lnTo>
                  <a:cubicBezTo>
                    <a:pt x="8697468" y="419227"/>
                    <a:pt x="8303514" y="25400"/>
                    <a:pt x="7817739" y="25400"/>
                  </a:cubicBezTo>
                  <a:lnTo>
                    <a:pt x="905129" y="25400"/>
                  </a:lnTo>
                  <a:lnTo>
                    <a:pt x="905129" y="12700"/>
                  </a:lnTo>
                  <a:lnTo>
                    <a:pt x="905129" y="25400"/>
                  </a:lnTo>
                  <a:cubicBezTo>
                    <a:pt x="419227" y="25400"/>
                    <a:pt x="25400" y="419227"/>
                    <a:pt x="25400" y="905002"/>
                  </a:cubicBezTo>
                  <a:close/>
                </a:path>
              </a:pathLst>
            </a:custGeom>
            <a:solidFill>
              <a:srgbClr val="41C1BA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9525"/>
              <a:ext cx="8722810" cy="8220127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ctr">
                <a:lnSpc>
                  <a:spcPts val="5040"/>
                </a:lnSpc>
              </a:pPr>
              <a:r>
                <a:rPr lang="en-US" sz="4200" u="sng" spc="39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Alcances </a:t>
              </a:r>
            </a:p>
            <a:p>
              <a:pPr algn="ctr">
                <a:lnSpc>
                  <a:spcPts val="3240"/>
                </a:lnSpc>
              </a:pPr>
              <a:endParaRPr lang="en-US" sz="4200" u="sng" spc="39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endParaRPr>
            </a:p>
            <a:p>
              <a:pPr marL="582930" lvl="1" indent="-291465" algn="l">
                <a:lnSpc>
                  <a:spcPts val="3240"/>
                </a:lnSpc>
                <a:buFont typeface="Arial"/>
                <a:buChar char="•"/>
              </a:pPr>
              <a:r>
                <a:rPr lang="en-US" sz="2700" u="sng" spc="24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Aplicación web para gestión de junta de vecinos</a:t>
              </a:r>
            </a:p>
            <a:p>
              <a:pPr marL="582930" lvl="1" indent="-291465" algn="l">
                <a:lnSpc>
                  <a:spcPts val="3240"/>
                </a:lnSpc>
                <a:buFont typeface="Arial"/>
                <a:buChar char="•"/>
              </a:pPr>
              <a:r>
                <a:rPr lang="en-US" sz="2700" u="sng" spc="24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Registro de vecinos y emisión de certificados</a:t>
              </a:r>
            </a:p>
            <a:p>
              <a:pPr marL="582930" lvl="1" indent="-291465" algn="l">
                <a:lnSpc>
                  <a:spcPts val="3240"/>
                </a:lnSpc>
                <a:buFont typeface="Arial"/>
                <a:buChar char="•"/>
              </a:pPr>
              <a:r>
                <a:rPr lang="en-US" sz="2700" u="sng" spc="24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Gestión de proyectos vecinales</a:t>
              </a:r>
            </a:p>
            <a:p>
              <a:pPr marL="582930" lvl="1" indent="-291465" algn="l">
                <a:lnSpc>
                  <a:spcPts val="3240"/>
                </a:lnSpc>
                <a:buFont typeface="Arial"/>
                <a:buChar char="•"/>
              </a:pPr>
              <a:r>
                <a:rPr lang="en-US" sz="2700" u="sng" spc="24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Sistema de notificaciones y calendario de eventos</a:t>
              </a:r>
            </a:p>
            <a:p>
              <a:pPr marL="582930" lvl="1" indent="-291465" algn="l">
                <a:lnSpc>
                  <a:spcPts val="3240"/>
                </a:lnSpc>
                <a:buFont typeface="Arial"/>
                <a:buChar char="•"/>
              </a:pPr>
              <a:r>
                <a:rPr lang="en-US" sz="2700" u="sng" spc="25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Módulo de arriendo de espacios comunitarios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358593" y="3256463"/>
            <a:ext cx="6542107" cy="6157952"/>
            <a:chOff x="0" y="0"/>
            <a:chExt cx="8722810" cy="8210602"/>
          </a:xfrm>
        </p:grpSpPr>
        <p:sp>
          <p:nvSpPr>
            <p:cNvPr id="10" name="Freeform 10"/>
            <p:cNvSpPr/>
            <p:nvPr/>
          </p:nvSpPr>
          <p:spPr>
            <a:xfrm>
              <a:off x="12700" y="12700"/>
              <a:ext cx="8697468" cy="8185277"/>
            </a:xfrm>
            <a:custGeom>
              <a:avLst/>
              <a:gdLst/>
              <a:ahLst/>
              <a:cxnLst/>
              <a:rect l="l" t="t" r="r" b="b"/>
              <a:pathLst>
                <a:path w="8697468" h="8185277">
                  <a:moveTo>
                    <a:pt x="0" y="892302"/>
                  </a:moveTo>
                  <a:cubicBezTo>
                    <a:pt x="0" y="399542"/>
                    <a:pt x="399542" y="0"/>
                    <a:pt x="892429" y="0"/>
                  </a:cubicBezTo>
                  <a:lnTo>
                    <a:pt x="7805039" y="0"/>
                  </a:lnTo>
                  <a:cubicBezTo>
                    <a:pt x="8297926" y="0"/>
                    <a:pt x="8697468" y="399542"/>
                    <a:pt x="8697468" y="892302"/>
                  </a:cubicBezTo>
                  <a:lnTo>
                    <a:pt x="8697468" y="7292975"/>
                  </a:lnTo>
                  <a:cubicBezTo>
                    <a:pt x="8697468" y="7785735"/>
                    <a:pt x="8297926" y="8185277"/>
                    <a:pt x="7805039" y="8185277"/>
                  </a:cubicBezTo>
                  <a:lnTo>
                    <a:pt x="892429" y="8185277"/>
                  </a:lnTo>
                  <a:cubicBezTo>
                    <a:pt x="399542" y="8185150"/>
                    <a:pt x="0" y="7785735"/>
                    <a:pt x="0" y="7292975"/>
                  </a:cubicBezTo>
                  <a:close/>
                </a:path>
              </a:pathLst>
            </a:custGeom>
            <a:solidFill>
              <a:srgbClr val="F2F1EC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8722868" cy="8210677"/>
            </a:xfrm>
            <a:custGeom>
              <a:avLst/>
              <a:gdLst/>
              <a:ahLst/>
              <a:cxnLst/>
              <a:rect l="l" t="t" r="r" b="b"/>
              <a:pathLst>
                <a:path w="8722868" h="8210677">
                  <a:moveTo>
                    <a:pt x="0" y="905002"/>
                  </a:moveTo>
                  <a:cubicBezTo>
                    <a:pt x="0" y="405130"/>
                    <a:pt x="405257" y="0"/>
                    <a:pt x="905129" y="0"/>
                  </a:cubicBezTo>
                  <a:lnTo>
                    <a:pt x="7817739" y="0"/>
                  </a:lnTo>
                  <a:lnTo>
                    <a:pt x="7817739" y="12700"/>
                  </a:lnTo>
                  <a:lnTo>
                    <a:pt x="7817739" y="0"/>
                  </a:lnTo>
                  <a:cubicBezTo>
                    <a:pt x="8317611" y="0"/>
                    <a:pt x="8722868" y="405130"/>
                    <a:pt x="8722868" y="905002"/>
                  </a:cubicBezTo>
                  <a:lnTo>
                    <a:pt x="8710168" y="905002"/>
                  </a:lnTo>
                  <a:lnTo>
                    <a:pt x="8722868" y="905002"/>
                  </a:lnTo>
                  <a:lnTo>
                    <a:pt x="8722868" y="7305675"/>
                  </a:lnTo>
                  <a:lnTo>
                    <a:pt x="8710168" y="7305675"/>
                  </a:lnTo>
                  <a:lnTo>
                    <a:pt x="8722868" y="7305675"/>
                  </a:lnTo>
                  <a:cubicBezTo>
                    <a:pt x="8722868" y="7805420"/>
                    <a:pt x="8317611" y="8210677"/>
                    <a:pt x="7817739" y="8210677"/>
                  </a:cubicBezTo>
                  <a:lnTo>
                    <a:pt x="7817739" y="8197977"/>
                  </a:lnTo>
                  <a:lnTo>
                    <a:pt x="7817739" y="8210677"/>
                  </a:lnTo>
                  <a:lnTo>
                    <a:pt x="905129" y="8210677"/>
                  </a:lnTo>
                  <a:lnTo>
                    <a:pt x="905129" y="8197977"/>
                  </a:lnTo>
                  <a:lnTo>
                    <a:pt x="905129" y="8210677"/>
                  </a:lnTo>
                  <a:cubicBezTo>
                    <a:pt x="405257" y="8210550"/>
                    <a:pt x="0" y="7805420"/>
                    <a:pt x="0" y="7305675"/>
                  </a:cubicBezTo>
                  <a:lnTo>
                    <a:pt x="0" y="905002"/>
                  </a:lnTo>
                  <a:lnTo>
                    <a:pt x="12700" y="905002"/>
                  </a:lnTo>
                  <a:lnTo>
                    <a:pt x="0" y="905002"/>
                  </a:lnTo>
                  <a:moveTo>
                    <a:pt x="25400" y="905002"/>
                  </a:moveTo>
                  <a:lnTo>
                    <a:pt x="25400" y="7305675"/>
                  </a:lnTo>
                  <a:lnTo>
                    <a:pt x="12700" y="7305675"/>
                  </a:lnTo>
                  <a:lnTo>
                    <a:pt x="25400" y="7305675"/>
                  </a:lnTo>
                  <a:cubicBezTo>
                    <a:pt x="25400" y="7791450"/>
                    <a:pt x="419227" y="8185150"/>
                    <a:pt x="905129" y="8185150"/>
                  </a:cubicBezTo>
                  <a:lnTo>
                    <a:pt x="7817739" y="8185150"/>
                  </a:lnTo>
                  <a:cubicBezTo>
                    <a:pt x="8303640" y="8185150"/>
                    <a:pt x="8697468" y="7791323"/>
                    <a:pt x="8697468" y="7305548"/>
                  </a:cubicBezTo>
                  <a:lnTo>
                    <a:pt x="8697468" y="905002"/>
                  </a:lnTo>
                  <a:cubicBezTo>
                    <a:pt x="8697468" y="419227"/>
                    <a:pt x="8303514" y="25400"/>
                    <a:pt x="7817739" y="25400"/>
                  </a:cubicBezTo>
                  <a:lnTo>
                    <a:pt x="905129" y="25400"/>
                  </a:lnTo>
                  <a:lnTo>
                    <a:pt x="905129" y="12700"/>
                  </a:lnTo>
                  <a:lnTo>
                    <a:pt x="905129" y="25400"/>
                  </a:lnTo>
                  <a:cubicBezTo>
                    <a:pt x="419227" y="25400"/>
                    <a:pt x="25400" y="419227"/>
                    <a:pt x="25400" y="905002"/>
                  </a:cubicBezTo>
                  <a:close/>
                </a:path>
              </a:pathLst>
            </a:custGeom>
            <a:solidFill>
              <a:srgbClr val="41C1BA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8722810" cy="8220127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ctr">
                <a:lnSpc>
                  <a:spcPts val="5040"/>
                </a:lnSpc>
              </a:pPr>
              <a:r>
                <a:rPr lang="en-US" sz="4200" u="sng" spc="39" dirty="0" err="1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Limitaciones</a:t>
              </a:r>
              <a:endParaRPr lang="en-US" sz="4200" u="sng" spc="39" dirty="0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endParaRPr>
            </a:p>
            <a:p>
              <a:pPr algn="just">
                <a:lnSpc>
                  <a:spcPts val="3240"/>
                </a:lnSpc>
              </a:pPr>
              <a:endParaRPr lang="en-US" sz="4200" u="sng" spc="39" dirty="0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endParaRPr>
            </a:p>
            <a:p>
              <a:pPr marL="582930" lvl="1" indent="-291465" algn="l">
                <a:lnSpc>
                  <a:spcPts val="3240"/>
                </a:lnSpc>
                <a:buFont typeface="Arial"/>
                <a:buChar char="•"/>
              </a:pPr>
              <a:r>
                <a:rPr lang="en-US" sz="2700" u="sng" spc="24" dirty="0" err="1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Unicamente</a:t>
              </a:r>
              <a:r>
                <a:rPr lang="en-US" sz="2700" u="sng" spc="24" dirty="0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</a:t>
              </a:r>
              <a:r>
                <a:rPr lang="en-US" sz="2700" u="sng" spc="24" dirty="0" err="1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en</a:t>
              </a:r>
              <a:r>
                <a:rPr lang="en-US" sz="2700" u="sng" spc="24" dirty="0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Web</a:t>
              </a:r>
            </a:p>
            <a:p>
              <a:pPr marL="582930" lvl="1" indent="-291465" algn="l">
                <a:lnSpc>
                  <a:spcPts val="3240"/>
                </a:lnSpc>
                <a:buFont typeface="Arial"/>
                <a:buChar char="•"/>
              </a:pPr>
              <a:r>
                <a:rPr lang="en-US" sz="2700" u="sng" spc="24" dirty="0" err="1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Presupuesto</a:t>
              </a:r>
              <a:r>
                <a:rPr lang="en-US" sz="2700" u="sng" spc="24" dirty="0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</a:t>
              </a:r>
              <a:r>
                <a:rPr lang="en-US" sz="2700" u="sng" spc="24" dirty="0" err="1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limitado</a:t>
              </a:r>
              <a:r>
                <a:rPr lang="en-US" sz="2700" u="sng" spc="24" dirty="0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a </a:t>
              </a:r>
              <a:r>
                <a:rPr lang="en-US" sz="2700" u="sng" spc="24" dirty="0" err="1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recursos</a:t>
              </a:r>
              <a:r>
                <a:rPr lang="en-US" sz="2700" u="sng" spc="24" dirty="0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open-source</a:t>
              </a:r>
            </a:p>
            <a:p>
              <a:pPr marL="582930" lvl="1" indent="-291465" algn="l">
                <a:lnSpc>
                  <a:spcPts val="3240"/>
                </a:lnSpc>
                <a:buFont typeface="Arial"/>
                <a:buChar char="•"/>
              </a:pPr>
              <a:r>
                <a:rPr lang="en-US" sz="2700" u="sng" spc="24" dirty="0" err="1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Funcionamiento</a:t>
              </a:r>
              <a:r>
                <a:rPr lang="en-US" sz="2700" u="sng" spc="24" dirty="0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</a:t>
              </a:r>
              <a:r>
                <a:rPr lang="en-US" sz="2700" u="sng" spc="24" dirty="0" err="1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en</a:t>
              </a:r>
              <a:r>
                <a:rPr lang="en-US" sz="2700" u="sng" spc="24" dirty="0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3 </a:t>
              </a:r>
              <a:r>
                <a:rPr lang="en-US" sz="2700" u="sng" spc="24" dirty="0" err="1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comunas</a:t>
              </a:r>
              <a:endParaRPr lang="en-US" sz="2700" u="sng" spc="24" dirty="0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endParaRPr>
            </a:p>
            <a:p>
              <a:pPr marL="582930" lvl="1" indent="-291465" algn="l">
                <a:lnSpc>
                  <a:spcPts val="3240"/>
                </a:lnSpc>
                <a:buFont typeface="Arial"/>
                <a:buChar char="•"/>
              </a:pPr>
              <a:r>
                <a:rPr lang="en-US" sz="2700" u="sng" spc="24" dirty="0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Sin </a:t>
              </a:r>
              <a:r>
                <a:rPr lang="en-US" sz="2700" u="sng" spc="24" dirty="0" err="1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equipo</a:t>
              </a:r>
              <a:r>
                <a:rPr lang="en-US" sz="2700" u="sng" spc="24" dirty="0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de </a:t>
              </a:r>
              <a:r>
                <a:rPr lang="en-US" sz="2700" u="sng" spc="24" dirty="0" err="1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soporte</a:t>
              </a:r>
              <a:r>
                <a:rPr lang="en-US" sz="2700" u="sng" spc="24" dirty="0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</a:t>
              </a:r>
              <a:r>
                <a:rPr lang="en-US" sz="2700" u="sng" spc="24" dirty="0" err="1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técnico</a:t>
              </a:r>
              <a:r>
                <a:rPr lang="en-US" sz="2700" u="sng" spc="24" dirty="0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</a:t>
              </a:r>
              <a:r>
                <a:rPr lang="en-US" sz="2700" u="sng" spc="24" dirty="0" err="1">
                  <a:solidFill>
                    <a:srgbClr val="365B6D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especializado</a:t>
              </a:r>
              <a:endParaRPr lang="en-US" sz="2700" u="sng" spc="25" dirty="0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95722" y="589587"/>
            <a:ext cx="1810511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365B6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“Red Vecinal”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91440" y="2194702"/>
            <a:ext cx="18105118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 dirty="0" err="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Metodología</a:t>
            </a:r>
            <a:r>
              <a:rPr lang="en-US" sz="5400" spc="50" dirty="0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de </a:t>
            </a:r>
            <a:r>
              <a:rPr lang="en-US" sz="5400" spc="50" dirty="0" err="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trabajo</a:t>
            </a:r>
            <a:r>
              <a:rPr lang="en-US" sz="5400" spc="50" dirty="0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para </a:t>
            </a:r>
            <a:r>
              <a:rPr lang="en-US" sz="5400" spc="50" dirty="0" err="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el</a:t>
            </a:r>
            <a:r>
              <a:rPr lang="en-US" sz="5400" spc="50" dirty="0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5400" spc="50" dirty="0" err="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desarrollo</a:t>
            </a:r>
            <a:r>
              <a:rPr lang="en-US" sz="5400" spc="50" dirty="0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del </a:t>
            </a:r>
            <a:r>
              <a:rPr lang="en-US" sz="5400" spc="50" dirty="0" err="1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</a:t>
            </a:r>
            <a:endParaRPr lang="en-US" sz="5400" spc="50" dirty="0">
              <a:solidFill>
                <a:srgbClr val="F7F7F7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4" name="AutoShape 4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w="9525" cap="rnd">
            <a:solidFill>
              <a:srgbClr val="F7F7F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5" name="TextBox 5"/>
          <p:cNvSpPr txBox="1"/>
          <p:nvPr/>
        </p:nvSpPr>
        <p:spPr>
          <a:xfrm>
            <a:off x="91441" y="3361514"/>
            <a:ext cx="18105118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Metodología Tradicional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66548" y="5809439"/>
            <a:ext cx="6330324" cy="346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9"/>
              </a:lnSpc>
            </a:pPr>
            <a:r>
              <a:rPr lang="en-US" sz="3299" u="sng" spc="29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Características</a:t>
            </a:r>
          </a:p>
          <a:p>
            <a:pPr marL="712467" lvl="1" indent="-356233" algn="l">
              <a:lnSpc>
                <a:spcPts val="3959"/>
              </a:lnSpc>
              <a:buFont typeface="Arial"/>
              <a:buChar char="•"/>
            </a:pPr>
            <a:r>
              <a:rPr lang="en-US" sz="3299" spc="29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Fases secuenciales y bien definidas</a:t>
            </a:r>
          </a:p>
          <a:p>
            <a:pPr marL="712467" lvl="1" indent="-356233" algn="l">
              <a:lnSpc>
                <a:spcPts val="3959"/>
              </a:lnSpc>
              <a:buFont typeface="Arial"/>
              <a:buChar char="•"/>
            </a:pPr>
            <a:r>
              <a:rPr lang="en-US" sz="3299" spc="29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Planificación detallada desde el inicio</a:t>
            </a:r>
          </a:p>
          <a:p>
            <a:pPr marL="712467" lvl="1" indent="-356233" algn="l">
              <a:lnSpc>
                <a:spcPts val="3959"/>
              </a:lnSpc>
              <a:buFont typeface="Arial"/>
              <a:buChar char="•"/>
            </a:pPr>
            <a:r>
              <a:rPr lang="en-US" sz="3299" spc="30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Documentación exhaustiva en cada fase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079568" y="6057089"/>
            <a:ext cx="6157320" cy="297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9"/>
              </a:lnSpc>
            </a:pPr>
            <a:r>
              <a:rPr lang="en-US" sz="3299" u="sng" spc="29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Ventajas</a:t>
            </a:r>
          </a:p>
          <a:p>
            <a:pPr marL="712467" lvl="1" indent="-356233" algn="l">
              <a:lnSpc>
                <a:spcPts val="3959"/>
              </a:lnSpc>
              <a:buFont typeface="Arial"/>
              <a:buChar char="•"/>
            </a:pPr>
            <a:r>
              <a:rPr lang="en-US" sz="3299" spc="29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Clara definición de entregables</a:t>
            </a:r>
          </a:p>
          <a:p>
            <a:pPr marL="712467" lvl="1" indent="-356233" algn="l">
              <a:lnSpc>
                <a:spcPts val="3959"/>
              </a:lnSpc>
              <a:buFont typeface="Arial"/>
              <a:buChar char="•"/>
            </a:pPr>
            <a:r>
              <a:rPr lang="en-US" sz="3299" spc="29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Facilita la gestión y seguimiento del progreso</a:t>
            </a:r>
          </a:p>
          <a:p>
            <a:pPr marL="712467" lvl="1" indent="-356233" algn="l">
              <a:lnSpc>
                <a:spcPts val="3959"/>
              </a:lnSpc>
              <a:buFont typeface="Arial"/>
              <a:buChar char="•"/>
            </a:pPr>
            <a:r>
              <a:rPr lang="en-US" sz="3299" spc="30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Adecuado para proyectos con requisitos estables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5722" y="589587"/>
            <a:ext cx="1810511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F2F1EC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“Red Vecinal”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91441" y="1489353"/>
            <a:ext cx="18105118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Cronograma para el desarrollo del proyecto </a:t>
            </a:r>
          </a:p>
        </p:txBody>
      </p:sp>
      <p:sp>
        <p:nvSpPr>
          <p:cNvPr id="4" name="AutoShape 4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w="9525" cap="rnd">
            <a:solidFill>
              <a:srgbClr val="41C1B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1385874" y="2375178"/>
          <a:ext cx="14936659" cy="7616546"/>
        </p:xfrm>
        <a:graphic>
          <a:graphicData uri="http://schemas.openxmlformats.org/drawingml/2006/table">
            <a:tbl>
              <a:tblPr/>
              <a:tblGrid>
                <a:gridCol w="320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514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705412">
                <a:tc>
                  <a:txBody>
                    <a:bodyPr/>
                    <a:lstStyle/>
                    <a:p>
                      <a:pPr algn="ctr">
                        <a:lnSpc>
                          <a:spcPts val="1785"/>
                        </a:lnSpc>
                        <a:defRPr/>
                      </a:pPr>
                      <a:r>
                        <a:rPr lang="en-US" sz="1275" spc="118">
                          <a:solidFill>
                            <a:srgbClr val="F7F7F7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ACTIVIDAD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S2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S3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S4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S5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S6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S7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S8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S9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S10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S11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S12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S13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S14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S15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S16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S17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289DD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S18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489"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7F7F7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Analisis de Requisitos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4662"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7F7F7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Diseño de la arquitectura del sistema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8401"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7F7F7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Diseño y prototipado de la interfaz de usuario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489"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7F7F7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Desarrollo del Backend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8401"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7F7F7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Implementación de la interfaz de usuario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8401"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7F7F7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Integración del Frontend con Backend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1489"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7F7F7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Ejecución de pruebas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48401"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7F7F7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Despliegue de entorno de producción 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48401"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7F7F7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Planificación de mantenimiento y soporte</a:t>
                      </a: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B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73" cap="flat" cmpd="sng" algn="ctr">
                      <a:solidFill>
                        <a:srgbClr val="41C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295722" y="589587"/>
            <a:ext cx="1810511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“Red Vecinal”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6962" y="1901304"/>
            <a:ext cx="8647038" cy="6484391"/>
          </a:xfrm>
          <a:custGeom>
            <a:avLst/>
            <a:gdLst/>
            <a:ahLst/>
            <a:cxnLst/>
            <a:rect l="l" t="t" r="r" b="b"/>
            <a:pathLst>
              <a:path w="8647038" h="6484391">
                <a:moveTo>
                  <a:pt x="0" y="0"/>
                </a:moveTo>
                <a:lnTo>
                  <a:pt x="8647038" y="0"/>
                </a:lnTo>
                <a:lnTo>
                  <a:pt x="8647038" y="6484392"/>
                </a:lnTo>
                <a:lnTo>
                  <a:pt x="0" y="64843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055" t="-11159" r="-24136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9709174" y="2684356"/>
            <a:ext cx="5122944" cy="203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75"/>
              </a:lnSpc>
            </a:pPr>
            <a:r>
              <a:rPr lang="en-US" sz="7500" spc="70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Arquitectura del software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709174" y="6256446"/>
            <a:ext cx="664525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</a:pPr>
            <a:r>
              <a:rPr lang="en-US" sz="2499" spc="23">
                <a:solidFill>
                  <a:srgbClr val="F2F1EC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“Red Vecinal”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9709174" y="5513281"/>
            <a:ext cx="6770652" cy="0"/>
          </a:xfrm>
          <a:prstGeom prst="line">
            <a:avLst/>
          </a:prstGeom>
          <a:ln w="38100" cap="flat">
            <a:solidFill>
              <a:srgbClr val="F7F7F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6" name="Freeform 6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7656381" cy="8229600"/>
          </a:xfrm>
          <a:custGeom>
            <a:avLst/>
            <a:gdLst/>
            <a:ahLst/>
            <a:cxnLst/>
            <a:rect l="l" t="t" r="r" b="b"/>
            <a:pathLst>
              <a:path w="7656381" h="8229600">
                <a:moveTo>
                  <a:pt x="0" y="0"/>
                </a:moveTo>
                <a:lnTo>
                  <a:pt x="7656381" y="0"/>
                </a:lnTo>
                <a:lnTo>
                  <a:pt x="765638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756" r="-46331"/>
            </a:stretch>
          </a:blipFill>
        </p:spPr>
        <p:txBody>
          <a:bodyPr/>
          <a:lstStyle/>
          <a:p>
            <a:endParaRPr lang="es-CL" dirty="0"/>
          </a:p>
        </p:txBody>
      </p:sp>
      <p:sp>
        <p:nvSpPr>
          <p:cNvPr id="3" name="TextBox 3"/>
          <p:cNvSpPr txBox="1"/>
          <p:nvPr/>
        </p:nvSpPr>
        <p:spPr>
          <a:xfrm>
            <a:off x="9709174" y="2408129"/>
            <a:ext cx="5122944" cy="2314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25"/>
              </a:lnSpc>
            </a:pPr>
            <a:r>
              <a:rPr lang="en-US" sz="8500" spc="79">
                <a:solidFill>
                  <a:srgbClr val="F7F7F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Modelo de datos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709174" y="6256446"/>
            <a:ext cx="664525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</a:pPr>
            <a:r>
              <a:rPr lang="en-US" sz="2499" spc="23">
                <a:solidFill>
                  <a:srgbClr val="F2F1EC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“Red Vecinal”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9709174" y="5513281"/>
            <a:ext cx="6770652" cy="0"/>
          </a:xfrm>
          <a:prstGeom prst="line">
            <a:avLst/>
          </a:prstGeom>
          <a:ln w="38100" cap="flat">
            <a:solidFill>
              <a:srgbClr val="F7F7F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6" name="Freeform 6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4EF907B-8F54-ACD5-BED8-FC2CE839E190}"/>
              </a:ext>
            </a:extLst>
          </p:cNvPr>
          <p:cNvSpPr/>
          <p:nvPr/>
        </p:nvSpPr>
        <p:spPr>
          <a:xfrm>
            <a:off x="2514600" y="6678721"/>
            <a:ext cx="152400" cy="141179"/>
          </a:xfrm>
          <a:prstGeom prst="rect">
            <a:avLst/>
          </a:prstGeom>
          <a:solidFill>
            <a:srgbClr val="282C34"/>
          </a:solidFill>
          <a:ln>
            <a:solidFill>
              <a:srgbClr val="282C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3A4FE2-31A9-40F2-06DE-3BE582D49EF8}"/>
              </a:ext>
            </a:extLst>
          </p:cNvPr>
          <p:cNvSpPr txBox="1"/>
          <p:nvPr/>
        </p:nvSpPr>
        <p:spPr>
          <a:xfrm>
            <a:off x="2590800" y="6591300"/>
            <a:ext cx="15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900" dirty="0">
                <a:solidFill>
                  <a:srgbClr val="A1AA93"/>
                </a:solidFill>
              </a:rPr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568</Words>
  <Application>Microsoft Office PowerPoint</Application>
  <PresentationFormat>Personalizado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TT Rounds Condensed</vt:lpstr>
      <vt:lpstr>Inter</vt:lpstr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Proyecto Red Vecinal</dc:title>
  <cp:lastModifiedBy>VICTOR MANUEL Navarro Fermin</cp:lastModifiedBy>
  <cp:revision>4</cp:revision>
  <dcterms:created xsi:type="dcterms:W3CDTF">2006-08-16T00:00:00Z</dcterms:created>
  <dcterms:modified xsi:type="dcterms:W3CDTF">2024-10-16T18:27:39Z</dcterms:modified>
  <dc:identifier>DAGTgT__ALs</dc:identifier>
</cp:coreProperties>
</file>