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9" r:id="rId3"/>
    <p:sldId id="476" r:id="rId4"/>
    <p:sldId id="479" r:id="rId5"/>
    <p:sldId id="508" r:id="rId6"/>
    <p:sldId id="506" r:id="rId7"/>
    <p:sldId id="507" r:id="rId8"/>
    <p:sldId id="513" r:id="rId9"/>
    <p:sldId id="509" r:id="rId10"/>
    <p:sldId id="514" r:id="rId11"/>
    <p:sldId id="515" r:id="rId12"/>
    <p:sldId id="510" r:id="rId13"/>
    <p:sldId id="511" r:id="rId14"/>
    <p:sldId id="516" r:id="rId15"/>
    <p:sldId id="517" r:id="rId16"/>
    <p:sldId id="519" r:id="rId17"/>
    <p:sldId id="512" r:id="rId18"/>
    <p:sldId id="520" r:id="rId19"/>
    <p:sldId id="518" r:id="rId20"/>
    <p:sldId id="521" r:id="rId21"/>
    <p:sldId id="522" r:id="rId22"/>
    <p:sldId id="523" r:id="rId23"/>
    <p:sldId id="525" r:id="rId24"/>
    <p:sldId id="524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7" r:id="rId35"/>
    <p:sldId id="535" r:id="rId36"/>
    <p:sldId id="540" r:id="rId37"/>
    <p:sldId id="538" r:id="rId38"/>
    <p:sldId id="539" r:id="rId39"/>
    <p:sldId id="541" r:id="rId40"/>
    <p:sldId id="542" r:id="rId41"/>
    <p:sldId id="543" r:id="rId42"/>
    <p:sldId id="544" r:id="rId43"/>
    <p:sldId id="546" r:id="rId44"/>
    <p:sldId id="545" r:id="rId45"/>
    <p:sldId id="547" r:id="rId46"/>
    <p:sldId id="551" r:id="rId47"/>
    <p:sldId id="549" r:id="rId48"/>
    <p:sldId id="552" r:id="rId49"/>
    <p:sldId id="553" r:id="rId50"/>
    <p:sldId id="554" r:id="rId51"/>
    <p:sldId id="548" r:id="rId52"/>
    <p:sldId id="550" r:id="rId53"/>
    <p:sldId id="555" r:id="rId54"/>
    <p:sldId id="557" r:id="rId55"/>
    <p:sldId id="556" r:id="rId56"/>
    <p:sldId id="260" r:id="rId57"/>
  </p:sldIdLst>
  <p:sldSz cx="12192000" cy="6858000"/>
  <p:notesSz cx="6858000" cy="9144000"/>
  <p:custDataLst>
    <p:tags r:id="rId6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8CD"/>
    <a:srgbClr val="21BDEE"/>
    <a:srgbClr val="383951"/>
    <a:srgbClr val="ADE7F9"/>
    <a:srgbClr val="A6A6A6"/>
    <a:srgbClr val="D9D9D9"/>
    <a:srgbClr val="FFFFFF"/>
    <a:srgbClr val="888897"/>
    <a:srgbClr val="7AD7F5"/>
    <a:srgbClr val="F58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1" autoAdjust="0"/>
    <p:restoredTop sz="96400" autoAdjust="0"/>
  </p:normalViewPr>
  <p:slideViewPr>
    <p:cSldViewPr>
      <p:cViewPr varScale="1">
        <p:scale>
          <a:sx n="64" d="100"/>
          <a:sy n="64" d="100"/>
        </p:scale>
        <p:origin x="87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3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7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42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9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5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95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3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8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19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74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7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36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25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5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22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31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1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6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3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82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92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18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50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36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50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98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94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3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8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6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739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620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84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11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90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04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16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5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91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928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528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604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0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7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57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품질이란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우수한 정도</a:t>
            </a:r>
            <a:r>
              <a:rPr lang="en-US" altLang="ko-KR" dirty="0" smtClean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어떤 실체가 지니고 있는 명시적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요구 및 묵시적 요구를 만족시키는 능력에 관계되는 특성의 총체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품질이란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소프트웨어 제품이 명시된 조건하에서 사용될 때 명시적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암묵적 </a:t>
            </a:r>
            <a:r>
              <a:rPr lang="ko-KR" altLang="en-US" baseline="0" dirty="0" err="1" smtClean="0"/>
              <a:t>필요을</a:t>
            </a:r>
            <a:r>
              <a:rPr lang="ko-KR" altLang="en-US" baseline="0" dirty="0" smtClean="0"/>
              <a:t> 만족시키는 능력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9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텍스트 개체 틀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5400" y="2996952"/>
            <a:ext cx="5488426" cy="10156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600" b="1" baseline="0">
                <a:solidFill>
                  <a:srgbClr val="383A51"/>
                </a:solidFill>
                <a:effectLst/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BUSINESS PLAN</a:t>
            </a:r>
            <a:endParaRPr lang="ko-KR" altLang="en-US" dirty="0" smtClean="0"/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5400" y="2780928"/>
            <a:ext cx="176144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rgbClr val="383A51"/>
                </a:solidFill>
                <a:effectLst/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Slogan goes here</a:t>
            </a:r>
          </a:p>
        </p:txBody>
      </p:sp>
    </p:spTree>
    <p:extLst>
      <p:ext uri="{BB962C8B-B14F-4D97-AF65-F5344CB8AC3E}">
        <p14:creationId xmlns:p14="http://schemas.microsoft.com/office/powerpoint/2010/main" val="37828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텍스트 개체 틀 2"/>
          <p:cNvSpPr>
            <a:spLocks noGrp="1"/>
          </p:cNvSpPr>
          <p:nvPr>
            <p:ph type="body" sz="quarter" idx="23" hasCustomPrompt="1"/>
          </p:nvPr>
        </p:nvSpPr>
        <p:spPr>
          <a:xfrm>
            <a:off x="652805" y="1226836"/>
            <a:ext cx="4267522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342874" indent="-342874" algn="l">
              <a:buNone/>
              <a:defRPr lang="ko-KR" altLang="en-US" sz="4800" b="1" i="0" baseline="0" dirty="0">
                <a:solidFill>
                  <a:srgbClr val="383951"/>
                </a:solidFill>
                <a:effectLst/>
                <a:latin typeface="+mj-lt"/>
                <a:ea typeface="+mj-ea"/>
                <a:cs typeface="Tahoma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3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6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2829" y="6575167"/>
            <a:ext cx="517697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75D8F74E-B4A5-4AC5-9208-5754DED0C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24744"/>
          </a:xfrm>
          <a:prstGeom prst="rect">
            <a:avLst/>
          </a:prstGeom>
          <a:solidFill>
            <a:srgbClr val="38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pos="74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2829" y="6575167"/>
            <a:ext cx="517697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75D8F74E-B4A5-4AC5-9208-5754DED0CF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24744"/>
          </a:xfrm>
          <a:prstGeom prst="rect">
            <a:avLst/>
          </a:prstGeom>
          <a:solidFill>
            <a:srgbClr val="38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9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2">
          <p15:clr>
            <a:srgbClr val="FBAE40"/>
          </p15:clr>
        </p15:guide>
        <p15:guide id="4" pos="74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8112224" y="2996952"/>
            <a:ext cx="3446072" cy="7478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sz="5400" b="1">
                <a:solidFill>
                  <a:srgbClr val="383A51"/>
                </a:solidFill>
                <a:effectLst/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P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사각형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4" name="그림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790185"/>
              <a:ext cx="9144000" cy="29083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39816" y="5476359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white">
                      <a:lumMod val="85000"/>
                    </a:prstClr>
                  </a:solidFill>
                </a:rPr>
                <a:t>www.goodpello.com</a:t>
              </a:r>
              <a:endParaRPr lang="ko-KR" altLang="en-US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grpSp>
          <p:nvGrpSpPr>
            <p:cNvPr id="6" name="그룹 9"/>
            <p:cNvGrpSpPr/>
            <p:nvPr userDrawn="1"/>
          </p:nvGrpSpPr>
          <p:grpSpPr>
            <a:xfrm>
              <a:off x="3657600" y="5661025"/>
              <a:ext cx="4876800" cy="0"/>
              <a:chOff x="2105025" y="5566291"/>
              <a:chExt cx="4876800" cy="0"/>
            </a:xfrm>
          </p:grpSpPr>
          <p:cxnSp>
            <p:nvCxnSpPr>
              <p:cNvPr id="7" name="직선 연결선 10"/>
              <p:cNvCxnSpPr/>
              <p:nvPr userDrawn="1"/>
            </p:nvCxnSpPr>
            <p:spPr>
              <a:xfrm flipH="1">
                <a:off x="2105025" y="5566291"/>
                <a:ext cx="120015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11"/>
              <p:cNvCxnSpPr/>
              <p:nvPr userDrawn="1"/>
            </p:nvCxnSpPr>
            <p:spPr>
              <a:xfrm flipH="1">
                <a:off x="5781675" y="5566291"/>
                <a:ext cx="120015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4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9" r:id="rId3"/>
    <p:sldLayoutId id="2147483710" r:id="rId4"/>
    <p:sldLayoutId id="2147483712" r:id="rId5"/>
    <p:sldLayoutId id="2147483694" r:id="rId6"/>
    <p:sldLayoutId id="2147483711" r:id="rId7"/>
    <p:sldLayoutId id="214748371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53976" y="2996952"/>
            <a:ext cx="6916958" cy="769441"/>
          </a:xfrm>
        </p:spPr>
        <p:txBody>
          <a:bodyPr wrap="none"/>
          <a:lstStyle/>
          <a:p>
            <a:r>
              <a:rPr lang="ko-KR" altLang="en-US" sz="5000" b="1" dirty="0" smtClean="0">
                <a:solidFill>
                  <a:srgbClr val="21BDEE"/>
                </a:solidFill>
                <a:latin typeface="Tahoma" panose="020B0604030504040204" pitchFamily="34" charset="0"/>
              </a:rPr>
              <a:t>테스트</a:t>
            </a:r>
            <a:r>
              <a:rPr lang="en-US" altLang="ko-KR" sz="5000" dirty="0" smtClean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ko-KR" altLang="en-US" sz="5000" dirty="0" smtClean="0">
                <a:latin typeface="Tahoma" panose="020B0604030504040204" pitchFamily="34" charset="0"/>
              </a:rPr>
              <a:t>업무 이해 </a:t>
            </a:r>
            <a:r>
              <a:rPr lang="en-US" altLang="ko-KR" sz="5000" dirty="0" smtClean="0">
                <a:latin typeface="Tahoma" panose="020B0604030504040204" pitchFamily="34" charset="0"/>
              </a:rPr>
              <a:t>(</a:t>
            </a:r>
            <a:r>
              <a:rPr lang="ko-KR" altLang="en-US" sz="5000" dirty="0" smtClean="0">
                <a:latin typeface="Tahoma" panose="020B0604030504040204" pitchFamily="34" charset="0"/>
              </a:rPr>
              <a:t>기초</a:t>
            </a:r>
            <a:r>
              <a:rPr lang="en-US" altLang="ko-KR" sz="5000" dirty="0" smtClean="0">
                <a:latin typeface="Tahoma" panose="020B0604030504040204" pitchFamily="34" charset="0"/>
              </a:rPr>
              <a:t>)</a:t>
            </a:r>
            <a:endParaRPr lang="ko-KR" altLang="en-US" sz="5000" b="1" dirty="0">
              <a:solidFill>
                <a:srgbClr val="383A51"/>
              </a:solidFill>
              <a:latin typeface="Tahoma" panose="020B060403050404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525984" y="4122027"/>
            <a:ext cx="2774799" cy="276999"/>
          </a:xfrm>
        </p:spPr>
        <p:txBody>
          <a:bodyPr wrap="none"/>
          <a:lstStyle/>
          <a:p>
            <a:pPr lvl="0"/>
            <a:r>
              <a:rPr lang="en-US" altLang="ko-KR" b="1" dirty="0" smtClean="0">
                <a:solidFill>
                  <a:srgbClr val="383A5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-</a:t>
            </a:r>
            <a:r>
              <a:rPr lang="en-US" altLang="ko-KR" b="1" dirty="0" smtClean="0">
                <a:solidFill>
                  <a:srgbClr val="383A51"/>
                </a:solidFill>
                <a:latin typeface="Tahoma" panose="020B0604030504040204" pitchFamily="34" charset="0"/>
              </a:rPr>
              <a:t>ISTQB Syllabus</a:t>
            </a:r>
            <a:r>
              <a:rPr lang="ko-KR" altLang="en-US" b="1" dirty="0" smtClean="0">
                <a:solidFill>
                  <a:srgbClr val="383A51"/>
                </a:solidFill>
                <a:latin typeface="Tahoma" panose="020B0604030504040204" pitchFamily="34" charset="0"/>
              </a:rPr>
              <a:t> 요약</a:t>
            </a:r>
            <a:r>
              <a:rPr lang="en-US" altLang="ko-KR" b="1" dirty="0" smtClean="0">
                <a:solidFill>
                  <a:srgbClr val="383A5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-</a:t>
            </a:r>
            <a:endParaRPr lang="en-US" altLang="ko-KR" b="1" dirty="0">
              <a:solidFill>
                <a:srgbClr val="383A51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3284" y="2819354"/>
            <a:ext cx="648000" cy="0"/>
          </a:xfrm>
          <a:prstGeom prst="line">
            <a:avLst/>
          </a:prstGeom>
          <a:ln w="15875">
            <a:solidFill>
              <a:srgbClr val="383A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3284" y="3981583"/>
            <a:ext cx="648000" cy="0"/>
          </a:xfrm>
          <a:prstGeom prst="line">
            <a:avLst/>
          </a:prstGeom>
          <a:ln w="15875">
            <a:solidFill>
              <a:srgbClr val="383A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96200" y="6453336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작성자 </a:t>
            </a:r>
            <a:r>
              <a:rPr lang="en-US" altLang="ko-KR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품질보증 </a:t>
            </a:r>
            <a:r>
              <a:rPr lang="en-US" altLang="ko-KR" sz="1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팀 </a:t>
            </a:r>
            <a:r>
              <a:rPr lang="en-US" altLang="ko-KR" sz="1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ko-KR" alt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년도 하반기 인턴 신희민</a:t>
            </a:r>
            <a:endParaRPr lang="ko-KR" altLang="en-US" sz="14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52" y="1412776"/>
            <a:ext cx="914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컴포넌트 테스트 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유닛 테스트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최소 단위로 나누어진 소프트웨어에서 결함을 찾고 검증하는 작업으로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시스템의 다른 부분에서 격리해 독립적으로 수행한다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주로 소스코드를 이용한 구조적인 테스트 수행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상황에 따라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스텁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드라이버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시뮬레이터 등이 필요할 수 있음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통합 테스트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컴포넌트 간 인터페이스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상호 연동을 테스트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아키텍처 및 연계 동작에 대한 충분한 이해 필요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52" y="1412776"/>
            <a:ext cx="91450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시스템 테스트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프로젝트 전체 차원에서 진행되는 테스트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실제 배포 환경으로 구성하여 이전 테스트에서 확인하지 못한 환경 특성 장애를 찾음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서버 스트레스 테스트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보안 모듈 테스트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일반적으로 독립적인 테스트 팀이 수행하며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품질 평가 형태로 진행됨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테스트를 통해 출시 여부에 대한 정보 산출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인수 테스트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해당 프로젝트를 배포하거나 사용할 수 있는지 평가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실제 사용자 및 고객이 전담한다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버그 발견은 큰 관심사가 아니며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기능 및 비기능적인 특성에 확신을 얻는 것이 목표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다른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테스팅이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추가될 수 있음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언제나 최종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테스팅은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52" y="141277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시작 시기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3261" y="2255386"/>
            <a:ext cx="4860540" cy="2885621"/>
            <a:chOff x="443372" y="2343579"/>
            <a:chExt cx="9396210" cy="4325781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343472" y="2348880"/>
              <a:ext cx="3744416" cy="43204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0"/>
            </p:cNvCxnSpPr>
            <p:nvPr/>
          </p:nvCxnSpPr>
          <p:spPr>
            <a:xfrm flipH="1">
              <a:off x="5087054" y="2343579"/>
              <a:ext cx="3690410" cy="43204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모서리가 둥근 직사각형 2"/>
            <p:cNvSpPr/>
            <p:nvPr/>
          </p:nvSpPr>
          <p:spPr>
            <a:xfrm>
              <a:off x="443372" y="2348880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요구사항 분석</a:t>
              </a:r>
              <a:endParaRPr lang="ko-KR" altLang="en-US" sz="11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055440" y="3270466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논리 설계</a:t>
              </a:r>
              <a:endParaRPr lang="ko-KR" altLang="en-US" sz="11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703512" y="4168813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물리 설계</a:t>
              </a:r>
              <a:endParaRPr lang="ko-KR" altLang="en-US" sz="11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567608" y="5113638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구현</a:t>
              </a:r>
              <a:endParaRPr lang="ko-KR" altLang="en-US" sz="11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91110" y="5135577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유닛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455206" y="4187291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통합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175286" y="3299051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시스템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715346" y="2343579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인수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cxnSp>
          <p:nvCxnSpPr>
            <p:cNvPr id="32" name="직선 화살표 연결선 31"/>
            <p:cNvCxnSpPr>
              <a:stCxn id="3" idx="3"/>
              <a:endCxn id="21" idx="1"/>
            </p:cNvCxnSpPr>
            <p:nvPr/>
          </p:nvCxnSpPr>
          <p:spPr>
            <a:xfrm flipV="1">
              <a:off x="2567608" y="2667615"/>
              <a:ext cx="5147738" cy="5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5" idx="3"/>
              <a:endCxn id="20" idx="1"/>
            </p:cNvCxnSpPr>
            <p:nvPr/>
          </p:nvCxnSpPr>
          <p:spPr>
            <a:xfrm>
              <a:off x="3179676" y="3594502"/>
              <a:ext cx="3995610" cy="28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3"/>
              <a:endCxn id="19" idx="1"/>
            </p:cNvCxnSpPr>
            <p:nvPr/>
          </p:nvCxnSpPr>
          <p:spPr>
            <a:xfrm>
              <a:off x="3827748" y="4492849"/>
              <a:ext cx="2627458" cy="184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7" idx="3"/>
              <a:endCxn id="18" idx="1"/>
            </p:cNvCxnSpPr>
            <p:nvPr/>
          </p:nvCxnSpPr>
          <p:spPr>
            <a:xfrm>
              <a:off x="4691844" y="5437674"/>
              <a:ext cx="899266" cy="21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/>
          <p:cNvCxnSpPr/>
          <p:nvPr/>
        </p:nvCxnSpPr>
        <p:spPr>
          <a:xfrm>
            <a:off x="217075" y="2415831"/>
            <a:ext cx="2001058" cy="2808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19336" y="4918626"/>
            <a:ext cx="318377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끝나고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898916" y="2267710"/>
            <a:ext cx="2085611" cy="2962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1870031" y="4957599"/>
            <a:ext cx="318377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테스트 시작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887287" y="3904372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572754" y="2195512"/>
            <a:ext cx="4860540" cy="2885621"/>
            <a:chOff x="443372" y="2343579"/>
            <a:chExt cx="9396210" cy="43257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343472" y="2348880"/>
              <a:ext cx="3744416" cy="43204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50" idx="0"/>
            </p:cNvCxnSpPr>
            <p:nvPr/>
          </p:nvCxnSpPr>
          <p:spPr>
            <a:xfrm flipH="1">
              <a:off x="5087054" y="2343579"/>
              <a:ext cx="3690410" cy="43204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443372" y="2348880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요구사항 분석</a:t>
              </a:r>
              <a:endParaRPr lang="ko-KR" altLang="en-US" sz="11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55440" y="3270466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논리 설계</a:t>
              </a:r>
              <a:endParaRPr lang="ko-KR" altLang="en-US" sz="1100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703512" y="4168813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물리 설계</a:t>
              </a:r>
              <a:endParaRPr lang="ko-KR" altLang="en-US" sz="11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67608" y="5113638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구현</a:t>
              </a:r>
              <a:endParaRPr lang="ko-KR" altLang="en-US" sz="11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591110" y="5135577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유닛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455206" y="4187291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통합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175286" y="3299051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시스템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715346" y="2343579"/>
              <a:ext cx="21242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인수 </a:t>
              </a:r>
              <a:r>
                <a:rPr lang="ko-KR" altLang="en-US" sz="1100" dirty="0" err="1" smtClean="0"/>
                <a:t>테스팅</a:t>
              </a:r>
              <a:endParaRPr lang="ko-KR" altLang="en-US" sz="1100" dirty="0"/>
            </a:p>
          </p:txBody>
        </p:sp>
        <p:cxnSp>
          <p:nvCxnSpPr>
            <p:cNvPr id="51" name="직선 화살표 연결선 50"/>
            <p:cNvCxnSpPr>
              <a:stCxn id="42" idx="3"/>
              <a:endCxn id="50" idx="1"/>
            </p:cNvCxnSpPr>
            <p:nvPr/>
          </p:nvCxnSpPr>
          <p:spPr>
            <a:xfrm flipV="1">
              <a:off x="2567608" y="2667615"/>
              <a:ext cx="5147738" cy="5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3" idx="3"/>
              <a:endCxn id="49" idx="1"/>
            </p:cNvCxnSpPr>
            <p:nvPr/>
          </p:nvCxnSpPr>
          <p:spPr>
            <a:xfrm>
              <a:off x="3179676" y="3594502"/>
              <a:ext cx="3995610" cy="28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5" idx="3"/>
              <a:endCxn id="48" idx="1"/>
            </p:cNvCxnSpPr>
            <p:nvPr/>
          </p:nvCxnSpPr>
          <p:spPr>
            <a:xfrm>
              <a:off x="3827748" y="4492849"/>
              <a:ext cx="2627458" cy="184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6" idx="3"/>
              <a:endCxn id="47" idx="1"/>
            </p:cNvCxnSpPr>
            <p:nvPr/>
          </p:nvCxnSpPr>
          <p:spPr>
            <a:xfrm>
              <a:off x="4691844" y="5437674"/>
              <a:ext cx="899266" cy="21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/>
          <p:cNvCxnSpPr/>
          <p:nvPr/>
        </p:nvCxnSpPr>
        <p:spPr>
          <a:xfrm flipV="1">
            <a:off x="9278409" y="2207836"/>
            <a:ext cx="2085611" cy="2962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6883979" y="2352537"/>
            <a:ext cx="318377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정적 테스트 시작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629572" y="5528053"/>
            <a:ext cx="5557592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해당 레벨의 개발 산출물을 보고 결함 조기 발견 및 </a:t>
            </a:r>
            <a:r>
              <a:rPr lang="en-US" altLang="ko-KR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TC </a:t>
            </a: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미리 작성  </a:t>
            </a:r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당연히</a:t>
            </a:r>
            <a:r>
              <a:rPr lang="en-US" altLang="ko-KR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구현 완료 전까지는 동작하지 않기 때문에 </a:t>
            </a:r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 </a:t>
            </a: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리뷰 형태로 검토하는 </a:t>
            </a:r>
            <a:r>
              <a:rPr lang="en-US" altLang="ko-KR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정적 </a:t>
            </a:r>
            <a:r>
              <a:rPr lang="ko-KR" altLang="en-US" sz="1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테스팅</a:t>
            </a:r>
            <a:r>
              <a:rPr lang="en-US" altLang="ko-KR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‘ </a:t>
            </a: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수행해야함</a:t>
            </a:r>
            <a:r>
              <a:rPr lang="en-US" altLang="ko-KR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! </a:t>
            </a:r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7629258" y="2706224"/>
            <a:ext cx="1620755" cy="238676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472264" y="4790854"/>
            <a:ext cx="318377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동적 테스트 시작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5115" y="5629192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실제로 많은 결함은 기획 단계에서 내포 </a:t>
            </a:r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 후반으로 갈수록 결함에 대한 수정 비용 증가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311696" y="3327661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704479" y="2673709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16470" y="2092355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05838" y="2852487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45042" y="2432684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950668" y="2264361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443487" y="3498725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780102" y="4071246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분석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설계 </a:t>
            </a:r>
            <a:endParaRPr lang="en-US" altLang="ko-KR" sz="11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759892" y="3062888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362391" y="3705020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326539" y="1772816"/>
            <a:ext cx="449054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실행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평가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4032565" y="4452810"/>
            <a:ext cx="1280248" cy="1241797"/>
          </a:xfrm>
          <a:prstGeom prst="mathMultiply">
            <a:avLst>
              <a:gd name="adj1" fmla="val 122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도넛 4"/>
          <p:cNvSpPr/>
          <p:nvPr/>
        </p:nvSpPr>
        <p:spPr>
          <a:xfrm>
            <a:off x="11014245" y="4469978"/>
            <a:ext cx="951431" cy="854758"/>
          </a:xfrm>
          <a:prstGeom prst="donut">
            <a:avLst>
              <a:gd name="adj" fmla="val 1230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497" y="287523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388" y="484585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2308721" y="2515190"/>
            <a:ext cx="7545335" cy="369331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개발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산출물이 해당 단계에서 설정한 조건을 만족하는지 검증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기획에 부합하는지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개발자 테스트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prstClr val="white"/>
              </a:buClr>
              <a:buFont typeface="Wingdings" panose="05000000000000000000" pitchFamily="2" charset="2"/>
              <a:buChar char="à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로그인 기능에 라인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로그인을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만들어 주세요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이게 잘 반영되었는지 체크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개발 산출물이 기획에 부합할 뿐만 아니라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사용자 요구를 만족하는지 검증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고객 테스트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prstClr val="white"/>
              </a:buClr>
              <a:buFont typeface="Wingdings" panose="05000000000000000000" pitchFamily="2" charset="2"/>
              <a:buChar char="Ø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로그인 기능에 카카오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로그인이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있는게 좋아요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라인은 잘 안써요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3820" y="1556792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확인 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검증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52" y="141277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유형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352" y="1844824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기능 테스트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프로그램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모듈이 수행하는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기능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을 테스트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정확히 의도한 동작을 수행하는지 수행 여부를 테스트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적합정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정확성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준수성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상호운용성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보안성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만족해야 함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비기능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테스트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프로그램이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어떻게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동작하는지 테스트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잘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수행하는지 테스트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신뢰성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사용성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효율성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유지보수성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이식성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73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 err="1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테스팅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 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344" y="1412776"/>
            <a:ext cx="11737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확인 </a:t>
            </a:r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결함이 수정된 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수정되었는지 확인하는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리그레션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결함 수정으로 인해 바뀌지 말았어야 하는 부분에 대한 확인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그대로 있는지 확인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유지보수 </a:t>
            </a:r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프로그램에 배포되면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수년이상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사용되기 때문에 시스템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환경 변화에 맞춰 수정 필요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변경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요구사항 변경 적용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환경 변경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OS/DB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업그레이드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새로운 취약점 방어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마이그레이션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하나의 환경에서 다른 환경으로 바꾸는 것으로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프로그램이 아예 바뀌기 때문에 관련 데이터 변환 작업 필요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3069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3.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정적 테스트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43372" y="1520788"/>
            <a:ext cx="230425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Dynamic </a:t>
            </a:r>
          </a:p>
          <a:p>
            <a:pPr algn="ctr"/>
            <a:r>
              <a:rPr lang="en-US" altLang="ko-KR" sz="2800" b="1" dirty="0" smtClean="0"/>
              <a:t>Testing 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443372" y="3356992"/>
            <a:ext cx="2304256" cy="158417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Static Testing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speed"/>
          <p:cNvSpPr txBox="1">
            <a:spLocks noChangeArrowheads="1"/>
          </p:cNvSpPr>
          <p:nvPr/>
        </p:nvSpPr>
        <p:spPr bwMode="auto">
          <a:xfrm>
            <a:off x="3503712" y="1971791"/>
            <a:ext cx="7377019" cy="73866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실제 구현된 시스템을 실행해서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테스팅으로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실제적인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운영에 대한 테스트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구현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이 완료된 후 가능하다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speed"/>
          <p:cNvSpPr txBox="1">
            <a:spLocks noChangeArrowheads="1"/>
          </p:cNvSpPr>
          <p:nvPr/>
        </p:nvSpPr>
        <p:spPr bwMode="auto">
          <a:xfrm>
            <a:off x="3503712" y="3742196"/>
            <a:ext cx="6529031" cy="73866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시스템에 대한 요구사항 정의서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설계서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소스코드 등을 리뷰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인스펙션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개발 프로세스 초기에 결함 예방 및 비용 감소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>
            <a:off x="2547950" y="4761148"/>
            <a:ext cx="936104" cy="864096"/>
          </a:xfrm>
          <a:prstGeom prst="curvedConnector3">
            <a:avLst>
              <a:gd name="adj1" fmla="val 407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47727" y="5301208"/>
            <a:ext cx="7233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개발자 문서를 직접 읽는 것이기 때문에 개발자가 진행해야 하는 테스트로 인식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BUT </a:t>
            </a:r>
            <a:r>
              <a:rPr lang="ko-KR" altLang="en-US" sz="1600" dirty="0" smtClean="0">
                <a:solidFill>
                  <a:srgbClr val="FF0000"/>
                </a:solidFill>
              </a:rPr>
              <a:t>테스트 전문가가 개발 초기부터 함께 수행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참여 해야함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3069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3.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정적 테스트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52" y="141277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리뷰 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(Review)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speed"/>
          <p:cNvSpPr txBox="1">
            <a:spLocks noChangeArrowheads="1"/>
          </p:cNvSpPr>
          <p:nvPr/>
        </p:nvSpPr>
        <p:spPr bwMode="auto">
          <a:xfrm>
            <a:off x="263352" y="1988840"/>
            <a:ext cx="9525043" cy="61555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산출물 검토를 통해 결함을 발견한다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다양한 형태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Clr>
                <a:schemeClr val="tx1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동적 테스트와 상호 보완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서로 다른 종류의 결함들을 효과적 발견 가능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리뷰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표준 위반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요구사항 결함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개발 설계 결함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불충분한 유지보수성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부정확한 인터페이스 명세 등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동적 테스트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동작 장애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조기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테스팅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설계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코딩 전 초기 산출물 통해 테스트 케이스 생성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초기 산출물은 변경 가능성이 높기에 리스크가 높거나 중요 기능을 우선적으로 작업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테스트 케이스가 쓸모 없어지더라도 결함 예방 활동으로써 중요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6040" y="1470556"/>
            <a:ext cx="5184576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리뷰 효과 저하 원인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단순한 검토로 인식되어 효과에 대한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의구성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중재자 및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검토자의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낮은 능력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표준화된 절차 부족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적절하지 못한 형식 및 인원 구성 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6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3069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3.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정적 테스트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234" y="1399029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공식 리뷰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2892" r="1847"/>
          <a:stretch/>
        </p:blipFill>
        <p:spPr>
          <a:xfrm>
            <a:off x="5519936" y="1238499"/>
            <a:ext cx="6657280" cy="4283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592" y="1878837"/>
            <a:ext cx="84045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계획 활동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참가 인원 선정 및 역할 분배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시작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종료 기준 및 대상 정의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시작</a:t>
            </a:r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문서 배포 및 리뷰에 대한 설명 진행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계획 점검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 startAt="3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개별 준비</a:t>
            </a:r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각자 사전 리뷰를 통해 결함 발견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 startAt="4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리뷰 미팅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개별 준비 결과 토의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결함 처리 방안 및 결함 여부 결정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 startAt="5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재 작업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위 과정 반복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 startAt="5"/>
            </a:pP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 startAt="5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후속 처리 확인 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031" y="4459190"/>
            <a:ext cx="136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테스트 전문가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구부러진 연결선 6"/>
          <p:cNvCxnSpPr/>
          <p:nvPr/>
        </p:nvCxnSpPr>
        <p:spPr>
          <a:xfrm flipV="1">
            <a:off x="5965708" y="4401879"/>
            <a:ext cx="1875108" cy="29836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39816" y="4779247"/>
            <a:ext cx="733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테스트 대상에 대한 상세한 지식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개발 </a:t>
            </a:r>
            <a:r>
              <a:rPr lang="ko-KR" alt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히스토리</a:t>
            </a:r>
            <a:r>
              <a:rPr lang="ko-KR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파악으로 효율적 커뮤니케이션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769" y="5187799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비공식 리뷰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592" y="5658669"/>
            <a:ext cx="818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공식 절차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선택적 문서화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개발팀 자체 리뷰 또는 선임자의 설계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코드 리뷰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저렴한  방법으로 일정 수준의 성과 달성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3069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3.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정적 테스트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34" y="1399029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리뷰 유형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3680" y="1942093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관리자 개입 없이 동료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기술 전문가가 참여해 결함을 발견하는 동료 검토 형태로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기술적 문제 해결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명세서 또는 표준과의 적합성 검토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중재자에 의한 진행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공식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비공식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82779" y="1942093"/>
            <a:ext cx="1982255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1383" y="3508026"/>
            <a:ext cx="1982255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9282" y="5093919"/>
            <a:ext cx="1982255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5144" y="240549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기술적 리뷰</a:t>
            </a:r>
            <a:endParaRPr lang="en-US" altLang="ko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276" y="39714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워크쓰루</a:t>
            </a:r>
            <a:endParaRPr lang="en-US" altLang="ko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612" y="56076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인스펙션</a:t>
            </a:r>
            <a:endParaRPr lang="en-US" altLang="ko-K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3927" y="3304257"/>
            <a:ext cx="9145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개발 산출물에 대해 해당 작성자가 직접 설명하는 형태로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시스템에 대한 이해 및 학습을 주 목적으로 한다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저자에 의한 진행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공식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비공식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7871" y="4957161"/>
            <a:ext cx="9145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제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자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전문가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 의한 체크리스트 기반 리뷰로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인스펙션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리포트와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발견사항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인시던트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리스트 산출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훈련된 중재자에 의한 진행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>
          <a:xfrm>
            <a:off x="1027733" y="745005"/>
            <a:ext cx="4267522" cy="664797"/>
          </a:xfrm>
        </p:spPr>
        <p:txBody>
          <a:bodyPr/>
          <a:lstStyle/>
          <a:p>
            <a:r>
              <a:rPr lang="en-US" altLang="ko-KR" dirty="0">
                <a:solidFill>
                  <a:srgbClr val="21BDEE"/>
                </a:solidFill>
                <a:latin typeface="+mj-lt"/>
              </a:rPr>
              <a:t>CONTENTS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55440" y="1484784"/>
            <a:ext cx="504056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소프트웨어 </a:t>
            </a:r>
            <a:r>
              <a:rPr lang="ko-KR" altLang="en-US" sz="2000" dirty="0" err="1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테스팅</a:t>
            </a:r>
            <a:endParaRPr lang="en-US" altLang="ko-KR" sz="2000" dirty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수명 주기와 테스트 유형</a:t>
            </a:r>
            <a:endParaRPr lang="en-US" altLang="ko-KR" sz="2000" dirty="0" smtClean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정적 테스트 </a:t>
            </a:r>
            <a:endParaRPr lang="en-US" altLang="ko-KR" sz="2000" dirty="0" smtClean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테스트 설계</a:t>
            </a:r>
            <a:r>
              <a:rPr lang="en-US" altLang="ko-KR" sz="2000" dirty="0" smtClean="0">
                <a:latin typeface="+mn-ea"/>
              </a:rPr>
              <a:t>ⅰ</a:t>
            </a:r>
            <a:r>
              <a:rPr lang="en-US" altLang="ko-KR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 – </a:t>
            </a:r>
            <a:r>
              <a:rPr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명세 기반 설계</a:t>
            </a:r>
            <a:endParaRPr lang="en-US" altLang="ko-KR" sz="2000" dirty="0" smtClean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테스트 설계 </a:t>
            </a:r>
            <a:r>
              <a:rPr lang="en-US" altLang="ko-KR" sz="2000" dirty="0" smtClean="0">
                <a:latin typeface="+mn-ea"/>
              </a:rPr>
              <a:t>ⅱ </a:t>
            </a:r>
            <a:r>
              <a:rPr lang="en-US" altLang="ko-KR" sz="2000" dirty="0" smtClean="0">
                <a:latin typeface="+mn-ea"/>
                <a:ea typeface="+mn-ea"/>
              </a:rPr>
              <a:t>– </a:t>
            </a:r>
            <a:r>
              <a:rPr lang="ko-KR" altLang="en-US" sz="2000" dirty="0" smtClean="0">
                <a:latin typeface="+mn-ea"/>
                <a:ea typeface="+mn-ea"/>
              </a:rPr>
              <a:t>구조 기반 설계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+mn-ea"/>
                <a:ea typeface="+mn-ea"/>
              </a:rPr>
              <a:t>테스트 설계 </a:t>
            </a:r>
            <a:r>
              <a:rPr lang="en-US" altLang="ko-KR" sz="2000" dirty="0" smtClean="0">
                <a:latin typeface="+mn-ea"/>
                <a:ea typeface="+mn-ea"/>
              </a:rPr>
              <a:t>ⅲ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– </a:t>
            </a:r>
            <a:r>
              <a:rPr lang="ko-KR" altLang="en-US" sz="2000" dirty="0" smtClean="0">
                <a:latin typeface="+mn-ea"/>
                <a:ea typeface="+mn-ea"/>
              </a:rPr>
              <a:t>경험 기반 설계 </a:t>
            </a:r>
            <a:r>
              <a:rPr lang="en-US" altLang="ko-KR" sz="2000" dirty="0" smtClean="0">
                <a:latin typeface="+mn-ea"/>
                <a:ea typeface="+mn-ea"/>
              </a:rPr>
              <a:t>+ ɑ</a:t>
            </a: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테스트 관리 </a:t>
            </a:r>
            <a:endParaRPr kumimoji="0" lang="en-US" altLang="ko-KR" sz="2000" dirty="0" smtClean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dirty="0" smtClean="0">
                <a:solidFill>
                  <a:srgbClr val="383A51"/>
                </a:solidFill>
                <a:latin typeface="+mn-ea"/>
                <a:ea typeface="+mn-ea"/>
                <a:cs typeface="Tahoma" panose="020B0604030504040204" pitchFamily="34" charset="0"/>
              </a:rPr>
              <a:t>테스트 도구</a:t>
            </a:r>
            <a:endParaRPr kumimoji="0" lang="en-US" altLang="ko-KR" sz="2000" dirty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  <a:p>
            <a:pPr marL="355600" indent="-355600" eaLnBrk="1" hangingPunct="1">
              <a:lnSpc>
                <a:spcPct val="150000"/>
              </a:lnSpc>
              <a:buFont typeface="+mj-lt"/>
              <a:buAutoNum type="arabicPeriod"/>
            </a:pPr>
            <a:endParaRPr kumimoji="0" lang="en-US" altLang="ko-KR" sz="2000" dirty="0">
              <a:solidFill>
                <a:srgbClr val="383A51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78475" y="692696"/>
            <a:ext cx="648000" cy="0"/>
          </a:xfrm>
          <a:prstGeom prst="line">
            <a:avLst/>
          </a:prstGeom>
          <a:ln w="15875">
            <a:solidFill>
              <a:srgbClr val="383A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1498"/>
          <a:stretch/>
        </p:blipFill>
        <p:spPr>
          <a:xfrm>
            <a:off x="1881785" y="1181366"/>
            <a:ext cx="8342565" cy="564739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3069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3.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정적 테스트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04399" y="1084710"/>
            <a:ext cx="1728192" cy="708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32591" y="1328420"/>
            <a:ext cx="220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개발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테스팅에</a:t>
            </a:r>
            <a:r>
              <a:rPr lang="ko-KR" altLang="en-US" sz="1400" dirty="0" smtClean="0">
                <a:solidFill>
                  <a:srgbClr val="FF0000"/>
                </a:solidFill>
              </a:rPr>
              <a:t> 집중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0013" y="6119950"/>
            <a:ext cx="1728192" cy="708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50053" y="6320467"/>
            <a:ext cx="220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인수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테스팅에</a:t>
            </a:r>
            <a:r>
              <a:rPr lang="ko-KR" altLang="en-US" sz="1400" dirty="0" smtClean="0">
                <a:solidFill>
                  <a:srgbClr val="FF0000"/>
                </a:solidFill>
              </a:rPr>
              <a:t> 집중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87688" y="522920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비공식적 리뷰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7688" y="2962413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기술적 리뷰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00056" y="522920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워크쓰루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43451" y="253699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기술적 리뷰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43451" y="299695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워크쓰루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56040" y="3501008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인스펙션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55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3069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3.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정적 테스트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234" y="1399029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자동화 도구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234" y="1942093"/>
            <a:ext cx="11343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자동화 도구로 정적 테스트를 진행한다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개발 산출물을 자동으로 검사하여 테스트 목록을 구성하고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이에 대한 의견을 제시한다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장애보다는 그 원인인 결함을 발견할 수 있다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프로그램 코드 뿐 아니라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HTML,XML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같은 리소스도 분석한다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사람이 놓치기 쉬운 코드 실수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구조상의 오류를 쉽게 찾을 수 있다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EX)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정의되지 않은 값으로 변수 참조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(Null pointer),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모듈과 컴포넌트 간 일관되지 않은 인터페이스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사용되지 않는 변수 및 코드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코딩 표준 위반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보안 취약성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코드와 소프트웨어 모델의 구문 규칙 위반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(IDE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사용시 기본 기능 제공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더욱 고급 기능 원할 시 별도 설치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8450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4.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8843"/>
              </p:ext>
            </p:extLst>
          </p:nvPr>
        </p:nvGraphicFramePr>
        <p:xfrm>
          <a:off x="472643" y="2319844"/>
          <a:ext cx="11269253" cy="414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807">
                  <a:extLst>
                    <a:ext uri="{9D8B030D-6E8A-4147-A177-3AD203B41FA5}">
                      <a16:colId xmlns:a16="http://schemas.microsoft.com/office/drawing/2014/main" val="4137214215"/>
                    </a:ext>
                  </a:extLst>
                </a:gridCol>
                <a:gridCol w="4525941">
                  <a:extLst>
                    <a:ext uri="{9D8B030D-6E8A-4147-A177-3AD203B41FA5}">
                      <a16:colId xmlns:a16="http://schemas.microsoft.com/office/drawing/2014/main" val="1825311153"/>
                    </a:ext>
                  </a:extLst>
                </a:gridCol>
                <a:gridCol w="4536505">
                  <a:extLst>
                    <a:ext uri="{9D8B030D-6E8A-4147-A177-3AD203B41FA5}">
                      <a16:colId xmlns:a16="http://schemas.microsoft.com/office/drawing/2014/main" val="3461528634"/>
                    </a:ext>
                  </a:extLst>
                </a:gridCol>
              </a:tblGrid>
              <a:tr h="308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TC </a:t>
                      </a:r>
                      <a:r>
                        <a:rPr lang="ko-KR" altLang="en-US" sz="1600" dirty="0" smtClean="0"/>
                        <a:t>구성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고려 사항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13537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ID(</a:t>
                      </a:r>
                      <a:r>
                        <a:rPr lang="ko-KR" altLang="en-US" sz="1600" dirty="0" smtClean="0"/>
                        <a:t>식별번호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err="1" smtClean="0"/>
                        <a:t>식별용</a:t>
                      </a:r>
                      <a:r>
                        <a:rPr lang="ko-KR" altLang="en-US" sz="1600" dirty="0" smtClean="0"/>
                        <a:t> 일련 번호 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구분 </a:t>
                      </a:r>
                      <a:r>
                        <a:rPr lang="ko-KR" altLang="en-US" sz="1600" dirty="0" err="1" smtClean="0"/>
                        <a:t>식별자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+ </a:t>
                      </a:r>
                      <a:r>
                        <a:rPr lang="ko-KR" altLang="en-US" sz="1600" dirty="0" smtClean="0"/>
                        <a:t>일련 번호로 구성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5837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 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 수행을 위한 선결 조건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구동환경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테스트 데이터 등 정의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28064"/>
                  </a:ext>
                </a:extLst>
              </a:tr>
              <a:tr h="434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수행 절차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 테스트 단계 </a:t>
                      </a:r>
                      <a:r>
                        <a:rPr lang="en-US" altLang="ko-KR" sz="1600" dirty="0" smtClean="0"/>
                        <a:t>(Actions)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단계 이내로 권장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4821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기대 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 결과가 의도한 바인지 판단하는 근거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92949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 케이스를 분류하여 편리하게 구별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00593"/>
                  </a:ext>
                </a:extLst>
              </a:tr>
              <a:tr h="510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추적성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 설계의 기본이 된 요구사항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적용 기법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요구사항이 변경될 때의 영향도 분석 가능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요구사항 커버리지 달성 여부 확인 가능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26409"/>
                  </a:ext>
                </a:extLst>
              </a:tr>
              <a:tr h="510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중요도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시간적 여유가 없을 경우 테스트 대상을 선택하기 위한 기준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리스크 분석 통해 설계 </a:t>
                      </a:r>
                      <a:r>
                        <a:rPr lang="ko-KR" altLang="en-US" sz="1600" dirty="0" err="1" smtClean="0"/>
                        <a:t>기법산정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24537"/>
                  </a:ext>
                </a:extLst>
              </a:tr>
              <a:tr h="402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합격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불합격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테스트의 최종 결과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PASS/FAIL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50640"/>
                  </a:ext>
                </a:extLst>
              </a:tr>
              <a:tr h="402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389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설계 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케이스 도출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431704" y="1567535"/>
            <a:ext cx="648072" cy="43204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23792" y="1630251"/>
            <a:ext cx="3960440" cy="369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설계 기법 </a:t>
            </a:r>
            <a:r>
              <a:rPr lang="en-US" altLang="ko-KR" b="1" dirty="0" smtClean="0">
                <a:solidFill>
                  <a:schemeClr val="bg1"/>
                </a:solidFill>
              </a:rPr>
              <a:t>= </a:t>
            </a:r>
            <a:r>
              <a:rPr lang="ko-KR" altLang="en-US" b="1" dirty="0" smtClean="0">
                <a:solidFill>
                  <a:schemeClr val="bg1"/>
                </a:solidFill>
              </a:rPr>
              <a:t>테스트 케이스 도출 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8450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4.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 –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  <a:endParaRPr lang="ko-KR" altLang="en-US" sz="4000" b="1" dirty="0">
              <a:solidFill>
                <a:srgbClr val="21BDEE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98" y="343648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특이 상황에서의 설계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00949"/>
              </p:ext>
            </p:extLst>
          </p:nvPr>
        </p:nvGraphicFramePr>
        <p:xfrm>
          <a:off x="335360" y="3940542"/>
          <a:ext cx="10513168" cy="258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48">
                  <a:extLst>
                    <a:ext uri="{9D8B030D-6E8A-4147-A177-3AD203B41FA5}">
                      <a16:colId xmlns:a16="http://schemas.microsoft.com/office/drawing/2014/main" val="4137214215"/>
                    </a:ext>
                  </a:extLst>
                </a:gridCol>
                <a:gridCol w="4715466">
                  <a:extLst>
                    <a:ext uri="{9D8B030D-6E8A-4147-A177-3AD203B41FA5}">
                      <a16:colId xmlns:a16="http://schemas.microsoft.com/office/drawing/2014/main" val="794389699"/>
                    </a:ext>
                  </a:extLst>
                </a:gridCol>
                <a:gridCol w="4406254">
                  <a:extLst>
                    <a:ext uri="{9D8B030D-6E8A-4147-A177-3AD203B41FA5}">
                      <a16:colId xmlns:a16="http://schemas.microsoft.com/office/drawing/2014/main" val="182531115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 사항 </a:t>
                      </a:r>
                      <a:r>
                        <a:rPr lang="en-US" altLang="ko-KR" sz="1600" dirty="0" smtClean="0"/>
                        <a:t>O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 사항 </a:t>
                      </a:r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13537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구현 </a:t>
                      </a:r>
                      <a:r>
                        <a:rPr lang="en-US" altLang="ko-KR" sz="1600" dirty="0" smtClean="0"/>
                        <a:t>X 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요구사항 명세서 기반 테스트 케이스 생성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비공식적 테스트 추가 실행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탐색적 </a:t>
                      </a:r>
                      <a:r>
                        <a:rPr lang="ko-KR" altLang="en-US" sz="1600" dirty="0" err="1" smtClean="0"/>
                        <a:t>테스팅</a:t>
                      </a:r>
                      <a:r>
                        <a:rPr lang="en-US" altLang="ko-KR" sz="1600" dirty="0" smtClean="0"/>
                        <a:t>)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구현을 문서에 반영하거나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문서에 맞춰 </a:t>
                      </a:r>
                      <a:endParaRPr lang="en-US" altLang="ko-KR" sz="1600" baseline="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aseline="0" dirty="0" smtClean="0"/>
                        <a:t>      구현을 제거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5837"/>
                  </a:ext>
                </a:extLst>
              </a:tr>
              <a:tr h="1000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정상 동작 </a:t>
                      </a:r>
                      <a:r>
                        <a:rPr lang="en-US" altLang="ko-KR" sz="1600" dirty="0" smtClean="0"/>
                        <a:t>X 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요구 사항 기반 테스트를 만들어 실행하고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이후 추가 테스트 진행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비공식적 테스트 강도 높게 진행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280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구현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실행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프로시저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효율적인 진행을 위한 테스트 케이스 진행 순서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스크립트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자동화 도구 사용시 실행할 스크립트 작성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2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84509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명세 기반 설계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코드를 참조하지 않고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주어진 명세를 바탕으로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베이시스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기반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테스트 케이스 도출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INOUT/OUTPUT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기반 테스트이다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(INPUT :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입력값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행위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조건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OUTPUT :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출력값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동작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상태변화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명세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요구사항 </a:t>
            </a:r>
            <a:r>
              <a:rPr lang="ko-KR" alt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분석서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설계 기준서</a:t>
            </a:r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UML </a:t>
            </a:r>
            <a:r>
              <a:rPr lang="ko-KR" alt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❌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없을 때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전문가가 요구사항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분석서와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설계 기준서 먼저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삭성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✔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있을 때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명세만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있는 시점에서도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도출 가능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개발 초기 테스트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개발자 등이 찾기 어려운 결함 효과적 발견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종류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동등 분할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경계값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분석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결정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테이브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상태 전이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유즈케이스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614264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동등 분할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소프트웨어가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특정 범위의 입력 값에 의해 결과 값이 동일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한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경우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해당 입력 값 범위를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하나의 그룹으로 간주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원리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같은 범위 내의 입력 값은 내부적으로 같은 방식으로 처리된다고 가정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입력 값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출력 값 영역을 서로 독립적인 집합으로 나누어 등가 집합을 만듦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(‘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입력되어서는 안되는 값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＇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도 하나의 그룹이 될 수 있음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모든 등가 집합에서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대표하는 입력 값을 적어도 한 개씩은 사용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해서 작성되었다고 보장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특정 입력과 출력 커버리지 달성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defTabSz="360000"/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+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경험에 따라 하나 이상의 값을 선정하여 테스트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더 많은 결함 발견 가능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결과적인 보장성은 동일함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</a:t>
            </a:r>
          </a:p>
          <a:p>
            <a:pPr defTabSz="360000"/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defTabSz="360000"/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defTabSz="360000"/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3392" y="5373216"/>
            <a:ext cx="1728192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584" y="5373216"/>
            <a:ext cx="172819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9776" y="5373216"/>
            <a:ext cx="172819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07968" y="5373216"/>
            <a:ext cx="1728192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6160" y="537321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3552" y="6237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2.50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5740" y="6237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2.80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47928" y="62288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3.30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2124" y="6237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3.80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05611" y="6237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4.30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87488" y="5733256"/>
            <a:ext cx="0" cy="66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360" y="62136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59696" y="5733256"/>
            <a:ext cx="0" cy="66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15880" y="5733255"/>
            <a:ext cx="0" cy="66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693217" y="5723620"/>
            <a:ext cx="0" cy="66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400256" y="5723619"/>
            <a:ext cx="0" cy="66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9456" y="64134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5660" y="64219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2.60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5840" y="64134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7837" y="64134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3.70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22033" y="64205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24392" y="5445223"/>
            <a:ext cx="482902" cy="278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66611" y="5445223"/>
            <a:ext cx="190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ko-KR" altLang="en-US" sz="1400" dirty="0" smtClean="0"/>
              <a:t>기대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54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614264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약한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강한 동등 분할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케이스 집합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: a1,a2,a3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: b1,b2,b3,b4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: c1, c2, c3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약한 동등 분할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각 집합에서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개씩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개를 한 세트로 구성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강한 동등 분할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모든 조합을 구성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케이스 수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ko-K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bi * ci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테스트 수준과 깊이에 대해 고려해 보장 범위 설정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49884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경계 값 분석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일반적으로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많은 오류가 경계 값에서 발생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한다는 원리에 따라 경계 값을 포함해서 테스트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경계 값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분할된 영역의 최대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최소 값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결함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발견률이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높고 적용하기 쉬움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동등 분할의 확장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동일한 방식으로 커버리지 보장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6077" y="4149080"/>
            <a:ext cx="1728192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84269" y="4149080"/>
            <a:ext cx="172819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12461" y="4149080"/>
            <a:ext cx="172819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40653" y="4149080"/>
            <a:ext cx="1728192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68845" y="41490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6237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2.50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88425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2.80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0613" y="500469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3.30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4809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3.80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8296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4.30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25" idx="0"/>
          </p:cNvCxnSpPr>
          <p:nvPr/>
        </p:nvCxnSpPr>
        <p:spPr>
          <a:xfrm flipH="1">
            <a:off x="1583340" y="4878452"/>
            <a:ext cx="156248" cy="1000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31955" y="49894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84269" y="4878452"/>
            <a:ext cx="0" cy="1070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304" y="5878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2.49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219871" y="4890540"/>
            <a:ext cx="167789" cy="1058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9871" y="5878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39588" y="5878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>
            <a:endCxn id="51" idx="0"/>
          </p:cNvCxnSpPr>
          <p:nvPr/>
        </p:nvCxnSpPr>
        <p:spPr>
          <a:xfrm flipH="1">
            <a:off x="3316367" y="4889653"/>
            <a:ext cx="156248" cy="1000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717296" y="4889653"/>
            <a:ext cx="0" cy="1070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92331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2.79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952898" y="4901741"/>
            <a:ext cx="167789" cy="1058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2898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2.81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72615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2.80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>
            <a:endCxn id="57" idx="0"/>
          </p:cNvCxnSpPr>
          <p:nvPr/>
        </p:nvCxnSpPr>
        <p:spPr>
          <a:xfrm flipH="1">
            <a:off x="5045873" y="4889653"/>
            <a:ext cx="156248" cy="1000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446802" y="4889653"/>
            <a:ext cx="0" cy="1070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21837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3.29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5682404" y="4901741"/>
            <a:ext cx="167789" cy="1058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2404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02121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/>
          <p:cNvCxnSpPr>
            <a:endCxn id="63" idx="0"/>
          </p:cNvCxnSpPr>
          <p:nvPr/>
        </p:nvCxnSpPr>
        <p:spPr>
          <a:xfrm flipH="1">
            <a:off x="6799905" y="4889653"/>
            <a:ext cx="156248" cy="1000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200834" y="4889653"/>
            <a:ext cx="0" cy="1070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5869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3.79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436436" y="4901741"/>
            <a:ext cx="167789" cy="10587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36436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3.81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56153" y="58900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3.80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>
            <a:endCxn id="69" idx="0"/>
          </p:cNvCxnSpPr>
          <p:nvPr/>
        </p:nvCxnSpPr>
        <p:spPr>
          <a:xfrm flipH="1">
            <a:off x="8496107" y="4878452"/>
            <a:ext cx="156248" cy="1000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897036" y="4878452"/>
            <a:ext cx="0" cy="1070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72071" y="5878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4.29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014837" y="4869160"/>
            <a:ext cx="285590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32638" y="5878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52355" y="58788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94080" y="2383063"/>
            <a:ext cx="5184576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일련의 동작에 대한 조합 테스트에는 부적합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‘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대표값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＇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으로 보기엔 부적합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조합 수가 많음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입력 조합이 상호 간 독립적이라는 가정에서만 성립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출력이 변수들 사이 관계에 따라 달라지는 경우 곤란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49884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결정 테이블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요구사항을 도출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하고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시스템이 구현해야 할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비즈니스 규칙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을 문서화 하는데 사용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소프트웨어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동작이 여러가지 논리적 조건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조합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에 의존적인 경우 유용 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동작을 유발시키는 조건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상황 식별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2)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조합 테이블에 표현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(T/F)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3)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조합의 예상 결과를 표현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조건별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T/F)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54198"/>
              </p:ext>
            </p:extLst>
          </p:nvPr>
        </p:nvGraphicFramePr>
        <p:xfrm>
          <a:off x="443372" y="3717032"/>
          <a:ext cx="10441161" cy="2592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0387">
                  <a:extLst>
                    <a:ext uri="{9D8B030D-6E8A-4147-A177-3AD203B41FA5}">
                      <a16:colId xmlns:a16="http://schemas.microsoft.com/office/drawing/2014/main" val="807925135"/>
                    </a:ext>
                  </a:extLst>
                </a:gridCol>
                <a:gridCol w="3480387">
                  <a:extLst>
                    <a:ext uri="{9D8B030D-6E8A-4147-A177-3AD203B41FA5}">
                      <a16:colId xmlns:a16="http://schemas.microsoft.com/office/drawing/2014/main" val="975794068"/>
                    </a:ext>
                  </a:extLst>
                </a:gridCol>
                <a:gridCol w="3480387">
                  <a:extLst>
                    <a:ext uri="{9D8B030D-6E8A-4147-A177-3AD203B41FA5}">
                      <a16:colId xmlns:a16="http://schemas.microsoft.com/office/drawing/2014/main" val="3844306803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</a:t>
                      </a:r>
                      <a:r>
                        <a:rPr lang="en-US" altLang="ko-KR" dirty="0" smtClean="0"/>
                        <a:t>(AND, OR, XOR)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9480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(T, T, F)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1629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(F, T, T)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73169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(F, T, F)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15262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(F, F, F)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5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8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645"/>
          <a:stretch/>
        </p:blipFill>
        <p:spPr>
          <a:xfrm>
            <a:off x="5375920" y="1334832"/>
            <a:ext cx="6846170" cy="3462319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729680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상태 전이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상태 전이 다이어그램을 기반으로 특정 이벤트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(INPUT)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 대해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예상되는 동작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상태변화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(OUTPUT)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을 테스트하는 기법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커버리지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전형적인 상태의 순서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모든 상태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모든 전이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특정한 전이 순서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불가능한 전이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234" y="4221088"/>
            <a:ext cx="1134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도출 되는 결함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① 모델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설계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상의 결함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인스펙션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또는 리뷰를 통해 발견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초기상태 누락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전이 또는 액션의 누락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가드를 전이 대신 상태에 표기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가드 중복 또는 불일치 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②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구현상의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결함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 (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동적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테스트를 통해 발견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여분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누락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훼손 상태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액션이 틀리거나 누락됨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스니크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패스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트랩 도어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97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4730462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1.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소프트웨어 </a:t>
            </a:r>
            <a:r>
              <a:rPr lang="ko-KR" altLang="en-US" sz="4000" b="1" dirty="0" err="1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테스팅</a:t>
            </a:r>
            <a:endParaRPr lang="en-US" altLang="ko-KR" sz="4000" b="1" dirty="0">
              <a:solidFill>
                <a:srgbClr val="21BDEE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speed"/>
          <p:cNvSpPr txBox="1">
            <a:spLocks noChangeArrowheads="1"/>
          </p:cNvSpPr>
          <p:nvPr/>
        </p:nvSpPr>
        <p:spPr bwMode="auto">
          <a:xfrm>
            <a:off x="2423592" y="1896917"/>
            <a:ext cx="6395982" cy="98488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사용 영역 다양화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처리 업무 내용 증가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담당 업무 중요성 증가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품질에 문제 발생 시 이전보다 더 중대한 업무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마비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금전적 손실 발생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1" y="1712059"/>
            <a:ext cx="1728192" cy="130429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1089994" y="2985797"/>
            <a:ext cx="608327" cy="430984"/>
          </a:xfrm>
          <a:prstGeom prst="rightArrow">
            <a:avLst/>
          </a:prstGeom>
          <a:solidFill>
            <a:srgbClr val="21BD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24" y="3647789"/>
            <a:ext cx="1643039" cy="932823"/>
          </a:xfrm>
          <a:prstGeom prst="rect">
            <a:avLst/>
          </a:prstGeom>
        </p:spPr>
      </p:pic>
      <p:sp>
        <p:nvSpPr>
          <p:cNvPr id="26" name="speed"/>
          <p:cNvSpPr txBox="1">
            <a:spLocks noChangeArrowheads="1"/>
          </p:cNvSpPr>
          <p:nvPr/>
        </p:nvSpPr>
        <p:spPr bwMode="auto">
          <a:xfrm>
            <a:off x="2423592" y="3524875"/>
            <a:ext cx="6625212" cy="123110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출시 전 동작과 성능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안정성이 사용자가 요구하는 수준을 만족하는지 확인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결함을 발견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하고 제품이 사용자가 요구하는 수준을 만족하는지 확인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리스크 감소를 통해 소프트웨어 품질 향상 및 확신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(QA)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28" name="speed"/>
          <p:cNvSpPr txBox="1">
            <a:spLocks noChangeArrowheads="1"/>
          </p:cNvSpPr>
          <p:nvPr/>
        </p:nvSpPr>
        <p:spPr bwMode="auto">
          <a:xfrm>
            <a:off x="2177344" y="5630957"/>
            <a:ext cx="4291894" cy="923330"/>
          </a:xfrm>
          <a:prstGeom prst="rect">
            <a:avLst/>
          </a:prstGeom>
          <a:solidFill>
            <a:srgbClr val="383951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endParaRPr lang="en-US" altLang="ko-KR" sz="20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algn="ctr">
              <a:buClr>
                <a:prstClr val="white"/>
              </a:buClr>
              <a:defRPr/>
            </a:pP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테스팅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=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결함을 발견하는 활동</a:t>
            </a:r>
            <a:endParaRPr lang="en-US" altLang="ko-KR" sz="20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algn="ctr">
              <a:buClr>
                <a:prstClr val="white"/>
              </a:buClr>
              <a:defRPr/>
            </a:pPr>
            <a:endParaRPr lang="en-US" altLang="ko-KR" sz="20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1320725" y="5887676"/>
            <a:ext cx="608327" cy="430984"/>
          </a:xfrm>
          <a:prstGeom prst="rightArrow">
            <a:avLst/>
          </a:prstGeom>
          <a:solidFill>
            <a:srgbClr val="3839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27848" y="1092224"/>
            <a:ext cx="7464152" cy="5765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729680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204284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진행 순서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198" y="2564904"/>
            <a:ext cx="113434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상태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이벤트 테이블 구성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전이 트리 구성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반응 테스트 케이스 구성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무반응 테스트 케이스 구성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가드 테스트 케이스 구성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프로시저 구성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4034" y="1580020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전이 트리</a:t>
            </a:r>
            <a:endParaRPr lang="en-US" altLang="ko-K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83" y="1340768"/>
            <a:ext cx="5705777" cy="31417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21298" y="4641428"/>
            <a:ext cx="9289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반응 테스트 </a:t>
            </a:r>
            <a:r>
              <a:rPr lang="en-US" altLang="ko-KR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ko-KR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이벤트에 의해 전이된 동작이 의도된 동작</a:t>
            </a:r>
            <a:r>
              <a:rPr lang="en-US" altLang="ko-KR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반응인지 </a:t>
            </a:r>
            <a:endParaRPr lang="en-US" altLang="ko-KR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무반응 테스트 </a:t>
            </a:r>
            <a:r>
              <a:rPr lang="en-US" altLang="ko-KR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이벤트를 발생시키지 않았을 때</a:t>
            </a:r>
            <a:r>
              <a:rPr lang="en-US" altLang="ko-KR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의도대로 반응이 없는지</a:t>
            </a:r>
            <a:endParaRPr lang="en-US" altLang="ko-KR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가드 테스트 </a:t>
            </a:r>
            <a:r>
              <a:rPr lang="en-US" altLang="ko-KR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동작에 필요한 조건이 적절히 적용되는지 </a:t>
            </a:r>
            <a:r>
              <a:rPr lang="ko-KR" alt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가드값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설정</a:t>
            </a:r>
            <a:r>
              <a:rPr lang="en-US" altLang="ko-KR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변경</a:t>
            </a:r>
            <a:endParaRPr lang="en-US" altLang="ko-KR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순서도: 수동 연산 13"/>
          <p:cNvSpPr/>
          <p:nvPr/>
        </p:nvSpPr>
        <p:spPr>
          <a:xfrm rot="5400000">
            <a:off x="1196887" y="3319896"/>
            <a:ext cx="5765776" cy="1296144"/>
          </a:xfrm>
          <a:prstGeom prst="flowChartManualOperation">
            <a:avLst/>
          </a:prstGeom>
          <a:gradFill flip="none" rotWithShape="1">
            <a:gsLst>
              <a:gs pos="100000">
                <a:schemeClr val="dk1">
                  <a:lumMod val="67000"/>
                </a:schemeClr>
              </a:gs>
              <a:gs pos="100000">
                <a:schemeClr val="dk1">
                  <a:lumMod val="97000"/>
                  <a:lumOff val="3000"/>
                </a:schemeClr>
              </a:gs>
              <a:gs pos="26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551684"/>
            <a:ext cx="3370865" cy="3312368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7614264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4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설계</a:t>
            </a: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ⅰ</a:t>
            </a:r>
            <a:r>
              <a:rPr lang="en-US" altLang="ko-KR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– </a:t>
            </a:r>
            <a:r>
              <a:rPr lang="ko-KR" altLang="en-US" sz="4000" b="1" dirty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명세 기반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유스케이스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234" y="1942093"/>
            <a:ext cx="11343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시스템을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액터와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액터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사이 상호작용으로 표현하는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유즈케이스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기반 실제 비즈니스 시나리오 기반 테스트 진행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컴포넌트 사이 상호작용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간섭으로 발생하는 통합 결함 발견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&gt;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실제 사용되는 환경에서의 결함 발견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고객 또는 유저를 참가시키는 인수 테스트 설계 시 유용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198" y="3645024"/>
            <a:ext cx="11343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유스케이스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동적 분석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객체들간의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상호작용 분석 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ex)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시퀀스 다이어그램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액티비티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다이어그램 </a:t>
            </a:r>
            <a:endParaRPr lang="en-US" altLang="ko-KR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기본 흐름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+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대체 흐름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으로 구성 </a:t>
            </a:r>
            <a:r>
              <a:rPr lang="ko-KR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53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3323572"/>
            <a:ext cx="4699816" cy="344053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80855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ⅱ –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구조 기반 설계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구조 기반 설계 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3853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코드와 개발 설계 등의 소프트웨어 구현 정보를 기반으로 테스트 케이스 도출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수행된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TC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바탕으로 테스트 커버리지 측정 가능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b="1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b="1" dirty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</a:rPr>
              <a:t>수행한 </a:t>
            </a:r>
            <a:r>
              <a:rPr lang="ko-KR" altLang="en-US" sz="1600" b="1" dirty="0">
                <a:solidFill>
                  <a:srgbClr val="333333"/>
                </a:solidFill>
                <a:latin typeface="-apple-system"/>
              </a:rPr>
              <a:t>테스트가 테스트의 대상을 얼마나 커버했는지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릴리즈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가능 여부 판단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Ex)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기능 커버리지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90% 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전체 기능 중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90%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T/F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값을 모두 테스트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그 적용 범위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단위에 따라 커버리지 종류를 나눌 수 있다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다중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조건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커버리지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변경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조건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결정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커버리지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조건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결정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커버리지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결정 커버리지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조건 커버리지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구문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커버리지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ko-KR" altLang="en-US" sz="1600" dirty="0"/>
          </a:p>
          <a:p>
            <a:endParaRPr lang="en-US" altLang="ko-KR" sz="1600" b="1" dirty="0" smtClean="0">
              <a:solidFill>
                <a:srgbClr val="333333"/>
              </a:solidFill>
              <a:latin typeface="-apple-system"/>
            </a:endParaRPr>
          </a:p>
          <a:p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9198" y="3429000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커버리지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80855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ⅱ –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구조 기반 설계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1024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구문 커버리지 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(SC) :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모든 구문이 테스트 실행 대상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코드의 모든 라인을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번 이상 테스트하면 완료 </a:t>
            </a:r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29" y="1953277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9198" y="2199498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결정 커버리지 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(CC) 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198" y="2638805"/>
            <a:ext cx="64588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구문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커버리지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+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모든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조건문에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대해 각각의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T/F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값을 갖도록 테스트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개별 조건식에 대해선 고려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 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19198" y="3807483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조건 커버리지 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(CC) 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198" y="4259029"/>
            <a:ext cx="7348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구문 커버리지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+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모든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조건문의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각각의 개별 조건식이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T/F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값을 갖도록 테스트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전체 조건식에 대해선 고려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93913"/>
              </p:ext>
            </p:extLst>
          </p:nvPr>
        </p:nvGraphicFramePr>
        <p:xfrm>
          <a:off x="6947116" y="2235447"/>
          <a:ext cx="202920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9204">
                  <a:extLst>
                    <a:ext uri="{9D8B030D-6E8A-4147-A177-3AD203B41FA5}">
                      <a16:colId xmlns:a16="http://schemas.microsoft.com/office/drawing/2014/main" val="2360880135"/>
                    </a:ext>
                  </a:extLst>
                </a:gridCol>
              </a:tblGrid>
              <a:tr h="291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 &gt; 1 and B &lt; 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8833"/>
                  </a:ext>
                </a:extLst>
              </a:tr>
              <a:tr h="291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47977"/>
                  </a:ext>
                </a:extLst>
              </a:tr>
              <a:tr h="291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1963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59504"/>
              </p:ext>
            </p:extLst>
          </p:nvPr>
        </p:nvGraphicFramePr>
        <p:xfrm>
          <a:off x="7964035" y="3792266"/>
          <a:ext cx="252790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3953">
                  <a:extLst>
                    <a:ext uri="{9D8B030D-6E8A-4147-A177-3AD203B41FA5}">
                      <a16:colId xmlns:a16="http://schemas.microsoft.com/office/drawing/2014/main" val="2360880135"/>
                    </a:ext>
                  </a:extLst>
                </a:gridCol>
                <a:gridCol w="1263953">
                  <a:extLst>
                    <a:ext uri="{9D8B030D-6E8A-4147-A177-3AD203B41FA5}">
                      <a16:colId xmlns:a16="http://schemas.microsoft.com/office/drawing/2014/main" val="235493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 &lt; 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4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1963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227988" y="2728744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333333"/>
                </a:solidFill>
                <a:latin typeface="-apple-system"/>
              </a:rPr>
              <a:t>A &lt;= 1 OR B &gt; 6 </a:t>
            </a:r>
          </a:p>
          <a:p>
            <a:r>
              <a:rPr lang="en-US" altLang="ko-KR" sz="12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둘 중 하나는 </a:t>
            </a:r>
            <a:r>
              <a:rPr lang="en-US" altLang="ko-KR" sz="12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F</a:t>
            </a:r>
            <a:r>
              <a:rPr lang="ko-KR" altLang="en-US" sz="12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가 아닐 수 있다 </a:t>
            </a:r>
            <a:r>
              <a:rPr lang="en-US" altLang="ko-KR" sz="1200" dirty="0" smtClean="0">
                <a:solidFill>
                  <a:srgbClr val="333333"/>
                </a:solidFill>
                <a:latin typeface="-apple-system"/>
              </a:rPr>
              <a:t> </a:t>
            </a:r>
            <a:endParaRPr lang="ko-KR" altLang="en-US" sz="1200" dirty="0"/>
          </a:p>
        </p:txBody>
      </p:sp>
      <p:cxnSp>
        <p:nvCxnSpPr>
          <p:cNvPr id="4" name="구부러진 연결선 3"/>
          <p:cNvCxnSpPr/>
          <p:nvPr/>
        </p:nvCxnSpPr>
        <p:spPr>
          <a:xfrm flipV="1">
            <a:off x="8112224" y="2939991"/>
            <a:ext cx="1115764" cy="19366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198" y="5384543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조건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결정 커버리지 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(C/DC) 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3586" y="5844315"/>
            <a:ext cx="64700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조건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커버리지에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대한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TC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에 결정 커버리지를 달성하기 위한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TC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추가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endParaRPr lang="ko-KR" altLang="en-US" sz="16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91874"/>
              </p:ext>
            </p:extLst>
          </p:nvPr>
        </p:nvGraphicFramePr>
        <p:xfrm>
          <a:off x="6947116" y="5250010"/>
          <a:ext cx="3853825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3742">
                  <a:extLst>
                    <a:ext uri="{9D8B030D-6E8A-4147-A177-3AD203B41FA5}">
                      <a16:colId xmlns:a16="http://schemas.microsoft.com/office/drawing/2014/main" val="2360880135"/>
                    </a:ext>
                  </a:extLst>
                </a:gridCol>
                <a:gridCol w="1080557">
                  <a:extLst>
                    <a:ext uri="{9D8B030D-6E8A-4147-A177-3AD203B41FA5}">
                      <a16:colId xmlns:a16="http://schemas.microsoft.com/office/drawing/2014/main" val="2354936432"/>
                    </a:ext>
                  </a:extLst>
                </a:gridCol>
                <a:gridCol w="1659526">
                  <a:extLst>
                    <a:ext uri="{9D8B030D-6E8A-4147-A177-3AD203B41FA5}">
                      <a16:colId xmlns:a16="http://schemas.microsoft.com/office/drawing/2014/main" val="1821809847"/>
                    </a:ext>
                  </a:extLst>
                </a:gridCol>
              </a:tblGrid>
              <a:tr h="29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&gt;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 &lt;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(A &gt; 1 and B &lt; 6)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8833"/>
                  </a:ext>
                </a:extLst>
              </a:tr>
              <a:tr h="29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47977"/>
                  </a:ext>
                </a:extLst>
              </a:tr>
              <a:tr h="29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19630"/>
                  </a:ext>
                </a:extLst>
              </a:tr>
              <a:tr h="29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27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80855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ⅱ –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구조 기반 설계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629" y="1953277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83432" y="487011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다중 조건 커버리지 </a:t>
            </a:r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(MCC)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3392" y="5374174"/>
            <a:ext cx="40863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모든 </a:t>
            </a:r>
            <a:r>
              <a:rPr lang="ko-KR" altLang="en-US" sz="1600" dirty="0" err="1">
                <a:solidFill>
                  <a:srgbClr val="333333"/>
                </a:solidFill>
                <a:latin typeface="-apple-system"/>
              </a:rPr>
              <a:t>조건문의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 개별조건식이 가질 수 있는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가능한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모든 논리적인 조합으로 구성 </a:t>
            </a:r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1600" dirty="0"/>
              <a:t>EX) R = (X and Y) or Z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2*2*2 = 8  </a:t>
            </a:r>
            <a:r>
              <a:rPr lang="ko-KR" altLang="en-US" sz="1600" dirty="0">
                <a:sym typeface="Wingdings" panose="05000000000000000000" pitchFamily="2" charset="2"/>
              </a:rPr>
              <a:t>개 </a:t>
            </a:r>
            <a:r>
              <a:rPr lang="en-US" altLang="ko-KR" sz="1600" dirty="0">
                <a:sym typeface="Wingdings" panose="05000000000000000000" pitchFamily="2" charset="2"/>
              </a:rPr>
              <a:t>TC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08699"/>
              </p:ext>
            </p:extLst>
          </p:nvPr>
        </p:nvGraphicFramePr>
        <p:xfrm>
          <a:off x="421360" y="1412776"/>
          <a:ext cx="38884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365250585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6474862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804502547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6692808"/>
                    </a:ext>
                  </a:extLst>
                </a:gridCol>
              </a:tblGrid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2473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9510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68678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99247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14559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376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58353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1916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5933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54608"/>
              </p:ext>
            </p:extLst>
          </p:nvPr>
        </p:nvGraphicFramePr>
        <p:xfrm>
          <a:off x="6744072" y="1412776"/>
          <a:ext cx="388843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365250585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6474862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804502547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6692808"/>
                    </a:ext>
                  </a:extLst>
                </a:gridCol>
              </a:tblGrid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2473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9510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8968678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99247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1014559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68376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58353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1916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5933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92144" y="487011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변경 </a:t>
            </a:r>
            <a:r>
              <a:rPr lang="ko-KR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조건 커버리지 </a:t>
            </a:r>
            <a:r>
              <a:rPr lang="en-US" altLang="ko-K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(MCC)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56040" y="5374174"/>
            <a:ext cx="55867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+mn-ea"/>
              </a:rPr>
              <a:t>모든 개별 조건식이 전체 조건식에 독립적으로 영향 </a:t>
            </a:r>
            <a:endParaRPr lang="en-US" altLang="ko-KR" sz="1600" dirty="0" smtClean="0">
              <a:solidFill>
                <a:srgbClr val="333333"/>
              </a:solidFill>
              <a:latin typeface="+mn-ea"/>
            </a:endParaRPr>
          </a:p>
          <a:p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+mn-ea"/>
              </a:rPr>
              <a:t>개별 조건식 결과 바꿨을 때 동일한 결과 나타내는 </a:t>
            </a:r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TC </a:t>
            </a:r>
            <a:r>
              <a:rPr lang="ko-KR" altLang="en-US" sz="1600" dirty="0" smtClean="0">
                <a:solidFill>
                  <a:srgbClr val="333333"/>
                </a:solidFill>
                <a:latin typeface="+mn-ea"/>
              </a:rPr>
              <a:t>제외</a:t>
            </a:r>
            <a:endParaRPr lang="en-US" altLang="ko-KR" sz="1600" dirty="0" smtClean="0">
              <a:solidFill>
                <a:srgbClr val="333333"/>
              </a:solidFill>
              <a:latin typeface="+mn-ea"/>
            </a:endParaRPr>
          </a:p>
          <a:p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EX) </a:t>
            </a:r>
            <a:r>
              <a:rPr lang="en-US" altLang="ko-KR" sz="1600" dirty="0">
                <a:latin typeface="+mn-ea"/>
              </a:rPr>
              <a:t>R = (X and Y) or Z</a:t>
            </a: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 3(</a:t>
            </a:r>
            <a:r>
              <a:rPr lang="ko-KR" altLang="en-US" sz="1600" dirty="0" smtClean="0">
                <a:latin typeface="+mn-ea"/>
                <a:sym typeface="Wingdings" panose="05000000000000000000" pitchFamily="2" charset="2"/>
              </a:rPr>
              <a:t>개별 조건식 개수</a:t>
            </a:r>
            <a:r>
              <a:rPr lang="en-US" altLang="ko-KR" sz="1600" dirty="0" smtClean="0">
                <a:latin typeface="+mn-ea"/>
                <a:sym typeface="Wingdings" panose="05000000000000000000" pitchFamily="2" charset="2"/>
              </a:rPr>
              <a:t>)+1  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924612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ⅲ –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경험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기반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+ ɑ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경험 기반 설계 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060578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경험이 많은 테스트 인력의 지식이나 경험에서 테스트 케이스 도출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소프트웨어에 대한 지식 필요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)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자주 발생하는 결함이나 결함 분포에 대해 인지하고 있음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특정 결함 발견 시 주변에 산재한 결함 추가 발견 多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탐색적 </a:t>
            </a:r>
            <a:r>
              <a:rPr lang="ko-KR" altLang="en-US" sz="1600" b="1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/>
              <a:t>테스트 대상을 파악해 가며 동시에 테스트 설계 및 실행 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짧은 시간 동안 몰입해서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테스팅</a:t>
            </a:r>
            <a:r>
              <a:rPr lang="ko-KR" altLang="en-US" sz="1600" dirty="0" smtClean="0">
                <a:sym typeface="Wingdings" panose="05000000000000000000" pitchFamily="2" charset="2"/>
              </a:rPr>
              <a:t> 후 요약 보고 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반드시 기록될 필요는 없음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850238"/>
            <a:ext cx="5184576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TC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기반 </a:t>
            </a:r>
            <a:r>
              <a:rPr lang="ko-KR" altLang="en-US" sz="1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테스트가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먼저 설계되고 기록됨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테스터 간의 능력 차이 제거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실행 관리 </a:t>
            </a:r>
            <a:endParaRPr lang="en-US" altLang="ko-KR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문서 작성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검토 등으로 속도</a:t>
            </a:r>
            <a:r>
              <a:rPr lang="en-US" altLang="ko-K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효율성 ↓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924612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ⅲ –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경험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기반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+ ɑ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842" y="1560562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오류 추정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75360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테스트의 경험에 기반해 오류 추정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</a:rPr>
              <a:t>취약점 식별 작업에 기반한 테스트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</a:rPr>
              <a:t>)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가능성이 있는 결함</a:t>
            </a:r>
            <a:r>
              <a:rPr lang="en-US" altLang="ko-KR" sz="1600" dirty="0" smtClean="0"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sym typeface="Wingdings" panose="05000000000000000000" pitchFamily="2" charset="2"/>
              </a:rPr>
              <a:t>오류를 나열하고 해당 부분에 대해 공격하도록 테스트 설계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ym typeface="Wingdings" panose="05000000000000000000" pitchFamily="2" charset="2"/>
              </a:rPr>
              <a:t>형식 안 맞는 입력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오류 발생시키는 데이터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악성 파일 및 코드 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842" y="4077072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체크 리스트</a:t>
            </a:r>
            <a:endParaRPr lang="en-US" altLang="ko-K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842" y="4581128"/>
            <a:ext cx="75264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또는 평가해야 할 내용과 경험을 분류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정리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경험과 노하우 기반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)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절차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대상 기능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시스템 요소 등을 체크 리스트로 작성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2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924612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ⅲ –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경험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기반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+ ɑ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페어와이즈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69557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커버해야 할 기능적 범위에 비해 상대적으로 적은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TC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를 구성해 결함 발견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대부분의 결함이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2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 요소의 상호작용에 기인하는 점에서 착안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테스트에 필요한 각 값들을 다른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파라미터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값과 최소 한번씩 조합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59132"/>
              </p:ext>
            </p:extLst>
          </p:nvPr>
        </p:nvGraphicFramePr>
        <p:xfrm>
          <a:off x="415616" y="3501008"/>
          <a:ext cx="3974145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4715">
                  <a:extLst>
                    <a:ext uri="{9D8B030D-6E8A-4147-A177-3AD203B41FA5}">
                      <a16:colId xmlns:a16="http://schemas.microsoft.com/office/drawing/2014/main" val="3652505858"/>
                    </a:ext>
                  </a:extLst>
                </a:gridCol>
                <a:gridCol w="1324715">
                  <a:extLst>
                    <a:ext uri="{9D8B030D-6E8A-4147-A177-3AD203B41FA5}">
                      <a16:colId xmlns:a16="http://schemas.microsoft.com/office/drawing/2014/main" val="1647486201"/>
                    </a:ext>
                  </a:extLst>
                </a:gridCol>
                <a:gridCol w="1324715">
                  <a:extLst>
                    <a:ext uri="{9D8B030D-6E8A-4147-A177-3AD203B41FA5}">
                      <a16:colId xmlns:a16="http://schemas.microsoft.com/office/drawing/2014/main" val="1804502547"/>
                    </a:ext>
                  </a:extLst>
                </a:gridCol>
              </a:tblGrid>
              <a:tr h="227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24732"/>
                  </a:ext>
                </a:extLst>
              </a:tr>
              <a:tr h="149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Ear Phone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9510"/>
                  </a:ext>
                </a:extLst>
              </a:tr>
              <a:tr h="143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68678"/>
                  </a:ext>
                </a:extLst>
              </a:tr>
              <a:tr h="137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Ear 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99247"/>
                  </a:ext>
                </a:extLst>
              </a:tr>
              <a:tr h="13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순차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14559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Ear Phone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376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58353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Ear 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19162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5933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6748"/>
              </p:ext>
            </p:extLst>
          </p:nvPr>
        </p:nvGraphicFramePr>
        <p:xfrm>
          <a:off x="6888088" y="4336454"/>
          <a:ext cx="3974145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4715">
                  <a:extLst>
                    <a:ext uri="{9D8B030D-6E8A-4147-A177-3AD203B41FA5}">
                      <a16:colId xmlns:a16="http://schemas.microsoft.com/office/drawing/2014/main" val="3652505858"/>
                    </a:ext>
                  </a:extLst>
                </a:gridCol>
                <a:gridCol w="1324715">
                  <a:extLst>
                    <a:ext uri="{9D8B030D-6E8A-4147-A177-3AD203B41FA5}">
                      <a16:colId xmlns:a16="http://schemas.microsoft.com/office/drawing/2014/main" val="1647486201"/>
                    </a:ext>
                  </a:extLst>
                </a:gridCol>
                <a:gridCol w="1324715">
                  <a:extLst>
                    <a:ext uri="{9D8B030D-6E8A-4147-A177-3AD203B41FA5}">
                      <a16:colId xmlns:a16="http://schemas.microsoft.com/office/drawing/2014/main" val="1804502547"/>
                    </a:ext>
                  </a:extLst>
                </a:gridCol>
              </a:tblGrid>
              <a:tr h="227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24732"/>
                  </a:ext>
                </a:extLst>
              </a:tr>
              <a:tr h="149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Ear Phone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39510"/>
                  </a:ext>
                </a:extLst>
              </a:tr>
              <a:tr h="143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68678"/>
                  </a:ext>
                </a:extLst>
              </a:tr>
              <a:tr h="137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Ear Phone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99247"/>
                  </a:ext>
                </a:extLst>
              </a:tr>
              <a:tr h="13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Speaker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14559"/>
                  </a:ext>
                </a:extLst>
              </a:tr>
            </a:tbl>
          </a:graphicData>
        </a:graphic>
      </p:graphicFrame>
      <p:sp>
        <p:nvSpPr>
          <p:cNvPr id="11" name="사다리꼴 10"/>
          <p:cNvSpPr/>
          <p:nvPr/>
        </p:nvSpPr>
        <p:spPr>
          <a:xfrm rot="5400000">
            <a:off x="4162048" y="4498856"/>
            <a:ext cx="2355736" cy="1656184"/>
          </a:xfrm>
          <a:prstGeom prst="trapezoid">
            <a:avLst>
              <a:gd name="adj" fmla="val 527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3589244">
            <a:off x="5241982" y="4648453"/>
            <a:ext cx="1296145" cy="120218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924612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ⅲ –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경험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기반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+ ɑ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직교 배열 </a:t>
            </a:r>
            <a:r>
              <a:rPr lang="ko-KR" altLang="en-US" sz="16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66864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산업 공학 분야의 실험 계획 및 분석 도구로 널리 사용되는 기법으로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페어와이즈와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유사하지만 행과 열이 각각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페어와이즈하다는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점이 다름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79181"/>
              </p:ext>
            </p:extLst>
          </p:nvPr>
        </p:nvGraphicFramePr>
        <p:xfrm>
          <a:off x="443372" y="3501008"/>
          <a:ext cx="4212199" cy="266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29">
                  <a:extLst>
                    <a:ext uri="{9D8B030D-6E8A-4147-A177-3AD203B41FA5}">
                      <a16:colId xmlns:a16="http://schemas.microsoft.com/office/drawing/2014/main" val="1654458219"/>
                    </a:ext>
                  </a:extLst>
                </a:gridCol>
                <a:gridCol w="1044947">
                  <a:extLst>
                    <a:ext uri="{9D8B030D-6E8A-4147-A177-3AD203B41FA5}">
                      <a16:colId xmlns:a16="http://schemas.microsoft.com/office/drawing/2014/main" val="3418244996"/>
                    </a:ext>
                  </a:extLst>
                </a:gridCol>
                <a:gridCol w="1061686">
                  <a:extLst>
                    <a:ext uri="{9D8B030D-6E8A-4147-A177-3AD203B41FA5}">
                      <a16:colId xmlns:a16="http://schemas.microsoft.com/office/drawing/2014/main" val="35936818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506770798"/>
                    </a:ext>
                  </a:extLst>
                </a:gridCol>
              </a:tblGrid>
              <a:tr h="59387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35299"/>
                  </a:ext>
                </a:extLst>
              </a:tr>
              <a:tr h="480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97022"/>
                  </a:ext>
                </a:extLst>
              </a:tr>
              <a:tr h="488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87148"/>
                  </a:ext>
                </a:extLst>
              </a:tr>
              <a:tr h="503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34785"/>
                  </a:ext>
                </a:extLst>
              </a:tr>
              <a:tr h="60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L4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660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28048" y="4065961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L</a:t>
            </a:r>
            <a:r>
              <a:rPr lang="ko-KR" altLang="en-US" sz="4400" dirty="0" smtClean="0"/>
              <a:t>₄</a:t>
            </a:r>
            <a:r>
              <a:rPr lang="en-US" altLang="ko-KR" sz="4400" dirty="0" smtClean="0"/>
              <a:t>(2³)</a:t>
            </a:r>
            <a:endParaRPr lang="ko-KR" altLang="en-US" sz="44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705465" y="4642025"/>
            <a:ext cx="236215" cy="551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7564" y="52268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조합수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라인수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7392144" y="3847571"/>
            <a:ext cx="18416" cy="409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1679" y="3443019"/>
            <a:ext cx="185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값 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7680176" y="4392547"/>
            <a:ext cx="504056" cy="58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03848" y="4392547"/>
            <a:ext cx="185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파라미터</a:t>
            </a:r>
            <a:r>
              <a:rPr lang="ko-KR" altLang="en-US" dirty="0" smtClean="0">
                <a:solidFill>
                  <a:srgbClr val="FF0000"/>
                </a:solidFill>
              </a:rPr>
              <a:t> 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924612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ⅲ –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경험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기반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설계 </a:t>
            </a: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+ ɑ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itchFamily="34" charset="0"/>
                <a:cs typeface="Tahoma" panose="020B0604030504040204" pitchFamily="34" charset="0"/>
              </a:rPr>
              <a:t>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설계 기법 선택 시 고려사항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0798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시스템 유형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표준 및 법적 기준 존재 여부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고객 또는 계약상의 요구사항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리스크 수준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리스크 유형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목표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문서의 존재 유무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테스터 지식 수준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시간과 예산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레벨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개발 생명 주기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다이어그램 존재 유무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이전의 경험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102" y="3501008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품질 모델 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(ISO/IEC 9126)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18616"/>
              </p:ext>
            </p:extLst>
          </p:nvPr>
        </p:nvGraphicFramePr>
        <p:xfrm>
          <a:off x="446887" y="3989330"/>
          <a:ext cx="1090569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4657">
                  <a:extLst>
                    <a:ext uri="{9D8B030D-6E8A-4147-A177-3AD203B41FA5}">
                      <a16:colId xmlns:a16="http://schemas.microsoft.com/office/drawing/2014/main" val="3740318804"/>
                    </a:ext>
                  </a:extLst>
                </a:gridCol>
                <a:gridCol w="4752529">
                  <a:extLst>
                    <a:ext uri="{9D8B030D-6E8A-4147-A177-3AD203B41FA5}">
                      <a16:colId xmlns:a16="http://schemas.microsoft.com/office/drawing/2014/main" val="292535596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29979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부특성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기능성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요구되는 기능 및 성능을 만족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적합성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정확성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상호운용성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보안성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준수성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5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신뢰성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결함 없이 의도된 기능 및 작업을 수행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성숙성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오류허용성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회복성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준수성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9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효율성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자원의 적절한 사용 및 반응 시간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시간 </a:t>
                      </a:r>
                      <a:r>
                        <a:rPr lang="ko-KR" altLang="en-US" sz="1600" dirty="0" err="1" smtClean="0"/>
                        <a:t>반응성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자원 효율성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준수성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4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사용자가 이해하고 배우기 쉬운 정도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이해성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학습성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운용성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친밀성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준수성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이식성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다양한 운영환경에서 운영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적응성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설치성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대체성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공존성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준수성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유지보수성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수정 및 변경의 용이성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분석성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변경성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안정성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시험성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준수성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8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489877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1.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소프트웨어 </a:t>
            </a:r>
            <a:r>
              <a:rPr lang="ko-KR" altLang="en-US" sz="4000" b="1" dirty="0" err="1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테스팅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20" y="1556792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테스팅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원리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peed"/>
          <p:cNvSpPr txBox="1">
            <a:spLocks noChangeArrowheads="1"/>
          </p:cNvSpPr>
          <p:nvPr/>
        </p:nvSpPr>
        <p:spPr bwMode="auto">
          <a:xfrm>
            <a:off x="273820" y="2276872"/>
            <a:ext cx="9635651" cy="443198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1.  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테스팅은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결함이 존재함을 밝히는 활동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테스팅을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통해 결함을 증명할 수는 있지만 결함 없음을 증명할 수는 없다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결함을 찾지 못한 것은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소프트웨어에 결함이 없다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’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가 아닌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발견하지 못했다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’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를 의미한다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2.  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완벽한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테스팅은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불가능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아주 간단한 프로그램을 제외하고는 모든 가능성을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테스팅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할 순 없다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무한 경로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무한 입력 값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무한 타이밍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완벽함보다는 리스크 분석을 통해 우선순위를 두고 진행한다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조직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700639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별도의 테스트 팀을 개발팀과 독립적으로 운영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장점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결함을 보는 시각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방법이 개발자에 비해 객관적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테스트에 집중하여 결함을 효과적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효율적으로 찾아내는 전략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단점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제품 관련 정보로부터 고립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마지막 체크포인트가 되면 프로젝트의 병목 유발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개발자가 품질에 대해 책임 회피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독립성에 따른 분류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개발자 본인이 테스트   </a:t>
            </a:r>
            <a:r>
              <a:rPr lang="en-US" altLang="ko-KR" sz="1600" dirty="0" smtClean="0">
                <a:sym typeface="Wingdings" panose="05000000000000000000" pitchFamily="2" charset="2"/>
              </a:rPr>
              <a:t>&lt;   </a:t>
            </a:r>
            <a:r>
              <a:rPr lang="ko-KR" altLang="en-US" sz="1600" dirty="0" smtClean="0">
                <a:sym typeface="Wingdings" panose="05000000000000000000" pitchFamily="2" charset="2"/>
              </a:rPr>
              <a:t>개발팀 내부의 독립적 테스터   </a:t>
            </a:r>
            <a:r>
              <a:rPr lang="en-US" altLang="ko-KR" sz="1600" dirty="0" smtClean="0">
                <a:sym typeface="Wingdings" panose="05000000000000000000" pitchFamily="2" charset="2"/>
              </a:rPr>
              <a:t>&lt;   </a:t>
            </a:r>
            <a:r>
              <a:rPr lang="ko-KR" altLang="en-US" sz="1600" dirty="0" smtClean="0">
                <a:sym typeface="Wingdings" panose="05000000000000000000" pitchFamily="2" charset="2"/>
              </a:rPr>
              <a:t>독립적 테스트 팀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개발팀 상위관리자에 보고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&lt;  </a:t>
            </a:r>
            <a:r>
              <a:rPr lang="ko-KR" altLang="en-US" sz="1600" dirty="0" smtClean="0">
                <a:sym typeface="Wingdings" panose="05000000000000000000" pitchFamily="2" charset="2"/>
              </a:rPr>
              <a:t>독립적 테스트 그룹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직접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릴리즈</a:t>
            </a:r>
            <a:r>
              <a:rPr lang="en-US" altLang="ko-KR" sz="1600" dirty="0" smtClean="0">
                <a:sym typeface="Wingdings" panose="05000000000000000000" pitchFamily="2" charset="2"/>
              </a:rPr>
              <a:t>)   &lt;  </a:t>
            </a:r>
            <a:r>
              <a:rPr lang="ko-KR" altLang="en-US" sz="1600" dirty="0" smtClean="0">
                <a:sym typeface="Wingdings" panose="05000000000000000000" pitchFamily="2" charset="2"/>
              </a:rPr>
              <a:t>전문 테스터들로 구성된 테스터 그룹   </a:t>
            </a:r>
            <a:r>
              <a:rPr lang="en-US" altLang="ko-KR" sz="1600" dirty="0" smtClean="0">
                <a:sym typeface="Wingdings" panose="05000000000000000000" pitchFamily="2" charset="2"/>
              </a:rPr>
              <a:t>&lt;   </a:t>
            </a:r>
            <a:r>
              <a:rPr lang="ko-KR" altLang="en-US" sz="1600" dirty="0" smtClean="0">
                <a:sym typeface="Wingdings" panose="05000000000000000000" pitchFamily="2" charset="2"/>
              </a:rPr>
              <a:t>아웃소싱 그룹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조직 외부 테스트 그룹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ym typeface="Wingdings" panose="05000000000000000000" pitchFamily="2" charset="2"/>
              </a:rPr>
              <a:t>운영 시 고려 사항 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독립성 수준 결정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개발팀과의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의사소통 계획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개발 산출물 오픈 정도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독립성 수준 결정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갈등 초래 부분에 대해 테스트 정책 수립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2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089" y="1801359"/>
            <a:ext cx="7968848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리더 </a:t>
            </a:r>
            <a:endParaRPr lang="en-US" altLang="ko-KR" sz="1600" b="1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err="1">
                <a:sym typeface="Wingdings" panose="05000000000000000000" pitchFamily="2" charset="2"/>
              </a:rPr>
              <a:t>테스팅</a:t>
            </a:r>
            <a:r>
              <a:rPr lang="ko-KR" altLang="en-US" sz="1600" dirty="0">
                <a:sym typeface="Wingdings" panose="05000000000000000000" pitchFamily="2" charset="2"/>
              </a:rPr>
              <a:t> 활동과 업무 계획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모니터링 및 제어 역할 수행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① 조직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프로젝트의 테스트 정책 및 전략 작성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관련 이해관계자와 합의 및 조정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②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테스트 계획 수립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접근법 결정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자원 획득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테스트 레벨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결함 관리 계획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③ 결과와 진척 모니터링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계획 활동 조정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문제점 보완 활동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테스트웨어</a:t>
            </a:r>
            <a:r>
              <a:rPr lang="ko-KR" altLang="en-US" sz="1600" dirty="0" smtClean="0">
                <a:sym typeface="Wingdings" panose="05000000000000000000" pitchFamily="2" charset="2"/>
              </a:rPr>
              <a:t> 형상관리 방안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④ 품질 평가 기준 및 측정 방법 제시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⑤ 도구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자동화 대상 및 방법 결정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교육 및 훈련 계획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환경 구축 관련 사항 결정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5613084" y="1779216"/>
            <a:ext cx="1440160" cy="7920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계획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6765213" y="1781087"/>
            <a:ext cx="1512168" cy="792088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설계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7989348" y="1781087"/>
            <a:ext cx="1381516" cy="792088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9069468" y="1781087"/>
            <a:ext cx="1405553" cy="7920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평가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184195" y="1779216"/>
            <a:ext cx="1405553" cy="792088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마감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2" idx="0"/>
            <a:endCxn id="12" idx="0"/>
          </p:cNvCxnSpPr>
          <p:nvPr/>
        </p:nvCxnSpPr>
        <p:spPr>
          <a:xfrm rot="5400000" flipH="1" flipV="1">
            <a:off x="8412046" y="-497688"/>
            <a:ext cx="12700" cy="4553808"/>
          </a:xfrm>
          <a:prstGeom prst="curvedConnector3">
            <a:avLst>
              <a:gd name="adj1" fmla="val 55714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896200" y="844983"/>
            <a:ext cx="122413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3352" y="1628800"/>
            <a:ext cx="6229590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600" b="1" dirty="0" smtClean="0"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ym typeface="Wingdings" panose="05000000000000000000" pitchFamily="2" charset="2"/>
              </a:rPr>
              <a:t>테스터 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테스트 엔지니어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endParaRPr lang="en-US" altLang="ko-KR" sz="1600" b="1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테스트 계획에 따라 테스트 준비 및 실행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실제 작업 수행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① 테스트 계획 및 전략 리뷰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요구사항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명세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모델도 함께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②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테스트 환경 구축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 준비 및 획득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아키텍처 구성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③ 테스트 구현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테스트 케이스 작성 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④ 테스트 실행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ym typeface="Wingdings" panose="05000000000000000000" pitchFamily="2" charset="2"/>
              </a:rPr>
              <a:t>로그기록 및 테스트 실행 결과 평가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결함 보고 수행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⑤ 도구 </a:t>
            </a:r>
            <a:r>
              <a:rPr lang="en-US" altLang="ko-KR" sz="1600" dirty="0" smtClean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자동화 구현 및 요구사항 구체화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5613084" y="1779216"/>
            <a:ext cx="1440160" cy="792088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계획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6765213" y="1781087"/>
            <a:ext cx="1512168" cy="79208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설계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7989348" y="1781087"/>
            <a:ext cx="1381516" cy="79208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9069468" y="1781087"/>
            <a:ext cx="1405553" cy="792088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평가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10184195" y="1779216"/>
            <a:ext cx="1405553" cy="792088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마감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4" idx="0"/>
            <a:endCxn id="10" idx="0"/>
          </p:cNvCxnSpPr>
          <p:nvPr/>
        </p:nvCxnSpPr>
        <p:spPr>
          <a:xfrm rot="5400000" flipH="1" flipV="1">
            <a:off x="8412046" y="-497688"/>
            <a:ext cx="12700" cy="4553808"/>
          </a:xfrm>
          <a:prstGeom prst="curvedConnector3">
            <a:avLst>
              <a:gd name="adj1" fmla="val 5571433"/>
            </a:avLst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896200" y="844983"/>
            <a:ext cx="1224136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계획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5293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테스팅의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목적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범위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자원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일정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리스크 측정 기준 등을 결정하는 활동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각 테스트 레벨과 레벨 별 시작 및 종료 조건 정의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수명주기 활동 통합 및 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) </a:t>
            </a: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추정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프로세스에 관여하는 모든 작업들에 대한 비용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노력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기간 결정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메트릭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기반 접근법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과거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유사 프로젝트의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메트릭을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근거로 예측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전문가 기반 접근법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전문가나 업무 수행 주체에 의한 예측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고려 요소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시작 가능 시점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관련자들의 숙련도 및 문제 해결 시간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잠재 결함의 규모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리스크 수준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    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환경의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가용성⋅안정성⋅재사용성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제품 및 개발 프로세스 특성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78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3352" y="1556792"/>
            <a:ext cx="10447091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완료 조건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레벨 또는 특정 목적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테스팅을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언제 종료할지 정의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회사별로 다름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커버리지 종류 및 정도 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신뢰성 측정치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잔존 리스크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비용 및 예산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시장 출시 시기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수정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결함 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재 테스트 횟수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모든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TC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한번 이상 수행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+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심각한 결함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예방된 피해와 테스트 비용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조합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전략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예방적 접근법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프로젝트 초반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개발이 완료되기 전에 설계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사후적 접근법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소프트웨어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시스템 개발 후 테스트 설계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전략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분석적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모델기반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방법론적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프로세스 및 표준 준수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동적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발견적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자문기반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리그레션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기피형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4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제어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5293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모니터링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활동에 대한 피드백과 가시성 제공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제반 사항에 맞게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테스팅이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수행되는지 관찰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EX)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분석 및 설계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실행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완료 조건 등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제어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모니터링 후 테스트가 계획대로 수행되도록 가이드하거나 정정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</a:rPr>
              <a:t>형상 관리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프로젝트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제품 전체 수명주기에 걸쳐 상태를 그대로 보전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보호하고 유지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테스트된 품목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문서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TC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와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하네스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등을 혼선 없이 관리하고 효율적으로 재사용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추적성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확보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문서에서 참조하고 있는 관련 문서 및 테스트 대상을 명확히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해야함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9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591" y="1556792"/>
            <a:ext cx="115293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333333"/>
                </a:solidFill>
                <a:latin typeface="-apple-system"/>
              </a:rPr>
              <a:t>인시던트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</a:rPr>
              <a:t> 관리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테스트에서 발견한 이슈에 대해 보고 하고 추적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발견되어 분류되는 시점부터 수정되고 확인될 때 까지 추적 대상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개발자와 프로젝트 관련자에게 피드백 제공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품질 또는 테스트 진척을 추적할 수 있는 정보 제공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프로세스 개선에 대한 아이디어 제공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인시던트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리포트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이슈 발생 날짜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기대 결과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실제결과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재현 가능한 상세 설명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결함이 시스템에 미치는 심각도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 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수정 우선 순위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관련 이슈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변경 이력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관련된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TC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식별 정보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98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591" y="1556792"/>
            <a:ext cx="115293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프로젝트 관련한 이슈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조직적 요소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전문 인력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스킬 부족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개인적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교육 훈련 관련 이슈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커뮤니케이션 문제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정치적 이슈 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기술적 요소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설계⋅코드⋅테스트의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품질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요구사항이 수용되는 정도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공급자 요소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 협력 업체가 역할 수행에 실패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계약상의 이슈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u="sng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제품 리스크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도하지 않은 위험요소 및 잠재적인 장애 영역과 관련된 리스크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ㄴ 장애 가능성 ↑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제품이 개인이나 회사에 손실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취약한 제품 특성 및 의도된 기능 수행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chemeClr val="accent6"/>
                </a:solidFill>
                <a:latin typeface="-apple-system"/>
                <a:sym typeface="Wingdings" panose="05000000000000000000" pitchFamily="2" charset="2"/>
              </a:rPr>
              <a:t>✔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리스크 관리 방법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리스크 식별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리스크 분석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리스크 우선순위 결정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리스크 계획 활동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리스크 추적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리스크 관리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591" y="1556792"/>
            <a:ext cx="115293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accent6"/>
                </a:solidFill>
                <a:latin typeface="-apple-system"/>
                <a:sym typeface="Wingdings" panose="05000000000000000000" pitchFamily="2" charset="2"/>
              </a:rPr>
              <a:t>✔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리스크 식별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대상을 기능적 또는 기술적 아이템으로 분리하고 각각에 리스크 존재 가정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장애발생 가능성과 영향을 예측하여 리스크 우선순위 결정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장애 발생 가능성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기술적 리스크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단위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통합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테스팅과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직접 관련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영향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사업적 리스크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인수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테스팅과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직접 관련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12492"/>
              </p:ext>
            </p:extLst>
          </p:nvPr>
        </p:nvGraphicFramePr>
        <p:xfrm>
          <a:off x="263352" y="4221088"/>
          <a:ext cx="11534361" cy="19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11">
                  <a:extLst>
                    <a:ext uri="{9D8B030D-6E8A-4147-A177-3AD203B41FA5}">
                      <a16:colId xmlns:a16="http://schemas.microsoft.com/office/drawing/2014/main" val="962896183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2878621078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65087792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2314397904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3653588635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3480586411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1593977451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139218013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227858363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853392305"/>
                    </a:ext>
                  </a:extLst>
                </a:gridCol>
                <a:gridCol w="1009095">
                  <a:extLst>
                    <a:ext uri="{9D8B030D-6E8A-4147-A177-3AD203B41FA5}">
                      <a16:colId xmlns:a16="http://schemas.microsoft.com/office/drawing/2014/main" val="227021755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 발생 가능성 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영향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613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리스크 아이템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복잡성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새로운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개발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상호관계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크기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기술의 최신성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개발팀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경험 미흡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사용자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취급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안전적</a:t>
                      </a:r>
                      <a:r>
                        <a:rPr lang="ko-KR" altLang="en-US" sz="1400" dirty="0" smtClean="0"/>
                        <a:t> 피해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사용빈도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외부적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가시성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007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429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</a:t>
                      </a:r>
                      <a:r>
                        <a:rPr lang="en-US" altLang="ko-KR" sz="1400" baseline="0" dirty="0" smtClean="0"/>
                        <a:t> 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012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Item</a:t>
                      </a:r>
                      <a:r>
                        <a:rPr lang="en-US" altLang="ko-KR" sz="1400" baseline="0" dirty="0" smtClean="0"/>
                        <a:t> 3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591" y="1556792"/>
            <a:ext cx="115293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accent6"/>
                </a:solidFill>
                <a:latin typeface="-apple-system"/>
                <a:sym typeface="Wingdings" panose="05000000000000000000" pitchFamily="2" charset="2"/>
              </a:rPr>
              <a:t>✔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리스크 계획 활동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분석 단계에서 결정된 리스크 아이템 별 점수를 정리해 리스크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메트릭스에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표시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구역별 테스트 전략 수립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실행 순서 등 결정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498"/>
          <a:stretch/>
        </p:blipFill>
        <p:spPr>
          <a:xfrm>
            <a:off x="414806" y="3176829"/>
            <a:ext cx="4665353" cy="3158153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278486" y="4175995"/>
            <a:ext cx="86410" cy="59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59694" y="4078726"/>
            <a:ext cx="86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Item 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03512" y="4483859"/>
            <a:ext cx="75882" cy="59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84720" y="4386590"/>
            <a:ext cx="75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Item 2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78487" y="5565398"/>
            <a:ext cx="73852" cy="59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59695" y="5468129"/>
            <a:ext cx="73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Item 3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47330" y="4098416"/>
            <a:ext cx="71564" cy="59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8538" y="4001147"/>
            <a:ext cx="71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Item 4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42355" y="5565398"/>
            <a:ext cx="91998" cy="59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3563" y="5468129"/>
            <a:ext cx="919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Item 5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12866" y="3501008"/>
            <a:ext cx="981941" cy="98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812866" y="4712912"/>
            <a:ext cx="981941" cy="882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895726" y="3176829"/>
            <a:ext cx="1347413" cy="425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Low Level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95727" y="5468129"/>
            <a:ext cx="1347413" cy="425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High Level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b="1498"/>
          <a:stretch/>
        </p:blipFill>
        <p:spPr>
          <a:xfrm>
            <a:off x="7762956" y="1833453"/>
            <a:ext cx="3639682" cy="246383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b="1498"/>
          <a:stretch/>
        </p:blipFill>
        <p:spPr>
          <a:xfrm>
            <a:off x="7773756" y="4339701"/>
            <a:ext cx="3639682" cy="2463838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9480376" y="2132856"/>
            <a:ext cx="1296144" cy="932515"/>
          </a:xfrm>
          <a:prstGeom prst="round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504447" y="4662410"/>
            <a:ext cx="1296144" cy="932515"/>
          </a:xfrm>
          <a:prstGeom prst="round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522291" y="2496131"/>
            <a:ext cx="159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공식적 테스트 설계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구문 커버리지 </a:t>
            </a:r>
            <a:r>
              <a:rPr lang="en-US" altLang="ko-KR" sz="800" b="1" dirty="0" smtClean="0"/>
              <a:t>90% </a:t>
            </a:r>
          </a:p>
          <a:p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완전한 코드 </a:t>
            </a:r>
            <a:r>
              <a:rPr lang="ko-KR" altLang="en-US" sz="800" b="1" dirty="0" err="1" smtClean="0"/>
              <a:t>인스펙션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443487" y="4959968"/>
            <a:ext cx="159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 err="1" smtClean="0"/>
              <a:t>유즈케이스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테스팅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b="1" dirty="0" smtClean="0"/>
              <a:t>결정 테이블 </a:t>
            </a:r>
            <a:r>
              <a:rPr lang="ko-KR" altLang="en-US" sz="800" b="1" dirty="0" err="1" smtClean="0"/>
              <a:t>테스팅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b="1" dirty="0" err="1" smtClean="0"/>
              <a:t>경계값</a:t>
            </a:r>
            <a:r>
              <a:rPr lang="ko-KR" altLang="en-US" sz="800" b="1" dirty="0" smtClean="0"/>
              <a:t> 분석 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b="1" dirty="0" err="1" smtClean="0"/>
              <a:t>페어아이즈</a:t>
            </a:r>
            <a:r>
              <a:rPr lang="ko-KR" altLang="en-US" sz="800" b="1" dirty="0" smtClean="0"/>
              <a:t> 조합 </a:t>
            </a:r>
            <a:r>
              <a:rPr lang="ko-KR" altLang="en-US" sz="800" b="1" dirty="0" err="1" smtClean="0"/>
              <a:t>테스팅</a:t>
            </a:r>
            <a:endParaRPr lang="ko-KR" altLang="en-US" sz="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522291" y="5676751"/>
            <a:ext cx="1296144" cy="9325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61331" y="5974309"/>
            <a:ext cx="159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 err="1" smtClean="0"/>
              <a:t>유즈케이스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테스팅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b="1" dirty="0" smtClean="0"/>
              <a:t>동등 분할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522291" y="3154216"/>
            <a:ext cx="1296144" cy="93251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61331" y="3451774"/>
            <a:ext cx="159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 smtClean="0"/>
              <a:t>구문 커버리지 </a:t>
            </a:r>
            <a:r>
              <a:rPr lang="en-US" altLang="ko-KR" sz="800" b="1" dirty="0" smtClean="0"/>
              <a:t>70% 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31797" y="4662410"/>
            <a:ext cx="1296144" cy="932515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70837" y="4959968"/>
            <a:ext cx="159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 err="1" smtClean="0"/>
              <a:t>유즈케이스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테스팅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131797" y="2139875"/>
            <a:ext cx="1296144" cy="932515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70837" y="2437433"/>
            <a:ext cx="159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 smtClean="0"/>
              <a:t>구문 커버리지 </a:t>
            </a:r>
            <a:r>
              <a:rPr lang="en-US" altLang="ko-KR" sz="800" b="1" dirty="0" smtClean="0"/>
              <a:t>70% </a:t>
            </a:r>
          </a:p>
          <a:p>
            <a:pPr marL="171450" indent="-171450">
              <a:buFontTx/>
              <a:buChar char="-"/>
            </a:pPr>
            <a:r>
              <a:rPr lang="ko-KR" altLang="en-US" sz="800" b="1" dirty="0" smtClean="0"/>
              <a:t>페어 </a:t>
            </a:r>
            <a:r>
              <a:rPr lang="ko-KR" altLang="en-US" sz="800" b="1" dirty="0" err="1" smtClean="0"/>
              <a:t>인스펙션</a:t>
            </a:r>
            <a:endParaRPr lang="ko-KR" altLang="en-US" sz="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39940" y="3131087"/>
            <a:ext cx="1296144" cy="932515"/>
          </a:xfrm>
          <a:prstGeom prst="roundRect">
            <a:avLst/>
          </a:prstGeom>
          <a:solidFill>
            <a:srgbClr val="B7B8C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148852" y="3503717"/>
            <a:ext cx="159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기회되면</a:t>
            </a:r>
            <a:r>
              <a:rPr lang="ko-KR" altLang="en-US" sz="800" b="1" dirty="0" smtClean="0"/>
              <a:t> 자유롭게 </a:t>
            </a:r>
            <a:r>
              <a:rPr lang="ko-KR" altLang="en-US" sz="800" b="1" dirty="0" err="1" smtClean="0"/>
              <a:t>테스팅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14855" y="5640913"/>
            <a:ext cx="1296144" cy="932515"/>
          </a:xfrm>
          <a:prstGeom prst="roundRect">
            <a:avLst/>
          </a:prstGeom>
          <a:solidFill>
            <a:srgbClr val="B7B8C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109542" y="6057288"/>
            <a:ext cx="1599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기회되면</a:t>
            </a:r>
            <a:r>
              <a:rPr lang="ko-KR" altLang="en-US" sz="800" b="1" dirty="0" smtClean="0"/>
              <a:t> 자유롭게 </a:t>
            </a:r>
            <a:r>
              <a:rPr lang="ko-KR" altLang="en-US" sz="800" b="1" dirty="0" err="1" smtClean="0"/>
              <a:t>테스팅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0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489877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1.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소프트웨어 </a:t>
            </a:r>
            <a:r>
              <a:rPr lang="ko-KR" altLang="en-US" sz="4000" b="1" dirty="0" err="1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테스팅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peed"/>
          <p:cNvSpPr txBox="1">
            <a:spLocks noChangeArrowheads="1"/>
          </p:cNvSpPr>
          <p:nvPr/>
        </p:nvSpPr>
        <p:spPr bwMode="auto">
          <a:xfrm>
            <a:off x="335360" y="1661855"/>
            <a:ext cx="12048170" cy="566308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3.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개발 초기에 시작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개발이 완료된 후가 아닌 개발 시작과 동시에 정적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통해 문서 등에서 결함을 발견하고 테스트 계획을 수립한다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개발 후기에 수정 시 비용 및 기간에 타격이 크기에 초기에 발견하여 이를 단축한다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4.  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 집중 현상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파레토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법칙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 중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80%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는 전체 제품의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20%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에서 발생한다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는 말처럼 많은 결함이 특정 기능 또는 모듈에 집중되어 발생하는 경향을 보인다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. 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주로 복잡한 구조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다양한 상호작용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인터페이스 복잡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),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최신 기술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신규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경험 부족 등의 기능이 이에 해당한다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prstClr val="white"/>
              </a:buClr>
              <a:buAutoNum type="arabicPeriod"/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5.  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결함의 테스트 내성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살충제 패러독스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) </a:t>
            </a:r>
          </a:p>
          <a:p>
            <a:pPr marL="342900" indent="-342900">
              <a:buClr>
                <a:prstClr val="white"/>
              </a:buClr>
              <a:buAutoNum type="arabicPeriod" startAt="5"/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동일한 테스트 케이스를 통해서는 새로운 결함이 발견되지 않는다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케이스를 정기적으로 리뷰하고 새로운 내용으로 개선해야한다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 </a:t>
            </a: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Clr>
                <a:prstClr val="white"/>
              </a:buClr>
              <a:buAutoNum type="arabicPeriod" startAt="2"/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591" y="1556792"/>
            <a:ext cx="115293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accent6"/>
                </a:solidFill>
                <a:latin typeface="-apple-system"/>
                <a:sym typeface="Wingdings" panose="05000000000000000000" pitchFamily="2" charset="2"/>
              </a:rPr>
              <a:t>✔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리스크 추적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수립된 테스트 전략을 프로젝트 동안 준수하고 이슈가 없는지 모니터링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제어하는 활동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활동 진행하며 리스크 변화 및 영역별 의사결정 지원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05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16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리포팅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98" y="1988840"/>
            <a:ext cx="115293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활동 및 제품 결함 정보 요약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EX)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계획 대비 진행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제품 리스크와 예상 영향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테스트가 부족한 부분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미해결 결함과 그로 인한 예상 영향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프로세스 자체의 품질 평가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수행의 경제적 이득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부각된 리스크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다음 테스트에 대한 조언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어플리케이션 출시 여부 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결함 심각도 및 유형 파악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요구사항에 대한 테스트 커버리지 확인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 	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어플리케이션 품질 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다음 테스트를 위한 주요 요소 파악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좋은 </a:t>
            </a:r>
            <a:r>
              <a:rPr lang="ko-KR" altLang="en-US" sz="1600" b="1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리포팅</a:t>
            </a:r>
            <a:r>
              <a:rPr lang="en-US" altLang="ko-KR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 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목적 및 요구사항과 일치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전체와의 연계성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단순한 결함 이상의 것들을 측정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경향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을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리포팅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리포트 분양의 제한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일관성 유지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측정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’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의 의미를 설명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677648" y="3416681"/>
            <a:ext cx="432048" cy="432048"/>
          </a:xfrm>
          <a:prstGeom prst="downArrow">
            <a:avLst>
              <a:gd name="adj1" fmla="val 50000"/>
              <a:gd name="adj2" fmla="val 38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4005"/>
          <a:stretch/>
        </p:blipFill>
        <p:spPr>
          <a:xfrm>
            <a:off x="443372" y="3859686"/>
            <a:ext cx="688138" cy="1028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3432" y="463026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의사결정자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82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관리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완료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마감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5293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자산⋅환경을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보존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테스팅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활동에서의 교훈을 이해관계자와 공유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다른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활동에서 재사용 가능한 테스트 자산을 식별하고 보존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해당 자산 및 환경을 문서화하고 이해 관계자와 공유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다음 단계 사용자를 위해 테스트 환경 정리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(Clean up)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활동 전반의 교훈을 기록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공유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완료 보고서 정리 및 이해관계자에게 보고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70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도구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잠재 가치와 위협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529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도구를 사용 시 반복적인 업무 감소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리그레션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테스트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동일 테스트 데이터 재입력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),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일관성과 반복성을 제공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But,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도구 도입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!=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성공적인 도구 사용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효율적이고 효과적으로 사용하기 위한 노력 필요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위험 요소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도구에 대한 비현실적인 기대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초기에 필요한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시간⋅</a:t>
            </a:r>
            <a:r>
              <a:rPr lang="ko-KR" altLang="en-US" sz="1600" dirty="0" err="1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비용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⋅노력에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대한 과소 평가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  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자산 유지보수에 필요한 비용 과소 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도구에 대한 지나친 의존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도입 시 신중한 고려 필요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“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도구가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프로세스를 개선할 수 있는가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“</a:t>
            </a: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</a:p>
          <a:p>
            <a:r>
              <a:rPr lang="ko-KR" altLang="en-US" sz="1600" b="1" dirty="0" smtClean="0">
                <a:solidFill>
                  <a:schemeClr val="accent6"/>
                </a:solidFill>
                <a:latin typeface="-apple-system"/>
                <a:sym typeface="Wingdings" panose="05000000000000000000" pitchFamily="2" charset="2"/>
              </a:rPr>
              <a:t>✔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절차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요구사항 정의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 조사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 평가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파일럿 시범 적용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 선택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도입 및 배포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51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도구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3352" y="1628800"/>
            <a:ext cx="115293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</a:rPr>
              <a:t>파일럿 프로젝트 </a:t>
            </a:r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시범 운용을 통해 도구가 기능성을 만족하고 본래 목표를 달성하는지 검증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도구와 관련된 상세한 정보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현 프로세스 업무 대상 평가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도입으로 인해 필요한 프로세스 변경에 대해 확인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 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 사용의 표준적인 방식 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합리적인 비용인지 평가 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자동화 진행 고려사항</a:t>
            </a:r>
            <a:endParaRPr lang="en-US" altLang="ko-KR" sz="1600" b="1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b="1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자동화 적용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part 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대상 프로젝트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및 도구 신중히 결정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도구 요구 수준에 따라 제품과 테스트 스펙 공식적으로 변경 준비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지침 확보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교육에 투자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자동화를 테스트 전략과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계획으로써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대함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배포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조직의 나머지 부분에도 도구 사용 점진적으로 확대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프로세스를 수정하고 개선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) +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교육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/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훈련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       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사용 현황과 성과 모니터링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365484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ko-KR" altLang="en-US" sz="4000" b="1" dirty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도구 </a:t>
            </a:r>
            <a:endParaRPr lang="en-US" altLang="ko-KR" sz="4000" b="1" dirty="0">
              <a:solidFill>
                <a:srgbClr val="21BD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8" y="1445005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종류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234" y="2080523"/>
            <a:ext cx="115293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</a:rPr>
              <a:t>테스트 실행 도구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테스트 실행하도록 작성된 스크립트 실행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리그레션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</a:rPr>
              <a:t>테스팅의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 효과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) </a:t>
            </a:r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데이터 주도 접근방식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스크립트에 익숙하지 않은 테스터도 엑셀 데이터 등으로 사용 가능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키워드 주도 접근방식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</a:rPr>
              <a:t>정의된 키워드에 따른 스크립트 조합 </a:t>
            </a:r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대규모 테스트에 대해 적절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X,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예상하기 어려운 이벤트에 대해 적절한 대처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X </a:t>
            </a:r>
          </a:p>
          <a:p>
            <a:endParaRPr lang="en-US" altLang="ko-KR" sz="1600" dirty="0" smtClean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성능 </a:t>
            </a:r>
            <a:r>
              <a:rPr lang="ko-KR" altLang="en-US" sz="1600" b="1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테스팅</a:t>
            </a: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도구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설계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및 해석을 진행할 수 있는 전문가 필요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정적 분석 도구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소스 코드 표준에 사용 가능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프로젝트별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코딩 </a:t>
            </a:r>
            <a:r>
              <a:rPr lang="ko-KR" altLang="en-US" sz="1600" dirty="0" err="1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경고량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조절 필요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테스트 관리 도구 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보고서 생성 등을 위해 다른 툴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엑셀 등</a:t>
            </a:r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및 프로그램과 연동 </a:t>
            </a:r>
            <a:r>
              <a:rPr lang="en-US" altLang="ko-KR" sz="1600" dirty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		 </a:t>
            </a:r>
            <a:r>
              <a:rPr lang="ko-KR" altLang="en-US" sz="1600" dirty="0" smtClean="0">
                <a:solidFill>
                  <a:srgbClr val="333333"/>
                </a:solidFill>
                <a:latin typeface="-apple-system"/>
                <a:sym typeface="Wingdings" panose="05000000000000000000" pitchFamily="2" charset="2"/>
              </a:rPr>
              <a:t>전반적인 테스트 시스템에 대한 이해 필요 </a:t>
            </a: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 smtClean="0">
              <a:solidFill>
                <a:srgbClr val="333333"/>
              </a:solidFill>
              <a:latin typeface="-apple-system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23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112224" y="2852936"/>
            <a:ext cx="3446072" cy="747897"/>
          </a:xfrm>
        </p:spPr>
        <p:txBody>
          <a:bodyPr lIns="0" tIns="0" rIns="0" bIns="0">
            <a:spAutoFit/>
          </a:bodyPr>
          <a:lstStyle/>
          <a:p>
            <a:r>
              <a:rPr lang="en-US" altLang="ko-KR" dirty="0" smtClean="0">
                <a:solidFill>
                  <a:srgbClr val="21BDEE"/>
                </a:solidFill>
              </a:rPr>
              <a:t>THANK YOU</a:t>
            </a:r>
            <a:endParaRPr lang="ko-KR" altLang="en-US" dirty="0">
              <a:solidFill>
                <a:srgbClr val="21BDE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30720" y="2811750"/>
            <a:ext cx="566216" cy="0"/>
          </a:xfrm>
          <a:prstGeom prst="line">
            <a:avLst/>
          </a:prstGeom>
          <a:ln w="15875">
            <a:solidFill>
              <a:srgbClr val="383A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4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489877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1.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소프트웨어 </a:t>
            </a:r>
            <a:r>
              <a:rPr lang="ko-KR" altLang="en-US" sz="4000" b="1" dirty="0" err="1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테스팅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peed"/>
          <p:cNvSpPr txBox="1">
            <a:spLocks noChangeArrowheads="1"/>
          </p:cNvSpPr>
          <p:nvPr/>
        </p:nvSpPr>
        <p:spPr bwMode="auto">
          <a:xfrm>
            <a:off x="335360" y="1772816"/>
            <a:ext cx="10148612" cy="29546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6. 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정황에 의존적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대상의 정황이나 분야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도메인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에 따라 전혀 다른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수행한다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그럼에도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반드시 지켜야하는 공통 절차는 존재한다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주요활동 구분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독립적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환경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정식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리포팅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7.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오류 부재의 궤변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결함이 없어도 사용자 요구에 부합하지 않는다면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테스팅의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결과는 의미가 없다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결함 이전에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소프트웨어는 사용자 요구의 정확한 반영이 선행되어야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489877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1.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소프트웨어 </a:t>
            </a:r>
            <a:r>
              <a:rPr lang="ko-KR" altLang="en-US" sz="4000" b="1" dirty="0" err="1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테스팅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352" y="141277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테스트 프로세스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peed"/>
          <p:cNvSpPr txBox="1">
            <a:spLocks noChangeArrowheads="1"/>
          </p:cNvSpPr>
          <p:nvPr/>
        </p:nvSpPr>
        <p:spPr bwMode="auto">
          <a:xfrm>
            <a:off x="608906" y="2042264"/>
            <a:ext cx="6657896" cy="738664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계획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 	      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테스트 목표 달성을 위해 필요 활동 정의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전략 구축</a:t>
            </a:r>
            <a:endParaRPr lang="en-US" altLang="ko-KR" sz="1600" b="1" dirty="0" smtClean="0"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prstClr val="white"/>
              </a:buClr>
              <a:defRPr/>
            </a:pP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                   ex)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테스트 목적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범위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전략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리소스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일정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</a:rPr>
              <a:t>완료 조건 결정 </a:t>
            </a:r>
            <a:endParaRPr lang="en-US" altLang="ko-KR" sz="1600" dirty="0" smtClean="0"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1" name="speed"/>
          <p:cNvSpPr txBox="1">
            <a:spLocks noChangeArrowheads="1"/>
          </p:cNvSpPr>
          <p:nvPr/>
        </p:nvSpPr>
        <p:spPr bwMode="auto">
          <a:xfrm>
            <a:off x="594420" y="2930519"/>
            <a:ext cx="10643066" cy="738664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분석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설계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테스트 상황과 테스트 케이스 작성</a:t>
            </a:r>
            <a:endParaRPr lang="en-US" altLang="ko-KR" sz="1600" b="1" dirty="0"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    ex)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테스트 </a:t>
            </a:r>
            <a:r>
              <a:rPr lang="ko-KR" altLang="en-US" sz="1600" dirty="0" err="1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베이시스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리뷰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상황 식별 및 우선 순위 설정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케이스 설계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데이터 확인</a:t>
            </a:r>
            <a:endParaRPr lang="en-US" altLang="ko-KR" sz="1600" b="1" dirty="0" smtClean="0"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2" name="speed"/>
          <p:cNvSpPr txBox="1">
            <a:spLocks noChangeArrowheads="1"/>
          </p:cNvSpPr>
          <p:nvPr/>
        </p:nvSpPr>
        <p:spPr bwMode="auto">
          <a:xfrm>
            <a:off x="594420" y="3789040"/>
            <a:ext cx="10614094" cy="738664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구현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실행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   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준비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제반 활동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),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실행</a:t>
            </a:r>
            <a:endParaRPr lang="en-US" altLang="ko-KR" sz="1600" b="1" dirty="0" smtClean="0"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    ex)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</a:t>
            </a:r>
            <a:r>
              <a:rPr lang="ko-KR" altLang="en-US" sz="1600" dirty="0" err="1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하네스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수트 준비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환경 구축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실행 및 결함 보고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수정된 결함에 대해 반복 테스트</a:t>
            </a:r>
            <a:endParaRPr lang="en-US" altLang="ko-KR" sz="1600" b="1" dirty="0"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3" name="speed"/>
          <p:cNvSpPr txBox="1">
            <a:spLocks noChangeArrowheads="1"/>
          </p:cNvSpPr>
          <p:nvPr/>
        </p:nvSpPr>
        <p:spPr bwMode="auto">
          <a:xfrm>
            <a:off x="594420" y="4649838"/>
            <a:ext cx="10614094" cy="738664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평가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리포팅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결과가 테스트 계획에서 설정한 완료 조건을 만족하는지 확인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보고서 작성</a:t>
            </a:r>
            <a:endParaRPr lang="en-US" altLang="ko-KR" sz="1600" b="1" dirty="0"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prstClr val="white"/>
              </a:buClr>
              <a:defRPr/>
            </a:pP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     ex)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발견 결함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미해결 결함 중심으로 진행 보고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릴리즈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조언</a:t>
            </a:r>
            <a:r>
              <a:rPr lang="en-US" altLang="ko-KR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최종 보고 </a:t>
            </a:r>
            <a:endParaRPr lang="en-US" altLang="ko-KR" sz="1600" b="1" dirty="0"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4" name="speed"/>
          <p:cNvSpPr txBox="1">
            <a:spLocks noChangeArrowheads="1"/>
          </p:cNvSpPr>
          <p:nvPr/>
        </p:nvSpPr>
        <p:spPr bwMode="auto">
          <a:xfrm>
            <a:off x="594420" y="5490796"/>
            <a:ext cx="10643066" cy="738664"/>
          </a:xfrm>
          <a:prstGeom prst="rect">
            <a:avLst/>
          </a:prstGeom>
          <a:solidFill>
            <a:schemeClr val="accent1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  <a:p>
            <a:pPr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마감 활동 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활동 전반의 데이터를 수집해 종합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축적 </a:t>
            </a:r>
            <a:r>
              <a:rPr lang="en-US" altLang="ko-KR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분석 및 평가 </a:t>
            </a:r>
            <a:endParaRPr lang="en-US" altLang="ko-KR" sz="1600" b="1" dirty="0"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1600" b="1" dirty="0" smtClean="0"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speed"/>
          <p:cNvSpPr txBox="1">
            <a:spLocks noChangeArrowheads="1"/>
          </p:cNvSpPr>
          <p:nvPr/>
        </p:nvSpPr>
        <p:spPr bwMode="auto">
          <a:xfrm>
            <a:off x="7252316" y="2040150"/>
            <a:ext cx="3956198" cy="1231106"/>
          </a:xfrm>
          <a:prstGeom prst="rect">
            <a:avLst/>
          </a:prstGeom>
          <a:solidFill>
            <a:schemeClr val="accent5"/>
          </a:solidFill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  <a:p>
            <a:pPr algn="ctr"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제어 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</a:rPr>
              <a:t>계획 대비 실제 진행 상황 모니터링</a:t>
            </a:r>
            <a:endParaRPr lang="en-US" altLang="ko-KR" sz="1600" b="1" dirty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buClr>
                <a:prstClr val="white"/>
              </a:buClr>
              <a:defRPr/>
            </a:pPr>
            <a:endParaRPr lang="en-US" altLang="ko-KR" sz="16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 algn="ctr">
              <a:buClr>
                <a:prstClr val="white"/>
              </a:buClr>
              <a:buFont typeface="Wingdings" panose="05000000000000000000" pitchFamily="2" charset="2"/>
              <a:buChar char="à"/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테스트 계획과의 차이 교정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buClr>
                <a:prstClr val="white"/>
              </a:buClr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Tahoma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Tahom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5360" y="2527291"/>
            <a:ext cx="230425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개발</a:t>
            </a:r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6517207" y="2420888"/>
            <a:ext cx="2304256" cy="158417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테스트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speed"/>
          <p:cNvSpPr txBox="1">
            <a:spLocks noChangeArrowheads="1"/>
          </p:cNvSpPr>
          <p:nvPr/>
        </p:nvSpPr>
        <p:spPr bwMode="auto">
          <a:xfrm>
            <a:off x="1702624" y="4111467"/>
            <a:ext cx="3834383" cy="923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다양한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모델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을 가진다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다양한 프로세스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방법론 사용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speed"/>
          <p:cNvSpPr txBox="1">
            <a:spLocks noChangeArrowheads="1"/>
          </p:cNvSpPr>
          <p:nvPr/>
        </p:nvSpPr>
        <p:spPr bwMode="auto">
          <a:xfrm>
            <a:off x="8461423" y="3989040"/>
            <a:ext cx="2487861" cy="923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Clr>
                <a:prstClr val="white"/>
              </a:buCl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해당 모델에 맞춘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Clr>
                <a:prstClr val="white"/>
              </a:buClr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테스트 프로세스 사용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007768" y="3031347"/>
            <a:ext cx="2105304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1343472" y="2348880"/>
            <a:ext cx="3744416" cy="432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0"/>
          </p:cNvCxnSpPr>
          <p:nvPr/>
        </p:nvCxnSpPr>
        <p:spPr>
          <a:xfrm flipH="1">
            <a:off x="5087054" y="2343579"/>
            <a:ext cx="3690410" cy="432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3372" y="354722"/>
            <a:ext cx="615553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 2. </a:t>
            </a:r>
            <a:r>
              <a:rPr lang="ko-KR" altLang="en-US" sz="4000" b="1" dirty="0" smtClean="0">
                <a:solidFill>
                  <a:srgbClr val="21BDEE"/>
                </a:solidFill>
                <a:latin typeface="+mj-lt"/>
                <a:ea typeface="Tahoma" pitchFamily="34" charset="0"/>
                <a:cs typeface="Tahoma" pitchFamily="34" charset="0"/>
              </a:rPr>
              <a:t>수명 주기와 </a:t>
            </a:r>
            <a:r>
              <a:rPr lang="ko-KR" altLang="en-US" sz="4000" b="1" dirty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테스트 </a:t>
            </a:r>
            <a:r>
              <a:rPr lang="ko-KR" altLang="en-US" sz="4000" b="1" dirty="0" smtClean="0">
                <a:solidFill>
                  <a:srgbClr val="21BDEE"/>
                </a:solidFill>
                <a:ea typeface="Tahoma" pitchFamily="34" charset="0"/>
                <a:cs typeface="Tahoma" pitchFamily="34" charset="0"/>
              </a:rPr>
              <a:t>유형</a:t>
            </a:r>
            <a:endParaRPr lang="en-US" altLang="ko-KR" sz="4000" b="1" dirty="0">
              <a:solidFill>
                <a:srgbClr val="21BDE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52" y="1412776"/>
            <a:ext cx="9145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V-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모델 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순차적 개발 모델</a:t>
            </a:r>
            <a:r>
              <a:rPr lang="en-US" altLang="ko-KR" sz="16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ko-KR" sz="1600" b="1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3372" y="2348880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5440" y="3270466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논리 설계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03512" y="4168813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 설계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67608" y="5113638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91110" y="5135577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유닛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55206" y="4187291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통합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75286" y="3299051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시스템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15346" y="2343579"/>
            <a:ext cx="21242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66462" y="1756160"/>
            <a:ext cx="318377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개발 레벨의 각 단계별 산출물을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3" idx="3"/>
            <a:endCxn id="21" idx="1"/>
          </p:cNvCxnSpPr>
          <p:nvPr/>
        </p:nvCxnSpPr>
        <p:spPr>
          <a:xfrm flipV="1">
            <a:off x="2567608" y="2667615"/>
            <a:ext cx="5147738" cy="5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0" idx="1"/>
          </p:cNvCxnSpPr>
          <p:nvPr/>
        </p:nvCxnSpPr>
        <p:spPr>
          <a:xfrm flipV="1">
            <a:off x="3089666" y="3623087"/>
            <a:ext cx="4085620" cy="8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6" idx="3"/>
            <a:endCxn id="19" idx="1"/>
          </p:cNvCxnSpPr>
          <p:nvPr/>
        </p:nvCxnSpPr>
        <p:spPr>
          <a:xfrm>
            <a:off x="3827748" y="4492849"/>
            <a:ext cx="2627458" cy="1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7" idx="3"/>
            <a:endCxn id="18" idx="1"/>
          </p:cNvCxnSpPr>
          <p:nvPr/>
        </p:nvCxnSpPr>
        <p:spPr>
          <a:xfrm>
            <a:off x="4691844" y="5437674"/>
            <a:ext cx="899266" cy="21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7249761" y="1717444"/>
            <a:ext cx="320230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테스트 레벨 각 단계에서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테스팅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727686" y="5310472"/>
            <a:ext cx="4223791" cy="10024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각각의 테스트 레벨은 독립적이며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별도의 전략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기법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수행 주체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완료 기준 존재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+)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마스터 테스트 계획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모든 레벨에 사용되는 계획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bf176b9d36a9f6e7589edcfcc34be0f0de733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15526</TotalTime>
  <Words>6635</Words>
  <Application>Microsoft Office PowerPoint</Application>
  <PresentationFormat>와이드스크린</PresentationFormat>
  <Paragraphs>1588</Paragraphs>
  <Slides>56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-apple-system</vt:lpstr>
      <vt:lpstr>굴림</vt:lpstr>
      <vt:lpstr>맑은 고딕</vt:lpstr>
      <vt:lpstr>Arial</vt:lpstr>
      <vt:lpstr>Calibri</vt:lpstr>
      <vt:lpstr>Tahoma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Dragonpill</dc:creator>
  <cp:lastModifiedBy>신희민</cp:lastModifiedBy>
  <cp:revision>1213</cp:revision>
  <dcterms:created xsi:type="dcterms:W3CDTF">2014-05-15T02:02:05Z</dcterms:created>
  <dcterms:modified xsi:type="dcterms:W3CDTF">2024-12-13T00:20:40Z</dcterms:modified>
</cp:coreProperties>
</file>