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Epilogue" pitchFamily="2" charset="0"/>
      <p:regular r:id="rId8"/>
      <p:bold r:id="rId9"/>
      <p:italic r:id="rId10"/>
      <p:boldItalic r:id="rId11"/>
    </p:embeddedFont>
    <p:embeddedFont>
      <p:font typeface="Neue Haas Grotesk Text Pro Blac" panose="020B0504020202020204" pitchFamily="34" charset="0"/>
      <p:bold r:id="rId12"/>
      <p:boldItalic r:id="rId1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973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8CCDE-6831-2DBE-EF38-3CB206ECD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61709-5C1B-53D1-542A-0796DD674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DE532-2C85-1A87-0509-8EAB0457D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EEA53-DEFB-1321-0466-37EAC1290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2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DA3B1-64B1-6779-A4E4-8D810FC30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F958F-D6EE-9659-0D39-DFE48B837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DF4D2-F862-7488-5596-F7B59022C1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D16B6-5846-033D-CC39-334B538416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8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72B88-CBAE-3DB7-329F-E987E0BD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B4BEC-D4D1-3856-DE20-923344CA0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04D85-3C14-BA78-E956-B92B4F93F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BEEE0-ED9F-C7E2-10BC-37BE8C817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89CE575E-454F-863F-A0FB-61C8295F15F8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3D3EDA37-EC46-5308-E40E-B6506BD931F0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0CC83E2-B33A-AAFB-F3D5-9B0199520456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BD9538C-3DD2-524F-C45D-18E5EAF011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B218F5-20C2-E314-FCD9-921470C80C2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10" name="Shape 0">
            <a:extLst>
              <a:ext uri="{FF2B5EF4-FFF2-40B4-BE49-F238E27FC236}">
                <a16:creationId xmlns:a16="http://schemas.microsoft.com/office/drawing/2014/main" id="{5CCD8D47-FB43-CA14-6657-D0AF10365364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8A97B509-6BA7-9757-065F-8717E359C7D3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C4F4D66-06BF-5CE4-D52D-EE2497F3B77D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AC35206-0C44-EFAE-FF08-889DE29167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371B064-FD00-76B5-5A5E-9FDAD4F9CA5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FB9F0845-1775-CEB3-29DF-F534A8E92AA3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5AC2A768-EE82-A729-CBEB-98FBA408F5C5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0550B09-0BD9-2110-D67E-78CDFE66B3DA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56212F-326A-6B2C-6ACC-9A33DABD957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BEAF64-CED0-C095-F53B-3F104542D35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30CBC316-7E75-56F6-7D38-CA0708B53073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3992009E-727D-8469-B101-AF8E30F28192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5A719A2-6BFB-469D-DECD-159C76712CD0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E80D38-B007-C60B-EE93-A19C9BDBE43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E26CCDB-09BE-1CFA-7D8C-2BA076EE5E9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51C4F7DB-BCE9-4526-EAA2-27D4011CC937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8B39A494-DF3B-3F9A-C372-98E8A87FDF45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05F0B5B-7C4A-7BED-F06D-37302C558663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65058A-97C9-ED8F-DBCD-5EEE417A076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F3C0622-3F28-1988-B27F-7720AF0D92C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8383C927-ED71-7C7A-1A4B-AD084040CF4A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540431ED-1101-E43F-5CB7-A9EDF82074EA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30E6B53-AA45-F0B1-D83B-B6DA8739BA0D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154269-C1F8-84EB-8616-3FD6E774C13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E0EB094-28EB-7765-1916-2B9FE35AC0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78CAF2ED-9DB8-ADBB-D102-F9DCFD9ABB31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190E63C2-62CA-C78B-549E-19B9B8CB424A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DC0CAD5-6A2A-8342-829E-FB3D9941DE7F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87649AF-E22A-3763-29C2-42F305D7C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4D7810-CA91-4958-BF99-C5329B6E7A0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59710A79-6EBA-623B-CBFD-ABD6B36371F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BD35FB33-816E-B65A-4AEC-8792767F5A5D}"/>
              </a:ext>
            </a:extLst>
          </p:cNvPr>
          <p:cNvSpPr/>
          <p:nvPr userDrawn="1"/>
        </p:nvSpPr>
        <p:spPr>
          <a:xfrm>
            <a:off x="0" y="517792"/>
            <a:ext cx="14630400" cy="7711807"/>
          </a:xfrm>
          <a:prstGeom prst="rect">
            <a:avLst/>
          </a:prstGeom>
          <a:solidFill>
            <a:srgbClr val="080E26"/>
          </a:solidFill>
          <a:ln/>
        </p:spPr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8599651-0C91-58D2-5C6A-E834F8975F56}"/>
              </a:ext>
            </a:extLst>
          </p:cNvPr>
          <p:cNvSpPr/>
          <p:nvPr userDrawn="1"/>
        </p:nvSpPr>
        <p:spPr>
          <a:xfrm>
            <a:off x="10376452" y="7772400"/>
            <a:ext cx="4184373" cy="3578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Aptos Display" panose="020B0004020202020204" pitchFamily="34" charset="0"/>
                <a:ea typeface="Adobe Fan Heiti Std B" panose="020B0700000000000000" pitchFamily="34" charset="-128"/>
              </a:rPr>
              <a:t>Produzido por </a:t>
            </a:r>
            <a:r>
              <a:rPr lang="pt-BR" sz="1600" dirty="0">
                <a:latin typeface="Neue Haas Grotesk Text Pro Blac" panose="020B0504020202020204" pitchFamily="34" charset="0"/>
              </a:rPr>
              <a:t>MARCIO SCHOENFELDER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600E089-90A2-BE8B-5164-E0E7AE4BDA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65375" y="0"/>
            <a:ext cx="1695450" cy="485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27A87E-2C1F-1B08-484C-A62E6EA36BE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575" y="-98014"/>
            <a:ext cx="2368111" cy="7138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1711" y="1191862"/>
            <a:ext cx="8510984" cy="2273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FFFFF"/>
                </a:solidFill>
                <a:latin typeface="Arial" panose="020B0604020202020204" pitchFamily="34" charset="0"/>
                <a:ea typeface="Fraunces Medium" pitchFamily="34" charset="-122"/>
                <a:cs typeface="Arial" panose="020B0604020202020204" pitchFamily="34" charset="0"/>
              </a:rPr>
              <a:t>Coalescência</a:t>
            </a:r>
            <a:r>
              <a:rPr lang="en-US" sz="4450" dirty="0">
                <a:solidFill>
                  <a:srgbClr val="FFFFFF"/>
                </a:solidFill>
                <a:latin typeface="Arial" panose="020B0604020202020204" pitchFamily="34" charset="0"/>
                <a:ea typeface="Fraunces Medium" pitchFamily="34" charset="-122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Arial" panose="020B0604020202020204" pitchFamily="34" charset="0"/>
                <a:ea typeface="Fraunces Medium" pitchFamily="34" charset="-122"/>
                <a:cs typeface="Arial" panose="020B0604020202020204" pitchFamily="34" charset="0"/>
              </a:rPr>
              <a:t>x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FFFFF"/>
                </a:solidFill>
                <a:latin typeface="Arial" panose="020B0604020202020204" pitchFamily="34" charset="0"/>
                <a:ea typeface="Fraunces Medium" pitchFamily="34" charset="-122"/>
                <a:cs typeface="Arial" panose="020B0604020202020204" pitchFamily="34" charset="0"/>
              </a:rPr>
              <a:t>Afirmação</a:t>
            </a:r>
            <a:r>
              <a:rPr lang="en-US" sz="4450" dirty="0">
                <a:solidFill>
                  <a:srgbClr val="FFFFFF"/>
                </a:solidFill>
                <a:latin typeface="Arial" panose="020B0604020202020204" pitchFamily="34" charset="0"/>
                <a:ea typeface="Fraunces Medium" pitchFamily="34" charset="-122"/>
                <a:cs typeface="Arial" panose="020B0604020202020204" pitchFamily="34" charset="0"/>
              </a:rPr>
              <a:t> de </a:t>
            </a:r>
            <a:r>
              <a:rPr lang="en-US" sz="4450" dirty="0" err="1">
                <a:solidFill>
                  <a:srgbClr val="FFFFFF"/>
                </a:solidFill>
                <a:latin typeface="Arial" panose="020B0604020202020204" pitchFamily="34" charset="0"/>
                <a:ea typeface="Fraunces Medium" pitchFamily="34" charset="-122"/>
                <a:cs typeface="Arial" panose="020B0604020202020204" pitchFamily="34" charset="0"/>
              </a:rPr>
              <a:t>Nulidade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64612" y="3654265"/>
            <a:ext cx="745590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pt-BR" sz="1750" dirty="0">
                <a:solidFill>
                  <a:schemeClr val="bg1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Embora o operador ! e o operador de coalescência nula (??) em Dart possam parecer semelhantes em alguns contextos, eles têm comportamentos e finalidades bastante diferentes. Vamos analisar as principais diferenças entre os dois</a:t>
            </a:r>
            <a:r>
              <a:rPr lang="pt-BR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:</a:t>
            </a:r>
            <a:endParaRPr lang="en-US" sz="175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6EE9A7-6FF5-A3CB-6407-484FFF6A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93" y="640292"/>
            <a:ext cx="5763100" cy="58709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255B3AB9-A9AE-EB90-CA74-FC4AF9DC62FB}"/>
              </a:ext>
            </a:extLst>
          </p:cNvPr>
          <p:cNvSpPr/>
          <p:nvPr/>
        </p:nvSpPr>
        <p:spPr>
          <a:xfrm>
            <a:off x="437088" y="4648806"/>
            <a:ext cx="12535334" cy="717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 0"/>
          <p:cNvSpPr/>
          <p:nvPr/>
        </p:nvSpPr>
        <p:spPr>
          <a:xfrm>
            <a:off x="120550" y="527068"/>
            <a:ext cx="9817269" cy="708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en-US" sz="44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44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(Null Assertion Operator)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077117-54F9-7BBF-2F0A-616E2E90121C}"/>
              </a:ext>
            </a:extLst>
          </p:cNvPr>
          <p:cNvSpPr txBox="1"/>
          <p:nvPr/>
        </p:nvSpPr>
        <p:spPr>
          <a:xfrm>
            <a:off x="437088" y="1225799"/>
            <a:ext cx="1375622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chamado de operador de afirmação de nulidade (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assertion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Ele força o compilador a tratar uma variável como não nula, mesmo que a variável tenha sido declarada como anulável (com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do operador !: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Quando você tem uma variável do tipo anulável (T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o Dart não permite que você a utilize sem verificar se ela é nula primeiro. Para forçar o compilador a considerar a variável como não nula, você usa o </a:t>
            </a:r>
            <a:r>
              <a:rPr lang="pt-BR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uso do </a:t>
            </a:r>
            <a:r>
              <a:rPr lang="pt-BR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B1DCEAD-005A-B4FE-3B75-4C53BCD08E99}"/>
              </a:ext>
            </a:extLst>
          </p:cNvPr>
          <p:cNvSpPr txBox="1"/>
          <p:nvPr/>
        </p:nvSpPr>
        <p:spPr>
          <a:xfrm>
            <a:off x="437088" y="4648806"/>
            <a:ext cx="124549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? nome = "Alice";</a:t>
            </a:r>
          </a:p>
          <a:p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nomeNaoNulo</a:t>
            </a:r>
            <a:r>
              <a:rPr lang="pt-BR" dirty="0">
                <a:solidFill>
                  <a:schemeClr val="bg1"/>
                </a:solidFill>
              </a:rPr>
              <a:t> = nome!;  // Aqui estamos dizendo que 'nome' não é nulo, então podemos atribuí-lo a '</a:t>
            </a:r>
            <a:r>
              <a:rPr lang="pt-BR" dirty="0" err="1">
                <a:solidFill>
                  <a:schemeClr val="bg1"/>
                </a:solidFill>
              </a:rPr>
              <a:t>nomeNaoNulo</a:t>
            </a:r>
            <a:r>
              <a:rPr lang="pt-BR" dirty="0">
                <a:solidFill>
                  <a:schemeClr val="bg1"/>
                </a:solidFill>
              </a:rPr>
              <a:t>'.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12B77D8-CE66-0B45-C2B6-DD2809CC64D7}"/>
              </a:ext>
            </a:extLst>
          </p:cNvPr>
          <p:cNvSpPr txBox="1"/>
          <p:nvPr/>
        </p:nvSpPr>
        <p:spPr>
          <a:xfrm>
            <a:off x="437088" y="5461838"/>
            <a:ext cx="13399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>
                <a:solidFill>
                  <a:srgbClr val="FFFF00"/>
                </a:solidFill>
              </a:rPr>
              <a:t>!</a:t>
            </a:r>
            <a:r>
              <a:rPr lang="pt-BR" dirty="0">
                <a:solidFill>
                  <a:schemeClr val="bg1"/>
                </a:solidFill>
              </a:rPr>
              <a:t> aqui está afirmando que nome não é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no momento da atribuição. Se, por acaso, a variável nome fosse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, isso resultaria em um erro de execução </a:t>
            </a:r>
            <a:r>
              <a:rPr lang="pt-BR" b="1" dirty="0" err="1">
                <a:solidFill>
                  <a:srgbClr val="FF0000"/>
                </a:solidFill>
              </a:rPr>
              <a:t>LateInitializationError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66A388B-CA3B-7629-125F-2F7437656A8D}"/>
              </a:ext>
            </a:extLst>
          </p:cNvPr>
          <p:cNvSpPr txBox="1"/>
          <p:nvPr/>
        </p:nvSpPr>
        <p:spPr>
          <a:xfrm>
            <a:off x="437087" y="6166152"/>
            <a:ext cx="136507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Importante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</a:t>
            </a:r>
            <a:r>
              <a:rPr lang="pt-BR" dirty="0">
                <a:solidFill>
                  <a:srgbClr val="FFFF00"/>
                </a:solidFill>
              </a:rPr>
              <a:t>!</a:t>
            </a:r>
            <a:r>
              <a:rPr lang="pt-BR" dirty="0">
                <a:solidFill>
                  <a:schemeClr val="bg1"/>
                </a:solidFill>
              </a:rPr>
              <a:t> não fornece um valor padrão caso a variável seja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. Ele apenas força o código a tratar o valor como não nulo.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Se a variável for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no momento da execução, o código lançará uma exceção.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67A46-7768-4A86-2F09-7D3A3B1D8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34FE793-0C44-EBCB-5A2D-A538137B921C}"/>
              </a:ext>
            </a:extLst>
          </p:cNvPr>
          <p:cNvSpPr/>
          <p:nvPr/>
        </p:nvSpPr>
        <p:spPr>
          <a:xfrm>
            <a:off x="437087" y="3817809"/>
            <a:ext cx="12535334" cy="7170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err="1"/>
              <a:t>String</a:t>
            </a:r>
            <a:r>
              <a:rPr lang="pt-BR" dirty="0"/>
              <a:t>? nome =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nomeFinal</a:t>
            </a:r>
            <a:r>
              <a:rPr lang="pt-BR" dirty="0"/>
              <a:t> = nome ?? 'Valor padrão';  // Se 'nome' for </a:t>
            </a:r>
            <a:r>
              <a:rPr lang="pt-BR" dirty="0" err="1"/>
              <a:t>null</a:t>
            </a:r>
            <a:r>
              <a:rPr lang="pt-BR" dirty="0"/>
              <a:t>, '</a:t>
            </a:r>
            <a:r>
              <a:rPr lang="pt-BR" dirty="0" err="1"/>
              <a:t>nomeFinal</a:t>
            </a:r>
            <a:r>
              <a:rPr lang="pt-BR" dirty="0"/>
              <a:t>' será 'Valor padrão'.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E91ED2C4-7311-43AA-4836-3E99E5C9542B}"/>
              </a:ext>
            </a:extLst>
          </p:cNvPr>
          <p:cNvSpPr/>
          <p:nvPr/>
        </p:nvSpPr>
        <p:spPr>
          <a:xfrm>
            <a:off x="120550" y="527068"/>
            <a:ext cx="9817269" cy="708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en-US" sz="44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45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Coalescência</a:t>
            </a:r>
            <a:r>
              <a:rPr lang="en-US" sz="44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Nula </a:t>
            </a:r>
            <a:r>
              <a:rPr lang="en-US" sz="445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501A830-6E52-B3DF-8334-614C8D6B703D}"/>
              </a:ext>
            </a:extLst>
          </p:cNvPr>
          <p:cNvSpPr txBox="1"/>
          <p:nvPr/>
        </p:nvSpPr>
        <p:spPr>
          <a:xfrm>
            <a:off x="437088" y="1225799"/>
            <a:ext cx="13756224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também conhecido como operador de coalescência nula, é usado para fornecer um valor padrão caso uma variável seja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do operador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permite que você atribua um valor default quando uma variável anulável for </a:t>
            </a:r>
            <a:r>
              <a:rPr lang="pt-BR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de uso do </a:t>
            </a:r>
            <a:r>
              <a:rPr lang="pt-BR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C69DEE-93C2-9129-8205-09F3ECF5692A}"/>
              </a:ext>
            </a:extLst>
          </p:cNvPr>
          <p:cNvSpPr txBox="1"/>
          <p:nvPr/>
        </p:nvSpPr>
        <p:spPr>
          <a:xfrm>
            <a:off x="437087" y="4851067"/>
            <a:ext cx="13479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operador ?? verifica se a variável nome é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. Se for, ele atribui o valor 'Valor padrão' à variável </a:t>
            </a:r>
            <a:r>
              <a:rPr lang="pt-BR" dirty="0" err="1">
                <a:solidFill>
                  <a:schemeClr val="bg1"/>
                </a:solidFill>
              </a:rPr>
              <a:t>nomeFinal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Se nome não for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, ele simplesmente usa o valor de nome.</a:t>
            </a:r>
          </a:p>
        </p:txBody>
      </p:sp>
    </p:spTree>
    <p:extLst>
      <p:ext uri="{BB962C8B-B14F-4D97-AF65-F5344CB8AC3E}">
        <p14:creationId xmlns:p14="http://schemas.microsoft.com/office/powerpoint/2010/main" val="87617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BDC1E-126B-D98F-27C5-A9F1B4D93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2F3CD1E-459D-B017-86E1-34CD15B2BE1D}"/>
              </a:ext>
            </a:extLst>
          </p:cNvPr>
          <p:cNvSpPr/>
          <p:nvPr/>
        </p:nvSpPr>
        <p:spPr>
          <a:xfrm>
            <a:off x="120550" y="527068"/>
            <a:ext cx="9817269" cy="708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44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Diferenças</a:t>
            </a:r>
            <a:endParaRPr lang="en-US" sz="44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3C159B2-18CF-958D-9969-CDB7095B3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62073"/>
              </p:ext>
            </p:extLst>
          </p:nvPr>
        </p:nvGraphicFramePr>
        <p:xfrm>
          <a:off x="323187" y="1342752"/>
          <a:ext cx="13975617" cy="4073310"/>
        </p:xfrm>
        <a:graphic>
          <a:graphicData uri="http://schemas.openxmlformats.org/drawingml/2006/table">
            <a:tbl>
              <a:tblPr/>
              <a:tblGrid>
                <a:gridCol w="1979319">
                  <a:extLst>
                    <a:ext uri="{9D8B030D-6E8A-4147-A177-3AD203B41FA5}">
                      <a16:colId xmlns:a16="http://schemas.microsoft.com/office/drawing/2014/main" val="71837201"/>
                    </a:ext>
                  </a:extLst>
                </a:gridCol>
                <a:gridCol w="8814940">
                  <a:extLst>
                    <a:ext uri="{9D8B030D-6E8A-4147-A177-3AD203B41FA5}">
                      <a16:colId xmlns:a16="http://schemas.microsoft.com/office/drawing/2014/main" val="3808679303"/>
                    </a:ext>
                  </a:extLst>
                </a:gridCol>
                <a:gridCol w="3181358">
                  <a:extLst>
                    <a:ext uri="{9D8B030D-6E8A-4147-A177-3AD203B41FA5}">
                      <a16:colId xmlns:a16="http://schemas.microsoft.com/office/drawing/2014/main" val="19874333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dirty="0">
                          <a:solidFill>
                            <a:srgbClr val="FFFF00"/>
                          </a:solidFill>
                        </a:rPr>
                        <a:t>Características</a:t>
                      </a:r>
                      <a:endParaRPr lang="pt-BR" sz="1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dirty="0">
                          <a:solidFill>
                            <a:srgbClr val="FFFF00"/>
                          </a:solidFill>
                        </a:rPr>
                        <a:t>Operador ! (</a:t>
                      </a:r>
                      <a:r>
                        <a:rPr lang="pt-BR" sz="1800" b="1" dirty="0" err="1">
                          <a:solidFill>
                            <a:srgbClr val="FFFF00"/>
                          </a:solidFill>
                        </a:rPr>
                        <a:t>Null</a:t>
                      </a:r>
                      <a:r>
                        <a:rPr lang="pt-BR" sz="1800" b="1" dirty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pt-BR" sz="1800" b="1" dirty="0" err="1">
                          <a:solidFill>
                            <a:srgbClr val="FFFF00"/>
                          </a:solidFill>
                        </a:rPr>
                        <a:t>Assertion</a:t>
                      </a:r>
                      <a:r>
                        <a:rPr lang="pt-BR" sz="1800" b="1" dirty="0">
                          <a:solidFill>
                            <a:srgbClr val="FFFF00"/>
                          </a:solidFill>
                        </a:rPr>
                        <a:t>)</a:t>
                      </a:r>
                      <a:endParaRPr lang="pt-BR" sz="1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dirty="0">
                          <a:solidFill>
                            <a:srgbClr val="FFFF00"/>
                          </a:solidFill>
                        </a:rPr>
                        <a:t>Operador ?? (Coalescência Nula)</a:t>
                      </a:r>
                      <a:endParaRPr lang="pt-BR" sz="18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175624"/>
                  </a:ext>
                </a:extLst>
              </a:tr>
              <a:tr h="690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>
                          <a:solidFill>
                            <a:schemeClr val="bg1"/>
                          </a:solidFill>
                        </a:rPr>
                        <a:t>Objetivo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Afirma que uma variável não é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, forçando o compilador a tratá-la como não nula.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Fornece um valor padrão quando a variável é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6754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>
                          <a:solidFill>
                            <a:schemeClr val="bg1"/>
                          </a:solidFill>
                        </a:rPr>
                        <a:t>Uso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>
                          <a:solidFill>
                            <a:schemeClr val="bg1"/>
                          </a:solidFill>
                        </a:rPr>
                        <a:t>Usado quando você tem uma variável anulável e tem certeza de que ela não é nula no momento.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Usado quando você quer evitar valores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 e fornecer um valor alternativo.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94309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Comportamento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Se a variável for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, lança uma exceção de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LateInitializationError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 ou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NullPointerException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Se a variável for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, o operador ?? retorna um valor de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fallback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 sem gerar erro.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49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>
                          <a:solidFill>
                            <a:schemeClr val="bg1"/>
                          </a:solidFill>
                        </a:rPr>
                        <a:t>Quando usar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>
                          <a:solidFill>
                            <a:schemeClr val="bg1"/>
                          </a:solidFill>
                        </a:rPr>
                        <a:t>Use quando você tem certeza de que a variável não será null (por exemplo, depois de verificar ou inicializar).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Use quando você deseja fornecer um valor padrão quando a variável for </a:t>
                      </a:r>
                      <a:r>
                        <a:rPr lang="pt-BR" sz="1800" b="0" dirty="0" err="1">
                          <a:solidFill>
                            <a:schemeClr val="bg1"/>
                          </a:solidFill>
                        </a:rPr>
                        <a:t>null</a:t>
                      </a:r>
                      <a:r>
                        <a:rPr lang="pt-BR" sz="1800" b="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517684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6971E69-8E73-817B-E99B-415FD9B42763}"/>
              </a:ext>
            </a:extLst>
          </p:cNvPr>
          <p:cNvSpPr txBox="1"/>
          <p:nvPr/>
        </p:nvSpPr>
        <p:spPr>
          <a:xfrm>
            <a:off x="323186" y="5425993"/>
            <a:ext cx="143072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Resumo das Diferenças:</a:t>
            </a:r>
          </a:p>
          <a:p>
            <a:r>
              <a:rPr lang="pt-BR" dirty="0">
                <a:solidFill>
                  <a:schemeClr val="bg1"/>
                </a:solidFill>
              </a:rPr>
              <a:t>! é utilizado para forçar uma variável anulável a ser tratada como não nula, mas você precisa ter certeza de que ela não será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no momento.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?? é utilizado para substituir um valor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por um valor padrão sem lançar exceções.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6AFDDF-452B-37CC-816A-80073BEC8D1E}"/>
              </a:ext>
            </a:extLst>
          </p:cNvPr>
          <p:cNvSpPr txBox="1"/>
          <p:nvPr/>
        </p:nvSpPr>
        <p:spPr>
          <a:xfrm>
            <a:off x="323187" y="6660713"/>
            <a:ext cx="141162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Conclusão:</a:t>
            </a:r>
          </a:p>
          <a:p>
            <a:r>
              <a:rPr lang="pt-BR" dirty="0">
                <a:solidFill>
                  <a:schemeClr val="bg1"/>
                </a:solidFill>
              </a:rPr>
              <a:t>Use ! apenas quando você tem certeza de que a variável não será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(por exemplo, se foi inicializada ou verificada antes de ser usada).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Use ?? quando você precisar fornecer valores padrão para variáveis que podem ser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e evitar erros de execução, garantindo uma experiência de usuário mais robusta.</a:t>
            </a:r>
          </a:p>
        </p:txBody>
      </p:sp>
    </p:spTree>
    <p:extLst>
      <p:ext uri="{BB962C8B-B14F-4D97-AF65-F5344CB8AC3E}">
        <p14:creationId xmlns:p14="http://schemas.microsoft.com/office/powerpoint/2010/main" val="129144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71DD1-20F3-217C-3E85-08BB8CF3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7AEC8BA-A9D5-D39B-00A0-2A292C8506A0}"/>
              </a:ext>
            </a:extLst>
          </p:cNvPr>
          <p:cNvSpPr/>
          <p:nvPr/>
        </p:nvSpPr>
        <p:spPr>
          <a:xfrm>
            <a:off x="120550" y="527068"/>
            <a:ext cx="9817269" cy="708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</a:t>
            </a:r>
            <a:r>
              <a:rPr lang="en-US" sz="44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Diferenças</a:t>
            </a:r>
            <a:endParaRPr lang="en-US" sz="44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E46B45-C655-98AA-950E-F08BD81CFFFC}"/>
              </a:ext>
            </a:extLst>
          </p:cNvPr>
          <p:cNvSpPr txBox="1"/>
          <p:nvPr/>
        </p:nvSpPr>
        <p:spPr>
          <a:xfrm>
            <a:off x="120550" y="1445620"/>
            <a:ext cx="141162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Conclusão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Use ! apenas quando você tem certeza de que a variável não será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(por exemplo, se foi inicializada ou verificada antes de ser usada).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Use ?? quando você precisar fornecer valores padrão para variáveis que podem ser </a:t>
            </a:r>
            <a:r>
              <a:rPr lang="pt-BR" dirty="0" err="1">
                <a:solidFill>
                  <a:schemeClr val="bg1"/>
                </a:solidFill>
              </a:rPr>
              <a:t>null</a:t>
            </a:r>
            <a:r>
              <a:rPr lang="pt-BR" dirty="0">
                <a:solidFill>
                  <a:schemeClr val="bg1"/>
                </a:solidFill>
              </a:rPr>
              <a:t> e evitar erros de execução, garantindo uma experiência de usuário mais robusta.</a:t>
            </a:r>
          </a:p>
        </p:txBody>
      </p:sp>
    </p:spTree>
    <p:extLst>
      <p:ext uri="{BB962C8B-B14F-4D97-AF65-F5344CB8AC3E}">
        <p14:creationId xmlns:p14="http://schemas.microsoft.com/office/powerpoint/2010/main" val="389511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689</Words>
  <Application>Microsoft Office PowerPoint</Application>
  <PresentationFormat>Personalizar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Neue Haas Grotesk Text Pro Blac</vt:lpstr>
      <vt:lpstr>Epilogue</vt:lpstr>
      <vt:lpstr>Arial</vt:lpstr>
      <vt:lpstr>Aptos Display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MARCIO SCHOENFELDER</cp:lastModifiedBy>
  <cp:revision>5</cp:revision>
  <dcterms:created xsi:type="dcterms:W3CDTF">2025-07-18T16:01:38Z</dcterms:created>
  <dcterms:modified xsi:type="dcterms:W3CDTF">2025-07-21T15:17:32Z</dcterms:modified>
</cp:coreProperties>
</file>