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gFDuKH0B5/QIzshJZVmZqBQ1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a878111e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a878111e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a878111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a878111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b8cc0e09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6b8cc0e09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b8cc0e09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6b8cc0e09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78e9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36878e9b1d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a4a3eb23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6a4a3eb23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78e9b1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6878e9b1d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9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3725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 1">
  <p:cSld name="Em branco SESI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78e9b1d0_0_100"/>
          <p:cNvSpPr txBox="1"/>
          <p:nvPr>
            <p:ph type="title"/>
          </p:nvPr>
        </p:nvSpPr>
        <p:spPr>
          <a:xfrm>
            <a:off x="352926" y="190585"/>
            <a:ext cx="4209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36878e9b1d0_0_100"/>
          <p:cNvSpPr txBox="1"/>
          <p:nvPr>
            <p:ph idx="1" type="body"/>
          </p:nvPr>
        </p:nvSpPr>
        <p:spPr>
          <a:xfrm>
            <a:off x="352926" y="1209675"/>
            <a:ext cx="116064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g36878e9b1d0_0_100"/>
          <p:cNvSpPr txBox="1"/>
          <p:nvPr>
            <p:ph idx="2" type="body"/>
          </p:nvPr>
        </p:nvSpPr>
        <p:spPr>
          <a:xfrm>
            <a:off x="352926" y="1228725"/>
            <a:ext cx="117588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0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30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32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/>
          </a:p>
        </p:txBody>
      </p:sp>
      <p:pic>
        <p:nvPicPr>
          <p:cNvPr id="29" name="Google Shape;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32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1" name="Google Shape;31;p32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 1">
  <p:cSld name="Slide de título e Nome palestrante_1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878e9b1d0_0_91"/>
          <p:cNvSpPr/>
          <p:nvPr/>
        </p:nvSpPr>
        <p:spPr>
          <a:xfrm>
            <a:off x="0" y="6494106"/>
            <a:ext cx="12192000" cy="36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36878e9b1d0_0_91"/>
          <p:cNvSpPr txBox="1"/>
          <p:nvPr>
            <p:ph type="title"/>
          </p:nvPr>
        </p:nvSpPr>
        <p:spPr>
          <a:xfrm>
            <a:off x="232611" y="208341"/>
            <a:ext cx="11406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6878e9b1d0_0_91"/>
          <p:cNvSpPr txBox="1"/>
          <p:nvPr>
            <p:ph idx="1" type="subTitle"/>
          </p:nvPr>
        </p:nvSpPr>
        <p:spPr>
          <a:xfrm>
            <a:off x="85725" y="5788654"/>
            <a:ext cx="7481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9" name="Google Shape;69;g36878e9b1d0_0_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5219" y="6532243"/>
            <a:ext cx="816501" cy="2876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36878e9b1d0_0_91"/>
          <p:cNvSpPr txBox="1"/>
          <p:nvPr>
            <p:ph idx="2" type="body"/>
          </p:nvPr>
        </p:nvSpPr>
        <p:spPr>
          <a:xfrm>
            <a:off x="911392" y="2671345"/>
            <a:ext cx="9686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 1">
  <p:cSld name="Somente título SESI"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878e9b1d0_0_97"/>
          <p:cNvSpPr txBox="1"/>
          <p:nvPr>
            <p:ph type="title"/>
          </p:nvPr>
        </p:nvSpPr>
        <p:spPr>
          <a:xfrm>
            <a:off x="344907" y="252836"/>
            <a:ext cx="10792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36878e9b1d0_0_97"/>
          <p:cNvSpPr txBox="1"/>
          <p:nvPr>
            <p:ph idx="1" type="body"/>
          </p:nvPr>
        </p:nvSpPr>
        <p:spPr>
          <a:xfrm>
            <a:off x="352926" y="882316"/>
            <a:ext cx="116064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1" name="Google Shape;11;p28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hyperlink" Target="https://github.com/SEU_USER/NOME_DO_REPOSITORIO.git" TargetMode="External"/><Relationship Id="rId5" Type="http://schemas.openxmlformats.org/officeDocument/2006/relationships/hyperlink" Target="https://github.com/SEU_USER/NOME_DO_REPOSITORIO.git" TargetMode="External"/><Relationship Id="rId6" Type="http://schemas.openxmlformats.org/officeDocument/2006/relationships/hyperlink" Target="https://github.com/SEU_USER/NOME_DO_REPOSITORIO.gi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hyperlink" Target="https://learngitbranching.js.org/?locale=pt_BR&amp;demo=" TargetMode="External"/><Relationship Id="rId5" Type="http://schemas.openxmlformats.org/officeDocument/2006/relationships/hyperlink" Target="https://www.youtube.com/watch?v=UBAX-13g8OM" TargetMode="External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README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2008209"/>
            <a:ext cx="7021200" cy="42330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de texto que fornece informações sobre o repositório</a:t>
            </a:r>
            <a:endParaRPr sz="3300"/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como ponto de entrada principal para usuários e colaboradores, oferecendo uma visão geral do projeto, além de instruções sobre como utilizá-lo, contribuir ou configurá-lo</a:t>
            </a:r>
            <a:endParaRPr sz="3300"/>
          </a:p>
        </p:txBody>
      </p:sp>
      <p:pic>
        <p:nvPicPr>
          <p:cNvPr descr="How to write a good README for your GitHub project?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10000" r="31028" t="0"/>
          <a:stretch/>
        </p:blipFill>
        <p:spPr>
          <a:xfrm>
            <a:off x="7306011" y="1331275"/>
            <a:ext cx="4748784" cy="419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Staging Area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-41950" y="1148325"/>
            <a:ext cx="12192000" cy="4894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como um espaço intermediário entre o diretório de trabalho e o repositório onde você escolhe as alterações que deseja incluir no próximo commit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selecionar com precisão o que será incluído no próximo commit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a organização das mudanças, especialmente em projetos grandes ou com muitas alterações simultâneas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a878111e4_0_6"/>
          <p:cNvSpPr txBox="1"/>
          <p:nvPr>
            <p:ph type="title"/>
          </p:nvPr>
        </p:nvSpPr>
        <p:spPr>
          <a:xfrm>
            <a:off x="3048000" y="209913"/>
            <a:ext cx="6096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Staging Area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Funcionamento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6a878111e4_0_6"/>
          <p:cNvSpPr txBox="1"/>
          <p:nvPr/>
        </p:nvSpPr>
        <p:spPr>
          <a:xfrm>
            <a:off x="-13275" y="1188825"/>
            <a:ext cx="12192000" cy="3955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modifica arquivos no seu projeto (ex: index.html).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usa o comando git add, essas modificações vão para a Staging Area.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executar git commit, tudo o que está na Staging Area é gravado no repositório (histórico de versões).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a878111e4_0_0"/>
          <p:cNvSpPr txBox="1"/>
          <p:nvPr>
            <p:ph type="title"/>
          </p:nvPr>
        </p:nvSpPr>
        <p:spPr>
          <a:xfrm>
            <a:off x="3048000" y="209913"/>
            <a:ext cx="6096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Staging Area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Resumo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6a878111e4_0_0"/>
          <p:cNvSpPr txBox="1"/>
          <p:nvPr/>
        </p:nvSpPr>
        <p:spPr>
          <a:xfrm>
            <a:off x="0" y="1802625"/>
            <a:ext cx="12192000" cy="3955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 de trabalho</a:t>
            </a: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onde você está editando os arquivos.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Staging Area</a:t>
            </a: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onde você "organiza" e "revisa" o que será incluído no próximo commit.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(local)</a:t>
            </a: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onde os commits são armazenados com histórico co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101700" y="824650"/>
            <a:ext cx="12192000" cy="54489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 as mudanças feitas no projeto, seja adições, edições, exclusões ou movimentações de arquivos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commit é acompanhado por uma mensagem de commit, essa mensagem fornece uma descrição concisa do que foi alterado ou adicionado no commit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convenção é usar: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Inglês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“fix bug”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 do indicativo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“conserta bug”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Push / Pull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0" y="2008200"/>
            <a:ext cx="12192000" cy="4094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ação de fazer upload da sua versão local para um repositório, disponibilizando suas alterações para outros</a:t>
            </a:r>
            <a:endParaRPr sz="2000"/>
          </a:p>
          <a:p>
            <a:pPr indent="-6096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fazer download das alterações de um repositório para a sua versão</a:t>
            </a:r>
            <a:endParaRPr sz="2000"/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buscar e integrar mudanças do repositório remoto para o seu branch local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/>
        </p:nvSpPr>
        <p:spPr>
          <a:xfrm>
            <a:off x="1" y="2208175"/>
            <a:ext cx="12192000" cy="101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checar se você tem o Git instalado na sua máquina, abra o cmd e digite: </a:t>
            </a: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--version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276" y="3429000"/>
            <a:ext cx="6181448" cy="246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Instalando Git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Instalando Git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0" y="1685675"/>
            <a:ext cx="121920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você não tenha instalado, vá no site do Git para baixar</a:t>
            </a:r>
            <a:endParaRPr sz="2000"/>
          </a:p>
        </p:txBody>
      </p:sp>
      <p:pic>
        <p:nvPicPr>
          <p:cNvPr id="205" name="Google Shape;205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018" y="2421503"/>
            <a:ext cx="6751963" cy="383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0" y="1551725"/>
            <a:ext cx="12192000" cy="52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 que um repositório no GitHub é criado, essa tela aparece</a:t>
            </a:r>
            <a:endParaRPr sz="1800"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199" y="2218225"/>
            <a:ext cx="6439989" cy="41655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Iniciando um repositório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Iniciando um repositório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0" y="1947125"/>
            <a:ext cx="12192000" cy="538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32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Habilite a visualização da extensão dos arquivos e pastas ocultas</a:t>
            </a:r>
            <a:endParaRPr sz="1900"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24" y="3429000"/>
            <a:ext cx="10040751" cy="140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838200" y="2703025"/>
            <a:ext cx="10765212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Professor: </a:t>
            </a:r>
            <a:r>
              <a:rPr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Irlândio Oliveira</a:t>
            </a:r>
            <a:endParaRPr/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838199" y="882649"/>
            <a:ext cx="99741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/>
              <a:t>Ciclo do Software e Versionamento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Iniciando um repositório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1950" y="2668150"/>
            <a:ext cx="12192000" cy="2047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uma pasta no seu computador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os arquivos de programação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algum terminal no caminho do diretório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os comandos do Git</a:t>
            </a:r>
            <a:endParaRPr sz="1800"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23680" l="3333" r="50000" t="52340"/>
          <a:stretch/>
        </p:blipFill>
        <p:spPr>
          <a:xfrm>
            <a:off x="2705988" y="3813229"/>
            <a:ext cx="6780024" cy="2253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>
            <p:ph type="title"/>
          </p:nvPr>
        </p:nvSpPr>
        <p:spPr>
          <a:xfrm>
            <a:off x="211825" y="802750"/>
            <a:ext cx="115956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git remote add origin </a:t>
            </a:r>
            <a:r>
              <a:rPr lang="pt-BR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https://github.com/SEU_USER/</a:t>
            </a:r>
            <a:r>
              <a:rPr lang="pt-BR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NOME_DO_</a:t>
            </a:r>
            <a:r>
              <a:rPr lang="pt-BR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REPOSITORIO.git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git branch -M main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git push -u origin main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Iniciando um repositório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0" y="862475"/>
            <a:ext cx="12192000" cy="3355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842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"# tutorial" &gt;&gt; README.md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Escreve no arquivo README.md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 um repositório na pasta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 todos os arquivos na Staging Area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–m “first commit”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 o commit dos arquivos com uma mensagem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branch –M main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Renomeia a branch principal para main (nomenclatura moderna)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remote add... 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 o repositório local ao seu repositório no GitHub</a:t>
            </a:r>
            <a:endParaRPr sz="1600"/>
          </a:p>
          <a:p>
            <a:pPr indent="-5842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–u origin main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 o push do commit para o GitHub</a:t>
            </a:r>
            <a:endParaRPr sz="1600"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23680" l="3333" r="50000" t="52340"/>
          <a:stretch/>
        </p:blipFill>
        <p:spPr>
          <a:xfrm>
            <a:off x="2768284" y="4335010"/>
            <a:ext cx="6550583" cy="217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Push e Pull no terminal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58125" y="817850"/>
            <a:ext cx="7456500" cy="1923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842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um push em um repositório do GitHub</a:t>
            </a:r>
            <a:endParaRPr sz="1600"/>
          </a:p>
          <a:p>
            <a:pPr indent="-5842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 </a:t>
            </a:r>
            <a:endParaRPr sz="1600"/>
          </a:p>
          <a:p>
            <a:pPr indent="-5842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–m “mensagem de commit”</a:t>
            </a:r>
            <a:endParaRPr sz="1600"/>
          </a:p>
          <a:p>
            <a:pPr indent="-5842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–u origin main</a:t>
            </a:r>
            <a:endParaRPr sz="1600"/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14262" l="0" r="33232" t="10345"/>
          <a:stretch/>
        </p:blipFill>
        <p:spPr>
          <a:xfrm>
            <a:off x="7743827" y="1019791"/>
            <a:ext cx="3898899" cy="2587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1" y="3083575"/>
            <a:ext cx="7456500" cy="969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842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um pull de um repositório do GitHub</a:t>
            </a:r>
            <a:endParaRPr sz="1600"/>
          </a:p>
          <a:p>
            <a:pPr indent="-5842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14936" l="0" r="2902" t="13664"/>
          <a:stretch/>
        </p:blipFill>
        <p:spPr>
          <a:xfrm>
            <a:off x="3456976" y="4218037"/>
            <a:ext cx="5278048" cy="221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b8cc0e093_0_5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Push e Pull no terminal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6b8cc0e093_0_5"/>
          <p:cNvSpPr txBox="1"/>
          <p:nvPr/>
        </p:nvSpPr>
        <p:spPr>
          <a:xfrm>
            <a:off x="251650" y="860500"/>
            <a:ext cx="11828400" cy="2770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794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Char char="•"/>
            </a:pPr>
            <a:r>
              <a:rPr b="1"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um PUSH e criar a nova branch no repositório do GitHub</a:t>
            </a:r>
            <a:endParaRPr sz="3100">
              <a:solidFill>
                <a:schemeClr val="dk1"/>
              </a:solidFill>
            </a:endParaRPr>
          </a:p>
          <a:p>
            <a:pPr indent="-48895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▪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–set-upstream origin nome-do-branch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■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nome-do-branch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6b8cc0e093_0_5"/>
          <p:cNvSpPr txBox="1"/>
          <p:nvPr/>
        </p:nvSpPr>
        <p:spPr>
          <a:xfrm>
            <a:off x="304100" y="2958325"/>
            <a:ext cx="11828400" cy="324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b="1"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tudo do remoto: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▪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fetch --all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b="1"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tudo do remotoVer todas as branches remotas::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▪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branch -r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b8cc0e093_0_14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Pull do repositorio remoto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6b8cc0e093_0_14"/>
          <p:cNvSpPr txBox="1"/>
          <p:nvPr/>
        </p:nvSpPr>
        <p:spPr>
          <a:xfrm>
            <a:off x="251650" y="860500"/>
            <a:ext cx="11828400" cy="3878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b="1"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tudo do remoto: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▪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fetch --all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b="1"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tudo do remotoVer todas as branches remotas::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▪"/>
            </a:pPr>
            <a:r>
              <a:rPr lang="pt-B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branch -r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794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t/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954250" y="209925"/>
            <a:ext cx="101403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Clone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5400">
                <a:latin typeface="Calibri"/>
                <a:ea typeface="Calibri"/>
                <a:cs typeface="Calibri"/>
                <a:sym typeface="Calibri"/>
              </a:rPr>
              <a:t>https://github.com/IrlandioProf/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0" y="2063573"/>
            <a:ext cx="6890700" cy="347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 uma cópia local de um repositório existente</a:t>
            </a:r>
            <a:endParaRPr sz="2000"/>
          </a:p>
          <a:p>
            <a:pPr indent="-6096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permite que você trabalhe e faça alterações no projeto usando</a:t>
            </a:r>
            <a:endParaRPr sz="2000"/>
          </a:p>
          <a:p>
            <a:pPr indent="-6096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cópia local é totalmente funcional, o que significa que você pode editar arquivos e fazer commits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4414" r="3061" t="0"/>
          <a:stretch/>
        </p:blipFill>
        <p:spPr>
          <a:xfrm>
            <a:off x="7421276" y="1960960"/>
            <a:ext cx="4518254" cy="266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Clonando um repositório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0" y="745450"/>
            <a:ext cx="12192000" cy="2986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clonar um repositório do GitHub em um repositório local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 no repositório do GitHub e pegue o link dele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no terminal dentro da pasta do repositório: git clone &lt;link&gt;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https://github.com/HenriqueDelegrego/tutorial.git</a:t>
            </a:r>
            <a:endParaRPr sz="1800"/>
          </a:p>
          <a:p>
            <a:pPr indent="-5969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vai fazer com que o repositório do GitHub se conecte ao seu repositório local</a:t>
            </a:r>
            <a:endParaRPr sz="1800"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18607" l="0" r="0" t="-1"/>
          <a:stretch/>
        </p:blipFill>
        <p:spPr>
          <a:xfrm>
            <a:off x="408214" y="3635021"/>
            <a:ext cx="7806623" cy="271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8326016" y="4371819"/>
            <a:ext cx="3686564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Agora:</a:t>
            </a:r>
            <a:endParaRPr/>
          </a:p>
          <a:p>
            <a:pPr indent="-5715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exercício 1 e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-1" y="1761209"/>
            <a:ext cx="6727500" cy="2016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de desenvolvimento separada</a:t>
            </a:r>
            <a:endParaRPr sz="2000"/>
          </a:p>
          <a:p>
            <a:pPr indent="-6096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Erros ou funcionalidades do software muitas vezes só estão presentes em determinadas versões</a:t>
            </a:r>
            <a:endParaRPr sz="2000"/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27769" l="2104" r="2792" t="6020"/>
          <a:stretch/>
        </p:blipFill>
        <p:spPr>
          <a:xfrm>
            <a:off x="6575248" y="1633886"/>
            <a:ext cx="5420810" cy="179511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/>
        </p:nvSpPr>
        <p:spPr>
          <a:xfrm>
            <a:off x="0" y="3883414"/>
            <a:ext cx="10254300" cy="1939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Possibilita desenvolver duas versões do software simultaneamente, uma versão tem erros corrigidos, mas não possui novas funcionalidades, e outra versão onde novas funcionalidades estão sendo trabalhadas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Ciclo do Software e Versionamento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551298" y="1144125"/>
            <a:ext cx="4817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Pull Request / 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Merge Request (PR / MR)</a:t>
            </a:r>
            <a:endParaRPr sz="2200"/>
          </a:p>
        </p:txBody>
      </p:sp>
      <p:sp>
        <p:nvSpPr>
          <p:cNvPr id="286" name="Google Shape;286;p22"/>
          <p:cNvSpPr txBox="1"/>
          <p:nvPr/>
        </p:nvSpPr>
        <p:spPr>
          <a:xfrm>
            <a:off x="87200" y="2525575"/>
            <a:ext cx="12192000" cy="52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contribuir com alterações feitas de um branch para outro</a:t>
            </a:r>
            <a:endParaRPr sz="1800"/>
          </a:p>
        </p:txBody>
      </p:sp>
      <p:sp>
        <p:nvSpPr>
          <p:cNvPr id="287" name="Google Shape;287;p22"/>
          <p:cNvSpPr txBox="1"/>
          <p:nvPr/>
        </p:nvSpPr>
        <p:spPr>
          <a:xfrm>
            <a:off x="87200" y="3199800"/>
            <a:ext cx="12192000" cy="326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que outros desenvolvedores revisem, discutam e sugiram modificações antes de as alterações serem mescladas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vez que o PR foi revisado e aprovado pelos membros necessários da equipe, pode ser feito 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as mudanças não forem necessárias ou soluções melhores terem sido encontradas, um PR pode não ser aceito e pode ser fechado sem ser feito o merge</a:t>
            </a:r>
            <a:endParaRPr sz="1800"/>
          </a:p>
        </p:txBody>
      </p:sp>
      <p:pic>
        <p:nvPicPr>
          <p:cNvPr descr="Pull/Merge Requests: seguindo boas práticas | by Henrique Braga | luizalabs  | Medium"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9821" r="0" t="0"/>
          <a:stretch/>
        </p:blipFill>
        <p:spPr>
          <a:xfrm>
            <a:off x="5901850" y="745450"/>
            <a:ext cx="6096000" cy="178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Merge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202800" y="4815575"/>
            <a:ext cx="11786400" cy="1647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2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combinar as alterações de uma branch em outr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2200"/>
          </a:p>
          <a:p>
            <a:pPr indent="-6223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tipicamente usado para integrar o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de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branch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funcionalidade ou bug de volta n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branch principal</a:t>
            </a:r>
            <a:endParaRPr sz="2200"/>
          </a:p>
        </p:txBody>
      </p:sp>
      <p:pic>
        <p:nvPicPr>
          <p:cNvPr descr="Git - Merge - GeeksforGeeks" id="295" name="Google Shape;295;p23"/>
          <p:cNvPicPr preferRelativeResize="0"/>
          <p:nvPr/>
        </p:nvPicPr>
        <p:blipFill rotWithShape="1">
          <a:blip r:embed="rId3">
            <a:alphaModFix/>
          </a:blip>
          <a:srcRect b="7926" l="6596" r="552" t="10227"/>
          <a:stretch/>
        </p:blipFill>
        <p:spPr>
          <a:xfrm>
            <a:off x="2706348" y="745450"/>
            <a:ext cx="7574328" cy="41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78e9b1d0_0_2"/>
          <p:cNvSpPr txBox="1"/>
          <p:nvPr>
            <p:ph type="title"/>
          </p:nvPr>
        </p:nvSpPr>
        <p:spPr>
          <a:xfrm>
            <a:off x="112295" y="130672"/>
            <a:ext cx="10515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pt-BR" sz="3800">
                <a:latin typeface="Roboto"/>
                <a:ea typeface="Roboto"/>
                <a:cs typeface="Roboto"/>
                <a:sym typeface="Roboto"/>
              </a:rPr>
              <a:t>Desenvolvimento de sistemas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-  </a:t>
            </a: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T DESI 2023 M</a:t>
            </a:r>
            <a:endParaRPr sz="2200"/>
          </a:p>
        </p:txBody>
      </p:sp>
      <p:sp>
        <p:nvSpPr>
          <p:cNvPr id="93" name="Google Shape;93;g36878e9b1d0_0_2"/>
          <p:cNvSpPr/>
          <p:nvPr/>
        </p:nvSpPr>
        <p:spPr>
          <a:xfrm>
            <a:off x="619125" y="2841993"/>
            <a:ext cx="10756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Vamos nos conhecer melhor?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a4a3eb231_0_7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Merge</a:t>
            </a:r>
            <a:endParaRPr/>
          </a:p>
        </p:txBody>
      </p:sp>
      <p:sp>
        <p:nvSpPr>
          <p:cNvPr id="301" name="Google Shape;301;g36a4a3eb231_0_7"/>
          <p:cNvSpPr txBox="1"/>
          <p:nvPr/>
        </p:nvSpPr>
        <p:spPr>
          <a:xfrm>
            <a:off x="203425" y="745425"/>
            <a:ext cx="12192000" cy="5479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conflito de merge (merge conflict) </a:t>
            </a: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acontece quando o Git não consegue mesclar automaticamente as alterações porque a mesma parte do código foi editada de maneiras diferentes em duas branches</a:t>
            </a:r>
            <a:endParaRPr sz="3300"/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dica é sempre trabalhar com a versão atualizada dos arquivos</a:t>
            </a:r>
            <a:endParaRPr sz="3300"/>
          </a:p>
          <a:p>
            <a:pPr indent="-6286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conflicts podem ocorrer por:</a:t>
            </a:r>
            <a:endParaRPr sz="3300"/>
          </a:p>
          <a:p>
            <a:pPr indent="-62865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▪"/>
            </a:pPr>
            <a:r>
              <a:rPr b="0" i="0" lang="pt-B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Edições simultâneas: Duas pessoas modificam as mesmas linhas em um arquivo</a:t>
            </a:r>
            <a:endParaRPr sz="3300"/>
          </a:p>
          <a:p>
            <a:pPr indent="-62865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▪"/>
            </a:pPr>
            <a:r>
              <a:rPr b="0" i="0" lang="pt-B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Exclusão vs. Modificação: Uma pessoa exclui um arquivo enquanto outra o edita</a:t>
            </a:r>
            <a:endParaRPr sz="3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Fork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87175" y="1222176"/>
            <a:ext cx="5931000" cy="501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59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criar uma cópia pessoal de um repositório, tipicamente de projetos de código aberto</a:t>
            </a:r>
            <a:endParaRPr sz="3100"/>
          </a:p>
          <a:p>
            <a:pPr indent="-6159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Feito para implementar novas funcionalidades ou consertar bugs</a:t>
            </a:r>
            <a:endParaRPr sz="3100"/>
          </a:p>
          <a:p>
            <a:pPr indent="-6159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 a opção de contribuir com o projeto original a partir de um Pull Request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3367" r="3454" t="0"/>
          <a:stretch/>
        </p:blipFill>
        <p:spPr>
          <a:xfrm>
            <a:off x="6096000" y="1048250"/>
            <a:ext cx="6096001" cy="463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Criando outra branch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0" y="780825"/>
            <a:ext cx="12012600" cy="3555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criar uma outra branch:</a:t>
            </a:r>
            <a:endParaRPr sz="3000"/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no terminal dentro da pasta do repositório: </a:t>
            </a: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-b &lt;nome da branch&gt;</a:t>
            </a:r>
            <a:endParaRPr sz="3000"/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se locomover entre branches já existentes, repita o código omitindo o &lt;-b&gt;</a:t>
            </a:r>
            <a:endParaRPr sz="3000"/>
          </a:p>
          <a:p>
            <a:pPr indent="-6096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Mencione o nome da branch no push. Ex: </a:t>
            </a: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outra-branch</a:t>
            </a:r>
            <a:endParaRPr sz="3000"/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6" y="4232609"/>
            <a:ext cx="7689537" cy="220345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/>
        </p:nvSpPr>
        <p:spPr>
          <a:xfrm>
            <a:off x="8326016" y="4371819"/>
            <a:ext cx="3686564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Agora:</a:t>
            </a:r>
            <a:endParaRPr/>
          </a:p>
          <a:p>
            <a:pPr indent="-571500" lvl="1" marL="1028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exercício 3 e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GitHub Desktop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20905" y="1614143"/>
            <a:ext cx="113038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de interface gráfica (GUI) para interação com repositórios do GitHub</a:t>
            </a:r>
            <a:endParaRPr/>
          </a:p>
        </p:txBody>
      </p:sp>
      <p:pic>
        <p:nvPicPr>
          <p:cNvPr descr="Getting started with Git and GitHub is easier than ever with GitHub Desktop  2.2 - The GitHub Blog"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639" y="2511591"/>
            <a:ext cx="5772722" cy="374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878e9b1d0_0_7"/>
          <p:cNvSpPr txBox="1"/>
          <p:nvPr>
            <p:ph type="title"/>
          </p:nvPr>
        </p:nvSpPr>
        <p:spPr>
          <a:xfrm>
            <a:off x="344901" y="252825"/>
            <a:ext cx="5517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Roboto"/>
              <a:buNone/>
            </a:pPr>
            <a:r>
              <a:rPr b="0" lang="pt-BR">
                <a:solidFill>
                  <a:srgbClr val="6FA8DC"/>
                </a:solidFill>
              </a:rPr>
              <a:t>Para o final da apresentação…</a:t>
            </a:r>
            <a:r>
              <a:rPr b="0" lang="pt-BR"/>
              <a:t> </a:t>
            </a:r>
            <a:r>
              <a:rPr b="0" lang="pt-BR">
                <a:solidFill>
                  <a:srgbClr val="0070C0"/>
                </a:solidFill>
              </a:rPr>
              <a:t>QUEM SÃO </a:t>
            </a:r>
            <a:r>
              <a:rPr lang="pt-BR">
                <a:solidFill>
                  <a:srgbClr val="0070C0"/>
                </a:solidFill>
              </a:rPr>
              <a:t>VOCÊS</a:t>
            </a:r>
            <a:r>
              <a:rPr b="0" lang="pt-BR">
                <a:solidFill>
                  <a:srgbClr val="0070C0"/>
                </a:solidFill>
              </a:rPr>
              <a:t>?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99" name="Google Shape;99;g36878e9b1d0_0_7"/>
          <p:cNvSpPr txBox="1"/>
          <p:nvPr>
            <p:ph idx="1" type="body"/>
          </p:nvPr>
        </p:nvSpPr>
        <p:spPr>
          <a:xfrm>
            <a:off x="486276" y="863266"/>
            <a:ext cx="98388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9143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pt-BR"/>
              <a:t>Qual é o seu principal objetivo ao participar deste curso?</a:t>
            </a:r>
            <a:br>
              <a:rPr lang="pt-BR"/>
            </a:br>
            <a:r>
              <a:rPr lang="pt-BR"/>
              <a:t>(Por exemplo: aprender habilidades específicas, desenvolver um projeto, avançar na carreira, etc.)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pt-BR"/>
              <a:t>Quanto tempo você tem dedicado semanalmente aos estudos e às atividades práticas deste </a:t>
            </a: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b="1" lang="pt-BR"/>
              <a:t>?</a:t>
            </a:r>
            <a:br>
              <a:rPr lang="pt-BR"/>
            </a:br>
            <a:r>
              <a:rPr lang="pt-BR"/>
              <a:t>(Considere estudos em aula e fora dela.)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pt-BR"/>
              <a:t>Como esta sendo sua experiências com programação e desenvolvimento de sistemas? </a:t>
            </a:r>
            <a:r>
              <a:rPr lang="pt-BR"/>
              <a:t>Quais tecnologias ou linguagens você já utilizou?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pt-BR"/>
              <a:t>Qual é a sua expectativa em relação às aulas de desenvolvimento de Sistemas? </a:t>
            </a:r>
            <a:r>
              <a:rPr lang="pt-BR"/>
              <a:t>O que você espera aprender ou alcançar ao final do curso?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100" name="Google Shape;100;g36878e9b1d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9150" y="0"/>
            <a:ext cx="2052851" cy="154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SIX Basic Steps of Software Development by KitelyTech" id="105" name="Google Shape;105;p3"/>
          <p:cNvPicPr preferRelativeResize="0"/>
          <p:nvPr/>
        </p:nvPicPr>
        <p:blipFill rotWithShape="1">
          <a:blip r:embed="rId3">
            <a:alphaModFix/>
          </a:blip>
          <a:srcRect b="1455" l="24813" r="24138" t="1663"/>
          <a:stretch/>
        </p:blipFill>
        <p:spPr>
          <a:xfrm>
            <a:off x="3159607" y="953411"/>
            <a:ext cx="4370589" cy="440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158050" y="4574875"/>
            <a:ext cx="5034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projeto: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fazível a tempo?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dentro do orçamento?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os funcionários existentes?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 do zero ou compra uma solução?</a:t>
            </a:r>
            <a:endParaRPr sz="1700"/>
          </a:p>
        </p:txBody>
      </p:sp>
      <p:sp>
        <p:nvSpPr>
          <p:cNvPr id="107" name="Google Shape;107;p3"/>
          <p:cNvSpPr txBox="1"/>
          <p:nvPr/>
        </p:nvSpPr>
        <p:spPr>
          <a:xfrm>
            <a:off x="307438" y="5282885"/>
            <a:ext cx="2575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Estórias</a:t>
            </a:r>
            <a:endParaRPr sz="1700"/>
          </a:p>
        </p:txBody>
      </p:sp>
      <p:sp>
        <p:nvSpPr>
          <p:cNvPr id="108" name="Google Shape;108;p3"/>
          <p:cNvSpPr/>
          <p:nvPr/>
        </p:nvSpPr>
        <p:spPr>
          <a:xfrm rot="8414279">
            <a:off x="2898999" y="5163670"/>
            <a:ext cx="580028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93E6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3"/>
          <p:cNvSpPr/>
          <p:nvPr/>
        </p:nvSpPr>
        <p:spPr>
          <a:xfrm rot="1433933">
            <a:off x="6580319" y="5185456"/>
            <a:ext cx="580028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292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3"/>
          <p:cNvSpPr/>
          <p:nvPr/>
        </p:nvSpPr>
        <p:spPr>
          <a:xfrm rot="10800000">
            <a:off x="2500754" y="3366703"/>
            <a:ext cx="580028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3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-41425" y="2674800"/>
            <a:ext cx="2884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feito o fluxograma, diagrama de classes e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Mockups das interfaces</a:t>
            </a:r>
            <a:endParaRPr sz="1700"/>
          </a:p>
        </p:txBody>
      </p:sp>
      <p:sp>
        <p:nvSpPr>
          <p:cNvPr id="112" name="Google Shape;112;p3"/>
          <p:cNvSpPr/>
          <p:nvPr/>
        </p:nvSpPr>
        <p:spPr>
          <a:xfrm rot="-9936578">
            <a:off x="2765324" y="1202174"/>
            <a:ext cx="580028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C9D8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2925" y="657825"/>
            <a:ext cx="257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iniciada a programação do software (sistema ou aplicação)</a:t>
            </a:r>
            <a:endParaRPr sz="1700"/>
          </a:p>
        </p:txBody>
      </p:sp>
      <p:sp>
        <p:nvSpPr>
          <p:cNvPr id="114" name="Google Shape;114;p3"/>
          <p:cNvSpPr/>
          <p:nvPr/>
        </p:nvSpPr>
        <p:spPr>
          <a:xfrm rot="-1414892">
            <a:off x="6550243" y="999120"/>
            <a:ext cx="580028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B71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158050" y="117650"/>
            <a:ext cx="5034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feitos os testes: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Bugs; Integridade; Disponibilidade; Perfomance; Compatibilidade e facilidade de uso</a:t>
            </a:r>
            <a:endParaRPr sz="1700"/>
          </a:p>
        </p:txBody>
      </p:sp>
      <p:sp>
        <p:nvSpPr>
          <p:cNvPr id="116" name="Google Shape;116;p3"/>
          <p:cNvSpPr/>
          <p:nvPr/>
        </p:nvSpPr>
        <p:spPr>
          <a:xfrm>
            <a:off x="7775484" y="3169065"/>
            <a:ext cx="580029" cy="2599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810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8481300" y="1888600"/>
            <a:ext cx="3710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feita a comercialização do software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Equipes ajudam os usuários em caso de dúvidas ou problemas (help desk)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Correções de bugs menores são feitas nessa etapa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Ciclo do Software e Versionamento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42899" y="1180201"/>
            <a:ext cx="881743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21745" l="4031" r="51880" t="25748"/>
          <a:stretch/>
        </p:blipFill>
        <p:spPr>
          <a:xfrm>
            <a:off x="1339638" y="1130957"/>
            <a:ext cx="1033272" cy="523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0" y="1759525"/>
            <a:ext cx="12192000" cy="5850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2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ferramenta de versionamento</a:t>
            </a:r>
            <a:endParaRPr sz="2200"/>
          </a:p>
        </p:txBody>
      </p:sp>
      <p:sp>
        <p:nvSpPr>
          <p:cNvPr id="126" name="Google Shape;126;p4"/>
          <p:cNvSpPr txBox="1"/>
          <p:nvPr/>
        </p:nvSpPr>
        <p:spPr>
          <a:xfrm>
            <a:off x="342899" y="3216635"/>
            <a:ext cx="2334987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endParaRPr/>
          </a:p>
        </p:txBody>
      </p:sp>
      <p:pic>
        <p:nvPicPr>
          <p:cNvPr descr="Top 5 Open Source Version Control Tools for System Admins" id="127" name="Google Shape;127;p4"/>
          <p:cNvPicPr preferRelativeResize="0"/>
          <p:nvPr/>
        </p:nvPicPr>
        <p:blipFill rotWithShape="1">
          <a:blip r:embed="rId4">
            <a:alphaModFix/>
          </a:blip>
          <a:srcRect b="21200" l="1466" r="1413" t="31339"/>
          <a:stretch/>
        </p:blipFill>
        <p:spPr>
          <a:xfrm>
            <a:off x="2847474" y="2462144"/>
            <a:ext cx="4901850" cy="11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0" y="4008325"/>
            <a:ext cx="12192000" cy="22164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2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Responsável por gerenciar alterações em programas</a:t>
            </a:r>
            <a:endParaRPr sz="2200"/>
          </a:p>
          <a:p>
            <a:pPr indent="-6223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medida que as equipes desenvolvem, é comum que várias versões do mesmo software sejam implementadas em locais diferentes</a:t>
            </a:r>
            <a:endParaRPr sz="2200"/>
          </a:p>
          <a:p>
            <a:pPr indent="-6223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que várias pessoas trabalhem em um mesmo projeto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048000" y="209913"/>
            <a:ext cx="6096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4600"/>
          </a:p>
        </p:txBody>
      </p:sp>
      <p:sp>
        <p:nvSpPr>
          <p:cNvPr id="134" name="Google Shape;134;p5"/>
          <p:cNvSpPr txBox="1"/>
          <p:nvPr/>
        </p:nvSpPr>
        <p:spPr>
          <a:xfrm>
            <a:off x="0" y="2242000"/>
            <a:ext cx="12192000" cy="8310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criar uma conta no GitHub, personalizar o nosso perfil e fazer o push de um arquivo 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9396" l="58789" r="4975" t="5132"/>
          <a:stretch/>
        </p:blipFill>
        <p:spPr>
          <a:xfrm>
            <a:off x="9951422" y="134647"/>
            <a:ext cx="958200" cy="9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-50" y="3164450"/>
            <a:ext cx="12192000" cy="9543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treinar os comandos 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https://learngitbranching.js.org/?locale=pt_BR&amp;demo=</a:t>
            </a:r>
            <a:endParaRPr sz="1800"/>
          </a:p>
        </p:txBody>
      </p:sp>
      <p:sp>
        <p:nvSpPr>
          <p:cNvPr id="137" name="Google Shape;137;p5"/>
          <p:cNvSpPr txBox="1"/>
          <p:nvPr/>
        </p:nvSpPr>
        <p:spPr>
          <a:xfrm>
            <a:off x="120900" y="4543750"/>
            <a:ext cx="8222100" cy="9234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05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assistir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https://www.youtube.com/watch?v=UBAX-13g8OM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25" y="1062400"/>
            <a:ext cx="12192000" cy="10314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ferramenta online de versionamento mais usada no mundo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 concorrentes como o GitLab, Atlassian, BitBucket e vários outros</a:t>
            </a:r>
            <a:endParaRPr sz="1800"/>
          </a:p>
        </p:txBody>
      </p:sp>
      <p:sp>
        <p:nvSpPr>
          <p:cNvPr id="139" name="Google Shape;139;p5"/>
          <p:cNvSpPr txBox="1"/>
          <p:nvPr/>
        </p:nvSpPr>
        <p:spPr>
          <a:xfrm>
            <a:off x="25" y="2151975"/>
            <a:ext cx="12192000" cy="9543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criar uma conta no GitHub, personalizar o nosso perfil e fazer o push de um arquivo </a:t>
            </a:r>
            <a:endParaRPr sz="1800"/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1573" y="4210200"/>
            <a:ext cx="3475751" cy="22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100" y="1725100"/>
            <a:ext cx="5075700" cy="2158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Palavras chaves de versionamento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85100" y="835250"/>
            <a:ext cx="6705000" cy="50949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6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Staging Area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/ Pull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 / Merge Request (PR / MR)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endParaRPr sz="1800"/>
          </a:p>
          <a:p>
            <a:pPr indent="-59690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Repositório (Repo)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0" y="2008200"/>
            <a:ext cx="80220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905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onde são armazenados arquivos e pastas relacionados a um projeto específico</a:t>
            </a:r>
            <a:endParaRPr sz="1700"/>
          </a:p>
          <a:p>
            <a:pPr indent="-5905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 o histórico completo do projeto, incluindo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endParaRPr sz="1700"/>
          </a:p>
          <a:p>
            <a:pPr indent="-590550" lvl="0" marL="5715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reverter para versões anteriores</a:t>
            </a:r>
            <a:endParaRPr sz="1700"/>
          </a:p>
        </p:txBody>
      </p:sp>
      <p:pic>
        <p:nvPicPr>
          <p:cNvPr descr="Git 101: What's a Git Repository and How to Create it? | by S.J. | An Idea  (by Ingenious Piece) | Medium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9528" y="1623770"/>
            <a:ext cx="2477320" cy="247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