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6" d="100"/>
          <a:sy n="66"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F0E3-E1CF-4AC1-9258-2743AF8E71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z-Latn-AZ"/>
          </a:p>
        </p:txBody>
      </p:sp>
      <p:sp>
        <p:nvSpPr>
          <p:cNvPr id="3" name="Subtitle 2">
            <a:extLst>
              <a:ext uri="{FF2B5EF4-FFF2-40B4-BE49-F238E27FC236}">
                <a16:creationId xmlns:a16="http://schemas.microsoft.com/office/drawing/2014/main" id="{AE800A34-7DCF-4C71-B326-07AF3ECF6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z-Latn-AZ"/>
          </a:p>
        </p:txBody>
      </p:sp>
      <p:sp>
        <p:nvSpPr>
          <p:cNvPr id="4" name="Date Placeholder 3">
            <a:extLst>
              <a:ext uri="{FF2B5EF4-FFF2-40B4-BE49-F238E27FC236}">
                <a16:creationId xmlns:a16="http://schemas.microsoft.com/office/drawing/2014/main" id="{902FB29B-9385-4A95-B4F8-28FCB1F7A56C}"/>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5" name="Footer Placeholder 4">
            <a:extLst>
              <a:ext uri="{FF2B5EF4-FFF2-40B4-BE49-F238E27FC236}">
                <a16:creationId xmlns:a16="http://schemas.microsoft.com/office/drawing/2014/main" id="{69B4C03B-0D5F-4172-8E79-B9D34F6D9711}"/>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FCD9D1D5-EACE-41BE-B00F-F8586134C1D0}"/>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428259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26FC-EA6D-4DAD-AE09-1C4F7B351E37}"/>
              </a:ext>
            </a:extLst>
          </p:cNvPr>
          <p:cNvSpPr>
            <a:spLocks noGrp="1"/>
          </p:cNvSpPr>
          <p:nvPr>
            <p:ph type="title"/>
          </p:nvPr>
        </p:nvSpPr>
        <p:spPr/>
        <p:txBody>
          <a:bodyPr/>
          <a:lstStyle/>
          <a:p>
            <a:r>
              <a:rPr lang="en-US"/>
              <a:t>Click to edit Master title style</a:t>
            </a:r>
            <a:endParaRPr lang="az-Latn-AZ"/>
          </a:p>
        </p:txBody>
      </p:sp>
      <p:sp>
        <p:nvSpPr>
          <p:cNvPr id="3" name="Vertical Text Placeholder 2">
            <a:extLst>
              <a:ext uri="{FF2B5EF4-FFF2-40B4-BE49-F238E27FC236}">
                <a16:creationId xmlns:a16="http://schemas.microsoft.com/office/drawing/2014/main" id="{F0B7C230-263B-4064-AC26-0D23EC8D7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39F5809C-BA8E-4644-9853-04E8D81F95CF}"/>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5" name="Footer Placeholder 4">
            <a:extLst>
              <a:ext uri="{FF2B5EF4-FFF2-40B4-BE49-F238E27FC236}">
                <a16:creationId xmlns:a16="http://schemas.microsoft.com/office/drawing/2014/main" id="{CA189538-98BA-46A9-B204-23FB81132CC4}"/>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D91CDDD3-79FC-4C74-BDF2-727F349ADCE7}"/>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288715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5ED81-5131-445C-A981-04EAD3E3B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z-Latn-AZ"/>
          </a:p>
        </p:txBody>
      </p:sp>
      <p:sp>
        <p:nvSpPr>
          <p:cNvPr id="3" name="Vertical Text Placeholder 2">
            <a:extLst>
              <a:ext uri="{FF2B5EF4-FFF2-40B4-BE49-F238E27FC236}">
                <a16:creationId xmlns:a16="http://schemas.microsoft.com/office/drawing/2014/main" id="{01398AE6-8DB5-478F-92EF-6EDF5CE51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340F239E-AA9B-41EF-A31F-C214F6418938}"/>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5" name="Footer Placeholder 4">
            <a:extLst>
              <a:ext uri="{FF2B5EF4-FFF2-40B4-BE49-F238E27FC236}">
                <a16:creationId xmlns:a16="http://schemas.microsoft.com/office/drawing/2014/main" id="{A5758538-7C75-40AC-B548-74A58A5A36D1}"/>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89D6FA10-5C9A-4BFA-9A5C-770D6D990BAE}"/>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171770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542E-92FB-4CD2-8EAF-14CC6F5B1794}"/>
              </a:ext>
            </a:extLst>
          </p:cNvPr>
          <p:cNvSpPr>
            <a:spLocks noGrp="1"/>
          </p:cNvSpPr>
          <p:nvPr>
            <p:ph type="title"/>
          </p:nvPr>
        </p:nvSpPr>
        <p:spPr/>
        <p:txBody>
          <a:body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669D7F7E-915C-4179-80D2-22FD34924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925FE04B-2C2F-4E0C-9549-35C0E0994D4A}"/>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5" name="Footer Placeholder 4">
            <a:extLst>
              <a:ext uri="{FF2B5EF4-FFF2-40B4-BE49-F238E27FC236}">
                <a16:creationId xmlns:a16="http://schemas.microsoft.com/office/drawing/2014/main" id="{865A64DC-8AE9-4635-9A35-6923B0984532}"/>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98E33FB5-98AC-4E8F-BFB6-7E03D21FB0B3}"/>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140711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B9C-4BA9-4B05-B0D5-5634AEEEF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z-Latn-AZ"/>
          </a:p>
        </p:txBody>
      </p:sp>
      <p:sp>
        <p:nvSpPr>
          <p:cNvPr id="3" name="Text Placeholder 2">
            <a:extLst>
              <a:ext uri="{FF2B5EF4-FFF2-40B4-BE49-F238E27FC236}">
                <a16:creationId xmlns:a16="http://schemas.microsoft.com/office/drawing/2014/main" id="{5E647042-ADCF-4198-BF2B-563C5D393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A263A-457C-4EEF-96D7-2D95F11A6182}"/>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5" name="Footer Placeholder 4">
            <a:extLst>
              <a:ext uri="{FF2B5EF4-FFF2-40B4-BE49-F238E27FC236}">
                <a16:creationId xmlns:a16="http://schemas.microsoft.com/office/drawing/2014/main" id="{2AFF00BD-A1E9-4395-9AB3-16BD17D80AD9}"/>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59AF3981-7126-4C03-B01D-CC74876EE494}"/>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69006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DEF9-3FAC-40C2-81F7-4ADF34CFFC9A}"/>
              </a:ext>
            </a:extLst>
          </p:cNvPr>
          <p:cNvSpPr>
            <a:spLocks noGrp="1"/>
          </p:cNvSpPr>
          <p:nvPr>
            <p:ph type="title"/>
          </p:nvPr>
        </p:nvSpPr>
        <p:spPr/>
        <p:txBody>
          <a:body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829BB292-A67E-492B-A525-FBBB4B554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Content Placeholder 3">
            <a:extLst>
              <a:ext uri="{FF2B5EF4-FFF2-40B4-BE49-F238E27FC236}">
                <a16:creationId xmlns:a16="http://schemas.microsoft.com/office/drawing/2014/main" id="{E45EB6E1-8CEA-49C2-AFFC-F296A92A8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5" name="Date Placeholder 4">
            <a:extLst>
              <a:ext uri="{FF2B5EF4-FFF2-40B4-BE49-F238E27FC236}">
                <a16:creationId xmlns:a16="http://schemas.microsoft.com/office/drawing/2014/main" id="{77639FC4-D4BB-4929-A663-4926C545DC56}"/>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6" name="Footer Placeholder 5">
            <a:extLst>
              <a:ext uri="{FF2B5EF4-FFF2-40B4-BE49-F238E27FC236}">
                <a16:creationId xmlns:a16="http://schemas.microsoft.com/office/drawing/2014/main" id="{FB9F6874-2DEC-4684-BE3B-75B5C48CB102}"/>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6835A656-5876-4CC7-91A9-F5A8E3B27A96}"/>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258178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2786-B0DC-45C0-9CA4-22C5D7370668}"/>
              </a:ext>
            </a:extLst>
          </p:cNvPr>
          <p:cNvSpPr>
            <a:spLocks noGrp="1"/>
          </p:cNvSpPr>
          <p:nvPr>
            <p:ph type="title"/>
          </p:nvPr>
        </p:nvSpPr>
        <p:spPr>
          <a:xfrm>
            <a:off x="839788" y="365125"/>
            <a:ext cx="10515600" cy="1325563"/>
          </a:xfrm>
        </p:spPr>
        <p:txBody>
          <a:bodyPr/>
          <a:lstStyle/>
          <a:p>
            <a:r>
              <a:rPr lang="en-US"/>
              <a:t>Click to edit Master title style</a:t>
            </a:r>
            <a:endParaRPr lang="az-Latn-AZ"/>
          </a:p>
        </p:txBody>
      </p:sp>
      <p:sp>
        <p:nvSpPr>
          <p:cNvPr id="3" name="Text Placeholder 2">
            <a:extLst>
              <a:ext uri="{FF2B5EF4-FFF2-40B4-BE49-F238E27FC236}">
                <a16:creationId xmlns:a16="http://schemas.microsoft.com/office/drawing/2014/main" id="{26A2D281-AB8D-4F49-AAF0-19843A75E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399CDE-5C2F-4568-8B28-4B98BDCEA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5" name="Text Placeholder 4">
            <a:extLst>
              <a:ext uri="{FF2B5EF4-FFF2-40B4-BE49-F238E27FC236}">
                <a16:creationId xmlns:a16="http://schemas.microsoft.com/office/drawing/2014/main" id="{2FE35143-F24C-4A3E-A73D-0206DB0B3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02848-F15C-40DC-AC27-D0EE32B56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7" name="Date Placeholder 6">
            <a:extLst>
              <a:ext uri="{FF2B5EF4-FFF2-40B4-BE49-F238E27FC236}">
                <a16:creationId xmlns:a16="http://schemas.microsoft.com/office/drawing/2014/main" id="{4E9DC86A-060C-4B2F-B0F8-B89F41DF2DF2}"/>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8" name="Footer Placeholder 7">
            <a:extLst>
              <a:ext uri="{FF2B5EF4-FFF2-40B4-BE49-F238E27FC236}">
                <a16:creationId xmlns:a16="http://schemas.microsoft.com/office/drawing/2014/main" id="{28521103-9F3A-431B-BB78-1432C551DF7D}"/>
              </a:ext>
            </a:extLst>
          </p:cNvPr>
          <p:cNvSpPr>
            <a:spLocks noGrp="1"/>
          </p:cNvSpPr>
          <p:nvPr>
            <p:ph type="ftr" sz="quarter" idx="11"/>
          </p:nvPr>
        </p:nvSpPr>
        <p:spPr/>
        <p:txBody>
          <a:bodyPr/>
          <a:lstStyle/>
          <a:p>
            <a:endParaRPr lang="az-Latn-AZ"/>
          </a:p>
        </p:txBody>
      </p:sp>
      <p:sp>
        <p:nvSpPr>
          <p:cNvPr id="9" name="Slide Number Placeholder 8">
            <a:extLst>
              <a:ext uri="{FF2B5EF4-FFF2-40B4-BE49-F238E27FC236}">
                <a16:creationId xmlns:a16="http://schemas.microsoft.com/office/drawing/2014/main" id="{3192207A-ABC6-4820-A0DB-F465FAB45725}"/>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281700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F9CB-4A3A-48A5-80EA-0ED6A17BB37A}"/>
              </a:ext>
            </a:extLst>
          </p:cNvPr>
          <p:cNvSpPr>
            <a:spLocks noGrp="1"/>
          </p:cNvSpPr>
          <p:nvPr>
            <p:ph type="title"/>
          </p:nvPr>
        </p:nvSpPr>
        <p:spPr/>
        <p:txBody>
          <a:bodyPr/>
          <a:lstStyle/>
          <a:p>
            <a:r>
              <a:rPr lang="en-US"/>
              <a:t>Click to edit Master title style</a:t>
            </a:r>
            <a:endParaRPr lang="az-Latn-AZ"/>
          </a:p>
        </p:txBody>
      </p:sp>
      <p:sp>
        <p:nvSpPr>
          <p:cNvPr id="3" name="Date Placeholder 2">
            <a:extLst>
              <a:ext uri="{FF2B5EF4-FFF2-40B4-BE49-F238E27FC236}">
                <a16:creationId xmlns:a16="http://schemas.microsoft.com/office/drawing/2014/main" id="{5CDA0E57-1A92-4C46-8D8F-79EBDE57AB5D}"/>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4" name="Footer Placeholder 3">
            <a:extLst>
              <a:ext uri="{FF2B5EF4-FFF2-40B4-BE49-F238E27FC236}">
                <a16:creationId xmlns:a16="http://schemas.microsoft.com/office/drawing/2014/main" id="{C70A24A1-3E93-4C4A-AE0E-EA8E68BBCC81}"/>
              </a:ext>
            </a:extLst>
          </p:cNvPr>
          <p:cNvSpPr>
            <a:spLocks noGrp="1"/>
          </p:cNvSpPr>
          <p:nvPr>
            <p:ph type="ftr" sz="quarter" idx="11"/>
          </p:nvPr>
        </p:nvSpPr>
        <p:spPr/>
        <p:txBody>
          <a:bodyPr/>
          <a:lstStyle/>
          <a:p>
            <a:endParaRPr lang="az-Latn-AZ"/>
          </a:p>
        </p:txBody>
      </p:sp>
      <p:sp>
        <p:nvSpPr>
          <p:cNvPr id="5" name="Slide Number Placeholder 4">
            <a:extLst>
              <a:ext uri="{FF2B5EF4-FFF2-40B4-BE49-F238E27FC236}">
                <a16:creationId xmlns:a16="http://schemas.microsoft.com/office/drawing/2014/main" id="{1B20A949-67D9-45B8-A8A6-4858F6ADB565}"/>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128587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1B582-B5B1-46D0-8933-B0C2B3C14E2C}"/>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3" name="Footer Placeholder 2">
            <a:extLst>
              <a:ext uri="{FF2B5EF4-FFF2-40B4-BE49-F238E27FC236}">
                <a16:creationId xmlns:a16="http://schemas.microsoft.com/office/drawing/2014/main" id="{19429709-53B9-4B62-BF76-DDA55029C130}"/>
              </a:ext>
            </a:extLst>
          </p:cNvPr>
          <p:cNvSpPr>
            <a:spLocks noGrp="1"/>
          </p:cNvSpPr>
          <p:nvPr>
            <p:ph type="ftr" sz="quarter" idx="11"/>
          </p:nvPr>
        </p:nvSpPr>
        <p:spPr/>
        <p:txBody>
          <a:bodyPr/>
          <a:lstStyle/>
          <a:p>
            <a:endParaRPr lang="az-Latn-AZ"/>
          </a:p>
        </p:txBody>
      </p:sp>
      <p:sp>
        <p:nvSpPr>
          <p:cNvPr id="4" name="Slide Number Placeholder 3">
            <a:extLst>
              <a:ext uri="{FF2B5EF4-FFF2-40B4-BE49-F238E27FC236}">
                <a16:creationId xmlns:a16="http://schemas.microsoft.com/office/drawing/2014/main" id="{45E52C20-0D8A-4952-9052-9B33A9996F74}"/>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259869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F8D3-5BD6-42D7-94BA-4E3C5B836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C698B7C8-DA79-4C47-98F3-682FDC4A1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Text Placeholder 3">
            <a:extLst>
              <a:ext uri="{FF2B5EF4-FFF2-40B4-BE49-F238E27FC236}">
                <a16:creationId xmlns:a16="http://schemas.microsoft.com/office/drawing/2014/main" id="{8DFE27BA-374A-4170-A7F6-973DE3443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84534-1DF5-4CB0-88BB-31964E4256B9}"/>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6" name="Footer Placeholder 5">
            <a:extLst>
              <a:ext uri="{FF2B5EF4-FFF2-40B4-BE49-F238E27FC236}">
                <a16:creationId xmlns:a16="http://schemas.microsoft.com/office/drawing/2014/main" id="{9E9E6684-87CC-4A02-B029-A52C0E2C82BA}"/>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B93A2036-0F03-456E-9218-655152A056E0}"/>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286709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8F38-7AB1-4D08-96CC-FC23E4603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z-Latn-AZ"/>
          </a:p>
        </p:txBody>
      </p:sp>
      <p:sp>
        <p:nvSpPr>
          <p:cNvPr id="3" name="Picture Placeholder 2">
            <a:extLst>
              <a:ext uri="{FF2B5EF4-FFF2-40B4-BE49-F238E27FC236}">
                <a16:creationId xmlns:a16="http://schemas.microsoft.com/office/drawing/2014/main" id="{BEE37BAD-5D5F-4C9E-BF0C-6C8158DD8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z-Latn-AZ"/>
          </a:p>
        </p:txBody>
      </p:sp>
      <p:sp>
        <p:nvSpPr>
          <p:cNvPr id="4" name="Text Placeholder 3">
            <a:extLst>
              <a:ext uri="{FF2B5EF4-FFF2-40B4-BE49-F238E27FC236}">
                <a16:creationId xmlns:a16="http://schemas.microsoft.com/office/drawing/2014/main" id="{487895EA-20F9-4702-BCED-F8D330993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6219D-B153-4FE3-ACB4-B3CEA79E3EA5}"/>
              </a:ext>
            </a:extLst>
          </p:cNvPr>
          <p:cNvSpPr>
            <a:spLocks noGrp="1"/>
          </p:cNvSpPr>
          <p:nvPr>
            <p:ph type="dt" sz="half" idx="10"/>
          </p:nvPr>
        </p:nvSpPr>
        <p:spPr/>
        <p:txBody>
          <a:bodyPr/>
          <a:lstStyle/>
          <a:p>
            <a:fld id="{203F1454-9BEB-4071-A9F6-81E12738C8C9}" type="datetimeFigureOut">
              <a:rPr lang="az-Latn-AZ" smtClean="0"/>
              <a:t>07.02.2022</a:t>
            </a:fld>
            <a:endParaRPr lang="az-Latn-AZ"/>
          </a:p>
        </p:txBody>
      </p:sp>
      <p:sp>
        <p:nvSpPr>
          <p:cNvPr id="6" name="Footer Placeholder 5">
            <a:extLst>
              <a:ext uri="{FF2B5EF4-FFF2-40B4-BE49-F238E27FC236}">
                <a16:creationId xmlns:a16="http://schemas.microsoft.com/office/drawing/2014/main" id="{6A10A260-A992-4B3C-BF95-47EA7E20D506}"/>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07651CC6-07CF-456B-BA41-45933A1E790A}"/>
              </a:ext>
            </a:extLst>
          </p:cNvPr>
          <p:cNvSpPr>
            <a:spLocks noGrp="1"/>
          </p:cNvSpPr>
          <p:nvPr>
            <p:ph type="sldNum" sz="quarter" idx="12"/>
          </p:nvPr>
        </p:nvSpPr>
        <p:spPr/>
        <p:txBody>
          <a:bodyPr/>
          <a:lstStyle/>
          <a:p>
            <a:fld id="{46638732-2F9B-4ED4-9EC6-DA50578A62CE}" type="slidenum">
              <a:rPr lang="az-Latn-AZ" smtClean="0"/>
              <a:t>‹#›</a:t>
            </a:fld>
            <a:endParaRPr lang="az-Latn-AZ"/>
          </a:p>
        </p:txBody>
      </p:sp>
    </p:spTree>
    <p:extLst>
      <p:ext uri="{BB962C8B-B14F-4D97-AF65-F5344CB8AC3E}">
        <p14:creationId xmlns:p14="http://schemas.microsoft.com/office/powerpoint/2010/main" val="386565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E5F269-E17D-45DA-8CC6-66A28FA2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z-Latn-AZ"/>
          </a:p>
        </p:txBody>
      </p:sp>
      <p:sp>
        <p:nvSpPr>
          <p:cNvPr id="3" name="Text Placeholder 2">
            <a:extLst>
              <a:ext uri="{FF2B5EF4-FFF2-40B4-BE49-F238E27FC236}">
                <a16:creationId xmlns:a16="http://schemas.microsoft.com/office/drawing/2014/main" id="{7E061BD0-FDC9-467A-AD28-BC6F590AC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1E943B8A-6CC6-4F0C-BD20-0B13B2E8B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F1454-9BEB-4071-A9F6-81E12738C8C9}" type="datetimeFigureOut">
              <a:rPr lang="az-Latn-AZ" smtClean="0"/>
              <a:t>07.02.2022</a:t>
            </a:fld>
            <a:endParaRPr lang="az-Latn-AZ"/>
          </a:p>
        </p:txBody>
      </p:sp>
      <p:sp>
        <p:nvSpPr>
          <p:cNvPr id="5" name="Footer Placeholder 4">
            <a:extLst>
              <a:ext uri="{FF2B5EF4-FFF2-40B4-BE49-F238E27FC236}">
                <a16:creationId xmlns:a16="http://schemas.microsoft.com/office/drawing/2014/main" id="{0A8311C5-09F5-4DA5-8FE4-845BEFAD7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z-Latn-AZ"/>
          </a:p>
        </p:txBody>
      </p:sp>
      <p:sp>
        <p:nvSpPr>
          <p:cNvPr id="6" name="Slide Number Placeholder 5">
            <a:extLst>
              <a:ext uri="{FF2B5EF4-FFF2-40B4-BE49-F238E27FC236}">
                <a16:creationId xmlns:a16="http://schemas.microsoft.com/office/drawing/2014/main" id="{E68A55C3-393E-4CCC-A57F-79B6D9C39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38732-2F9B-4ED4-9EC6-DA50578A62CE}" type="slidenum">
              <a:rPr lang="az-Latn-AZ" smtClean="0"/>
              <a:t>‹#›</a:t>
            </a:fld>
            <a:endParaRPr lang="az-Latn-AZ"/>
          </a:p>
        </p:txBody>
      </p:sp>
    </p:spTree>
    <p:extLst>
      <p:ext uri="{BB962C8B-B14F-4D97-AF65-F5344CB8AC3E}">
        <p14:creationId xmlns:p14="http://schemas.microsoft.com/office/powerpoint/2010/main" val="319882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wikipedia.org/wiki/%C4%B0nformasiya" TargetMode="External"/><Relationship Id="rId2" Type="http://schemas.openxmlformats.org/officeDocument/2006/relationships/hyperlink" Target="https://az.wikipedia.org/wiki/Veril%C9%99nl%C9%99r" TargetMode="External"/><Relationship Id="rId1" Type="http://schemas.openxmlformats.org/officeDocument/2006/relationships/slideLayout" Target="../slideLayouts/slideLayout2.xml"/><Relationship Id="rId4" Type="http://schemas.openxmlformats.org/officeDocument/2006/relationships/hyperlink" Target="https://az.wikipedia.org/wiki/T%C9%99tbiqi_proqramla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az.wikipedia.org/wiki/Modul" TargetMode="External"/><Relationship Id="rId13" Type="http://schemas.openxmlformats.org/officeDocument/2006/relationships/hyperlink" Target="https://az.wikipedia.org/w/index.php?title=Foxpro&amp;action=edit&amp;redlink=1" TargetMode="External"/><Relationship Id="rId3" Type="http://schemas.openxmlformats.org/officeDocument/2006/relationships/hyperlink" Target="https://az.wikipedia.org/w/index.php?title=Sor%C4%9Fu&amp;action=edit&amp;redlink=1" TargetMode="External"/><Relationship Id="rId7" Type="http://schemas.openxmlformats.org/officeDocument/2006/relationships/hyperlink" Target="https://az.wikipedia.org/w/index.php?title=Web-s%C9%99hif%C9%99&amp;action=edit&amp;redlink=1" TargetMode="External"/><Relationship Id="rId12" Type="http://schemas.openxmlformats.org/officeDocument/2006/relationships/hyperlink" Target="https://az.wikipedia.org/w/index.php?title=Open_Office_Base&amp;action=edit&amp;redlink=1" TargetMode="External"/><Relationship Id="rId2" Type="http://schemas.openxmlformats.org/officeDocument/2006/relationships/hyperlink" Target="https://az.wikipedia.org/wiki/C%C9%99dv%C9%99l" TargetMode="External"/><Relationship Id="rId16" Type="http://schemas.openxmlformats.org/officeDocument/2006/relationships/hyperlink" Target="https://az.wikipedia.org/w/index.php?title=My_SQL&amp;action=edit&amp;redlink=1" TargetMode="External"/><Relationship Id="rId1" Type="http://schemas.openxmlformats.org/officeDocument/2006/relationships/slideLayout" Target="../slideLayouts/slideLayout2.xml"/><Relationship Id="rId6" Type="http://schemas.openxmlformats.org/officeDocument/2006/relationships/hyperlink" Target="https://az.wikipedia.org/wiki/Makros" TargetMode="External"/><Relationship Id="rId11" Type="http://schemas.openxmlformats.org/officeDocument/2006/relationships/hyperlink" Target="https://az.wikipedia.org/wiki/Microsoft_Access" TargetMode="External"/><Relationship Id="rId5" Type="http://schemas.openxmlformats.org/officeDocument/2006/relationships/hyperlink" Target="https://az.wikipedia.org/wiki/Hesabat" TargetMode="External"/><Relationship Id="rId15" Type="http://schemas.openxmlformats.org/officeDocument/2006/relationships/hyperlink" Target="https://az.wikipedia.org/wiki/Oracle" TargetMode="External"/><Relationship Id="rId10" Type="http://schemas.openxmlformats.org/officeDocument/2006/relationships/hyperlink" Target="https://az.wikipedia.org/wiki/VB%C4%B0S" TargetMode="External"/><Relationship Id="rId4" Type="http://schemas.openxmlformats.org/officeDocument/2006/relationships/hyperlink" Target="https://az.wikipedia.org/wiki/Forma" TargetMode="External"/><Relationship Id="rId9" Type="http://schemas.openxmlformats.org/officeDocument/2006/relationships/hyperlink" Target="https://az.wikipedia.org/wiki/Komp%C3%BCter_proqramlar%C4%B1" TargetMode="External"/><Relationship Id="rId14" Type="http://schemas.openxmlformats.org/officeDocument/2006/relationships/hyperlink" Target="https://az.wikipedia.org/wiki/Microsoft_SQL_Ser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6BAF-492D-4F90-B36D-D8B504A76132}"/>
              </a:ext>
            </a:extLst>
          </p:cNvPr>
          <p:cNvSpPr>
            <a:spLocks noGrp="1"/>
          </p:cNvSpPr>
          <p:nvPr>
            <p:ph type="ctrTitle"/>
          </p:nvPr>
        </p:nvSpPr>
        <p:spPr>
          <a:xfrm>
            <a:off x="1524000" y="203200"/>
            <a:ext cx="9144000" cy="4151086"/>
          </a:xfrm>
        </p:spPr>
        <p:txBody>
          <a:bodyPr>
            <a:normAutofit/>
          </a:bodyPr>
          <a:lstStyle/>
          <a:p>
            <a:r>
              <a:rPr lang="en-US" dirty="0">
                <a:latin typeface="Times New Roman" panose="02020603050405020304" pitchFamily="18" charset="0"/>
                <a:cs typeface="Times New Roman" panose="02020603050405020304" pitchFamily="18" charset="0"/>
              </a:rPr>
              <a:t>Ver</a:t>
            </a:r>
            <a:r>
              <a:rPr lang="az-Latn-AZ" dirty="0" err="1">
                <a:latin typeface="Times New Roman" panose="02020603050405020304" pitchFamily="18" charset="0"/>
                <a:cs typeface="Times New Roman" panose="02020603050405020304" pitchFamily="18" charset="0"/>
              </a:rPr>
              <a:t>ilənlər</a:t>
            </a:r>
            <a:r>
              <a:rPr lang="az-Latn-AZ" dirty="0">
                <a:latin typeface="Times New Roman" panose="02020603050405020304" pitchFamily="18" charset="0"/>
                <a:cs typeface="Times New Roman" panose="02020603050405020304" pitchFamily="18" charset="0"/>
              </a:rPr>
              <a:t> Bazasının İdarəetmə Sistemləri </a:t>
            </a:r>
            <a:br>
              <a:rPr lang="az-Latn-AZ" dirty="0">
                <a:latin typeface="Times New Roman" panose="02020603050405020304" pitchFamily="18" charset="0"/>
                <a:cs typeface="Times New Roman" panose="02020603050405020304" pitchFamily="18" charset="0"/>
              </a:rPr>
            </a:br>
            <a:br>
              <a:rPr lang="az-Latn-AZ" dirty="0">
                <a:latin typeface="Times New Roman" panose="02020603050405020304" pitchFamily="18" charset="0"/>
                <a:cs typeface="Times New Roman" panose="02020603050405020304" pitchFamily="18" charset="0"/>
              </a:rPr>
            </a:br>
            <a:r>
              <a:rPr lang="az-Latn-AZ" dirty="0">
                <a:latin typeface="Times New Roman" panose="02020603050405020304" pitchFamily="18" charset="0"/>
                <a:cs typeface="Times New Roman" panose="02020603050405020304" pitchFamily="18" charset="0"/>
              </a:rPr>
              <a:t>Microsoft SQL Server</a:t>
            </a:r>
          </a:p>
        </p:txBody>
      </p:sp>
      <p:sp>
        <p:nvSpPr>
          <p:cNvPr id="3" name="Subtitle 2">
            <a:extLst>
              <a:ext uri="{FF2B5EF4-FFF2-40B4-BE49-F238E27FC236}">
                <a16:creationId xmlns:a16="http://schemas.microsoft.com/office/drawing/2014/main" id="{699ABF58-0185-4AC6-B06B-9D21A2C29C59}"/>
              </a:ext>
            </a:extLst>
          </p:cNvPr>
          <p:cNvSpPr>
            <a:spLocks noGrp="1"/>
          </p:cNvSpPr>
          <p:nvPr>
            <p:ph type="subTitle" idx="1"/>
          </p:nvPr>
        </p:nvSpPr>
        <p:spPr>
          <a:xfrm>
            <a:off x="1930400" y="4792209"/>
            <a:ext cx="9144000" cy="1655762"/>
          </a:xfrm>
        </p:spPr>
        <p:txBody>
          <a:bodyPr>
            <a:normAutofit/>
          </a:bodyPr>
          <a:lstStyle/>
          <a:p>
            <a:pPr algn="r"/>
            <a:r>
              <a:rPr lang="az-Latn-AZ" sz="2800" b="1" dirty="0">
                <a:latin typeface="Times New Roman" panose="02020603050405020304" pitchFamily="18" charset="0"/>
                <a:cs typeface="Times New Roman" panose="02020603050405020304" pitchFamily="18" charset="0"/>
              </a:rPr>
              <a:t>Müəllif: Əlizadə Vidadi</a:t>
            </a:r>
          </a:p>
        </p:txBody>
      </p:sp>
    </p:spTree>
    <p:extLst>
      <p:ext uri="{BB962C8B-B14F-4D97-AF65-F5344CB8AC3E}">
        <p14:creationId xmlns:p14="http://schemas.microsoft.com/office/powerpoint/2010/main" val="267062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251B-D97F-4BEA-98E2-A972142B09C3}"/>
              </a:ext>
            </a:extLst>
          </p:cNvPr>
          <p:cNvSpPr>
            <a:spLocks noGrp="1"/>
          </p:cNvSpPr>
          <p:nvPr>
            <p:ph type="title"/>
          </p:nvPr>
        </p:nvSpPr>
        <p:spPr>
          <a:solidFill>
            <a:schemeClr val="accent2"/>
          </a:solidFill>
          <a:ln w="38100">
            <a:solidFill>
              <a:schemeClr val="accent2">
                <a:lumMod val="75000"/>
              </a:schemeClr>
            </a:solidFill>
          </a:ln>
        </p:spPr>
        <p:txBody>
          <a:bodyPr/>
          <a:lstStyle/>
          <a:p>
            <a:pPr algn="ctr"/>
            <a:r>
              <a:rPr lang="en-US" dirty="0">
                <a:latin typeface="Times New Roman" panose="02020603050405020304" pitchFamily="18" charset="0"/>
                <a:cs typeface="Times New Roman" panose="02020603050405020304" pitchFamily="18" charset="0"/>
              </a:rPr>
              <a:t>SQL – Server </a:t>
            </a:r>
            <a:endParaRPr lang="az-Latn-AZ"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C83236-CDD0-4A52-A511-BE026406266E}"/>
              </a:ext>
            </a:extLst>
          </p:cNvPr>
          <p:cNvSpPr>
            <a:spLocks noGrp="1"/>
          </p:cNvSpPr>
          <p:nvPr>
            <p:ph idx="1"/>
          </p:nvPr>
        </p:nvSpPr>
        <p:spPr>
          <a:xfrm>
            <a:off x="838200" y="2426607"/>
            <a:ext cx="10515600" cy="4351338"/>
          </a:xfrm>
        </p:spPr>
        <p:txBody>
          <a:bodyPr>
            <a:normAutofit/>
          </a:bodyPr>
          <a:lstStyle/>
          <a:p>
            <a:pPr marL="0" indent="0" algn="ctr">
              <a:buNone/>
            </a:pPr>
            <a:r>
              <a:rPr lang="en-US" sz="3600" b="1" dirty="0" err="1">
                <a:solidFill>
                  <a:srgbClr val="FF0000"/>
                </a:solidFill>
                <a:latin typeface="Times New Roman" panose="02020603050405020304" pitchFamily="18" charset="0"/>
                <a:cs typeface="Times New Roman" panose="02020603050405020304" pitchFamily="18" charset="0"/>
              </a:rPr>
              <a:t>Veril</a:t>
            </a:r>
            <a:r>
              <a:rPr lang="az-Latn-AZ" sz="3600" b="1" dirty="0" err="1">
                <a:solidFill>
                  <a:srgbClr val="FF0000"/>
                </a:solidFill>
                <a:latin typeface="Times New Roman" panose="02020603050405020304" pitchFamily="18" charset="0"/>
                <a:cs typeface="Times New Roman" panose="02020603050405020304" pitchFamily="18" charset="0"/>
              </a:rPr>
              <a:t>ənlər</a:t>
            </a:r>
            <a:endParaRPr lang="az-Latn-AZ" sz="3600" b="1" dirty="0">
              <a:solidFill>
                <a:srgbClr val="FF0000"/>
              </a:solidFill>
              <a:latin typeface="Times New Roman" panose="02020603050405020304" pitchFamily="18" charset="0"/>
              <a:cs typeface="Times New Roman" panose="02020603050405020304" pitchFamily="18" charset="0"/>
            </a:endParaRPr>
          </a:p>
          <a:p>
            <a:pPr marL="0" indent="0" algn="just">
              <a:buNone/>
            </a:pPr>
            <a:r>
              <a:rPr lang="az-Latn-AZ" dirty="0">
                <a:latin typeface="Times New Roman" panose="02020603050405020304" pitchFamily="18" charset="0"/>
                <a:cs typeface="Times New Roman" panose="02020603050405020304" pitchFamily="18" charset="0"/>
              </a:rPr>
              <a:t>     Verilənlər – informasiyanın emalı, saxlanılması və </a:t>
            </a:r>
            <a:r>
              <a:rPr lang="az-Latn-AZ" dirty="0" err="1">
                <a:latin typeface="Times New Roman" panose="02020603050405020304" pitchFamily="18" charset="0"/>
                <a:cs typeface="Times New Roman" panose="02020603050405020304" pitchFamily="18" charset="0"/>
              </a:rPr>
              <a:t>ötürülmsəi</a:t>
            </a:r>
            <a:r>
              <a:rPr lang="az-Latn-AZ" dirty="0">
                <a:latin typeface="Times New Roman" panose="02020603050405020304" pitchFamily="18" charset="0"/>
                <a:cs typeface="Times New Roman" panose="02020603050405020304" pitchFamily="18" charset="0"/>
              </a:rPr>
              <a:t> üçün formal şəkildə işarələnən rəqəmlər, ədədlər, hərflər, simvollar, ifadələr, məntiq </a:t>
            </a:r>
            <a:r>
              <a:rPr lang="az-Latn-AZ" dirty="0" err="1">
                <a:latin typeface="Times New Roman" panose="02020603050405020304" pitchFamily="18" charset="0"/>
                <a:cs typeface="Times New Roman" panose="02020603050405020304" pitchFamily="18" charset="0"/>
              </a:rPr>
              <a:t>əməliyyatlarıdırlar</a:t>
            </a:r>
            <a:r>
              <a:rPr lang="az-Latn-AZ" dirty="0">
                <a:latin typeface="Times New Roman" panose="02020603050405020304" pitchFamily="18" charset="0"/>
                <a:cs typeface="Times New Roman" panose="02020603050405020304" pitchFamily="18" charset="0"/>
              </a:rPr>
              <a:t>. Bir informasiya ötürülmək üçün bir formal işarəyə </a:t>
            </a:r>
            <a:r>
              <a:rPr lang="az-Latn-AZ" dirty="0" err="1">
                <a:latin typeface="Times New Roman" panose="02020603050405020304" pitchFamily="18" charset="0"/>
                <a:cs typeface="Times New Roman" panose="02020603050405020304" pitchFamily="18" charset="0"/>
              </a:rPr>
              <a:t>mənimsədilməlidir</a:t>
            </a:r>
            <a:r>
              <a:rPr lang="az-Latn-AZ" dirty="0">
                <a:latin typeface="Times New Roman" panose="02020603050405020304" pitchFamily="18" charset="0"/>
                <a:cs typeface="Times New Roman" panose="02020603050405020304" pitchFamily="18" charset="0"/>
              </a:rPr>
              <a:t>. Misal üçün: 5 </a:t>
            </a:r>
            <a:r>
              <a:rPr lang="az-Latn-AZ" dirty="0" err="1">
                <a:latin typeface="Times New Roman" panose="02020603050405020304" pitchFamily="18" charset="0"/>
                <a:cs typeface="Times New Roman" panose="02020603050405020304" pitchFamily="18" charset="0"/>
              </a:rPr>
              <a:t>kq</a:t>
            </a:r>
            <a:r>
              <a:rPr lang="az-Latn-AZ" dirty="0">
                <a:latin typeface="Times New Roman" panose="02020603050405020304" pitchFamily="18" charset="0"/>
                <a:cs typeface="Times New Roman" panose="02020603050405020304" pitchFamily="18" charset="0"/>
              </a:rPr>
              <a:t> alma alındı. Burada verilən almanın çəkisindən müxtəlif nüanslarda istifadə etmək üçün onu bir verilənə mənimsətmək lazımdı. Bu zaman iş daha rahat olur. a=5, burada a veriləndir. Və a növbəti bir dəyərlə əvəz olunana qədər, hər zaman onun qiyməti 5 olaraq qalacaqdır. </a:t>
            </a:r>
          </a:p>
        </p:txBody>
      </p:sp>
    </p:spTree>
    <p:extLst>
      <p:ext uri="{BB962C8B-B14F-4D97-AF65-F5344CB8AC3E}">
        <p14:creationId xmlns:p14="http://schemas.microsoft.com/office/powerpoint/2010/main" val="283023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8280-83FE-495E-8D22-980612B01A6D}"/>
              </a:ext>
            </a:extLst>
          </p:cNvPr>
          <p:cNvSpPr>
            <a:spLocks noGrp="1"/>
          </p:cNvSpPr>
          <p:nvPr>
            <p:ph type="title"/>
          </p:nvPr>
        </p:nvSpPr>
        <p:spPr>
          <a:solidFill>
            <a:schemeClr val="accent2"/>
          </a:solidFill>
          <a:ln w="38100">
            <a:solidFill>
              <a:schemeClr val="accent2">
                <a:lumMod val="75000"/>
              </a:schemeClr>
            </a:solidFill>
          </a:ln>
        </p:spPr>
        <p:txBody>
          <a:bodyPr/>
          <a:lstStyle/>
          <a:p>
            <a:pPr algn="ctr"/>
            <a:r>
              <a:rPr lang="az-Latn-AZ" dirty="0" err="1">
                <a:latin typeface="Times New Roman" panose="02020603050405020304" pitchFamily="18" charset="0"/>
                <a:cs typeface="Times New Roman" panose="02020603050405020304" pitchFamily="18" charset="0"/>
              </a:rPr>
              <a:t>Verilənlərin</a:t>
            </a:r>
            <a:r>
              <a:rPr lang="az-Latn-AZ" dirty="0"/>
              <a:t> </a:t>
            </a:r>
            <a:r>
              <a:rPr lang="az-Latn-AZ" dirty="0">
                <a:latin typeface="Times New Roman" panose="02020603050405020304" pitchFamily="18" charset="0"/>
                <a:cs typeface="Times New Roman" panose="02020603050405020304" pitchFamily="18" charset="0"/>
              </a:rPr>
              <a:t>tipləri</a:t>
            </a:r>
          </a:p>
        </p:txBody>
      </p:sp>
      <p:sp>
        <p:nvSpPr>
          <p:cNvPr id="3" name="Content Placeholder 2">
            <a:extLst>
              <a:ext uri="{FF2B5EF4-FFF2-40B4-BE49-F238E27FC236}">
                <a16:creationId xmlns:a16="http://schemas.microsoft.com/office/drawing/2014/main" id="{AEF1325A-1491-4ECE-9F99-ADE1DC07D7BA}"/>
              </a:ext>
            </a:extLst>
          </p:cNvPr>
          <p:cNvSpPr>
            <a:spLocks noGrp="1"/>
          </p:cNvSpPr>
          <p:nvPr>
            <p:ph idx="1"/>
          </p:nvPr>
        </p:nvSpPr>
        <p:spPr>
          <a:xfrm>
            <a:off x="838200" y="2246539"/>
            <a:ext cx="10515600" cy="3254375"/>
          </a:xfrm>
        </p:spPr>
        <p:txBody>
          <a:bodyPr/>
          <a:lstStyle/>
          <a:p>
            <a:pPr marL="0" indent="0" algn="just">
              <a:buNone/>
            </a:pPr>
            <a:r>
              <a:rPr lang="az-Latn-AZ" dirty="0">
                <a:latin typeface="Times New Roman" panose="02020603050405020304" pitchFamily="18" charset="0"/>
                <a:cs typeface="Times New Roman" panose="02020603050405020304" pitchFamily="18" charset="0"/>
              </a:rPr>
              <a:t>    </a:t>
            </a:r>
            <a:r>
              <a:rPr lang="az-Latn-AZ" dirty="0" err="1">
                <a:latin typeface="Times New Roman" panose="02020603050405020304" pitchFamily="18" charset="0"/>
                <a:cs typeface="Times New Roman" panose="02020603050405020304" pitchFamily="18" charset="0"/>
              </a:rPr>
              <a:t>Proqramlaşdırmada</a:t>
            </a:r>
            <a:r>
              <a:rPr lang="az-Latn-AZ" dirty="0">
                <a:latin typeface="Times New Roman" panose="02020603050405020304" pitchFamily="18" charset="0"/>
                <a:cs typeface="Times New Roman" panose="02020603050405020304" pitchFamily="18" charset="0"/>
              </a:rPr>
              <a:t> </a:t>
            </a:r>
            <a:r>
              <a:rPr lang="az-Latn-AZ" dirty="0" err="1">
                <a:latin typeface="Times New Roman" panose="02020603050405020304" pitchFamily="18" charset="0"/>
                <a:cs typeface="Times New Roman" panose="02020603050405020304" pitchFamily="18" charset="0"/>
              </a:rPr>
              <a:t>verilənlərin</a:t>
            </a:r>
            <a:r>
              <a:rPr lang="az-Latn-AZ" dirty="0">
                <a:latin typeface="Times New Roman" panose="02020603050405020304" pitchFamily="18" charset="0"/>
                <a:cs typeface="Times New Roman" panose="02020603050405020304" pitchFamily="18" charset="0"/>
              </a:rPr>
              <a:t> hamısını bir qrupda birləşdirmək mümkün deyil. Buna görə də ifadələr </a:t>
            </a:r>
            <a:r>
              <a:rPr lang="az-Latn-AZ" dirty="0" err="1">
                <a:latin typeface="Times New Roman" panose="02020603050405020304" pitchFamily="18" charset="0"/>
                <a:cs typeface="Times New Roman" panose="02020603050405020304" pitchFamily="18" charset="0"/>
              </a:rPr>
              <a:t>qruplaşdırılmışdır</a:t>
            </a:r>
            <a:r>
              <a:rPr lang="az-Latn-AZ" dirty="0">
                <a:latin typeface="Times New Roman" panose="02020603050405020304" pitchFamily="18" charset="0"/>
                <a:cs typeface="Times New Roman" panose="02020603050405020304" pitchFamily="18" charset="0"/>
              </a:rPr>
              <a:t>. Rəqəmlər ayrı bir qrup, onluq ifadələr ayrı qrup, hərflər, simvollar, ifadələr isə ayrı bir qrup olaraq </a:t>
            </a:r>
            <a:r>
              <a:rPr lang="az-Latn-AZ" dirty="0" err="1">
                <a:latin typeface="Times New Roman" panose="02020603050405020304" pitchFamily="18" charset="0"/>
                <a:cs typeface="Times New Roman" panose="02020603050405020304" pitchFamily="18" charset="0"/>
              </a:rPr>
              <a:t>bölünmüşdür</a:t>
            </a:r>
            <a:r>
              <a:rPr lang="az-Latn-AZ" dirty="0">
                <a:latin typeface="Times New Roman" panose="02020603050405020304" pitchFamily="18" charset="0"/>
                <a:cs typeface="Times New Roman" panose="02020603050405020304" pitchFamily="18" charset="0"/>
              </a:rPr>
              <a:t>. Amma təkcə bu da deyil. Tarix, pul, şəkil, video </a:t>
            </a:r>
            <a:r>
              <a:rPr lang="az-Latn-AZ" dirty="0" err="1">
                <a:latin typeface="Times New Roman" panose="02020603050405020304" pitchFamily="18" charset="0"/>
                <a:cs typeface="Times New Roman" panose="02020603050405020304" pitchFamily="18" charset="0"/>
              </a:rPr>
              <a:t>və.s</a:t>
            </a:r>
            <a:r>
              <a:rPr lang="az-Latn-AZ" dirty="0">
                <a:latin typeface="Times New Roman" panose="02020603050405020304" pitchFamily="18" charset="0"/>
                <a:cs typeface="Times New Roman" panose="02020603050405020304" pitchFamily="18" charset="0"/>
              </a:rPr>
              <a:t> kimi qruplar vardır. Bu qruplara </a:t>
            </a:r>
            <a:r>
              <a:rPr lang="az-Latn-AZ" dirty="0" err="1">
                <a:latin typeface="Times New Roman" panose="02020603050405020304" pitchFamily="18" charset="0"/>
                <a:cs typeface="Times New Roman" panose="02020603050405020304" pitchFamily="18" charset="0"/>
              </a:rPr>
              <a:t>Verilənlərin</a:t>
            </a:r>
            <a:r>
              <a:rPr lang="az-Latn-AZ" dirty="0">
                <a:latin typeface="Times New Roman" panose="02020603050405020304" pitchFamily="18" charset="0"/>
                <a:cs typeface="Times New Roman" panose="02020603050405020304" pitchFamily="18" charset="0"/>
              </a:rPr>
              <a:t> Tipləri deyilir. Bütün </a:t>
            </a:r>
            <a:r>
              <a:rPr lang="az-Latn-AZ" dirty="0" err="1">
                <a:latin typeface="Times New Roman" panose="02020603050405020304" pitchFamily="18" charset="0"/>
                <a:cs typeface="Times New Roman" panose="02020603050405020304" pitchFamily="18" charset="0"/>
              </a:rPr>
              <a:t>proqramlaşdırma</a:t>
            </a:r>
            <a:r>
              <a:rPr lang="az-Latn-AZ" dirty="0">
                <a:latin typeface="Times New Roman" panose="02020603050405020304" pitchFamily="18" charset="0"/>
                <a:cs typeface="Times New Roman" panose="02020603050405020304" pitchFamily="18" charset="0"/>
              </a:rPr>
              <a:t> dillərində olduğu kimi SQL-də də bu tiplər var və daha genişdir. Biz isə cəmi bunların 13-ni öyrənəcəyik</a:t>
            </a:r>
          </a:p>
        </p:txBody>
      </p:sp>
    </p:spTree>
    <p:extLst>
      <p:ext uri="{BB962C8B-B14F-4D97-AF65-F5344CB8AC3E}">
        <p14:creationId xmlns:p14="http://schemas.microsoft.com/office/powerpoint/2010/main" val="80304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24DE4-7FF3-489D-BD3E-D6478E59C268}"/>
              </a:ext>
            </a:extLst>
          </p:cNvPr>
          <p:cNvSpPr>
            <a:spLocks noGrp="1"/>
          </p:cNvSpPr>
          <p:nvPr>
            <p:ph idx="1"/>
          </p:nvPr>
        </p:nvSpPr>
        <p:spPr>
          <a:xfrm>
            <a:off x="838200" y="2239582"/>
            <a:ext cx="10515600" cy="4502194"/>
          </a:xfrm>
        </p:spPr>
        <p:txBody>
          <a:bodyPr>
            <a:normAutofit fontScale="77500" lnSpcReduction="20000"/>
          </a:bodyPr>
          <a:lstStyle/>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İnteger</a:t>
            </a:r>
            <a:r>
              <a:rPr lang="az-Latn-AZ" dirty="0">
                <a:latin typeface="Times New Roman" panose="02020603050405020304" pitchFamily="18" charset="0"/>
                <a:cs typeface="Times New Roman" panose="02020603050405020304" pitchFamily="18" charset="0"/>
              </a:rPr>
              <a:t> – </a:t>
            </a:r>
            <a:r>
              <a:rPr lang="az-Latn-AZ" dirty="0" err="1">
                <a:latin typeface="Times New Roman" panose="02020603050405020304" pitchFamily="18" charset="0"/>
                <a:cs typeface="Times New Roman" panose="02020603050405020304" pitchFamily="18" charset="0"/>
              </a:rPr>
              <a:t>tanıdğımız</a:t>
            </a:r>
            <a:r>
              <a:rPr lang="az-Latn-AZ" dirty="0">
                <a:latin typeface="Times New Roman" panose="02020603050405020304" pitchFamily="18" charset="0"/>
                <a:cs typeface="Times New Roman" panose="02020603050405020304" pitchFamily="18" charset="0"/>
              </a:rPr>
              <a:t> bütün Natural </a:t>
            </a:r>
            <a:r>
              <a:rPr lang="az-Latn-AZ" dirty="0" err="1">
                <a:latin typeface="Times New Roman" panose="02020603050405020304" pitchFamily="18" charset="0"/>
                <a:cs typeface="Times New Roman" panose="02020603050405020304" pitchFamily="18" charset="0"/>
              </a:rPr>
              <a:t>ədələri</a:t>
            </a:r>
            <a:r>
              <a:rPr lang="az-Latn-AZ" dirty="0">
                <a:latin typeface="Times New Roman" panose="02020603050405020304" pitchFamily="18" charset="0"/>
                <a:cs typeface="Times New Roman" panose="02020603050405020304" pitchFamily="18" charset="0"/>
              </a:rPr>
              <a:t> və rəqəmləri özündə </a:t>
            </a:r>
            <a:r>
              <a:rPr lang="az-Latn-AZ" dirty="0" err="1">
                <a:latin typeface="Times New Roman" panose="02020603050405020304" pitchFamily="18" charset="0"/>
                <a:cs typeface="Times New Roman" panose="02020603050405020304" pitchFamily="18" charset="0"/>
              </a:rPr>
              <a:t>cəmləşdirən</a:t>
            </a:r>
            <a:r>
              <a:rPr lang="az-Latn-AZ" dirty="0">
                <a:latin typeface="Times New Roman" panose="02020603050405020304" pitchFamily="18" charset="0"/>
                <a:cs typeface="Times New Roman" panose="02020603050405020304" pitchFamily="18" charset="0"/>
              </a:rPr>
              <a:t> bir tipdir. Yuxarıdakı nümunədə «sıra» sütunu bu tipə uyğun </a:t>
            </a:r>
            <a:r>
              <a:rPr lang="az-Latn-AZ" dirty="0" err="1">
                <a:latin typeface="Times New Roman" panose="02020603050405020304" pitchFamily="18" charset="0"/>
                <a:cs typeface="Times New Roman" panose="02020603050405020304" pitchFamily="18" charset="0"/>
              </a:rPr>
              <a:t>yazılmışdır</a:t>
            </a:r>
            <a:endParaRPr lang="az-Latn-AZ"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Varchar</a:t>
            </a:r>
            <a:r>
              <a:rPr lang="az-Latn-AZ" dirty="0">
                <a:latin typeface="Times New Roman" panose="02020603050405020304" pitchFamily="18" charset="0"/>
                <a:cs typeface="Times New Roman" panose="02020603050405020304" pitchFamily="18" charset="0"/>
              </a:rPr>
              <a:t> – hərflər, simvollar, sözlər, adlar bunların </a:t>
            </a:r>
            <a:r>
              <a:rPr lang="az-Latn-AZ" dirty="0" err="1">
                <a:latin typeface="Times New Roman" panose="02020603050405020304" pitchFamily="18" charset="0"/>
                <a:cs typeface="Times New Roman" panose="02020603050405020304" pitchFamily="18" charset="0"/>
              </a:rPr>
              <a:t>hamsıını</a:t>
            </a:r>
            <a:r>
              <a:rPr lang="az-Latn-AZ" dirty="0">
                <a:latin typeface="Times New Roman" panose="02020603050405020304" pitchFamily="18" charset="0"/>
                <a:cs typeface="Times New Roman" panose="02020603050405020304" pitchFamily="18" charset="0"/>
              </a:rPr>
              <a:t> özündə cəmləyir. SQL-də </a:t>
            </a:r>
            <a:r>
              <a:rPr lang="az-Latn-AZ" dirty="0" err="1">
                <a:latin typeface="Times New Roman" panose="02020603050405020304" pitchFamily="18" charset="0"/>
                <a:cs typeface="Times New Roman" panose="02020603050405020304" pitchFamily="18" charset="0"/>
              </a:rPr>
              <a:t>varchardan</a:t>
            </a:r>
            <a:r>
              <a:rPr lang="az-Latn-AZ" dirty="0">
                <a:latin typeface="Times New Roman" panose="02020603050405020304" pitchFamily="18" charset="0"/>
                <a:cs typeface="Times New Roman" panose="02020603050405020304" pitchFamily="18" charset="0"/>
              </a:rPr>
              <a:t> istifadə edərkən öncədən </a:t>
            </a:r>
            <a:r>
              <a:rPr lang="az-Latn-AZ" dirty="0" err="1">
                <a:latin typeface="Times New Roman" panose="02020603050405020304" pitchFamily="18" charset="0"/>
                <a:cs typeface="Times New Roman" panose="02020603050405020304" pitchFamily="18" charset="0"/>
              </a:rPr>
              <a:t>sətrlərdə</a:t>
            </a:r>
            <a:r>
              <a:rPr lang="az-Latn-AZ" dirty="0">
                <a:latin typeface="Times New Roman" panose="02020603050405020304" pitchFamily="18" charset="0"/>
                <a:cs typeface="Times New Roman" panose="02020603050405020304" pitchFamily="18" charset="0"/>
              </a:rPr>
              <a:t> maksimum neçə simvoldan istifadə </a:t>
            </a:r>
            <a:r>
              <a:rPr lang="az-Latn-AZ" dirty="0" err="1">
                <a:latin typeface="Times New Roman" panose="02020603050405020304" pitchFamily="18" charset="0"/>
                <a:cs typeface="Times New Roman" panose="02020603050405020304" pitchFamily="18" charset="0"/>
              </a:rPr>
              <a:t>edəcəyimizi</a:t>
            </a:r>
            <a:r>
              <a:rPr lang="az-Latn-AZ" dirty="0">
                <a:latin typeface="Times New Roman" panose="02020603050405020304" pitchFamily="18" charset="0"/>
                <a:cs typeface="Times New Roman" panose="02020603050405020304" pitchFamily="18" charset="0"/>
              </a:rPr>
              <a:t> göstərməliyik. Göründüyü kimi «ad» üçün 20 simvol ayırmışıq, </a:t>
            </a:r>
            <a:r>
              <a:rPr lang="az-Latn-AZ" dirty="0" err="1">
                <a:latin typeface="Times New Roman" panose="02020603050405020304" pitchFamily="18" charset="0"/>
                <a:cs typeface="Times New Roman" panose="02020603050405020304" pitchFamily="18" charset="0"/>
              </a:rPr>
              <a:t>ammaVidadi</a:t>
            </a:r>
            <a:r>
              <a:rPr lang="az-Latn-AZ" dirty="0">
                <a:latin typeface="Times New Roman" panose="02020603050405020304" pitchFamily="18" charset="0"/>
                <a:cs typeface="Times New Roman" panose="02020603050405020304" pitchFamily="18" charset="0"/>
              </a:rPr>
              <a:t> – 5 simvoldan ibarətdir, Əli isə 3. Vidadi yaddaşda 5 </a:t>
            </a:r>
            <a:r>
              <a:rPr lang="az-Latn-AZ" dirty="0" err="1">
                <a:latin typeface="Times New Roman" panose="02020603050405020304" pitchFamily="18" charset="0"/>
                <a:cs typeface="Times New Roman" panose="02020603050405020304" pitchFamily="18" charset="0"/>
              </a:rPr>
              <a:t>simvolluq</a:t>
            </a:r>
            <a:r>
              <a:rPr lang="az-Latn-AZ" dirty="0">
                <a:latin typeface="Times New Roman" panose="02020603050405020304" pitchFamily="18" charset="0"/>
                <a:cs typeface="Times New Roman" panose="02020603050405020304" pitchFamily="18" charset="0"/>
              </a:rPr>
              <a:t> alanı əhatə edir, Əli isə 3. və bu problem olmur. Ayrılan 20 simvolun 5-i və ya 3-ü istifadə olunur. boş qalan yerlər isə silinir və yaddaşda yer tutmur</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Char</a:t>
            </a:r>
            <a:r>
              <a:rPr lang="az-Latn-AZ" dirty="0">
                <a:latin typeface="Times New Roman" panose="02020603050405020304" pitchFamily="18" charset="0"/>
                <a:cs typeface="Times New Roman" panose="02020603050405020304" pitchFamily="18" charset="0"/>
              </a:rPr>
              <a:t> – </a:t>
            </a:r>
            <a:r>
              <a:rPr lang="az-Latn-AZ" dirty="0" err="1">
                <a:latin typeface="Times New Roman" panose="02020603050405020304" pitchFamily="18" charset="0"/>
                <a:cs typeface="Times New Roman" panose="02020603050405020304" pitchFamily="18" charset="0"/>
              </a:rPr>
              <a:t>varchar</a:t>
            </a:r>
            <a:r>
              <a:rPr lang="az-Latn-AZ" dirty="0">
                <a:latin typeface="Times New Roman" panose="02020603050405020304" pitchFamily="18" charset="0"/>
                <a:cs typeface="Times New Roman" panose="02020603050405020304" pitchFamily="18" charset="0"/>
              </a:rPr>
              <a:t> ilə eyni prosesi edir. Amma bir əsas fərq var. Simvol sayı </a:t>
            </a:r>
            <a:r>
              <a:rPr lang="az-Latn-AZ" dirty="0" err="1">
                <a:latin typeface="Times New Roman" panose="02020603050405020304" pitchFamily="18" charset="0"/>
                <a:cs typeface="Times New Roman" panose="02020603050405020304" pitchFamily="18" charset="0"/>
              </a:rPr>
              <a:t>dəyişməməlidir</a:t>
            </a:r>
            <a:r>
              <a:rPr lang="az-Latn-AZ" dirty="0">
                <a:latin typeface="Times New Roman" panose="02020603050405020304" pitchFamily="18" charset="0"/>
                <a:cs typeface="Times New Roman" panose="02020603050405020304" pitchFamily="18" charset="0"/>
              </a:rPr>
              <a:t>. Vidadi 5 olarkən, Əli 3 ola bildi. Amma </a:t>
            </a:r>
            <a:r>
              <a:rPr lang="az-Latn-AZ" dirty="0" err="1">
                <a:latin typeface="Times New Roman" panose="02020603050405020304" pitchFamily="18" charset="0"/>
                <a:cs typeface="Times New Roman" panose="02020603050405020304" pitchFamily="18" charset="0"/>
              </a:rPr>
              <a:t>charda</a:t>
            </a:r>
            <a:r>
              <a:rPr lang="az-Latn-AZ" dirty="0">
                <a:latin typeface="Times New Roman" panose="02020603050405020304" pitchFamily="18" charset="0"/>
                <a:cs typeface="Times New Roman" panose="02020603050405020304" pitchFamily="18" charset="0"/>
              </a:rPr>
              <a:t> bu mümkün deyil. «fin» sütunu </a:t>
            </a:r>
            <a:r>
              <a:rPr lang="az-Latn-AZ" dirty="0" err="1">
                <a:latin typeface="Times New Roman" panose="02020603050405020304" pitchFamily="18" charset="0"/>
                <a:cs typeface="Times New Roman" panose="02020603050405020304" pitchFamily="18" charset="0"/>
              </a:rPr>
              <a:t>char</a:t>
            </a:r>
            <a:r>
              <a:rPr lang="az-Latn-AZ" dirty="0">
                <a:latin typeface="Times New Roman" panose="02020603050405020304" pitchFamily="18" charset="0"/>
                <a:cs typeface="Times New Roman" panose="02020603050405020304" pitchFamily="18" charset="0"/>
              </a:rPr>
              <a:t> tipindədir. Və hər iki </a:t>
            </a:r>
            <a:r>
              <a:rPr lang="az-Latn-AZ" dirty="0" err="1">
                <a:latin typeface="Times New Roman" panose="02020603050405020304" pitchFamily="18" charset="0"/>
                <a:cs typeface="Times New Roman" panose="02020603050405020304" pitchFamily="18" charset="0"/>
              </a:rPr>
              <a:t>sətrdə</a:t>
            </a:r>
            <a:r>
              <a:rPr lang="az-Latn-AZ" dirty="0">
                <a:latin typeface="Times New Roman" panose="02020603050405020304" pitchFamily="18" charset="0"/>
                <a:cs typeface="Times New Roman" panose="02020603050405020304" pitchFamily="18" charset="0"/>
              </a:rPr>
              <a:t> durum eynidir. 7 simvol. Məlum məsələ pasportumuzun fini 7 elementdən ibarətdir. Əgər 7 simvol deyil 5 simvol yazılarsa, heç bir problem olmaz. Amma </a:t>
            </a:r>
            <a:r>
              <a:rPr lang="az-Latn-AZ" dirty="0" err="1">
                <a:latin typeface="Times New Roman" panose="02020603050405020304" pitchFamily="18" charset="0"/>
                <a:cs typeface="Times New Roman" panose="02020603050405020304" pitchFamily="18" charset="0"/>
              </a:rPr>
              <a:t>varchardan</a:t>
            </a:r>
            <a:r>
              <a:rPr lang="az-Latn-AZ" dirty="0">
                <a:latin typeface="Times New Roman" panose="02020603050405020304" pitchFamily="18" charset="0"/>
                <a:cs typeface="Times New Roman" panose="02020603050405020304" pitchFamily="18" charset="0"/>
              </a:rPr>
              <a:t> fərqli olaraq 5 simvol </a:t>
            </a:r>
            <a:r>
              <a:rPr lang="az-Latn-AZ" dirty="0" err="1">
                <a:latin typeface="Times New Roman" panose="02020603050405020304" pitchFamily="18" charset="0"/>
                <a:cs typeface="Times New Roman" panose="02020603050405020304" pitchFamily="18" charset="0"/>
              </a:rPr>
              <a:t>yazılmasına</a:t>
            </a:r>
            <a:r>
              <a:rPr lang="az-Latn-AZ" dirty="0">
                <a:latin typeface="Times New Roman" panose="02020603050405020304" pitchFamily="18" charset="0"/>
                <a:cs typeface="Times New Roman" panose="02020603050405020304" pitchFamily="18" charset="0"/>
              </a:rPr>
              <a:t> baxmayaraq yaddaşda 7 yer tutar. Yuxarıdakı şəklə fikir </a:t>
            </a:r>
            <a:r>
              <a:rPr lang="az-Latn-AZ" dirty="0" err="1">
                <a:latin typeface="Times New Roman" panose="02020603050405020304" pitchFamily="18" charset="0"/>
                <a:cs typeface="Times New Roman" panose="02020603050405020304" pitchFamily="18" charset="0"/>
              </a:rPr>
              <a:t>versəz</a:t>
            </a:r>
            <a:r>
              <a:rPr lang="az-Latn-AZ" dirty="0">
                <a:latin typeface="Times New Roman" panose="02020603050405020304" pitchFamily="18" charset="0"/>
                <a:cs typeface="Times New Roman" panose="02020603050405020304" pitchFamily="18" charset="0"/>
              </a:rPr>
              <a:t>, görərsiniz ki, «fin» üçün 8 yer ayrılıb, amma 7 simvol istifadə edilib. 7 simvol istifadə </a:t>
            </a:r>
            <a:r>
              <a:rPr lang="az-Latn-AZ" dirty="0" err="1">
                <a:latin typeface="Times New Roman" panose="02020603050405020304" pitchFamily="18" charset="0"/>
                <a:cs typeface="Times New Roman" panose="02020603050405020304" pitchFamily="18" charset="0"/>
              </a:rPr>
              <a:t>edilməsinə</a:t>
            </a:r>
            <a:r>
              <a:rPr lang="az-Latn-AZ" dirty="0">
                <a:latin typeface="Times New Roman" panose="02020603050405020304" pitchFamily="18" charset="0"/>
                <a:cs typeface="Times New Roman" panose="02020603050405020304" pitchFamily="18" charset="0"/>
              </a:rPr>
              <a:t> baxmayaraq, o yaddaşda 8 </a:t>
            </a:r>
            <a:r>
              <a:rPr lang="az-Latn-AZ" dirty="0" err="1">
                <a:latin typeface="Times New Roman" panose="02020603050405020304" pitchFamily="18" charset="0"/>
                <a:cs typeface="Times New Roman" panose="02020603050405020304" pitchFamily="18" charset="0"/>
              </a:rPr>
              <a:t>simvolluq</a:t>
            </a:r>
            <a:r>
              <a:rPr lang="az-Latn-AZ" dirty="0">
                <a:latin typeface="Times New Roman" panose="02020603050405020304" pitchFamily="18" charset="0"/>
                <a:cs typeface="Times New Roman" panose="02020603050405020304" pitchFamily="18" charset="0"/>
              </a:rPr>
              <a:t> yer tutur. Ona görə də </a:t>
            </a:r>
            <a:r>
              <a:rPr lang="az-Latn-AZ" dirty="0" err="1">
                <a:latin typeface="Times New Roman" panose="02020603050405020304" pitchFamily="18" charset="0"/>
                <a:cs typeface="Times New Roman" panose="02020603050405020304" pitchFamily="18" charset="0"/>
              </a:rPr>
              <a:t>char</a:t>
            </a:r>
            <a:r>
              <a:rPr lang="az-Latn-AZ" dirty="0">
                <a:latin typeface="Times New Roman" panose="02020603050405020304" pitchFamily="18" charset="0"/>
                <a:cs typeface="Times New Roman" panose="02020603050405020304" pitchFamily="18" charset="0"/>
              </a:rPr>
              <a:t> yalnız sabit simvollu sütunlar üçün faydalı olur. Digər bütün hallarda ən uyğunu isə </a:t>
            </a:r>
            <a:r>
              <a:rPr lang="az-Latn-AZ" dirty="0" err="1">
                <a:latin typeface="Times New Roman" panose="02020603050405020304" pitchFamily="18" charset="0"/>
                <a:cs typeface="Times New Roman" panose="02020603050405020304" pitchFamily="18" charset="0"/>
              </a:rPr>
              <a:t>varchardır</a:t>
            </a:r>
            <a:r>
              <a:rPr lang="az-Latn-AZ" dirty="0">
                <a:latin typeface="Times New Roman" panose="02020603050405020304" pitchFamily="18" charset="0"/>
                <a:cs typeface="Times New Roman" panose="02020603050405020304" pitchFamily="18" charset="0"/>
              </a:rPr>
              <a:t>. </a:t>
            </a:r>
          </a:p>
          <a:p>
            <a:pPr marL="514350" indent="-514350">
              <a:buFont typeface="+mj-lt"/>
              <a:buAutoNum type="arabicPeriod"/>
            </a:pPr>
            <a:endParaRPr lang="az-Latn-AZ"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az-Latn-AZ"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06705FB-EA65-47F7-99BB-9241319A3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708" y="116224"/>
            <a:ext cx="6315956" cy="1973833"/>
          </a:xfrm>
          <a:prstGeom prst="rect">
            <a:avLst/>
          </a:prstGeom>
          <a:ln w="9525">
            <a:solidFill>
              <a:schemeClr val="accent2">
                <a:lumMod val="75000"/>
              </a:schemeClr>
            </a:solidFill>
          </a:ln>
        </p:spPr>
      </p:pic>
    </p:spTree>
    <p:extLst>
      <p:ext uri="{BB962C8B-B14F-4D97-AF65-F5344CB8AC3E}">
        <p14:creationId xmlns:p14="http://schemas.microsoft.com/office/powerpoint/2010/main" val="330739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932F7-D803-4934-BE4F-3F3B98D648C6}"/>
              </a:ext>
            </a:extLst>
          </p:cNvPr>
          <p:cNvSpPr>
            <a:spLocks noGrp="1"/>
          </p:cNvSpPr>
          <p:nvPr>
            <p:ph idx="1"/>
          </p:nvPr>
        </p:nvSpPr>
        <p:spPr>
          <a:xfrm>
            <a:off x="838200" y="3185777"/>
            <a:ext cx="10515600" cy="3556000"/>
          </a:xfrm>
        </p:spPr>
        <p:txBody>
          <a:bodyPr>
            <a:normAutofit fontScale="77500" lnSpcReduction="20000"/>
          </a:bodyPr>
          <a:lstStyle/>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Float</a:t>
            </a:r>
            <a:r>
              <a:rPr lang="az-Latn-AZ" dirty="0">
                <a:latin typeface="Times New Roman" panose="02020603050405020304" pitchFamily="18" charset="0"/>
                <a:cs typeface="Times New Roman" panose="02020603050405020304" pitchFamily="18" charset="0"/>
              </a:rPr>
              <a:t> – onluq, kəsr ifadələrdən istifadə etmək üçün bu tipə ehtiyac duyulur. «</a:t>
            </a:r>
            <a:r>
              <a:rPr lang="az-Latn-AZ" dirty="0" err="1">
                <a:latin typeface="Times New Roman" panose="02020603050405020304" pitchFamily="18" charset="0"/>
                <a:cs typeface="Times New Roman" panose="02020603050405020304" pitchFamily="18" charset="0"/>
              </a:rPr>
              <a:t>netice</a:t>
            </a:r>
            <a:r>
              <a:rPr lang="az-Latn-AZ" dirty="0">
                <a:latin typeface="Times New Roman" panose="02020603050405020304" pitchFamily="18" charset="0"/>
                <a:cs typeface="Times New Roman" panose="02020603050405020304" pitchFamily="18" charset="0"/>
              </a:rPr>
              <a:t>» sütununda ballar qeyd olunub. Və ballar onluq ifadədir. </a:t>
            </a:r>
            <a:r>
              <a:rPr lang="az-Latn-AZ" dirty="0" err="1">
                <a:latin typeface="Times New Roman" panose="02020603050405020304" pitchFamily="18" charset="0"/>
                <a:cs typeface="Times New Roman" panose="02020603050405020304" pitchFamily="18" charset="0"/>
              </a:rPr>
              <a:t>İnteger</a:t>
            </a:r>
            <a:r>
              <a:rPr lang="az-Latn-AZ" dirty="0">
                <a:latin typeface="Times New Roman" panose="02020603050405020304" pitchFamily="18" charset="0"/>
                <a:cs typeface="Times New Roman" panose="02020603050405020304" pitchFamily="18" charset="0"/>
              </a:rPr>
              <a:t> heç vaxt onluq qəbul etmədiyi üçün </a:t>
            </a:r>
            <a:r>
              <a:rPr lang="az-Latn-AZ" dirty="0" err="1">
                <a:latin typeface="Times New Roman" panose="02020603050405020304" pitchFamily="18" charset="0"/>
                <a:cs typeface="Times New Roman" panose="02020603050405020304" pitchFamily="18" charset="0"/>
              </a:rPr>
              <a:t>floata</a:t>
            </a:r>
            <a:r>
              <a:rPr lang="az-Latn-AZ" dirty="0">
                <a:latin typeface="Times New Roman" panose="02020603050405020304" pitchFamily="18" charset="0"/>
                <a:cs typeface="Times New Roman" panose="02020603050405020304" pitchFamily="18" charset="0"/>
              </a:rPr>
              <a:t> müraciət edilib. Amma </a:t>
            </a:r>
            <a:r>
              <a:rPr lang="az-Latn-AZ" dirty="0" err="1">
                <a:latin typeface="Times New Roman" panose="02020603050405020304" pitchFamily="18" charset="0"/>
                <a:cs typeface="Times New Roman" panose="02020603050405020304" pitchFamily="18" charset="0"/>
              </a:rPr>
              <a:t>floatın</a:t>
            </a:r>
            <a:r>
              <a:rPr lang="az-Latn-AZ" dirty="0">
                <a:latin typeface="Times New Roman" panose="02020603050405020304" pitchFamily="18" charset="0"/>
                <a:cs typeface="Times New Roman" panose="02020603050405020304" pitchFamily="18" charset="0"/>
              </a:rPr>
              <a:t> bir fərqi var. </a:t>
            </a:r>
            <a:r>
              <a:rPr lang="az-Latn-AZ" dirty="0" err="1">
                <a:latin typeface="Times New Roman" panose="02020603050405020304" pitchFamily="18" charset="0"/>
                <a:cs typeface="Times New Roman" panose="02020603050405020304" pitchFamily="18" charset="0"/>
              </a:rPr>
              <a:t>İnteger</a:t>
            </a:r>
            <a:r>
              <a:rPr lang="az-Latn-AZ" dirty="0">
                <a:latin typeface="Times New Roman" panose="02020603050405020304" pitchFamily="18" charset="0"/>
                <a:cs typeface="Times New Roman" panose="02020603050405020304" pitchFamily="18" charset="0"/>
              </a:rPr>
              <a:t> heç vaxt onluq qəbul etmədiyi halda, </a:t>
            </a:r>
            <a:r>
              <a:rPr lang="az-Latn-AZ" dirty="0" err="1">
                <a:latin typeface="Times New Roman" panose="02020603050405020304" pitchFamily="18" charset="0"/>
                <a:cs typeface="Times New Roman" panose="02020603050405020304" pitchFamily="18" charset="0"/>
              </a:rPr>
              <a:t>float</a:t>
            </a:r>
            <a:r>
              <a:rPr lang="az-Latn-AZ" dirty="0">
                <a:latin typeface="Times New Roman" panose="02020603050405020304" pitchFamily="18" charset="0"/>
                <a:cs typeface="Times New Roman" panose="02020603050405020304" pitchFamily="18" charset="0"/>
              </a:rPr>
              <a:t> natural ədəd qəbul edə bilir. «</a:t>
            </a:r>
            <a:r>
              <a:rPr lang="az-Latn-AZ" dirty="0" err="1">
                <a:latin typeface="Times New Roman" panose="02020603050405020304" pitchFamily="18" charset="0"/>
                <a:cs typeface="Times New Roman" panose="02020603050405020304" pitchFamily="18" charset="0"/>
              </a:rPr>
              <a:t>netice</a:t>
            </a:r>
            <a:r>
              <a:rPr lang="az-Latn-AZ" dirty="0">
                <a:latin typeface="Times New Roman" panose="02020603050405020304" pitchFamily="18" charset="0"/>
                <a:cs typeface="Times New Roman" panose="02020603050405020304" pitchFamily="18" charset="0"/>
              </a:rPr>
              <a:t>» sütunu </a:t>
            </a:r>
            <a:r>
              <a:rPr lang="az-Latn-AZ" dirty="0" err="1">
                <a:latin typeface="Times New Roman" panose="02020603050405020304" pitchFamily="18" charset="0"/>
                <a:cs typeface="Times New Roman" panose="02020603050405020304" pitchFamily="18" charset="0"/>
              </a:rPr>
              <a:t>float</a:t>
            </a:r>
            <a:r>
              <a:rPr lang="az-Latn-AZ" dirty="0">
                <a:latin typeface="Times New Roman" panose="02020603050405020304" pitchFamily="18" charset="0"/>
                <a:cs typeface="Times New Roman" panose="02020603050405020304" pitchFamily="18" charset="0"/>
              </a:rPr>
              <a:t> olmasına baxmayaraq Vidadinin nəticəsini 4.2 verib, Əlinin nəticəsini 4 versə idik, bir problem yaşanmazdı.</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Text</a:t>
            </a:r>
            <a:r>
              <a:rPr lang="az-Latn-AZ" dirty="0">
                <a:latin typeface="Times New Roman" panose="02020603050405020304" pitchFamily="18" charset="0"/>
                <a:cs typeface="Times New Roman" panose="02020603050405020304" pitchFamily="18" charset="0"/>
              </a:rPr>
              <a:t> – bu tip də </a:t>
            </a:r>
            <a:r>
              <a:rPr lang="az-Latn-AZ" dirty="0" err="1">
                <a:latin typeface="Times New Roman" panose="02020603050405020304" pitchFamily="18" charset="0"/>
                <a:cs typeface="Times New Roman" panose="02020603050405020304" pitchFamily="18" charset="0"/>
              </a:rPr>
              <a:t>varchar</a:t>
            </a:r>
            <a:r>
              <a:rPr lang="az-Latn-AZ" dirty="0">
                <a:latin typeface="Times New Roman" panose="02020603050405020304" pitchFamily="18" charset="0"/>
                <a:cs typeface="Times New Roman" panose="02020603050405020304" pitchFamily="18" charset="0"/>
              </a:rPr>
              <a:t> kimi simvollar, hərflər mənimsəyir. Amma bir fərq var. </a:t>
            </a:r>
            <a:r>
              <a:rPr lang="az-Latn-AZ" dirty="0" err="1">
                <a:latin typeface="Times New Roman" panose="02020603050405020304" pitchFamily="18" charset="0"/>
                <a:cs typeface="Times New Roman" panose="02020603050405020304" pitchFamily="18" charset="0"/>
              </a:rPr>
              <a:t>Varcharda</a:t>
            </a:r>
            <a:r>
              <a:rPr lang="az-Latn-AZ" dirty="0">
                <a:latin typeface="Times New Roman" panose="02020603050405020304" pitchFamily="18" charset="0"/>
                <a:cs typeface="Times New Roman" panose="02020603050405020304" pitchFamily="18" charset="0"/>
              </a:rPr>
              <a:t> hökmən maksimum simvol sayını göstərməliyik. Və biz yuxarıda (20) qeyd etmişik. Amma bu </a:t>
            </a:r>
            <a:r>
              <a:rPr lang="az-Latn-AZ" dirty="0" err="1">
                <a:latin typeface="Times New Roman" panose="02020603050405020304" pitchFamily="18" charset="0"/>
                <a:cs typeface="Times New Roman" panose="02020603050405020304" pitchFamily="18" charset="0"/>
              </a:rPr>
              <a:t>text</a:t>
            </a:r>
            <a:r>
              <a:rPr lang="az-Latn-AZ" dirty="0">
                <a:latin typeface="Times New Roman" panose="02020603050405020304" pitchFamily="18" charset="0"/>
                <a:cs typeface="Times New Roman" panose="02020603050405020304" pitchFamily="18" charset="0"/>
              </a:rPr>
              <a:t>-də bu cür olmur. Və istədiyimiz qədər element daxil edə bilirik.</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Date</a:t>
            </a:r>
            <a:r>
              <a:rPr lang="az-Latn-AZ" dirty="0">
                <a:latin typeface="Times New Roman" panose="02020603050405020304" pitchFamily="18" charset="0"/>
                <a:cs typeface="Times New Roman" panose="02020603050405020304" pitchFamily="18" charset="0"/>
              </a:rPr>
              <a:t> – </a:t>
            </a:r>
            <a:r>
              <a:rPr lang="az-Latn-AZ" dirty="0" err="1">
                <a:latin typeface="Times New Roman" panose="02020603050405020304" pitchFamily="18" charset="0"/>
                <a:cs typeface="Times New Roman" panose="02020603050405020304" pitchFamily="18" charset="0"/>
              </a:rPr>
              <a:t>kokret</a:t>
            </a:r>
            <a:r>
              <a:rPr lang="az-Latn-AZ" dirty="0">
                <a:latin typeface="Times New Roman" panose="02020603050405020304" pitchFamily="18" charset="0"/>
                <a:cs typeface="Times New Roman" panose="02020603050405020304" pitchFamily="18" charset="0"/>
              </a:rPr>
              <a:t> 3 hissəni göstərir: gün, ay, il</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Time</a:t>
            </a:r>
            <a:r>
              <a:rPr lang="az-Latn-AZ" dirty="0">
                <a:latin typeface="Times New Roman" panose="02020603050405020304" pitchFamily="18" charset="0"/>
                <a:cs typeface="Times New Roman" panose="02020603050405020304" pitchFamily="18" charset="0"/>
              </a:rPr>
              <a:t>(7) – burada ki, 7 simvol sayı deyil. Tipin yazılışı bu formadadır. Və konkret saatı göstərir.</a:t>
            </a:r>
          </a:p>
          <a:p>
            <a:endParaRPr lang="az-Latn-AZ"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666D67-D7DE-4C49-9297-BA4CF4D40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37" y="116223"/>
            <a:ext cx="8299064" cy="2859205"/>
          </a:xfrm>
          <a:prstGeom prst="rect">
            <a:avLst/>
          </a:prstGeom>
          <a:ln w="9525">
            <a:solidFill>
              <a:schemeClr val="accent2">
                <a:lumMod val="75000"/>
              </a:schemeClr>
            </a:solidFill>
          </a:ln>
        </p:spPr>
      </p:pic>
    </p:spTree>
    <p:extLst>
      <p:ext uri="{BB962C8B-B14F-4D97-AF65-F5344CB8AC3E}">
        <p14:creationId xmlns:p14="http://schemas.microsoft.com/office/powerpoint/2010/main" val="2203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6BE6-9CA7-4505-A04A-FA2FB1A9C5A8}"/>
              </a:ext>
            </a:extLst>
          </p:cNvPr>
          <p:cNvSpPr>
            <a:spLocks noGrp="1"/>
          </p:cNvSpPr>
          <p:nvPr>
            <p:ph type="title"/>
          </p:nvPr>
        </p:nvSpPr>
        <p:spPr>
          <a:xfrm>
            <a:off x="838200" y="522516"/>
            <a:ext cx="10515600" cy="1502002"/>
          </a:xfrm>
          <a:solidFill>
            <a:schemeClr val="accent2"/>
          </a:solidFill>
          <a:ln w="28575">
            <a:solidFill>
              <a:schemeClr val="accent2">
                <a:lumMod val="75000"/>
              </a:schemeClr>
            </a:solidFill>
          </a:ln>
        </p:spPr>
        <p:txBody>
          <a:bodyPr anchor="b">
            <a:noAutofit/>
          </a:bodyPr>
          <a:lstStyle/>
          <a:p>
            <a:pPr algn="ctr"/>
            <a:r>
              <a:rPr lang="az-Latn-AZ" sz="2800" b="1" dirty="0">
                <a:latin typeface="Times New Roman" panose="02020603050405020304" pitchFamily="18" charset="0"/>
                <a:cs typeface="Times New Roman" panose="02020603050405020304" pitchFamily="18" charset="0"/>
              </a:rPr>
              <a:t>Həmçinin cədvəldə olmayan amma istifadə olunan digər tiplər də var. Cədvəldə olanlar ən çox müraciət </a:t>
            </a:r>
            <a:r>
              <a:rPr lang="az-Latn-AZ" sz="2800" b="1" dirty="0" err="1">
                <a:latin typeface="Times New Roman" panose="02020603050405020304" pitchFamily="18" charset="0"/>
                <a:cs typeface="Times New Roman" panose="02020603050405020304" pitchFamily="18" charset="0"/>
              </a:rPr>
              <a:t>edəcəklərimizdir</a:t>
            </a:r>
            <a:r>
              <a:rPr lang="az-Latn-AZ" sz="2800" b="1" dirty="0">
                <a:latin typeface="Times New Roman" panose="02020603050405020304" pitchFamily="18" charset="0"/>
                <a:cs typeface="Times New Roman" panose="02020603050405020304" pitchFamily="18" charset="0"/>
              </a:rPr>
              <a:t>. </a:t>
            </a:r>
            <a:br>
              <a:rPr lang="az-Latn-AZ" sz="2800" b="1" dirty="0">
                <a:latin typeface="Times New Roman" panose="02020603050405020304" pitchFamily="18" charset="0"/>
                <a:cs typeface="Times New Roman" panose="02020603050405020304" pitchFamily="18" charset="0"/>
              </a:rPr>
            </a:br>
            <a:endParaRPr lang="az-Latn-AZ" sz="2800" dirty="0"/>
          </a:p>
        </p:txBody>
      </p:sp>
      <p:sp>
        <p:nvSpPr>
          <p:cNvPr id="3" name="Content Placeholder 2">
            <a:extLst>
              <a:ext uri="{FF2B5EF4-FFF2-40B4-BE49-F238E27FC236}">
                <a16:creationId xmlns:a16="http://schemas.microsoft.com/office/drawing/2014/main" id="{BFFC8B55-26BE-4EF2-98EB-DAF41C801187}"/>
              </a:ext>
            </a:extLst>
          </p:cNvPr>
          <p:cNvSpPr>
            <a:spLocks noGrp="1"/>
          </p:cNvSpPr>
          <p:nvPr>
            <p:ph idx="1"/>
          </p:nvPr>
        </p:nvSpPr>
        <p:spPr>
          <a:xfrm>
            <a:off x="838200" y="2333625"/>
            <a:ext cx="10515600" cy="4351338"/>
          </a:xfrm>
        </p:spPr>
        <p:txBody>
          <a:bodyPr>
            <a:normAutofit fontScale="92500" lnSpcReduction="20000"/>
          </a:bodyPr>
          <a:lstStyle/>
          <a:p>
            <a:pPr marL="0" indent="0" algn="ctr">
              <a:buNone/>
            </a:pPr>
            <a:endParaRPr lang="az-Latn-AZ" sz="32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Bin</a:t>
            </a:r>
            <a:r>
              <a:rPr lang="az-Latn-AZ" dirty="0">
                <a:latin typeface="Times New Roman" panose="02020603050405020304" pitchFamily="18" charset="0"/>
                <a:cs typeface="Times New Roman" panose="02020603050405020304" pitchFamily="18" charset="0"/>
              </a:rPr>
              <a:t> – (</a:t>
            </a:r>
            <a:r>
              <a:rPr lang="az-Latn-AZ" dirty="0" err="1">
                <a:latin typeface="Times New Roman" panose="02020603050405020304" pitchFamily="18" charset="0"/>
                <a:cs typeface="Times New Roman" panose="02020603050405020304" pitchFamily="18" charset="0"/>
              </a:rPr>
              <a:t>True</a:t>
            </a:r>
            <a:r>
              <a:rPr lang="az-Latn-AZ" dirty="0">
                <a:latin typeface="Times New Roman" panose="02020603050405020304" pitchFamily="18" charset="0"/>
                <a:cs typeface="Times New Roman" panose="02020603050405020304" pitchFamily="18" charset="0"/>
              </a:rPr>
              <a:t>, </a:t>
            </a:r>
            <a:r>
              <a:rPr lang="az-Latn-AZ" dirty="0" err="1">
                <a:latin typeface="Times New Roman" panose="02020603050405020304" pitchFamily="18" charset="0"/>
                <a:cs typeface="Times New Roman" panose="02020603050405020304" pitchFamily="18" charset="0"/>
              </a:rPr>
              <a:t>False</a:t>
            </a:r>
            <a:r>
              <a:rPr lang="az-Latn-AZ" dirty="0">
                <a:latin typeface="Times New Roman" panose="02020603050405020304" pitchFamily="18" charset="0"/>
                <a:cs typeface="Times New Roman" panose="02020603050405020304" pitchFamily="18" charset="0"/>
              </a:rPr>
              <a:t>),(1, 0) – </a:t>
            </a:r>
            <a:r>
              <a:rPr lang="az-Latn-AZ" dirty="0" err="1">
                <a:latin typeface="Times New Roman" panose="02020603050405020304" pitchFamily="18" charset="0"/>
                <a:cs typeface="Times New Roman" panose="02020603050405020304" pitchFamily="18" charset="0"/>
              </a:rPr>
              <a:t>proqramlaşdırmada</a:t>
            </a:r>
            <a:r>
              <a:rPr lang="az-Latn-AZ" dirty="0">
                <a:latin typeface="Times New Roman" panose="02020603050405020304" pitchFamily="18" charset="0"/>
                <a:cs typeface="Times New Roman" panose="02020603050405020304" pitchFamily="18" charset="0"/>
              </a:rPr>
              <a:t> ən geniş istifadə olunan verilən tipidir. Məntiqi əməliyyatları izah edir. Hə və ya Yox cavabı olan suallarda ancaq istifadə </a:t>
            </a:r>
            <a:r>
              <a:rPr lang="az-Latn-AZ" dirty="0" err="1">
                <a:latin typeface="Times New Roman" panose="02020603050405020304" pitchFamily="18" charset="0"/>
                <a:cs typeface="Times New Roman" panose="02020603050405020304" pitchFamily="18" charset="0"/>
              </a:rPr>
              <a:t>olnur</a:t>
            </a:r>
            <a:r>
              <a:rPr lang="az-Latn-AZ"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Datetime</a:t>
            </a:r>
            <a:r>
              <a:rPr lang="az-Latn-AZ" dirty="0">
                <a:latin typeface="Times New Roman" panose="02020603050405020304" pitchFamily="18" charset="0"/>
                <a:cs typeface="Times New Roman" panose="02020603050405020304" pitchFamily="18" charset="0"/>
              </a:rPr>
              <a:t> – il, ay, gün, saat, dəqiqə, saniyə</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Geography</a:t>
            </a:r>
            <a:r>
              <a:rPr lang="az-Latn-AZ" dirty="0">
                <a:latin typeface="Times New Roman" panose="02020603050405020304" pitchFamily="18" charset="0"/>
                <a:cs typeface="Times New Roman" panose="02020603050405020304" pitchFamily="18" charset="0"/>
              </a:rPr>
              <a:t> – coğrafi </a:t>
            </a:r>
            <a:r>
              <a:rPr lang="az-Latn-AZ" dirty="0" err="1">
                <a:latin typeface="Times New Roman" panose="02020603050405020304" pitchFamily="18" charset="0"/>
                <a:cs typeface="Times New Roman" panose="02020603050405020304" pitchFamily="18" charset="0"/>
              </a:rPr>
              <a:t>mövqələri</a:t>
            </a:r>
            <a:r>
              <a:rPr lang="az-Latn-AZ" dirty="0">
                <a:latin typeface="Times New Roman" panose="02020603050405020304" pitchFamily="18" charset="0"/>
                <a:cs typeface="Times New Roman" panose="02020603050405020304" pitchFamily="18" charset="0"/>
              </a:rPr>
              <a:t> göstərir</a:t>
            </a:r>
          </a:p>
          <a:p>
            <a:pPr marL="514350" indent="-514350">
              <a:buFont typeface="+mj-lt"/>
              <a:buAutoNum type="arabicPeriod"/>
            </a:pPr>
            <a:r>
              <a:rPr lang="az-Latn-AZ" dirty="0">
                <a:latin typeface="Times New Roman" panose="02020603050405020304" pitchFamily="18" charset="0"/>
                <a:cs typeface="Times New Roman" panose="02020603050405020304" pitchFamily="18" charset="0"/>
              </a:rPr>
              <a:t>Money – pul vahidini izah edir</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İmage</a:t>
            </a:r>
            <a:r>
              <a:rPr lang="az-Latn-AZ" dirty="0">
                <a:latin typeface="Times New Roman" panose="02020603050405020304" pitchFamily="18" charset="0"/>
                <a:cs typeface="Times New Roman" panose="02020603050405020304" pitchFamily="18" charset="0"/>
              </a:rPr>
              <a:t> – şəkillərin tipidir</a:t>
            </a:r>
          </a:p>
          <a:p>
            <a:pPr marL="514350" indent="-514350">
              <a:buFont typeface="+mj-lt"/>
              <a:buAutoNum type="arabicPeriod"/>
            </a:pPr>
            <a:r>
              <a:rPr lang="az-Latn-AZ" dirty="0" err="1">
                <a:latin typeface="Times New Roman" panose="02020603050405020304" pitchFamily="18" charset="0"/>
                <a:cs typeface="Times New Roman" panose="02020603050405020304" pitchFamily="18" charset="0"/>
              </a:rPr>
              <a:t>Smalldatetime</a:t>
            </a:r>
            <a:r>
              <a:rPr lang="az-Latn-AZ" dirty="0">
                <a:latin typeface="Times New Roman" panose="02020603050405020304" pitchFamily="18" charset="0"/>
                <a:cs typeface="Times New Roman" panose="02020603050405020304" pitchFamily="18" charset="0"/>
              </a:rPr>
              <a:t> – </a:t>
            </a:r>
            <a:r>
              <a:rPr lang="az-Latn-AZ" dirty="0" err="1">
                <a:latin typeface="Times New Roman" panose="02020603050405020304" pitchFamily="18" charset="0"/>
                <a:cs typeface="Times New Roman" panose="02020603050405020304" pitchFamily="18" charset="0"/>
              </a:rPr>
              <a:t>datetime</a:t>
            </a:r>
            <a:r>
              <a:rPr lang="az-Latn-AZ" dirty="0">
                <a:latin typeface="Times New Roman" panose="02020603050405020304" pitchFamily="18" charset="0"/>
                <a:cs typeface="Times New Roman" panose="02020603050405020304" pitchFamily="18" charset="0"/>
              </a:rPr>
              <a:t> </a:t>
            </a:r>
            <a:r>
              <a:rPr lang="az-Latn-AZ" dirty="0" err="1">
                <a:latin typeface="Times New Roman" panose="02020603050405020304" pitchFamily="18" charset="0"/>
                <a:cs typeface="Times New Roman" panose="02020603050405020304" pitchFamily="18" charset="0"/>
              </a:rPr>
              <a:t>ile</a:t>
            </a:r>
            <a:r>
              <a:rPr lang="az-Latn-AZ" dirty="0">
                <a:latin typeface="Times New Roman" panose="02020603050405020304" pitchFamily="18" charset="0"/>
                <a:cs typeface="Times New Roman" panose="02020603050405020304" pitchFamily="18" charset="0"/>
              </a:rPr>
              <a:t> demək olar ki, eynidir. Amma bir fərq var. </a:t>
            </a:r>
            <a:r>
              <a:rPr lang="az-Latn-AZ" dirty="0" err="1">
                <a:latin typeface="Times New Roman" panose="02020603050405020304" pitchFamily="18" charset="0"/>
                <a:cs typeface="Times New Roman" panose="02020603050405020304" pitchFamily="18" charset="0"/>
              </a:rPr>
              <a:t>Datetime</a:t>
            </a:r>
            <a:r>
              <a:rPr lang="az-Latn-AZ" dirty="0">
                <a:latin typeface="Times New Roman" panose="02020603050405020304" pitchFamily="18" charset="0"/>
                <a:cs typeface="Times New Roman" panose="02020603050405020304" pitchFamily="18" charset="0"/>
              </a:rPr>
              <a:t> (1753-9999) – </a:t>
            </a:r>
            <a:r>
              <a:rPr lang="az-Latn-AZ" dirty="0" err="1">
                <a:latin typeface="Times New Roman" panose="02020603050405020304" pitchFamily="18" charset="0"/>
                <a:cs typeface="Times New Roman" panose="02020603050405020304" pitchFamily="18" charset="0"/>
              </a:rPr>
              <a:t>cu</a:t>
            </a:r>
            <a:r>
              <a:rPr lang="az-Latn-AZ" dirty="0">
                <a:latin typeface="Times New Roman" panose="02020603050405020304" pitchFamily="18" charset="0"/>
                <a:cs typeface="Times New Roman" panose="02020603050405020304" pitchFamily="18" charset="0"/>
              </a:rPr>
              <a:t> illəri əhatə etdiyi halda, </a:t>
            </a:r>
            <a:r>
              <a:rPr lang="az-Latn-AZ" dirty="0" err="1">
                <a:latin typeface="Times New Roman" panose="02020603050405020304" pitchFamily="18" charset="0"/>
                <a:cs typeface="Times New Roman" panose="02020603050405020304" pitchFamily="18" charset="0"/>
              </a:rPr>
              <a:t>smalldatetime</a:t>
            </a:r>
            <a:r>
              <a:rPr lang="az-Latn-AZ" dirty="0">
                <a:latin typeface="Times New Roman" panose="02020603050405020304" pitchFamily="18" charset="0"/>
                <a:cs typeface="Times New Roman" panose="02020603050405020304" pitchFamily="18" charset="0"/>
              </a:rPr>
              <a:t> (1900-2079) – </a:t>
            </a:r>
            <a:r>
              <a:rPr lang="az-Latn-AZ" dirty="0" err="1">
                <a:latin typeface="Times New Roman" panose="02020603050405020304" pitchFamily="18" charset="0"/>
                <a:cs typeface="Times New Roman" panose="02020603050405020304" pitchFamily="18" charset="0"/>
              </a:rPr>
              <a:t>cu</a:t>
            </a:r>
            <a:r>
              <a:rPr lang="az-Latn-AZ" dirty="0">
                <a:latin typeface="Times New Roman" panose="02020603050405020304" pitchFamily="18" charset="0"/>
                <a:cs typeface="Times New Roman" panose="02020603050405020304" pitchFamily="18" charset="0"/>
              </a:rPr>
              <a:t> illəri əhatə edir.</a:t>
            </a:r>
          </a:p>
          <a:p>
            <a:pPr marL="514350" indent="-514350">
              <a:buFont typeface="+mj-lt"/>
              <a:buAutoNum type="arabicPeriod"/>
            </a:pPr>
            <a:endParaRPr lang="az-Latn-AZ" dirty="0">
              <a:latin typeface="Times New Roman" panose="02020603050405020304" pitchFamily="18" charset="0"/>
              <a:cs typeface="Times New Roman" panose="02020603050405020304" pitchFamily="18" charset="0"/>
            </a:endParaRPr>
          </a:p>
          <a:p>
            <a:endParaRPr lang="az-Latn-A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02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F519-D5F7-4851-B8C2-090F073B2852}"/>
              </a:ext>
            </a:extLst>
          </p:cNvPr>
          <p:cNvSpPr>
            <a:spLocks noGrp="1"/>
          </p:cNvSpPr>
          <p:nvPr>
            <p:ph type="title"/>
          </p:nvPr>
        </p:nvSpPr>
        <p:spPr>
          <a:xfrm>
            <a:off x="838200" y="326571"/>
            <a:ext cx="10515600" cy="665389"/>
          </a:xfrm>
        </p:spPr>
        <p:txBody>
          <a:bodyPr>
            <a:normAutofit fontScale="90000"/>
          </a:bodyPr>
          <a:lstStyle/>
          <a:p>
            <a:pPr algn="ctr"/>
            <a:r>
              <a:rPr lang="az-Latn-AZ" b="1" i="1" dirty="0">
                <a:latin typeface="Times New Roman" panose="02020603050405020304" pitchFamily="18" charset="0"/>
                <a:cs typeface="Times New Roman" panose="02020603050405020304" pitchFamily="18" charset="0"/>
              </a:rPr>
              <a:t>DDL – Əmrlər bölməsi.</a:t>
            </a:r>
          </a:p>
        </p:txBody>
      </p:sp>
      <p:sp>
        <p:nvSpPr>
          <p:cNvPr id="3" name="Content Placeholder 2">
            <a:extLst>
              <a:ext uri="{FF2B5EF4-FFF2-40B4-BE49-F238E27FC236}">
                <a16:creationId xmlns:a16="http://schemas.microsoft.com/office/drawing/2014/main" id="{00895E6D-6F7E-4F01-8B5E-71754CC6D6BA}"/>
              </a:ext>
            </a:extLst>
          </p:cNvPr>
          <p:cNvSpPr>
            <a:spLocks noGrp="1"/>
          </p:cNvSpPr>
          <p:nvPr>
            <p:ph idx="1"/>
          </p:nvPr>
        </p:nvSpPr>
        <p:spPr>
          <a:xfrm>
            <a:off x="838200" y="1161144"/>
            <a:ext cx="10515600" cy="5370285"/>
          </a:xfrm>
        </p:spPr>
        <p:txBody>
          <a:bodyPr>
            <a:normAutofit/>
          </a:bodyPr>
          <a:lstStyle/>
          <a:p>
            <a:pPr marL="0" indent="0">
              <a:buNone/>
            </a:pPr>
            <a:r>
              <a:rPr lang="az-Latn-AZ" sz="2000" dirty="0">
                <a:latin typeface="Times New Roman" panose="02020603050405020304" pitchFamily="18" charset="0"/>
                <a:cs typeface="Times New Roman" panose="02020603050405020304" pitchFamily="18" charset="0"/>
              </a:rPr>
              <a:t>   DDL – </a:t>
            </a:r>
            <a:r>
              <a:rPr lang="az-Latn-AZ" sz="2000" dirty="0" err="1">
                <a:latin typeface="Times New Roman" panose="02020603050405020304" pitchFamily="18" charset="0"/>
                <a:cs typeface="Times New Roman" panose="02020603050405020304" pitchFamily="18" charset="0"/>
              </a:rPr>
              <a:t>Data</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Defination</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Language</a:t>
            </a:r>
            <a:r>
              <a:rPr lang="az-Latn-AZ" sz="2000" dirty="0">
                <a:latin typeface="Times New Roman" panose="02020603050405020304" pitchFamily="18" charset="0"/>
                <a:cs typeface="Times New Roman" panose="02020603050405020304" pitchFamily="18" charset="0"/>
              </a:rPr>
              <a:t> (Məlumat Tanıtma Dili): SQL cədvəlinin yaradılması, üzərində dəyişiklərin edilməsi və silinməsi əmrlərini özündə </a:t>
            </a:r>
            <a:r>
              <a:rPr lang="az-Latn-AZ" sz="2000" dirty="0" err="1">
                <a:latin typeface="Times New Roman" panose="02020603050405020304" pitchFamily="18" charset="0"/>
                <a:cs typeface="Times New Roman" panose="02020603050405020304" pitchFamily="18" charset="0"/>
              </a:rPr>
              <a:t>birləsdirir</a:t>
            </a:r>
            <a:r>
              <a:rPr lang="az-Latn-AZ" sz="2000" dirty="0">
                <a:latin typeface="Times New Roman" panose="02020603050405020304" pitchFamily="18" charset="0"/>
                <a:cs typeface="Times New Roman" panose="02020603050405020304" pitchFamily="18" charset="0"/>
              </a:rPr>
              <a:t>. </a:t>
            </a:r>
          </a:p>
          <a:p>
            <a:pPr marL="0" indent="0">
              <a:buNone/>
            </a:pPr>
            <a:r>
              <a:rPr lang="az-Latn-AZ" sz="2000" dirty="0">
                <a:latin typeface="Times New Roman" panose="02020603050405020304" pitchFamily="18" charset="0"/>
                <a:cs typeface="Times New Roman" panose="02020603050405020304" pitchFamily="18" charset="0"/>
              </a:rPr>
              <a:t>    Bunun üçün aşağıdakı əsas 3 əmrə ehtiyac duyulur:</a:t>
            </a:r>
          </a:p>
          <a:p>
            <a:pPr marL="514350" indent="-514350">
              <a:buAutoNum type="arabicPeriod"/>
            </a:pPr>
            <a:r>
              <a:rPr lang="az-Latn-AZ" sz="2000" dirty="0">
                <a:latin typeface="Times New Roman" panose="02020603050405020304" pitchFamily="18" charset="0"/>
                <a:cs typeface="Times New Roman" panose="02020603050405020304" pitchFamily="18" charset="0"/>
              </a:rPr>
              <a:t>CREATE,       2. ALTER,        3. DROP</a:t>
            </a:r>
          </a:p>
          <a:p>
            <a:pPr marL="0" indent="0">
              <a:buNone/>
            </a:pPr>
            <a:r>
              <a:rPr lang="az-Latn-AZ" sz="2000" dirty="0">
                <a:latin typeface="Times New Roman" panose="02020603050405020304" pitchFamily="18" charset="0"/>
                <a:cs typeface="Times New Roman" panose="02020603050405020304" pitchFamily="18" charset="0"/>
              </a:rPr>
              <a:t>1. CREATE – ilk öncə uyğun cədvəli yaratmaq lazım gəlir. Bunun üçün də </a:t>
            </a:r>
            <a:r>
              <a:rPr lang="az-Latn-AZ" sz="2000" i="1" dirty="0" err="1">
                <a:latin typeface="Times New Roman" panose="02020603050405020304" pitchFamily="18" charset="0"/>
                <a:cs typeface="Times New Roman" panose="02020603050405020304" pitchFamily="18" charset="0"/>
              </a:rPr>
              <a:t>create</a:t>
            </a:r>
            <a:r>
              <a:rPr lang="az-Latn-AZ" sz="2000" dirty="0">
                <a:latin typeface="Times New Roman" panose="02020603050405020304" pitchFamily="18" charset="0"/>
                <a:cs typeface="Times New Roman" panose="02020603050405020304" pitchFamily="18" charset="0"/>
              </a:rPr>
              <a:t> əmrindən istifadə olunur: </a:t>
            </a:r>
          </a:p>
          <a:p>
            <a:pPr marL="0" indent="0">
              <a:buNone/>
            </a:pPr>
            <a:r>
              <a:rPr lang="az-Latn-AZ" sz="2000" i="1" dirty="0">
                <a:latin typeface="Times New Roman" panose="02020603050405020304" pitchFamily="18" charset="0"/>
                <a:cs typeface="Times New Roman" panose="02020603050405020304" pitchFamily="18" charset="0"/>
              </a:rPr>
              <a:t>    </a:t>
            </a:r>
            <a:r>
              <a:rPr lang="az-Latn-AZ" sz="2000" b="1" i="1" dirty="0">
                <a:latin typeface="Times New Roman" panose="02020603050405020304" pitchFamily="18" charset="0"/>
                <a:cs typeface="Times New Roman" panose="02020603050405020304" pitchFamily="18" charset="0"/>
              </a:rPr>
              <a:t>CREATE TABLE </a:t>
            </a:r>
            <a:r>
              <a:rPr lang="az-Latn-AZ" sz="2000" b="1" i="1" dirty="0" err="1">
                <a:latin typeface="Times New Roman" panose="02020603050405020304" pitchFamily="18" charset="0"/>
                <a:cs typeface="Times New Roman" panose="02020603050405020304" pitchFamily="18" charset="0"/>
              </a:rPr>
              <a:t>cedvel_adı</a:t>
            </a:r>
            <a:r>
              <a:rPr lang="az-Latn-AZ" sz="2000" b="1" i="1" dirty="0">
                <a:latin typeface="Times New Roman" panose="02020603050405020304" pitchFamily="18" charset="0"/>
                <a:cs typeface="Times New Roman" panose="02020603050405020304" pitchFamily="18" charset="0"/>
              </a:rPr>
              <a:t> </a:t>
            </a:r>
          </a:p>
          <a:p>
            <a:pPr marL="0" indent="0">
              <a:buNone/>
            </a:pPr>
            <a:r>
              <a:rPr lang="az-Latn-AZ" sz="2000" b="1" i="1" dirty="0">
                <a:latin typeface="Times New Roman" panose="02020603050405020304" pitchFamily="18" charset="0"/>
                <a:cs typeface="Times New Roman" panose="02020603050405020304" pitchFamily="18" charset="0"/>
              </a:rPr>
              <a:t>    (</a:t>
            </a:r>
          </a:p>
          <a:p>
            <a:pPr marL="0" indent="0">
              <a:buNone/>
            </a:pPr>
            <a:r>
              <a:rPr lang="az-Latn-AZ" sz="2000" i="1" dirty="0">
                <a:latin typeface="Times New Roman" panose="02020603050405020304" pitchFamily="18" charset="0"/>
                <a:cs typeface="Times New Roman" panose="02020603050405020304" pitchFamily="18" charset="0"/>
              </a:rPr>
              <a:t>       </a:t>
            </a:r>
            <a:r>
              <a:rPr lang="az-Latn-AZ" sz="2000" i="1" dirty="0" err="1">
                <a:latin typeface="Times New Roman" panose="02020603050405020304" pitchFamily="18" charset="0"/>
                <a:cs typeface="Times New Roman" panose="02020603050405020304" pitchFamily="18" charset="0"/>
              </a:rPr>
              <a:t>num</a:t>
            </a:r>
            <a:r>
              <a:rPr lang="az-Latn-AZ" sz="2000" i="1" dirty="0">
                <a:latin typeface="Times New Roman" panose="02020603050405020304" pitchFamily="18" charset="0"/>
                <a:cs typeface="Times New Roman" panose="02020603050405020304" pitchFamily="18" charset="0"/>
              </a:rPr>
              <a:t> </a:t>
            </a:r>
            <a:r>
              <a:rPr lang="az-Latn-AZ" sz="2000" b="1" i="1" dirty="0">
                <a:latin typeface="Times New Roman" panose="02020603050405020304" pitchFamily="18" charset="0"/>
                <a:cs typeface="Times New Roman" panose="02020603050405020304" pitchFamily="18" charset="0"/>
              </a:rPr>
              <a:t>İNTEGER PRİMARY KEY</a:t>
            </a:r>
            <a:r>
              <a:rPr lang="az-Latn-AZ" sz="2000" i="1" dirty="0">
                <a:latin typeface="Times New Roman" panose="02020603050405020304" pitchFamily="18" charset="0"/>
                <a:cs typeface="Times New Roman" panose="02020603050405020304" pitchFamily="18" charset="0"/>
              </a:rPr>
              <a:t>,</a:t>
            </a:r>
          </a:p>
          <a:p>
            <a:pPr marL="0" indent="0">
              <a:buNone/>
            </a:pPr>
            <a:r>
              <a:rPr lang="az-Latn-AZ" sz="2000" i="1" dirty="0">
                <a:latin typeface="Times New Roman" panose="02020603050405020304" pitchFamily="18" charset="0"/>
                <a:cs typeface="Times New Roman" panose="02020603050405020304" pitchFamily="18" charset="0"/>
              </a:rPr>
              <a:t>       ad </a:t>
            </a:r>
            <a:r>
              <a:rPr lang="az-Latn-AZ" sz="2000" b="1" i="1" dirty="0">
                <a:latin typeface="Times New Roman" panose="02020603050405020304" pitchFamily="18" charset="0"/>
                <a:cs typeface="Times New Roman" panose="02020603050405020304" pitchFamily="18" charset="0"/>
              </a:rPr>
              <a:t>VARCHAR(15),</a:t>
            </a:r>
          </a:p>
          <a:p>
            <a:pPr marL="0" indent="0">
              <a:buNone/>
            </a:pPr>
            <a:r>
              <a:rPr lang="az-Latn-AZ" sz="2000" i="1" dirty="0">
                <a:latin typeface="Times New Roman" panose="02020603050405020304" pitchFamily="18" charset="0"/>
                <a:cs typeface="Times New Roman" panose="02020603050405020304" pitchFamily="18" charset="0"/>
              </a:rPr>
              <a:t>       soyad </a:t>
            </a:r>
            <a:r>
              <a:rPr lang="az-Latn-AZ" sz="2000" b="1" i="1" dirty="0">
                <a:latin typeface="Times New Roman" panose="02020603050405020304" pitchFamily="18" charset="0"/>
                <a:cs typeface="Times New Roman" panose="02020603050405020304" pitchFamily="18" charset="0"/>
              </a:rPr>
              <a:t>VARCHAR(15)</a:t>
            </a:r>
          </a:p>
          <a:p>
            <a:pPr marL="0" indent="0">
              <a:buNone/>
            </a:pPr>
            <a:r>
              <a:rPr lang="az-Latn-AZ" sz="2000" i="1" dirty="0">
                <a:latin typeface="Times New Roman" panose="02020603050405020304" pitchFamily="18" charset="0"/>
                <a:cs typeface="Times New Roman" panose="02020603050405020304" pitchFamily="18" charset="0"/>
              </a:rPr>
              <a:t>    </a:t>
            </a:r>
            <a:r>
              <a:rPr lang="az-Latn-AZ" sz="2000" b="1" i="1" dirty="0">
                <a:latin typeface="Times New Roman" panose="02020603050405020304" pitchFamily="18" charset="0"/>
                <a:cs typeface="Times New Roman" panose="02020603050405020304" pitchFamily="18" charset="0"/>
              </a:rPr>
              <a:t>);</a:t>
            </a:r>
          </a:p>
          <a:p>
            <a:pPr marL="0" indent="0">
              <a:buNone/>
            </a:pPr>
            <a:r>
              <a:rPr lang="az-Latn-AZ" sz="2000" dirty="0">
                <a:latin typeface="Times New Roman" panose="02020603050405020304" pitchFamily="18" charset="0"/>
                <a:cs typeface="Times New Roman" panose="02020603050405020304" pitchFamily="18" charset="0"/>
              </a:rPr>
              <a:t>    ilk verilən üçün </a:t>
            </a:r>
            <a:r>
              <a:rPr lang="az-Latn-AZ" sz="2000" dirty="0" err="1">
                <a:latin typeface="Times New Roman" panose="02020603050405020304" pitchFamily="18" charset="0"/>
                <a:cs typeface="Times New Roman" panose="02020603050405020304" pitchFamily="18" charset="0"/>
              </a:rPr>
              <a:t>Primary</a:t>
            </a:r>
            <a:r>
              <a:rPr lang="az-Latn-AZ" sz="2000" dirty="0">
                <a:latin typeface="Times New Roman" panose="02020603050405020304" pitchFamily="18" charset="0"/>
                <a:cs typeface="Times New Roman" panose="02020603050405020304" pitchFamily="18" charset="0"/>
              </a:rPr>
              <a:t> Key yazılır. Və beləcə ilk nömrə sətir nömrəsi olur və rəngi digər sütunlardan fərqlənir.</a:t>
            </a:r>
          </a:p>
          <a:p>
            <a:pPr marL="514350" indent="-514350">
              <a:buAutoNum type="arabicPeriod"/>
            </a:pPr>
            <a:endParaRPr lang="az-Latn-AZ"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11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D5248-1AE6-4998-9116-32DB80B32FFE}"/>
              </a:ext>
            </a:extLst>
          </p:cNvPr>
          <p:cNvSpPr>
            <a:spLocks noGrp="1"/>
          </p:cNvSpPr>
          <p:nvPr>
            <p:ph idx="1"/>
          </p:nvPr>
        </p:nvSpPr>
        <p:spPr>
          <a:xfrm>
            <a:off x="128814" y="749527"/>
            <a:ext cx="11934371" cy="5781902"/>
          </a:xfrm>
        </p:spPr>
        <p:txBody>
          <a:bodyPr>
            <a:normAutofit/>
          </a:bodyPr>
          <a:lstStyle/>
          <a:p>
            <a:pPr marL="0" indent="0">
              <a:buNone/>
            </a:pPr>
            <a:r>
              <a:rPr lang="az-Latn-AZ" sz="2400" dirty="0">
                <a:latin typeface="Times New Roman" panose="02020603050405020304" pitchFamily="18" charset="0"/>
                <a:cs typeface="Times New Roman" panose="02020603050405020304" pitchFamily="18" charset="0"/>
              </a:rPr>
              <a:t>   2. </a:t>
            </a:r>
            <a:r>
              <a:rPr lang="az-Latn-AZ" sz="2400" dirty="0" err="1">
                <a:latin typeface="Times New Roman" panose="02020603050405020304" pitchFamily="18" charset="0"/>
                <a:cs typeface="Times New Roman" panose="02020603050405020304" pitchFamily="18" charset="0"/>
              </a:rPr>
              <a:t>Alter</a:t>
            </a:r>
            <a:r>
              <a:rPr lang="az-Latn-AZ" sz="2400" dirty="0">
                <a:latin typeface="Times New Roman" panose="02020603050405020304" pitchFamily="18" charset="0"/>
                <a:cs typeface="Times New Roman" panose="02020603050405020304" pitchFamily="18" charset="0"/>
              </a:rPr>
              <a:t> – sütun əlavə edir, sütunun tipini dəyişir. </a:t>
            </a:r>
          </a:p>
          <a:p>
            <a:pPr marL="0" indent="0">
              <a:buNone/>
            </a:pPr>
            <a:r>
              <a:rPr lang="az-Latn-AZ" sz="2400" i="1" dirty="0">
                <a:latin typeface="Times New Roman" panose="02020603050405020304" pitchFamily="18" charset="0"/>
                <a:cs typeface="Times New Roman" panose="02020603050405020304" pitchFamily="18" charset="0"/>
              </a:rPr>
              <a:t>   </a:t>
            </a:r>
            <a:r>
              <a:rPr lang="az-Latn-AZ" sz="2400" b="1" i="1" dirty="0">
                <a:latin typeface="Times New Roman" panose="02020603050405020304" pitchFamily="18" charset="0"/>
                <a:cs typeface="Times New Roman" panose="02020603050405020304" pitchFamily="18" charset="0"/>
              </a:rPr>
              <a:t>ALTER TABLE </a:t>
            </a:r>
            <a:r>
              <a:rPr lang="az-Latn-AZ" sz="2400" b="1" i="1" dirty="0" err="1">
                <a:latin typeface="Times New Roman" panose="02020603050405020304" pitchFamily="18" charset="0"/>
                <a:cs typeface="Times New Roman" panose="02020603050405020304" pitchFamily="18" charset="0"/>
              </a:rPr>
              <a:t>table_tame</a:t>
            </a:r>
            <a:r>
              <a:rPr lang="az-Latn-AZ" sz="2400" b="1" i="1" dirty="0">
                <a:latin typeface="Times New Roman" panose="02020603050405020304" pitchFamily="18" charset="0"/>
                <a:cs typeface="Times New Roman" panose="02020603050405020304" pitchFamily="18" charset="0"/>
              </a:rPr>
              <a:t> ADD </a:t>
            </a:r>
            <a:r>
              <a:rPr lang="az-Latn-AZ" sz="2400" b="1" i="1" dirty="0" err="1">
                <a:latin typeface="Times New Roman" panose="02020603050405020304" pitchFamily="18" charset="0"/>
                <a:cs typeface="Times New Roman" panose="02020603050405020304" pitchFamily="18" charset="0"/>
              </a:rPr>
              <a:t>yeni_sütun</a:t>
            </a:r>
            <a:r>
              <a:rPr lang="az-Latn-AZ" sz="2400" b="1" i="1" dirty="0">
                <a:latin typeface="Times New Roman" panose="02020603050405020304" pitchFamily="18" charset="0"/>
                <a:cs typeface="Times New Roman" panose="02020603050405020304" pitchFamily="18" charset="0"/>
              </a:rPr>
              <a:t> İNTEGER </a:t>
            </a:r>
            <a:r>
              <a:rPr lang="az-Latn-AZ" sz="2400" dirty="0">
                <a:latin typeface="Times New Roman" panose="02020603050405020304" pitchFamily="18" charset="0"/>
                <a:cs typeface="Times New Roman" panose="02020603050405020304" pitchFamily="18" charset="0"/>
              </a:rPr>
              <a:t>– sütun əlavə edir</a:t>
            </a:r>
          </a:p>
          <a:p>
            <a:pPr marL="0" indent="0">
              <a:buNone/>
            </a:pPr>
            <a:r>
              <a:rPr lang="az-Latn-AZ" sz="2400" b="1" i="1" dirty="0">
                <a:latin typeface="Times New Roman" panose="02020603050405020304" pitchFamily="18" charset="0"/>
                <a:cs typeface="Times New Roman" panose="02020603050405020304" pitchFamily="18" charset="0"/>
              </a:rPr>
              <a:t>   ALTER TABLE </a:t>
            </a:r>
            <a:r>
              <a:rPr lang="az-Latn-AZ" sz="2400" b="1" i="1" dirty="0" err="1">
                <a:latin typeface="Times New Roman" panose="02020603050405020304" pitchFamily="18" charset="0"/>
                <a:cs typeface="Times New Roman" panose="02020603050405020304" pitchFamily="18" charset="0"/>
              </a:rPr>
              <a:t>table_name</a:t>
            </a:r>
            <a:r>
              <a:rPr lang="az-Latn-AZ" sz="2400" b="1" i="1" dirty="0">
                <a:latin typeface="Times New Roman" panose="02020603050405020304" pitchFamily="18" charset="0"/>
                <a:cs typeface="Times New Roman" panose="02020603050405020304" pitchFamily="18" charset="0"/>
              </a:rPr>
              <a:t> ALTER COLUMN </a:t>
            </a:r>
            <a:r>
              <a:rPr lang="az-Latn-AZ" sz="2400" b="1" i="1" dirty="0" err="1">
                <a:latin typeface="Times New Roman" panose="02020603050405020304" pitchFamily="18" charset="0"/>
                <a:cs typeface="Times New Roman" panose="02020603050405020304" pitchFamily="18" charset="0"/>
              </a:rPr>
              <a:t>sütun_adı</a:t>
            </a:r>
            <a:r>
              <a:rPr lang="az-Latn-AZ" sz="2400" b="1" i="1" dirty="0">
                <a:latin typeface="Times New Roman" panose="02020603050405020304" pitchFamily="18" charset="0"/>
                <a:cs typeface="Times New Roman" panose="02020603050405020304" pitchFamily="18" charset="0"/>
              </a:rPr>
              <a:t> VARCHAR(15)</a:t>
            </a:r>
            <a:r>
              <a:rPr lang="az-Latn-AZ" sz="2400" i="1"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    sütunun tipini dəyişir.</a:t>
            </a:r>
          </a:p>
          <a:p>
            <a:pPr marL="0" indent="0">
              <a:buNone/>
            </a:pPr>
            <a:endParaRPr lang="az-Latn-AZ" sz="2400" i="1" dirty="0">
              <a:latin typeface="Times New Roman" panose="02020603050405020304" pitchFamily="18" charset="0"/>
              <a:cs typeface="Times New Roman" panose="02020603050405020304" pitchFamily="18" charset="0"/>
            </a:endParaRPr>
          </a:p>
          <a:p>
            <a:pPr marL="0" indent="0">
              <a:buNone/>
            </a:pPr>
            <a:r>
              <a:rPr lang="az-Latn-AZ" sz="2400" i="1"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3. </a:t>
            </a:r>
            <a:r>
              <a:rPr lang="az-Latn-AZ" sz="2400" dirty="0" err="1">
                <a:latin typeface="Times New Roman" panose="02020603050405020304" pitchFamily="18" charset="0"/>
                <a:cs typeface="Times New Roman" panose="02020603050405020304" pitchFamily="18" charset="0"/>
              </a:rPr>
              <a:t>Drop</a:t>
            </a:r>
            <a:r>
              <a:rPr lang="az-Latn-AZ" sz="2400" dirty="0">
                <a:latin typeface="Times New Roman" panose="02020603050405020304" pitchFamily="18" charset="0"/>
                <a:cs typeface="Times New Roman" panose="02020603050405020304" pitchFamily="18" charset="0"/>
              </a:rPr>
              <a:t> – cədvəli yaxud sütunu silir.</a:t>
            </a:r>
          </a:p>
          <a:p>
            <a:pPr marL="0" indent="0">
              <a:buNone/>
            </a:pPr>
            <a:r>
              <a:rPr lang="az-Latn-AZ" sz="2400" dirty="0">
                <a:latin typeface="Times New Roman" panose="02020603050405020304" pitchFamily="18" charset="0"/>
                <a:cs typeface="Times New Roman" panose="02020603050405020304" pitchFamily="18" charset="0"/>
              </a:rPr>
              <a:t>   </a:t>
            </a:r>
            <a:r>
              <a:rPr lang="az-Latn-AZ" sz="2400" b="1" i="1" dirty="0">
                <a:latin typeface="Times New Roman" panose="02020603050405020304" pitchFamily="18" charset="0"/>
                <a:cs typeface="Times New Roman" panose="02020603050405020304" pitchFamily="18" charset="0"/>
              </a:rPr>
              <a:t>DROP TABLE </a:t>
            </a:r>
            <a:r>
              <a:rPr lang="az-Latn-AZ" sz="2400" b="1" i="1" dirty="0" err="1">
                <a:latin typeface="Times New Roman" panose="02020603050405020304" pitchFamily="18" charset="0"/>
                <a:cs typeface="Times New Roman" panose="02020603050405020304" pitchFamily="18" charset="0"/>
              </a:rPr>
              <a:t>table_name</a:t>
            </a:r>
            <a:r>
              <a:rPr lang="az-Latn-AZ" sz="2400" i="1"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 cədvəli silir</a:t>
            </a:r>
          </a:p>
          <a:p>
            <a:pPr marL="0" indent="0">
              <a:buNone/>
            </a:pPr>
            <a:r>
              <a:rPr lang="az-Latn-AZ" sz="2400" dirty="0">
                <a:latin typeface="Times New Roman" panose="02020603050405020304" pitchFamily="18" charset="0"/>
                <a:cs typeface="Times New Roman" panose="02020603050405020304" pitchFamily="18" charset="0"/>
              </a:rPr>
              <a:t>   </a:t>
            </a:r>
            <a:r>
              <a:rPr lang="az-Latn-AZ" sz="2400" b="1" i="1" dirty="0">
                <a:latin typeface="Times New Roman" panose="02020603050405020304" pitchFamily="18" charset="0"/>
                <a:cs typeface="Times New Roman" panose="02020603050405020304" pitchFamily="18" charset="0"/>
              </a:rPr>
              <a:t>DROP TABLE  </a:t>
            </a:r>
            <a:r>
              <a:rPr lang="az-Latn-AZ" sz="2400" b="1" i="1" dirty="0" err="1">
                <a:latin typeface="Times New Roman" panose="02020603050405020304" pitchFamily="18" charset="0"/>
                <a:cs typeface="Times New Roman" panose="02020603050405020304" pitchFamily="18" charset="0"/>
              </a:rPr>
              <a:t>table_name</a:t>
            </a:r>
            <a:r>
              <a:rPr lang="az-Latn-AZ" sz="2400" b="1" i="1" dirty="0">
                <a:latin typeface="Times New Roman" panose="02020603050405020304" pitchFamily="18" charset="0"/>
                <a:cs typeface="Times New Roman" panose="02020603050405020304" pitchFamily="18" charset="0"/>
              </a:rPr>
              <a:t>  DROP COLUMN  </a:t>
            </a:r>
            <a:r>
              <a:rPr lang="az-Latn-AZ" sz="2400" b="1" i="1" dirty="0" err="1">
                <a:latin typeface="Times New Roman" panose="02020603050405020304" pitchFamily="18" charset="0"/>
                <a:cs typeface="Times New Roman" panose="02020603050405020304" pitchFamily="18" charset="0"/>
              </a:rPr>
              <a:t>sütun_adı</a:t>
            </a:r>
            <a:r>
              <a:rPr lang="az-Latn-AZ" sz="2400" b="1" i="1"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 sütunu silir.</a:t>
            </a:r>
          </a:p>
          <a:p>
            <a:pPr marL="0" indent="0">
              <a:buNone/>
            </a:pPr>
            <a:endParaRPr lang="az-Latn-AZ" sz="2400" dirty="0">
              <a:latin typeface="Times New Roman" panose="02020603050405020304" pitchFamily="18" charset="0"/>
              <a:cs typeface="Times New Roman" panose="02020603050405020304" pitchFamily="18" charset="0"/>
            </a:endParaRPr>
          </a:p>
          <a:p>
            <a:pPr marL="0" indent="0" algn="ctr">
              <a:buNone/>
            </a:pPr>
            <a:r>
              <a:rPr lang="az-Latn-AZ" sz="2400" b="1" dirty="0">
                <a:latin typeface="Times New Roman" panose="02020603050405020304" pitchFamily="18" charset="0"/>
                <a:cs typeface="Times New Roman" panose="02020603050405020304" pitchFamily="18" charset="0"/>
              </a:rPr>
              <a:t>Qeyd:</a:t>
            </a:r>
          </a:p>
          <a:p>
            <a:pPr marL="0" indent="0">
              <a:buNone/>
            </a:pPr>
            <a:r>
              <a:rPr lang="az-Latn-AZ" sz="2400" dirty="0">
                <a:latin typeface="Times New Roman" panose="02020603050405020304" pitchFamily="18" charset="0"/>
                <a:cs typeface="Times New Roman" panose="02020603050405020304" pitchFamily="18" charset="0"/>
              </a:rPr>
              <a:t>Sütun və </a:t>
            </a:r>
            <a:r>
              <a:rPr lang="az-Latn-AZ" sz="2400" dirty="0" err="1">
                <a:latin typeface="Times New Roman" panose="02020603050405020304" pitchFamily="18" charset="0"/>
                <a:cs typeface="Times New Roman" panose="02020603050405020304" pitchFamily="18" charset="0"/>
              </a:rPr>
              <a:t>sətr</a:t>
            </a:r>
            <a:r>
              <a:rPr lang="az-Latn-AZ" sz="2400" dirty="0">
                <a:latin typeface="Times New Roman" panose="02020603050405020304" pitchFamily="18" charset="0"/>
                <a:cs typeface="Times New Roman" panose="02020603050405020304" pitchFamily="18" charset="0"/>
              </a:rPr>
              <a:t> əlavə etmək üçün cədvəlinin adı üzərində sol düyməni sıxıb, «ADD COLUMN» basaraq sütun əlavə edib və ya «İNSERT (RO</a:t>
            </a:r>
            <a:r>
              <a:rPr lang="en-US" sz="2400" dirty="0">
                <a:latin typeface="Times New Roman" panose="02020603050405020304" pitchFamily="18" charset="0"/>
                <a:cs typeface="Times New Roman" panose="02020603050405020304" pitchFamily="18" charset="0"/>
              </a:rPr>
              <a:t>W</a:t>
            </a:r>
            <a:r>
              <a:rPr lang="az-Latn-AZ" sz="2400" dirty="0">
                <a:latin typeface="Times New Roman" panose="02020603050405020304" pitchFamily="18" charset="0"/>
                <a:cs typeface="Times New Roman" panose="02020603050405020304" pitchFamily="18" charset="0"/>
              </a:rPr>
              <a:t>)» basaraq sətir əlavə etməliyik</a:t>
            </a:r>
            <a:endParaRPr lang="az-Latn-A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5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4F1C-0792-4931-900E-DE49B21FD7F7}"/>
              </a:ext>
            </a:extLst>
          </p:cNvPr>
          <p:cNvSpPr>
            <a:spLocks noGrp="1"/>
          </p:cNvSpPr>
          <p:nvPr>
            <p:ph type="title"/>
          </p:nvPr>
        </p:nvSpPr>
        <p:spPr>
          <a:xfrm>
            <a:off x="838200" y="176441"/>
            <a:ext cx="10515600" cy="616254"/>
          </a:xfrm>
        </p:spPr>
        <p:txBody>
          <a:bodyPr>
            <a:normAutofit fontScale="90000"/>
          </a:bodyPr>
          <a:lstStyle/>
          <a:p>
            <a:pPr algn="ctr"/>
            <a:r>
              <a:rPr lang="az-Latn-AZ" b="1" i="1" dirty="0">
                <a:latin typeface="Times New Roman" panose="02020603050405020304" pitchFamily="18" charset="0"/>
                <a:cs typeface="Times New Roman" panose="02020603050405020304" pitchFamily="18" charset="0"/>
              </a:rPr>
              <a:t>DML - Əmrlər Bölməsi</a:t>
            </a:r>
          </a:p>
        </p:txBody>
      </p:sp>
      <p:sp>
        <p:nvSpPr>
          <p:cNvPr id="3" name="Content Placeholder 2">
            <a:extLst>
              <a:ext uri="{FF2B5EF4-FFF2-40B4-BE49-F238E27FC236}">
                <a16:creationId xmlns:a16="http://schemas.microsoft.com/office/drawing/2014/main" id="{9B698A7E-1382-4876-87CD-D415E9775192}"/>
              </a:ext>
            </a:extLst>
          </p:cNvPr>
          <p:cNvSpPr>
            <a:spLocks noGrp="1"/>
          </p:cNvSpPr>
          <p:nvPr>
            <p:ph idx="1"/>
          </p:nvPr>
        </p:nvSpPr>
        <p:spPr>
          <a:xfrm>
            <a:off x="446314" y="1159805"/>
            <a:ext cx="10515600" cy="2685487"/>
          </a:xfrm>
        </p:spPr>
        <p:txBody>
          <a:bodyPr>
            <a:normAutofit/>
          </a:bodyPr>
          <a:lstStyle/>
          <a:p>
            <a:pPr marL="0" indent="0">
              <a:buNone/>
            </a:pPr>
            <a:r>
              <a:rPr lang="az-Latn-AZ" sz="2400" dirty="0">
                <a:latin typeface="Times New Roman" panose="02020603050405020304" pitchFamily="18" charset="0"/>
                <a:cs typeface="Times New Roman" panose="02020603050405020304" pitchFamily="18" charset="0"/>
              </a:rPr>
              <a:t>DML – </a:t>
            </a:r>
            <a:r>
              <a:rPr lang="az-Latn-AZ" sz="2400" dirty="0" err="1">
                <a:latin typeface="Times New Roman" panose="02020603050405020304" pitchFamily="18" charset="0"/>
                <a:cs typeface="Times New Roman" panose="02020603050405020304" pitchFamily="18" charset="0"/>
              </a:rPr>
              <a:t>Data</a:t>
            </a:r>
            <a:r>
              <a:rPr lang="az-Latn-AZ" sz="2400" dirty="0">
                <a:latin typeface="Times New Roman" panose="02020603050405020304" pitchFamily="18" charset="0"/>
                <a:cs typeface="Times New Roman" panose="02020603050405020304" pitchFamily="18" charset="0"/>
              </a:rPr>
              <a:t> </a:t>
            </a:r>
            <a:r>
              <a:rPr lang="az-Latn-AZ" sz="2400" dirty="0" err="1">
                <a:latin typeface="Times New Roman" panose="02020603050405020304" pitchFamily="18" charset="0"/>
                <a:cs typeface="Times New Roman" panose="02020603050405020304" pitchFamily="18" charset="0"/>
              </a:rPr>
              <a:t>Manipulation</a:t>
            </a:r>
            <a:r>
              <a:rPr lang="az-Latn-AZ" sz="2400" dirty="0">
                <a:latin typeface="Times New Roman" panose="02020603050405020304" pitchFamily="18" charset="0"/>
                <a:cs typeface="Times New Roman" panose="02020603050405020304" pitchFamily="18" charset="0"/>
              </a:rPr>
              <a:t> </a:t>
            </a:r>
            <a:r>
              <a:rPr lang="az-Latn-AZ" sz="2400" dirty="0" err="1">
                <a:latin typeface="Times New Roman" panose="02020603050405020304" pitchFamily="18" charset="0"/>
                <a:cs typeface="Times New Roman" panose="02020603050405020304" pitchFamily="18" charset="0"/>
              </a:rPr>
              <a:t>Language</a:t>
            </a:r>
            <a:r>
              <a:rPr lang="az-Latn-AZ" sz="2400" dirty="0">
                <a:latin typeface="Times New Roman" panose="02020603050405020304" pitchFamily="18" charset="0"/>
                <a:cs typeface="Times New Roman" panose="02020603050405020304" pitchFamily="18" charset="0"/>
              </a:rPr>
              <a:t> (Məlumatın </a:t>
            </a:r>
            <a:r>
              <a:rPr lang="az-Latn-AZ" sz="2400" dirty="0" err="1">
                <a:latin typeface="Times New Roman" panose="02020603050405020304" pitchFamily="18" charset="0"/>
                <a:cs typeface="Times New Roman" panose="02020603050405020304" pitchFamily="18" charset="0"/>
              </a:rPr>
              <a:t>İadrəetmə</a:t>
            </a:r>
            <a:r>
              <a:rPr lang="az-Latn-AZ" sz="2400" dirty="0">
                <a:latin typeface="Times New Roman" panose="02020603050405020304" pitchFamily="18" charset="0"/>
                <a:cs typeface="Times New Roman" panose="02020603050405020304" pitchFamily="18" charset="0"/>
              </a:rPr>
              <a:t> Dili): özündə 4 əmri saxlayır</a:t>
            </a:r>
          </a:p>
          <a:p>
            <a:pPr marL="0" indent="0">
              <a:buNone/>
            </a:pPr>
            <a:r>
              <a:rPr lang="az-Latn-AZ" sz="2400" dirty="0">
                <a:latin typeface="Times New Roman" panose="02020603050405020304" pitchFamily="18" charset="0"/>
                <a:cs typeface="Times New Roman" panose="02020603050405020304" pitchFamily="18" charset="0"/>
              </a:rPr>
              <a:t>    1. SELECT,     2. İNSERT,     3. UPDATE,     4. DELETE</a:t>
            </a:r>
          </a:p>
          <a:p>
            <a:pPr marL="0" indent="0">
              <a:buNone/>
            </a:pPr>
            <a:r>
              <a:rPr lang="az-Latn-AZ" sz="2400" dirty="0">
                <a:latin typeface="Times New Roman" panose="02020603050405020304" pitchFamily="18" charset="0"/>
                <a:cs typeface="Times New Roman" panose="02020603050405020304" pitchFamily="18" charset="0"/>
              </a:rPr>
              <a:t>1. </a:t>
            </a:r>
            <a:r>
              <a:rPr lang="az-Latn-AZ" sz="2400" dirty="0" err="1">
                <a:latin typeface="Times New Roman" panose="02020603050405020304" pitchFamily="18" charset="0"/>
                <a:cs typeface="Times New Roman" panose="02020603050405020304" pitchFamily="18" charset="0"/>
              </a:rPr>
              <a:t>Select</a:t>
            </a:r>
            <a:r>
              <a:rPr lang="az-Latn-AZ" sz="2400" dirty="0">
                <a:latin typeface="Times New Roman" panose="02020603050405020304" pitchFamily="18" charset="0"/>
                <a:cs typeface="Times New Roman" panose="02020603050405020304" pitchFamily="18" charset="0"/>
              </a:rPr>
              <a:t> – bu əmr verilmiş cədvəldən uyğun sütunları seçib göstərmək üçün istifadə olunur. sütunları seçmək üçün isə </a:t>
            </a:r>
            <a:r>
              <a:rPr lang="en-US" sz="2400" b="1" i="1" dirty="0">
                <a:latin typeface="Times New Roman" panose="02020603050405020304" pitchFamily="18" charset="0"/>
                <a:cs typeface="Times New Roman" panose="02020603050405020304" pitchFamily="18" charset="0"/>
              </a:rPr>
              <a:t>WHERE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komutundan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istifad</a:t>
            </a:r>
            <a:r>
              <a:rPr lang="az-Latn-AZ" sz="2400" dirty="0">
                <a:latin typeface="Times New Roman" panose="02020603050405020304" pitchFamily="18" charset="0"/>
                <a:cs typeface="Times New Roman" panose="02020603050405020304" pitchFamily="18" charset="0"/>
              </a:rPr>
              <a:t>ə </a:t>
            </a:r>
            <a:r>
              <a:rPr lang="en-US" sz="2400" dirty="0" err="1">
                <a:latin typeface="Times New Roman" panose="02020603050405020304" pitchFamily="18" charset="0"/>
                <a:cs typeface="Times New Roman" panose="02020603050405020304" pitchFamily="18" charset="0"/>
              </a:rPr>
              <a:t>olunur</a:t>
            </a:r>
            <a:r>
              <a:rPr lang="az-Latn-AZ"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Where </a:t>
            </a:r>
            <a:r>
              <a:rPr lang="az-Latn-AZ" sz="2400" dirty="0">
                <a:latin typeface="Times New Roman" panose="02020603050405020304" pitchFamily="18" charset="0"/>
                <a:cs typeface="Times New Roman" panose="02020603050405020304" pitchFamily="18" charset="0"/>
              </a:rPr>
              <a:t>şərt operatorudur. Verilmiş şərt daxilində sütunlar seçilib təyin olunur. sütunları seçmək üçün isə operatorlardan istifadə edilir: </a:t>
            </a:r>
            <a:r>
              <a:rPr lang="az-Latn-AZ" sz="2400" b="1" i="1" dirty="0">
                <a:latin typeface="Times New Roman" panose="02020603050405020304" pitchFamily="18" charset="0"/>
                <a:cs typeface="Times New Roman" panose="02020603050405020304" pitchFamily="18" charset="0"/>
              </a:rPr>
              <a:t>and, </a:t>
            </a:r>
            <a:r>
              <a:rPr lang="az-Latn-AZ" sz="2400" b="1" i="1" dirty="0" err="1">
                <a:latin typeface="Times New Roman" panose="02020603050405020304" pitchFamily="18" charset="0"/>
                <a:cs typeface="Times New Roman" panose="02020603050405020304" pitchFamily="18" charset="0"/>
              </a:rPr>
              <a:t>or</a:t>
            </a:r>
            <a:r>
              <a:rPr lang="az-Latn-AZ" sz="2400" b="1" i="1" dirty="0">
                <a:latin typeface="Times New Roman" panose="02020603050405020304" pitchFamily="18" charset="0"/>
                <a:cs typeface="Times New Roman" panose="02020603050405020304" pitchFamily="18" charset="0"/>
              </a:rPr>
              <a:t>, </a:t>
            </a:r>
            <a:r>
              <a:rPr lang="az-Latn-AZ" sz="2400" b="1" i="1" dirty="0" err="1">
                <a:latin typeface="Times New Roman" panose="02020603050405020304" pitchFamily="18" charset="0"/>
                <a:cs typeface="Times New Roman" panose="02020603050405020304" pitchFamily="18" charset="0"/>
              </a:rPr>
              <a:t>in</a:t>
            </a:r>
            <a:r>
              <a:rPr lang="az-Latn-AZ" sz="2400" b="1" i="1" dirty="0">
                <a:latin typeface="Times New Roman" panose="02020603050405020304" pitchFamily="18" charset="0"/>
                <a:cs typeface="Times New Roman" panose="02020603050405020304" pitchFamily="18" charset="0"/>
              </a:rPr>
              <a:t>(a, b, c), </a:t>
            </a:r>
            <a:r>
              <a:rPr lang="az-Latn-AZ" sz="2400" b="1" i="1" dirty="0" err="1">
                <a:latin typeface="Times New Roman" panose="02020603050405020304" pitchFamily="18" charset="0"/>
                <a:cs typeface="Times New Roman" panose="02020603050405020304" pitchFamily="18" charset="0"/>
              </a:rPr>
              <a:t>bet</a:t>
            </a:r>
            <a:r>
              <a:rPr lang="en-US" sz="2400" b="1" i="1" dirty="0">
                <a:latin typeface="Times New Roman" panose="02020603050405020304" pitchFamily="18" charset="0"/>
                <a:cs typeface="Times New Roman" panose="02020603050405020304" pitchFamily="18" charset="0"/>
              </a:rPr>
              <a:t>ween</a:t>
            </a:r>
            <a:r>
              <a:rPr lang="az-Latn-AZ" sz="2400" b="1" i="1" dirty="0">
                <a:latin typeface="Times New Roman" panose="02020603050405020304" pitchFamily="18" charset="0"/>
                <a:cs typeface="Times New Roman" panose="02020603050405020304" pitchFamily="18" charset="0"/>
              </a:rPr>
              <a:t>, </a:t>
            </a:r>
            <a:r>
              <a:rPr lang="az-Latn-AZ" sz="2400" b="1" i="1" dirty="0" err="1">
                <a:latin typeface="Times New Roman" panose="02020603050405020304" pitchFamily="18" charset="0"/>
                <a:cs typeface="Times New Roman" panose="02020603050405020304" pitchFamily="18" charset="0"/>
              </a:rPr>
              <a:t>like</a:t>
            </a:r>
            <a:r>
              <a:rPr lang="en-US" sz="2400" b="1" i="1" dirty="0">
                <a:latin typeface="Times New Roman" panose="02020603050405020304" pitchFamily="18" charset="0"/>
                <a:cs typeface="Times New Roman" panose="02020603050405020304" pitchFamily="18" charset="0"/>
              </a:rPr>
              <a:t> </a:t>
            </a:r>
            <a:endParaRPr lang="az-Latn-AZ" sz="24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AD2F49-601E-4ADA-9913-00CBD22AD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971" y="4120222"/>
            <a:ext cx="6506483" cy="2162477"/>
          </a:xfrm>
          <a:prstGeom prst="rect">
            <a:avLst/>
          </a:prstGeom>
          <a:ln>
            <a:solidFill>
              <a:schemeClr val="accent1"/>
            </a:solidFill>
          </a:ln>
        </p:spPr>
      </p:pic>
      <p:sp>
        <p:nvSpPr>
          <p:cNvPr id="6" name="Title 1">
            <a:extLst>
              <a:ext uri="{FF2B5EF4-FFF2-40B4-BE49-F238E27FC236}">
                <a16:creationId xmlns:a16="http://schemas.microsoft.com/office/drawing/2014/main" id="{F9D10469-C17C-480D-9F51-4DAE65DC6B20}"/>
              </a:ext>
            </a:extLst>
          </p:cNvPr>
          <p:cNvSpPr txBox="1">
            <a:spLocks/>
          </p:cNvSpPr>
          <p:nvPr/>
        </p:nvSpPr>
        <p:spPr>
          <a:xfrm>
            <a:off x="446314" y="3924871"/>
            <a:ext cx="5112657" cy="237375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2400" dirty="0">
                <a:latin typeface="Times New Roman" panose="02020603050405020304" pitchFamily="18" charset="0"/>
                <a:cs typeface="Times New Roman" panose="02020603050405020304" pitchFamily="18" charset="0"/>
              </a:rPr>
              <a:t>Şəkildə göstərildiyi kimi bütün cədvəl ekrana çıxıb. Bunun səbəbi * operatorudur. * operatoru bütün cədvəlin ekrana çıxacağını ifadə edir. FROM operatoru isə ingilis dilindən «dan-dən» kimi tərcümə olunur. yəni «</a:t>
            </a:r>
            <a:r>
              <a:rPr lang="az-Latn-AZ" sz="2400" dirty="0" err="1">
                <a:latin typeface="Times New Roman" panose="02020603050405020304" pitchFamily="18" charset="0"/>
                <a:cs typeface="Times New Roman" panose="02020603050405020304" pitchFamily="18" charset="0"/>
              </a:rPr>
              <a:t>istifadechi</a:t>
            </a:r>
            <a:r>
              <a:rPr lang="az-Latn-AZ" sz="2400" dirty="0">
                <a:latin typeface="Times New Roman" panose="02020603050405020304" pitchFamily="18" charset="0"/>
                <a:cs typeface="Times New Roman" panose="02020603050405020304" pitchFamily="18" charset="0"/>
              </a:rPr>
              <a:t>» </a:t>
            </a:r>
            <a:r>
              <a:rPr lang="az-Latn-AZ" sz="2400" dirty="0" err="1">
                <a:latin typeface="Times New Roman" panose="02020603050405020304" pitchFamily="18" charset="0"/>
                <a:cs typeface="Times New Roman" panose="02020603050405020304" pitchFamily="18" charset="0"/>
              </a:rPr>
              <a:t>cedvelindən</a:t>
            </a:r>
            <a:r>
              <a:rPr lang="az-Latn-AZ" sz="2400" dirty="0">
                <a:latin typeface="Times New Roman" panose="02020603050405020304" pitchFamily="18" charset="0"/>
                <a:cs typeface="Times New Roman" panose="02020603050405020304" pitchFamily="18" charset="0"/>
              </a:rPr>
              <a:t> hər bir sütunu seçilir. Çünki * operatorundan istifadə olunur.</a:t>
            </a:r>
          </a:p>
        </p:txBody>
      </p:sp>
    </p:spTree>
    <p:extLst>
      <p:ext uri="{BB962C8B-B14F-4D97-AF65-F5344CB8AC3E}">
        <p14:creationId xmlns:p14="http://schemas.microsoft.com/office/powerpoint/2010/main" val="373585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6E85F-590D-4711-94EC-2EF00B85B296}"/>
              </a:ext>
            </a:extLst>
          </p:cNvPr>
          <p:cNvSpPr>
            <a:spLocks noGrp="1"/>
          </p:cNvSpPr>
          <p:nvPr>
            <p:ph idx="1"/>
          </p:nvPr>
        </p:nvSpPr>
        <p:spPr>
          <a:xfrm>
            <a:off x="315684" y="2387612"/>
            <a:ext cx="6099629" cy="2143424"/>
          </a:xfrm>
        </p:spPr>
        <p:txBody>
          <a:bodyPr>
            <a:normAutofit/>
          </a:bodyPr>
          <a:lstStyle/>
          <a:p>
            <a:pPr marL="0" indent="0">
              <a:buNone/>
            </a:pPr>
            <a:r>
              <a:rPr lang="az-Latn-AZ"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a:t>
            </a:r>
            <a:r>
              <a:rPr lang="az-Latn-AZ" dirty="0" err="1">
                <a:latin typeface="Times New Roman" panose="02020603050405020304" pitchFamily="18" charset="0"/>
                <a:cs typeface="Times New Roman" panose="02020603050405020304" pitchFamily="18" charset="0"/>
              </a:rPr>
              <a:t>ğdakı</a:t>
            </a:r>
            <a:r>
              <a:rPr lang="az-Latn-AZ" dirty="0">
                <a:latin typeface="Times New Roman" panose="02020603050405020304" pitchFamily="18" charset="0"/>
                <a:cs typeface="Times New Roman" panose="02020603050405020304" pitchFamily="18" charset="0"/>
              </a:rPr>
              <a:t> cədvələ fikir verincə görürük ki, sadəcə </a:t>
            </a:r>
            <a:r>
              <a:rPr lang="az-Latn-AZ" b="1" i="1" dirty="0">
                <a:latin typeface="Times New Roman" panose="02020603050405020304" pitchFamily="18" charset="0"/>
                <a:cs typeface="Times New Roman" panose="02020603050405020304" pitchFamily="18" charset="0"/>
              </a:rPr>
              <a:t>ad </a:t>
            </a:r>
            <a:r>
              <a:rPr lang="az-Latn-AZ" dirty="0">
                <a:latin typeface="Times New Roman" panose="02020603050405020304" pitchFamily="18" charset="0"/>
                <a:cs typeface="Times New Roman" panose="02020603050405020304" pitchFamily="18" charset="0"/>
              </a:rPr>
              <a:t>və</a:t>
            </a:r>
            <a:r>
              <a:rPr lang="az-Latn-AZ" b="1" i="1" dirty="0">
                <a:latin typeface="Times New Roman" panose="02020603050405020304" pitchFamily="18" charset="0"/>
                <a:cs typeface="Times New Roman" panose="02020603050405020304" pitchFamily="18" charset="0"/>
              </a:rPr>
              <a:t> sıra </a:t>
            </a:r>
            <a:r>
              <a:rPr lang="az-Latn-AZ" dirty="0">
                <a:latin typeface="Times New Roman" panose="02020603050405020304" pitchFamily="18" charset="0"/>
                <a:cs typeface="Times New Roman" panose="02020603050405020304" pitchFamily="18" charset="0"/>
              </a:rPr>
              <a:t>sütunları ekrana çıxıb. Çünki, SELECT əmrində öncə ad sonra da sütunun ekrana çıxmasını söyləmişdik. </a:t>
            </a:r>
          </a:p>
        </p:txBody>
      </p:sp>
      <p:pic>
        <p:nvPicPr>
          <p:cNvPr id="7" name="Picture 6">
            <a:extLst>
              <a:ext uri="{FF2B5EF4-FFF2-40B4-BE49-F238E27FC236}">
                <a16:creationId xmlns:a16="http://schemas.microsoft.com/office/drawing/2014/main" id="{057EB846-1500-497C-B30E-F47586520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053" y="2079748"/>
            <a:ext cx="3953427" cy="2143424"/>
          </a:xfrm>
          <a:prstGeom prst="rect">
            <a:avLst/>
          </a:prstGeom>
          <a:ln>
            <a:solidFill>
              <a:schemeClr val="accent1"/>
            </a:solidFill>
          </a:ln>
        </p:spPr>
      </p:pic>
      <p:sp>
        <p:nvSpPr>
          <p:cNvPr id="8" name="Content Placeholder 2">
            <a:extLst>
              <a:ext uri="{FF2B5EF4-FFF2-40B4-BE49-F238E27FC236}">
                <a16:creationId xmlns:a16="http://schemas.microsoft.com/office/drawing/2014/main" id="{5EBFEE27-72A6-4422-9A71-00A41D29621D}"/>
              </a:ext>
            </a:extLst>
          </p:cNvPr>
          <p:cNvSpPr txBox="1">
            <a:spLocks/>
          </p:cNvSpPr>
          <p:nvPr/>
        </p:nvSpPr>
        <p:spPr>
          <a:xfrm>
            <a:off x="315684" y="4640813"/>
            <a:ext cx="6099629" cy="21434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dirty="0">
                <a:latin typeface="Times New Roman" panose="02020603050405020304" pitchFamily="18" charset="0"/>
                <a:cs typeface="Times New Roman" panose="02020603050405020304" pitchFamily="18" charset="0"/>
              </a:rPr>
              <a:t>   Sağdakı cədvələ baxanda isə sadəcə bir sətrin çıxdığını görürük. İkinci </a:t>
            </a:r>
            <a:r>
              <a:rPr lang="az-Latn-AZ" dirty="0" err="1">
                <a:latin typeface="Times New Roman" panose="02020603050405020304" pitchFamily="18" charset="0"/>
                <a:cs typeface="Times New Roman" panose="02020603050405020304" pitchFamily="18" charset="0"/>
              </a:rPr>
              <a:t>sətr</a:t>
            </a:r>
            <a:r>
              <a:rPr lang="az-Latn-AZ" dirty="0">
                <a:latin typeface="Times New Roman" panose="02020603050405020304" pitchFamily="18" charset="0"/>
                <a:cs typeface="Times New Roman" panose="02020603050405020304" pitchFamily="18" charset="0"/>
              </a:rPr>
              <a:t> çıxmır. Çünki, </a:t>
            </a:r>
            <a:r>
              <a:rPr lang="en-US" dirty="0">
                <a:latin typeface="Times New Roman" panose="02020603050405020304" pitchFamily="18" charset="0"/>
                <a:cs typeface="Times New Roman" panose="02020603050405020304" pitchFamily="18" charset="0"/>
              </a:rPr>
              <a:t>where </a:t>
            </a:r>
            <a:r>
              <a:rPr lang="az-Latn-AZ" dirty="0">
                <a:latin typeface="Times New Roman" panose="02020603050405020304" pitchFamily="18" charset="0"/>
                <a:cs typeface="Times New Roman" panose="02020603050405020304" pitchFamily="18" charset="0"/>
              </a:rPr>
              <a:t>şərtində «nəticə=4.2» qeyd olunub. Birinci </a:t>
            </a:r>
            <a:r>
              <a:rPr lang="az-Latn-AZ" dirty="0" err="1">
                <a:latin typeface="Times New Roman" panose="02020603050405020304" pitchFamily="18" charset="0"/>
                <a:cs typeface="Times New Roman" panose="02020603050405020304" pitchFamily="18" charset="0"/>
              </a:rPr>
              <a:t>sətrdə</a:t>
            </a:r>
            <a:r>
              <a:rPr lang="az-Latn-AZ" dirty="0">
                <a:latin typeface="Times New Roman" panose="02020603050405020304" pitchFamily="18" charset="0"/>
                <a:cs typeface="Times New Roman" panose="02020603050405020304" pitchFamily="18" charset="0"/>
              </a:rPr>
              <a:t> nəticə 4.2, amma ikinci </a:t>
            </a:r>
            <a:r>
              <a:rPr lang="az-Latn-AZ" dirty="0" err="1">
                <a:latin typeface="Times New Roman" panose="02020603050405020304" pitchFamily="18" charset="0"/>
                <a:cs typeface="Times New Roman" panose="02020603050405020304" pitchFamily="18" charset="0"/>
              </a:rPr>
              <a:t>sətrdə</a:t>
            </a:r>
            <a:r>
              <a:rPr lang="az-Latn-AZ" dirty="0">
                <a:latin typeface="Times New Roman" panose="02020603050405020304" pitchFamily="18" charset="0"/>
                <a:cs typeface="Times New Roman" panose="02020603050405020304" pitchFamily="18" charset="0"/>
              </a:rPr>
              <a:t> isə nəticə 4.1 </a:t>
            </a:r>
            <a:r>
              <a:rPr lang="az-Latn-AZ" dirty="0" err="1">
                <a:latin typeface="Times New Roman" panose="02020603050405020304" pitchFamily="18" charset="0"/>
                <a:cs typeface="Times New Roman" panose="02020603050405020304" pitchFamily="18" charset="0"/>
              </a:rPr>
              <a:t>dir</a:t>
            </a:r>
            <a:r>
              <a:rPr lang="az-Latn-AZ" dirty="0">
                <a:latin typeface="Times New Roman" panose="02020603050405020304" pitchFamily="18" charset="0"/>
                <a:cs typeface="Times New Roman" panose="02020603050405020304" pitchFamily="18" charset="0"/>
              </a:rPr>
              <a:t>. Buna görə ikinci deyil, birinci </a:t>
            </a:r>
            <a:r>
              <a:rPr lang="az-Latn-AZ" dirty="0" err="1">
                <a:latin typeface="Times New Roman" panose="02020603050405020304" pitchFamily="18" charset="0"/>
                <a:cs typeface="Times New Roman" panose="02020603050405020304" pitchFamily="18" charset="0"/>
              </a:rPr>
              <a:t>sətr</a:t>
            </a:r>
            <a:r>
              <a:rPr lang="az-Latn-AZ" dirty="0">
                <a:latin typeface="Times New Roman" panose="02020603050405020304" pitchFamily="18" charset="0"/>
                <a:cs typeface="Times New Roman" panose="02020603050405020304" pitchFamily="18" charset="0"/>
              </a:rPr>
              <a:t> ekrana çıxır.</a:t>
            </a:r>
          </a:p>
        </p:txBody>
      </p:sp>
      <p:pic>
        <p:nvPicPr>
          <p:cNvPr id="10" name="Picture 9">
            <a:extLst>
              <a:ext uri="{FF2B5EF4-FFF2-40B4-BE49-F238E27FC236}">
                <a16:creationId xmlns:a16="http://schemas.microsoft.com/office/drawing/2014/main" id="{2E8ABAD1-CE1C-4F39-B4E6-ED476A8A4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17" y="4778252"/>
            <a:ext cx="3982006" cy="1771897"/>
          </a:xfrm>
          <a:prstGeom prst="rect">
            <a:avLst/>
          </a:prstGeom>
          <a:ln>
            <a:solidFill>
              <a:schemeClr val="accent1"/>
            </a:solidFill>
          </a:ln>
        </p:spPr>
      </p:pic>
      <p:pic>
        <p:nvPicPr>
          <p:cNvPr id="12" name="Picture 11">
            <a:extLst>
              <a:ext uri="{FF2B5EF4-FFF2-40B4-BE49-F238E27FC236}">
                <a16:creationId xmlns:a16="http://schemas.microsoft.com/office/drawing/2014/main" id="{403EDD1E-B174-44BD-AFBE-090B3315A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180" y="307851"/>
            <a:ext cx="8817453" cy="1461032"/>
          </a:xfrm>
          <a:prstGeom prst="rect">
            <a:avLst/>
          </a:prstGeom>
          <a:ln>
            <a:solidFill>
              <a:schemeClr val="accent1"/>
            </a:solidFill>
          </a:ln>
        </p:spPr>
      </p:pic>
      <p:sp>
        <p:nvSpPr>
          <p:cNvPr id="13" name="Content Placeholder 2">
            <a:extLst>
              <a:ext uri="{FF2B5EF4-FFF2-40B4-BE49-F238E27FC236}">
                <a16:creationId xmlns:a16="http://schemas.microsoft.com/office/drawing/2014/main" id="{C4330C52-9A8E-4DD9-88EC-B404CF2EC2BB}"/>
              </a:ext>
            </a:extLst>
          </p:cNvPr>
          <p:cNvSpPr txBox="1">
            <a:spLocks/>
          </p:cNvSpPr>
          <p:nvPr/>
        </p:nvSpPr>
        <p:spPr>
          <a:xfrm>
            <a:off x="315684" y="765990"/>
            <a:ext cx="2411691" cy="5447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b="1" dirty="0">
                <a:latin typeface="Times New Roman" panose="02020603050405020304" pitchFamily="18" charset="0"/>
                <a:cs typeface="Times New Roman" panose="02020603050405020304" pitchFamily="18" charset="0"/>
              </a:rPr>
              <a:t>Ümumi cədvəl:</a:t>
            </a:r>
          </a:p>
        </p:txBody>
      </p:sp>
    </p:spTree>
    <p:extLst>
      <p:ext uri="{BB962C8B-B14F-4D97-AF65-F5344CB8AC3E}">
        <p14:creationId xmlns:p14="http://schemas.microsoft.com/office/powerpoint/2010/main" val="3718241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6473-3674-4178-A641-A63F4EB8DF4A}"/>
              </a:ext>
            </a:extLst>
          </p:cNvPr>
          <p:cNvSpPr>
            <a:spLocks noGrp="1"/>
          </p:cNvSpPr>
          <p:nvPr>
            <p:ph type="title"/>
          </p:nvPr>
        </p:nvSpPr>
        <p:spPr>
          <a:xfrm>
            <a:off x="406401" y="460790"/>
            <a:ext cx="2002970" cy="723446"/>
          </a:xfrm>
        </p:spPr>
        <p:txBody>
          <a:bodyPr>
            <a:normAutofit fontScale="90000"/>
          </a:bodyPr>
          <a:lstStyle/>
          <a:p>
            <a:r>
              <a:rPr lang="az-Latn-AZ" sz="2800" b="1" dirty="0">
                <a:latin typeface="Times New Roman" panose="02020603050405020304" pitchFamily="18" charset="0"/>
                <a:cs typeface="Times New Roman" panose="02020603050405020304" pitchFamily="18" charset="0"/>
              </a:rPr>
              <a:t>Əsas Cədvəl:</a:t>
            </a:r>
          </a:p>
        </p:txBody>
      </p:sp>
      <p:sp>
        <p:nvSpPr>
          <p:cNvPr id="3" name="Content Placeholder 2">
            <a:extLst>
              <a:ext uri="{FF2B5EF4-FFF2-40B4-BE49-F238E27FC236}">
                <a16:creationId xmlns:a16="http://schemas.microsoft.com/office/drawing/2014/main" id="{B2EF46E1-3423-4237-960E-9CC1DEE23372}"/>
              </a:ext>
            </a:extLst>
          </p:cNvPr>
          <p:cNvSpPr>
            <a:spLocks noGrp="1"/>
          </p:cNvSpPr>
          <p:nvPr>
            <p:ph idx="1"/>
          </p:nvPr>
        </p:nvSpPr>
        <p:spPr>
          <a:xfrm>
            <a:off x="406401" y="1843315"/>
            <a:ext cx="5475514" cy="1451428"/>
          </a:xfrm>
        </p:spPr>
        <p:txBody>
          <a:bodyPr>
            <a:normAutofit fontScale="77500" lnSpcReduction="20000"/>
          </a:bodyPr>
          <a:lstStyle/>
          <a:p>
            <a:pPr marL="0" indent="0">
              <a:buNone/>
            </a:pPr>
            <a:r>
              <a:rPr lang="az-Latn-AZ" dirty="0">
                <a:latin typeface="Times New Roman" panose="02020603050405020304" pitchFamily="18" charset="0"/>
                <a:cs typeface="Times New Roman" panose="02020603050405020304" pitchFamily="18" charset="0"/>
              </a:rPr>
              <a:t>AND operatoru – burada </a:t>
            </a:r>
            <a:r>
              <a:rPr lang="en-US" dirty="0">
                <a:latin typeface="Times New Roman" panose="02020603050405020304" pitchFamily="18" charset="0"/>
                <a:cs typeface="Times New Roman" panose="02020603050405020304" pitchFamily="18" charset="0"/>
              </a:rPr>
              <a:t>Where </a:t>
            </a:r>
            <a:r>
              <a:rPr lang="az-Latn-AZ" dirty="0">
                <a:latin typeface="Times New Roman" panose="02020603050405020304" pitchFamily="18" charset="0"/>
                <a:cs typeface="Times New Roman" panose="02020603050405020304" pitchFamily="18" charset="0"/>
              </a:rPr>
              <a:t>şərtindən sonra iki müddəa ortaya qoyulur. Yəni həm a həm də b şərti altında sütun seçilir. Şəkildə həm fin, həm də doğum sütunlarının verilmiş dəyərlərinə əsasən ad və sıra sütunları seçilir.</a:t>
            </a:r>
          </a:p>
        </p:txBody>
      </p:sp>
      <p:pic>
        <p:nvPicPr>
          <p:cNvPr id="5" name="Picture 4">
            <a:extLst>
              <a:ext uri="{FF2B5EF4-FFF2-40B4-BE49-F238E27FC236}">
                <a16:creationId xmlns:a16="http://schemas.microsoft.com/office/drawing/2014/main" id="{B4FAC457-4A13-4F69-98FF-44B220E7C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146" y="91997"/>
            <a:ext cx="8817453" cy="1461032"/>
          </a:xfrm>
          <a:prstGeom prst="rect">
            <a:avLst/>
          </a:prstGeom>
          <a:ln>
            <a:solidFill>
              <a:schemeClr val="accent1"/>
            </a:solidFill>
          </a:ln>
        </p:spPr>
      </p:pic>
      <p:pic>
        <p:nvPicPr>
          <p:cNvPr id="7" name="Picture 6">
            <a:extLst>
              <a:ext uri="{FF2B5EF4-FFF2-40B4-BE49-F238E27FC236}">
                <a16:creationId xmlns:a16="http://schemas.microsoft.com/office/drawing/2014/main" id="{06D5B1D8-EE63-4C8F-9A43-B2D36E287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671" y="1666063"/>
            <a:ext cx="5029902" cy="1451427"/>
          </a:xfrm>
          <a:prstGeom prst="rect">
            <a:avLst/>
          </a:prstGeom>
          <a:ln>
            <a:solidFill>
              <a:schemeClr val="accent1"/>
            </a:solidFill>
          </a:ln>
        </p:spPr>
      </p:pic>
      <p:sp>
        <p:nvSpPr>
          <p:cNvPr id="8" name="Content Placeholder 2">
            <a:extLst>
              <a:ext uri="{FF2B5EF4-FFF2-40B4-BE49-F238E27FC236}">
                <a16:creationId xmlns:a16="http://schemas.microsoft.com/office/drawing/2014/main" id="{1098004A-74A9-4C00-A492-DF402AC845DE}"/>
              </a:ext>
            </a:extLst>
          </p:cNvPr>
          <p:cNvSpPr txBox="1">
            <a:spLocks/>
          </p:cNvSpPr>
          <p:nvPr/>
        </p:nvSpPr>
        <p:spPr>
          <a:xfrm>
            <a:off x="406401" y="3466861"/>
            <a:ext cx="5475514" cy="145142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dirty="0">
                <a:latin typeface="Times New Roman" panose="02020603050405020304" pitchFamily="18" charset="0"/>
                <a:cs typeface="Times New Roman" panose="02020603050405020304" pitchFamily="18" charset="0"/>
              </a:rPr>
              <a:t>OR operatoru – iki şərtdən birinin ödənməsi kifayətdir. Doğum sütununda verilən ikinci sətrə, fin sütununda verilən isə birinci sətrə aid olduğu üçün hər ikisi ekrana çıxır. Əgər bu şərtlər daxilində AND operatorundan istifadə olunsa idi, bu zaman heç biri ekrana </a:t>
            </a:r>
            <a:r>
              <a:rPr lang="az-Latn-AZ" dirty="0" err="1">
                <a:latin typeface="Times New Roman" panose="02020603050405020304" pitchFamily="18" charset="0"/>
                <a:cs typeface="Times New Roman" panose="02020603050405020304" pitchFamily="18" charset="0"/>
              </a:rPr>
              <a:t>çıxmayacaqdı</a:t>
            </a:r>
            <a:endParaRPr lang="az-Latn-AZ"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8340C3-744E-4AA0-BE8D-747946AADA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934" y="3234633"/>
            <a:ext cx="4839375" cy="1811715"/>
          </a:xfrm>
          <a:prstGeom prst="rect">
            <a:avLst/>
          </a:prstGeom>
          <a:ln>
            <a:solidFill>
              <a:schemeClr val="accent1"/>
            </a:solidFill>
          </a:ln>
        </p:spPr>
      </p:pic>
      <p:sp>
        <p:nvSpPr>
          <p:cNvPr id="11" name="Content Placeholder 2">
            <a:extLst>
              <a:ext uri="{FF2B5EF4-FFF2-40B4-BE49-F238E27FC236}">
                <a16:creationId xmlns:a16="http://schemas.microsoft.com/office/drawing/2014/main" id="{0637F849-8C0C-4839-99EC-E852FCA7BAF7}"/>
              </a:ext>
            </a:extLst>
          </p:cNvPr>
          <p:cNvSpPr txBox="1">
            <a:spLocks/>
          </p:cNvSpPr>
          <p:nvPr/>
        </p:nvSpPr>
        <p:spPr>
          <a:xfrm>
            <a:off x="0" y="5090407"/>
            <a:ext cx="12192000" cy="1675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1800" dirty="0">
                <a:latin typeface="Times New Roman" panose="02020603050405020304" pitchFamily="18" charset="0"/>
                <a:cs typeface="Times New Roman" panose="02020603050405020304" pitchFamily="18" charset="0"/>
              </a:rPr>
              <a:t>İN operatoru – </a:t>
            </a:r>
            <a:r>
              <a:rPr lang="en-US" sz="1800" b="1" dirty="0">
                <a:latin typeface="Times New Roman" panose="02020603050405020304" pitchFamily="18" charset="0"/>
                <a:cs typeface="Times New Roman" panose="02020603050405020304" pitchFamily="18" charset="0"/>
              </a:rPr>
              <a:t>SELECT ad, </a:t>
            </a:r>
            <a:r>
              <a:rPr lang="en-US" sz="1800" b="1" dirty="0" err="1">
                <a:latin typeface="Times New Roman" panose="02020603050405020304" pitchFamily="18" charset="0"/>
                <a:cs typeface="Times New Roman" panose="02020603050405020304" pitchFamily="18" charset="0"/>
              </a:rPr>
              <a:t>sıra</a:t>
            </a:r>
            <a:r>
              <a:rPr lang="en-US" sz="1800" b="1" dirty="0">
                <a:latin typeface="Times New Roman" panose="02020603050405020304" pitchFamily="18" charset="0"/>
                <a:cs typeface="Times New Roman" panose="02020603050405020304" pitchFamily="18" charset="0"/>
              </a:rPr>
              <a:t> FROM </a:t>
            </a:r>
            <a:r>
              <a:rPr lang="en-US" sz="1800" b="1" dirty="0" err="1">
                <a:latin typeface="Times New Roman" panose="02020603050405020304" pitchFamily="18" charset="0"/>
                <a:cs typeface="Times New Roman" panose="02020603050405020304" pitchFamily="18" charset="0"/>
              </a:rPr>
              <a:t>istifadechi</a:t>
            </a:r>
            <a:r>
              <a:rPr lang="en-US" sz="1800" b="1" dirty="0">
                <a:latin typeface="Times New Roman" panose="02020603050405020304" pitchFamily="18" charset="0"/>
                <a:cs typeface="Times New Roman" panose="02020603050405020304" pitchFamily="18" charset="0"/>
              </a:rPr>
              <a:t> WHERE </a:t>
            </a:r>
            <a:r>
              <a:rPr lang="en-US" sz="1800" b="1" dirty="0" err="1">
                <a:latin typeface="Times New Roman" panose="02020603050405020304" pitchFamily="18" charset="0"/>
                <a:cs typeface="Times New Roman" panose="02020603050405020304" pitchFamily="18" charset="0"/>
              </a:rPr>
              <a:t>sıra</a:t>
            </a:r>
            <a:r>
              <a:rPr lang="en-US" sz="1800" b="1" dirty="0">
                <a:latin typeface="Times New Roman" panose="02020603050405020304" pitchFamily="18" charset="0"/>
                <a:cs typeface="Times New Roman" panose="02020603050405020304" pitchFamily="18" charset="0"/>
              </a:rPr>
              <a:t> in(1, 2)</a:t>
            </a:r>
            <a:r>
              <a:rPr lang="az-Latn-AZ" sz="1800" b="1" dirty="0">
                <a:latin typeface="Times New Roman" panose="02020603050405020304" pitchFamily="18" charset="0"/>
                <a:cs typeface="Times New Roman" panose="02020603050405020304" pitchFamily="18" charset="0"/>
              </a:rPr>
              <a:t> </a:t>
            </a:r>
            <a:r>
              <a:rPr lang="az-Latn-AZ" sz="1800" dirty="0">
                <a:latin typeface="Times New Roman" panose="02020603050405020304" pitchFamily="18" charset="0"/>
                <a:cs typeface="Times New Roman" panose="02020603050405020304" pitchFamily="18" charset="0"/>
              </a:rPr>
              <a:t>– bu da o deməkdir ki, sıra sütunu harada 1 və 2 </a:t>
            </a:r>
            <a:r>
              <a:rPr lang="az-Latn-AZ" sz="1800" dirty="0" err="1">
                <a:latin typeface="Times New Roman" panose="02020603050405020304" pitchFamily="18" charset="0"/>
                <a:cs typeface="Times New Roman" panose="02020603050405020304" pitchFamily="18" charset="0"/>
              </a:rPr>
              <a:t>dirsə</a:t>
            </a:r>
            <a:r>
              <a:rPr lang="az-Latn-AZ" sz="1800" dirty="0">
                <a:latin typeface="Times New Roman" panose="02020603050405020304" pitchFamily="18" charset="0"/>
                <a:cs typeface="Times New Roman" panose="02020603050405020304" pitchFamily="18" charset="0"/>
              </a:rPr>
              <a:t>, həmin sətirlərin sadəcə ad və sıra sütununu ekrana çıxacaq. </a:t>
            </a:r>
          </a:p>
          <a:p>
            <a:pPr marL="0" indent="0">
              <a:buNone/>
            </a:pPr>
            <a:r>
              <a:rPr lang="az-Latn-AZ" sz="1800" dirty="0">
                <a:latin typeface="Times New Roman" panose="02020603050405020304" pitchFamily="18" charset="0"/>
                <a:cs typeface="Times New Roman" panose="02020603050405020304" pitchFamily="18" charset="0"/>
              </a:rPr>
              <a:t>LİKE </a:t>
            </a:r>
            <a:r>
              <a:rPr lang="en-US" sz="1800" dirty="0">
                <a:latin typeface="Times New Roman" panose="02020603050405020304" pitchFamily="18" charset="0"/>
                <a:cs typeface="Times New Roman" panose="02020603050405020304" pitchFamily="18" charset="0"/>
              </a:rPr>
              <a:t>‘%a%’ – </a:t>
            </a:r>
            <a:r>
              <a:rPr lang="en-US" sz="1800" dirty="0" err="1">
                <a:latin typeface="Times New Roman" panose="02020603050405020304" pitchFamily="18" charset="0"/>
                <a:cs typeface="Times New Roman" panose="02020603050405020304" pitchFamily="18" charset="0"/>
              </a:rPr>
              <a:t>bu</a:t>
            </a:r>
            <a:r>
              <a:rPr lang="en-US" sz="1800" dirty="0">
                <a:latin typeface="Times New Roman" panose="02020603050405020304" pitchFamily="18" charset="0"/>
                <a:cs typeface="Times New Roman" panose="02020603050405020304" pitchFamily="18" charset="0"/>
              </a:rPr>
              <a:t> o dem</a:t>
            </a:r>
            <a:r>
              <a:rPr lang="az-Latn-AZ" sz="1800" dirty="0">
                <a:latin typeface="Times New Roman" panose="02020603050405020304" pitchFamily="18" charset="0"/>
                <a:cs typeface="Times New Roman" panose="02020603050405020304" pitchFamily="18" charset="0"/>
              </a:rPr>
              <a:t>əkdir ki, hansı </a:t>
            </a:r>
            <a:r>
              <a:rPr lang="az-Latn-AZ" sz="1800" dirty="0" err="1">
                <a:latin typeface="Times New Roman" panose="02020603050405020304" pitchFamily="18" charset="0"/>
                <a:cs typeface="Times New Roman" panose="02020603050405020304" pitchFamily="18" charset="0"/>
              </a:rPr>
              <a:t>sətrdə</a:t>
            </a:r>
            <a:r>
              <a:rPr lang="az-Latn-AZ"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varsa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ekrana</a:t>
            </a:r>
            <a:r>
              <a:rPr lang="en-US" sz="1800" dirty="0">
                <a:latin typeface="Times New Roman" panose="02020603050405020304" pitchFamily="18" charset="0"/>
                <a:cs typeface="Times New Roman" panose="02020603050405020304" pitchFamily="18" charset="0"/>
              </a:rPr>
              <a:t> o </a:t>
            </a:r>
            <a:r>
              <a:rPr lang="az-Latn-AZ" sz="1800" dirty="0" err="1">
                <a:latin typeface="Times New Roman" panose="02020603050405020304" pitchFamily="18" charset="0"/>
                <a:cs typeface="Times New Roman" panose="02020603050405020304" pitchFamily="18" charset="0"/>
              </a:rPr>
              <a:t>şə</a:t>
            </a:r>
            <a:r>
              <a:rPr lang="en-US" sz="1800" dirty="0">
                <a:latin typeface="Times New Roman" panose="02020603050405020304" pitchFamily="18" charset="0"/>
                <a:cs typeface="Times New Roman" panose="02020603050405020304" pitchFamily="18" charset="0"/>
              </a:rPr>
              <a:t>rt </a:t>
            </a:r>
            <a:r>
              <a:rPr lang="en-US" sz="1800" dirty="0" err="1">
                <a:latin typeface="Times New Roman" panose="02020603050405020304" pitchFamily="18" charset="0"/>
                <a:cs typeface="Times New Roman" panose="02020603050405020304" pitchFamily="18" charset="0"/>
              </a:rPr>
              <a:t>daxilind</a:t>
            </a:r>
            <a:r>
              <a:rPr lang="az-Latn-AZ" sz="1800" dirty="0">
                <a:latin typeface="Times New Roman" panose="02020603050405020304" pitchFamily="18" charset="0"/>
                <a:cs typeface="Times New Roman" panose="02020603050405020304" pitchFamily="18" charset="0"/>
              </a:rPr>
              <a:t>ə lazı</a:t>
            </a:r>
            <a:r>
              <a:rPr lang="en-US" sz="1800" dirty="0">
                <a:latin typeface="Times New Roman" panose="02020603050405020304" pitchFamily="18" charset="0"/>
                <a:cs typeface="Times New Roman" panose="02020603050405020304" pitchFamily="18" charset="0"/>
              </a:rPr>
              <a:t>m </a:t>
            </a:r>
            <a:r>
              <a:rPr lang="en-US" sz="1800" dirty="0" err="1">
                <a:latin typeface="Times New Roman" panose="02020603050405020304" pitchFamily="18" charset="0"/>
                <a:cs typeface="Times New Roman" panose="02020603050405020304" pitchFamily="18" charset="0"/>
              </a:rPr>
              <a:t>olan</a:t>
            </a:r>
            <a:r>
              <a:rPr lang="az-Latn-AZ" sz="1800" dirty="0">
                <a:latin typeface="Times New Roman" panose="02020603050405020304" pitchFamily="18" charset="0"/>
                <a:cs typeface="Times New Roman" panose="02020603050405020304" pitchFamily="18" charset="0"/>
              </a:rPr>
              <a:t> sütunlar çıxacaq. LİKE </a:t>
            </a:r>
            <a:r>
              <a:rPr lang="en-US" sz="1800" dirty="0">
                <a:latin typeface="Times New Roman" panose="02020603050405020304" pitchFamily="18" charset="0"/>
                <a:cs typeface="Times New Roman" panose="02020603050405020304" pitchFamily="18" charset="0"/>
              </a:rPr>
              <a:t>‘a%’ – a-il</a:t>
            </a:r>
            <a:r>
              <a:rPr lang="az-Latn-AZ" sz="1800" dirty="0">
                <a:latin typeface="Times New Roman" panose="02020603050405020304" pitchFamily="18" charset="0"/>
                <a:cs typeface="Times New Roman" panose="02020603050405020304" pitchFamily="18" charset="0"/>
              </a:rPr>
              <a:t>ə </a:t>
            </a:r>
            <a:r>
              <a:rPr lang="az-Latn-AZ" sz="1800" dirty="0" err="1">
                <a:latin typeface="Times New Roman" panose="02020603050405020304" pitchFamily="18" charset="0"/>
                <a:cs typeface="Times New Roman" panose="02020603050405020304" pitchFamily="18" charset="0"/>
              </a:rPr>
              <a:t>başlayanlar</a:t>
            </a:r>
            <a:r>
              <a:rPr lang="az-Latn-AZ" sz="1800" dirty="0">
                <a:latin typeface="Times New Roman" panose="02020603050405020304" pitchFamily="18" charset="0"/>
                <a:cs typeface="Times New Roman" panose="02020603050405020304" pitchFamily="18" charset="0"/>
              </a:rPr>
              <a:t> şərtinə əsasən ekrana lazım olan sütunlar çıxacaq. </a:t>
            </a:r>
            <a:r>
              <a:rPr lang="en-US" sz="1800" b="1" dirty="0">
                <a:latin typeface="Times New Roman" panose="02020603050405020304" pitchFamily="18" charset="0"/>
                <a:cs typeface="Times New Roman" panose="02020603050405020304" pitchFamily="18" charset="0"/>
              </a:rPr>
              <a:t>SELECT ad, </a:t>
            </a:r>
            <a:r>
              <a:rPr lang="en-US" sz="1800" b="1" dirty="0" err="1">
                <a:latin typeface="Times New Roman" panose="02020603050405020304" pitchFamily="18" charset="0"/>
                <a:cs typeface="Times New Roman" panose="02020603050405020304" pitchFamily="18" charset="0"/>
              </a:rPr>
              <a:t>sıra</a:t>
            </a:r>
            <a:r>
              <a:rPr lang="en-US" sz="1800" b="1" dirty="0">
                <a:latin typeface="Times New Roman" panose="02020603050405020304" pitchFamily="18" charset="0"/>
                <a:cs typeface="Times New Roman" panose="02020603050405020304" pitchFamily="18" charset="0"/>
              </a:rPr>
              <a:t> FROM </a:t>
            </a:r>
            <a:r>
              <a:rPr lang="en-US" sz="1800" b="1" dirty="0" err="1">
                <a:latin typeface="Times New Roman" panose="02020603050405020304" pitchFamily="18" charset="0"/>
                <a:cs typeface="Times New Roman" panose="02020603050405020304" pitchFamily="18" charset="0"/>
              </a:rPr>
              <a:t>istifadechi</a:t>
            </a:r>
            <a:r>
              <a:rPr lang="en-US" sz="1800" b="1" dirty="0">
                <a:latin typeface="Times New Roman" panose="02020603050405020304" pitchFamily="18" charset="0"/>
                <a:cs typeface="Times New Roman" panose="02020603050405020304" pitchFamily="18" charset="0"/>
              </a:rPr>
              <a:t> WHERE ad LIKE '%a%’  </a:t>
            </a:r>
            <a:endParaRPr lang="az-Latn-AZ" sz="1800" b="1" dirty="0">
              <a:latin typeface="Times New Roman" panose="02020603050405020304" pitchFamily="18" charset="0"/>
              <a:cs typeface="Times New Roman" panose="02020603050405020304" pitchFamily="18" charset="0"/>
            </a:endParaRPr>
          </a:p>
          <a:p>
            <a:pPr marL="0" indent="0">
              <a:buNone/>
            </a:pPr>
            <a:r>
              <a:rPr lang="az-Latn-AZ" sz="1800" dirty="0">
                <a:latin typeface="Times New Roman" panose="02020603050405020304" pitchFamily="18" charset="0"/>
                <a:cs typeface="Times New Roman" panose="02020603050405020304" pitchFamily="18" charset="0"/>
              </a:rPr>
              <a:t>BET</a:t>
            </a:r>
            <a:r>
              <a:rPr lang="en-US" sz="1800" dirty="0">
                <a:latin typeface="Times New Roman" panose="02020603050405020304" pitchFamily="18" charset="0"/>
                <a:cs typeface="Times New Roman" panose="02020603050405020304" pitchFamily="18" charset="0"/>
              </a:rPr>
              <a:t>WEEN – </a:t>
            </a:r>
            <a:r>
              <a:rPr lang="en-US" sz="1800" dirty="0" err="1">
                <a:latin typeface="Times New Roman" panose="02020603050405020304" pitchFamily="18" charset="0"/>
                <a:cs typeface="Times New Roman" panose="02020603050405020304" pitchFamily="18" charset="0"/>
              </a:rPr>
              <a:t>operatoru</a:t>
            </a:r>
            <a:r>
              <a:rPr lang="en-US" sz="1800" dirty="0">
                <a:latin typeface="Times New Roman" panose="02020603050405020304" pitchFamily="18" charset="0"/>
                <a:cs typeface="Times New Roman" panose="02020603050405020304" pitchFamily="18" charset="0"/>
              </a:rPr>
              <a:t>. Aral</a:t>
            </a:r>
            <a:r>
              <a:rPr lang="az-Latn-AZ" sz="1800" dirty="0" err="1">
                <a:latin typeface="Times New Roman" panose="02020603050405020304" pitchFamily="18" charset="0"/>
                <a:cs typeface="Times New Roman" panose="02020603050405020304" pitchFamily="18" charset="0"/>
              </a:rPr>
              <a:t>ıq</a:t>
            </a:r>
            <a:r>
              <a:rPr lang="en-US" sz="1800" dirty="0">
                <a:latin typeface="Times New Roman" panose="02020603050405020304" pitchFamily="18" charset="0"/>
                <a:cs typeface="Times New Roman" panose="02020603050405020304" pitchFamily="18" charset="0"/>
              </a:rPr>
              <a:t>da </a:t>
            </a:r>
            <a:r>
              <a:rPr lang="en-US" sz="1800" dirty="0" err="1">
                <a:latin typeface="Times New Roman" panose="02020603050405020304" pitchFamily="18" charset="0"/>
                <a:cs typeface="Times New Roman" panose="02020603050405020304" pitchFamily="18" charset="0"/>
              </a:rPr>
              <a:t>olanlar</a:t>
            </a:r>
            <a:r>
              <a:rPr lang="az-Latn-AZ" sz="1800" dirty="0">
                <a:latin typeface="Times New Roman" panose="02020603050405020304" pitchFamily="18" charset="0"/>
                <a:cs typeface="Times New Roman" panose="02020603050405020304" pitchFamily="18" charset="0"/>
              </a:rPr>
              <a:t>ı ekrana çıxarır: </a:t>
            </a:r>
            <a:r>
              <a:rPr lang="en-US" sz="1600" b="1" dirty="0">
                <a:latin typeface="Times New Roman" panose="02020603050405020304" pitchFamily="18" charset="0"/>
                <a:cs typeface="Times New Roman" panose="02020603050405020304" pitchFamily="18" charset="0"/>
              </a:rPr>
              <a:t>SELECT ad, </a:t>
            </a:r>
            <a:r>
              <a:rPr lang="en-US" sz="1600" b="1" dirty="0" err="1">
                <a:latin typeface="Times New Roman" panose="02020603050405020304" pitchFamily="18" charset="0"/>
                <a:cs typeface="Times New Roman" panose="02020603050405020304" pitchFamily="18" charset="0"/>
              </a:rPr>
              <a:t>sıra</a:t>
            </a:r>
            <a:r>
              <a:rPr lang="en-US" sz="1600" b="1" dirty="0">
                <a:latin typeface="Times New Roman" panose="02020603050405020304" pitchFamily="18" charset="0"/>
                <a:cs typeface="Times New Roman" panose="02020603050405020304" pitchFamily="18" charset="0"/>
              </a:rPr>
              <a:t> FROM </a:t>
            </a:r>
            <a:r>
              <a:rPr lang="en-US" sz="1600" b="1" dirty="0" err="1">
                <a:latin typeface="Times New Roman" panose="02020603050405020304" pitchFamily="18" charset="0"/>
                <a:cs typeface="Times New Roman" panose="02020603050405020304" pitchFamily="18" charset="0"/>
              </a:rPr>
              <a:t>istifadechi</a:t>
            </a:r>
            <a:r>
              <a:rPr lang="en-US" sz="1600" b="1" dirty="0">
                <a:latin typeface="Times New Roman" panose="02020603050405020304" pitchFamily="18" charset="0"/>
                <a:cs typeface="Times New Roman" panose="02020603050405020304" pitchFamily="18" charset="0"/>
              </a:rPr>
              <a:t> WHERE </a:t>
            </a:r>
            <a:r>
              <a:rPr lang="en-US" sz="1600" b="1" dirty="0" err="1">
                <a:latin typeface="Times New Roman" panose="02020603050405020304" pitchFamily="18" charset="0"/>
                <a:cs typeface="Times New Roman" panose="02020603050405020304" pitchFamily="18" charset="0"/>
              </a:rPr>
              <a:t>netice</a:t>
            </a:r>
            <a:r>
              <a:rPr lang="en-US" sz="1600" b="1" dirty="0">
                <a:latin typeface="Times New Roman" panose="02020603050405020304" pitchFamily="18" charset="0"/>
                <a:cs typeface="Times New Roman" panose="02020603050405020304" pitchFamily="18" charset="0"/>
              </a:rPr>
              <a:t> BETWEEN 3.1 AND 5.1</a:t>
            </a:r>
            <a:endParaRPr lang="az-Latn-AZ" sz="18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az-Latn-AZ"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20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D68D-0800-4FEB-99DF-2DE94EABDD0C}"/>
              </a:ext>
            </a:extLst>
          </p:cNvPr>
          <p:cNvSpPr>
            <a:spLocks noGrp="1"/>
          </p:cNvSpPr>
          <p:nvPr>
            <p:ph type="title"/>
          </p:nvPr>
        </p:nvSpPr>
        <p:spPr>
          <a:xfrm>
            <a:off x="838200" y="5444"/>
            <a:ext cx="10515600" cy="2249714"/>
          </a:xfrm>
        </p:spPr>
        <p:txBody>
          <a:bodyPr>
            <a:noAutofit/>
          </a:bodyPr>
          <a:lstStyle/>
          <a:p>
            <a:r>
              <a:rPr lang="az-Latn-AZ" sz="2400" b="1" i="0" dirty="0">
                <a:solidFill>
                  <a:srgbClr val="202122"/>
                </a:solidFill>
                <a:effectLst/>
                <a:latin typeface="Times New Roman" panose="02020603050405020304" pitchFamily="18" charset="0"/>
                <a:cs typeface="Times New Roman" panose="02020603050405020304" pitchFamily="18" charset="0"/>
              </a:rPr>
              <a:t>İnformatika</a:t>
            </a:r>
            <a:r>
              <a:rPr lang="en-US" sz="2400" b="1" i="0" dirty="0">
                <a:solidFill>
                  <a:srgbClr val="202122"/>
                </a:solidFill>
                <a:effectLst/>
                <a:latin typeface="Times New Roman" panose="02020603050405020304" pitchFamily="18" charset="0"/>
                <a:cs typeface="Times New Roman" panose="02020603050405020304" pitchFamily="18" charset="0"/>
              </a:rPr>
              <a:t> </a:t>
            </a:r>
            <a:r>
              <a:rPr lang="az-Latn-AZ" sz="2400" b="0" i="0" dirty="0" err="1">
                <a:solidFill>
                  <a:srgbClr val="202122"/>
                </a:solidFill>
                <a:effectLst/>
                <a:latin typeface="Times New Roman" panose="02020603050405020304" pitchFamily="18" charset="0"/>
                <a:cs typeface="Times New Roman" panose="02020603050405020304" pitchFamily="18" charset="0"/>
              </a:rPr>
              <a:t>verilənlərin</a:t>
            </a:r>
            <a:r>
              <a:rPr lang="az-Latn-AZ" sz="2400" b="0" i="0" dirty="0">
                <a:solidFill>
                  <a:srgbClr val="202122"/>
                </a:solidFill>
                <a:effectLst/>
                <a:latin typeface="Times New Roman" panose="02020603050405020304" pitchFamily="18" charset="0"/>
                <a:cs typeface="Times New Roman" panose="02020603050405020304" pitchFamily="18" charset="0"/>
              </a:rPr>
              <a:t> saxlanması, emalı və ötürülməsi məsələləri ilə məşğul olan elm sahəsi</a:t>
            </a:r>
            <a:r>
              <a:rPr lang="en-US" sz="2400" b="0" i="0" dirty="0" err="1">
                <a:solidFill>
                  <a:srgbClr val="202122"/>
                </a:solidFill>
                <a:effectLst/>
                <a:latin typeface="Times New Roman" panose="02020603050405020304" pitchFamily="18" charset="0"/>
                <a:cs typeface="Times New Roman" panose="02020603050405020304" pitchFamily="18" charset="0"/>
              </a:rPr>
              <a:t>dir</a:t>
            </a:r>
            <a:r>
              <a:rPr lang="az-Latn-AZ" sz="2400" b="0" i="0" dirty="0">
                <a:solidFill>
                  <a:srgbClr val="202122"/>
                </a:solidFill>
                <a:effectLst/>
                <a:latin typeface="Times New Roman" panose="02020603050405020304" pitchFamily="18" charset="0"/>
                <a:cs typeface="Times New Roman" panose="02020603050405020304" pitchFamily="18" charset="0"/>
              </a:rPr>
              <a:t>. Bəşəriyyət bu məsələlərlə həmişə məşğul olmuşdur, ancaq informatika müstəqil fənn kimi yalnız XX əsrin 70-ci illərinin sonunda ayrılmışdır.</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0" i="0" dirty="0" err="1">
                <a:solidFill>
                  <a:srgbClr val="202122"/>
                </a:solidFill>
                <a:effectLst/>
                <a:latin typeface="Times New Roman" panose="02020603050405020304" pitchFamily="18" charset="0"/>
                <a:cs typeface="Times New Roman" panose="02020603050405020304" pitchFamily="18" charset="0"/>
              </a:rPr>
              <a:t>Informatika</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az-Latn-AZ" sz="2400" b="0" i="0" dirty="0">
                <a:solidFill>
                  <a:srgbClr val="202122"/>
                </a:solidFill>
                <a:effectLst/>
                <a:latin typeface="Times New Roman" panose="02020603050405020304" pitchFamily="18" charset="0"/>
                <a:cs typeface="Times New Roman" panose="02020603050405020304" pitchFamily="18" charset="0"/>
              </a:rPr>
              <a:t>riyaziyyat və məntiq elmlərinin </a:t>
            </a:r>
            <a:r>
              <a:rPr lang="az-Latn-AZ" sz="2400" b="0" i="0" dirty="0" err="1">
                <a:solidFill>
                  <a:srgbClr val="202122"/>
                </a:solidFill>
                <a:effectLst/>
                <a:latin typeface="Times New Roman" panose="02020603050405020304" pitchFamily="18" charset="0"/>
                <a:cs typeface="Times New Roman" panose="02020603050405020304" pitchFamily="18" charset="0"/>
              </a:rPr>
              <a:t>əsəs</a:t>
            </a:r>
            <a:r>
              <a:rPr lang="az-Latn-AZ" sz="2400" dirty="0" err="1">
                <a:solidFill>
                  <a:srgbClr val="202122"/>
                </a:solidFill>
                <a:latin typeface="Times New Roman" panose="02020603050405020304" pitchFamily="18" charset="0"/>
                <a:cs typeface="Times New Roman" panose="02020603050405020304" pitchFamily="18" charset="0"/>
              </a:rPr>
              <a:t>ında</a:t>
            </a:r>
            <a:r>
              <a:rPr lang="az-Latn-AZ" sz="2400" dirty="0">
                <a:solidFill>
                  <a:srgbClr val="202122"/>
                </a:solidFill>
                <a:latin typeface="Times New Roman" panose="02020603050405020304" pitchFamily="18" charset="0"/>
                <a:cs typeface="Times New Roman" panose="02020603050405020304" pitchFamily="18" charset="0"/>
              </a:rPr>
              <a:t> inkişaf etmişdir. İnformatikanı izah etmək üçün 3 qola müraciət etməliyik. </a:t>
            </a:r>
            <a:endParaRPr lang="az-Latn-AZ" sz="2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CA7B923-CDE3-4B8D-A764-7CBC4AF5C3B3}"/>
              </a:ext>
            </a:extLst>
          </p:cNvPr>
          <p:cNvSpPr>
            <a:spLocks noGrp="1"/>
          </p:cNvSpPr>
          <p:nvPr>
            <p:ph idx="1"/>
          </p:nvPr>
        </p:nvSpPr>
        <p:spPr>
          <a:xfrm>
            <a:off x="5148941" y="2279499"/>
            <a:ext cx="2354943" cy="537028"/>
          </a:xfrm>
          <a:solidFill>
            <a:schemeClr val="accent4">
              <a:lumMod val="60000"/>
              <a:lumOff val="40000"/>
            </a:schemeClr>
          </a:solidFill>
          <a:ln w="28575">
            <a:solidFill>
              <a:schemeClr val="accent4">
                <a:lumMod val="75000"/>
              </a:schemeClr>
            </a:solidFill>
          </a:ln>
        </p:spPr>
        <p:txBody>
          <a:bodyPr/>
          <a:lstStyle/>
          <a:p>
            <a:pPr marL="0" indent="0" algn="ctr">
              <a:buNone/>
            </a:pPr>
            <a:r>
              <a:rPr lang="en-US" dirty="0" err="1">
                <a:latin typeface="Times New Roman" panose="02020603050405020304" pitchFamily="18" charset="0"/>
                <a:cs typeface="Times New Roman" panose="02020603050405020304" pitchFamily="18" charset="0"/>
              </a:rPr>
              <a:t>Informatika</a:t>
            </a:r>
            <a:endParaRPr lang="az-Latn-AZ" dirty="0">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7DA291B1-79BE-44E0-9B26-1332AC9CABF7}"/>
              </a:ext>
            </a:extLst>
          </p:cNvPr>
          <p:cNvSpPr txBox="1">
            <a:spLocks/>
          </p:cNvSpPr>
          <p:nvPr/>
        </p:nvSpPr>
        <p:spPr>
          <a:xfrm>
            <a:off x="1553025" y="3160486"/>
            <a:ext cx="2354943" cy="537028"/>
          </a:xfrm>
          <a:prstGeom prst="rect">
            <a:avLst/>
          </a:prstGeom>
          <a:solidFill>
            <a:schemeClr val="accent1">
              <a:lumMod val="60000"/>
              <a:lumOff val="40000"/>
            </a:schemeClr>
          </a:solidFill>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az-Latn-AZ"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Hardwere</a:t>
            </a:r>
            <a:endParaRPr lang="az-Latn-AZ" dirty="0">
              <a:latin typeface="Times New Roman" panose="02020603050405020304" pitchFamily="18" charset="0"/>
              <a:cs typeface="Times New Roman" panose="02020603050405020304" pitchFamily="18" charset="0"/>
            </a:endParaRPr>
          </a:p>
        </p:txBody>
      </p:sp>
      <p:sp>
        <p:nvSpPr>
          <p:cNvPr id="8" name="Content Placeholder 5">
            <a:extLst>
              <a:ext uri="{FF2B5EF4-FFF2-40B4-BE49-F238E27FC236}">
                <a16:creationId xmlns:a16="http://schemas.microsoft.com/office/drawing/2014/main" id="{DEE93A6D-15B5-4F0D-A9A2-E335B7197C5C}"/>
              </a:ext>
            </a:extLst>
          </p:cNvPr>
          <p:cNvSpPr txBox="1">
            <a:spLocks/>
          </p:cNvSpPr>
          <p:nvPr/>
        </p:nvSpPr>
        <p:spPr>
          <a:xfrm>
            <a:off x="5148942" y="3216729"/>
            <a:ext cx="2354943" cy="537028"/>
          </a:xfrm>
          <a:prstGeom prst="rect">
            <a:avLst/>
          </a:prstGeom>
          <a:solidFill>
            <a:schemeClr val="accent1">
              <a:lumMod val="60000"/>
              <a:lumOff val="40000"/>
            </a:schemeClr>
          </a:solidFill>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az-Latn-AZ"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Softwere</a:t>
            </a:r>
            <a:r>
              <a:rPr lang="en-US" dirty="0">
                <a:latin typeface="Times New Roman" panose="02020603050405020304" pitchFamily="18" charset="0"/>
                <a:cs typeface="Times New Roman" panose="02020603050405020304" pitchFamily="18" charset="0"/>
              </a:rPr>
              <a:t> </a:t>
            </a:r>
            <a:endParaRPr lang="az-Latn-AZ" dirty="0">
              <a:latin typeface="Times New Roman" panose="02020603050405020304" pitchFamily="18" charset="0"/>
              <a:cs typeface="Times New Roman" panose="02020603050405020304" pitchFamily="18" charset="0"/>
            </a:endParaRPr>
          </a:p>
        </p:txBody>
      </p:sp>
      <p:sp>
        <p:nvSpPr>
          <p:cNvPr id="9" name="Content Placeholder 5">
            <a:extLst>
              <a:ext uri="{FF2B5EF4-FFF2-40B4-BE49-F238E27FC236}">
                <a16:creationId xmlns:a16="http://schemas.microsoft.com/office/drawing/2014/main" id="{0FE29762-D33E-4D43-9960-95463380F971}"/>
              </a:ext>
            </a:extLst>
          </p:cNvPr>
          <p:cNvSpPr txBox="1">
            <a:spLocks/>
          </p:cNvSpPr>
          <p:nvPr/>
        </p:nvSpPr>
        <p:spPr>
          <a:xfrm>
            <a:off x="9238341" y="3234872"/>
            <a:ext cx="2354943" cy="537028"/>
          </a:xfrm>
          <a:prstGeom prst="rect">
            <a:avLst/>
          </a:prstGeom>
          <a:solidFill>
            <a:schemeClr val="accent1">
              <a:lumMod val="60000"/>
              <a:lumOff val="40000"/>
            </a:schemeClr>
          </a:solidFill>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az-Latn-AZ"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Brainwere</a:t>
            </a:r>
            <a:endParaRPr lang="az-Latn-AZ" dirty="0">
              <a:latin typeface="Times New Roman" panose="02020603050405020304" pitchFamily="18" charset="0"/>
              <a:cs typeface="Times New Roman" panose="02020603050405020304" pitchFamily="18" charset="0"/>
            </a:endParaRPr>
          </a:p>
        </p:txBody>
      </p:sp>
      <p:sp>
        <p:nvSpPr>
          <p:cNvPr id="11" name="Content Placeholder 5">
            <a:extLst>
              <a:ext uri="{FF2B5EF4-FFF2-40B4-BE49-F238E27FC236}">
                <a16:creationId xmlns:a16="http://schemas.microsoft.com/office/drawing/2014/main" id="{18CDC427-EE69-469B-BFA8-2F8C83C249E4}"/>
              </a:ext>
            </a:extLst>
          </p:cNvPr>
          <p:cNvSpPr txBox="1">
            <a:spLocks/>
          </p:cNvSpPr>
          <p:nvPr/>
        </p:nvSpPr>
        <p:spPr>
          <a:xfrm>
            <a:off x="451757" y="3771900"/>
            <a:ext cx="4004129"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az-Latn-AZ"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Hardwere</a:t>
            </a:r>
            <a:r>
              <a:rPr lang="en-US" dirty="0">
                <a:latin typeface="Times New Roman" panose="02020603050405020304" pitchFamily="18" charset="0"/>
                <a:cs typeface="Times New Roman" panose="02020603050405020304" pitchFamily="18" charset="0"/>
              </a:rPr>
              <a:t> –</a:t>
            </a:r>
            <a:r>
              <a:rPr lang="az-Latn-AZ"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Komputerin</a:t>
            </a:r>
            <a:r>
              <a:rPr lang="az-Latn-AZ" sz="1800" dirty="0">
                <a:latin typeface="Times New Roman" panose="02020603050405020304" pitchFamily="18" charset="0"/>
                <a:cs typeface="Times New Roman" panose="02020603050405020304" pitchFamily="18" charset="0"/>
              </a:rPr>
              <a:t> hazırlanması, bütün texniki hissələrinin </a:t>
            </a:r>
            <a:r>
              <a:rPr lang="az-Latn-AZ" sz="1800" dirty="0" err="1">
                <a:latin typeface="Times New Roman" panose="02020603050405020304" pitchFamily="18" charset="0"/>
                <a:cs typeface="Times New Roman" panose="02020603050405020304" pitchFamily="18" charset="0"/>
              </a:rPr>
              <a:t>öyrənilməsidir</a:t>
            </a:r>
            <a:r>
              <a:rPr lang="az-Latn-AZ"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Komputerin</a:t>
            </a:r>
            <a:r>
              <a:rPr lang="az-Latn-AZ" sz="1800" dirty="0">
                <a:latin typeface="Times New Roman" panose="02020603050405020304" pitchFamily="18" charset="0"/>
                <a:cs typeface="Times New Roman" panose="02020603050405020304" pitchFamily="18" charset="0"/>
              </a:rPr>
              <a:t> daxilində və xaricində olan hər şey </a:t>
            </a:r>
            <a:r>
              <a:rPr lang="az-Latn-AZ" sz="1800" dirty="0" err="1">
                <a:latin typeface="Times New Roman" panose="02020603050405020304" pitchFamily="18" charset="0"/>
                <a:cs typeface="Times New Roman" panose="02020603050405020304" pitchFamily="18" charset="0"/>
              </a:rPr>
              <a:t>hard</a:t>
            </a:r>
            <a:r>
              <a:rPr lang="en-US" sz="1800" dirty="0">
                <a:latin typeface="Times New Roman" panose="02020603050405020304" pitchFamily="18" charset="0"/>
                <a:cs typeface="Times New Roman" panose="02020603050405020304" pitchFamily="18" charset="0"/>
              </a:rPr>
              <a:t>were</a:t>
            </a:r>
            <a:r>
              <a:rPr lang="az-Latn-AZ" sz="1800" dirty="0">
                <a:latin typeface="Times New Roman" panose="02020603050405020304" pitchFamily="18" charset="0"/>
                <a:cs typeface="Times New Roman" panose="02020603050405020304" pitchFamily="18" charset="0"/>
              </a:rPr>
              <a:t>-ye</a:t>
            </a:r>
            <a:r>
              <a:rPr lang="en-US" sz="1800" dirty="0">
                <a:latin typeface="Times New Roman" panose="02020603050405020304" pitchFamily="18" charset="0"/>
                <a:cs typeface="Times New Roman" panose="02020603050405020304" pitchFamily="18" charset="0"/>
              </a:rPr>
              <a:t> </a:t>
            </a:r>
            <a:r>
              <a:rPr lang="az-Latn-AZ" sz="1800" dirty="0">
                <a:latin typeface="Times New Roman" panose="02020603050405020304" pitchFamily="18" charset="0"/>
                <a:cs typeface="Times New Roman" panose="02020603050405020304" pitchFamily="18" charset="0"/>
              </a:rPr>
              <a:t>aiddir.</a:t>
            </a:r>
            <a:endParaRPr lang="az-Latn-AZ"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3B15284-22D6-4A85-981B-F20954114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222" y="5096631"/>
            <a:ext cx="2252436" cy="15016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Content Placeholder 5">
            <a:extLst>
              <a:ext uri="{FF2B5EF4-FFF2-40B4-BE49-F238E27FC236}">
                <a16:creationId xmlns:a16="http://schemas.microsoft.com/office/drawing/2014/main" id="{8D586407-091A-43B2-B8AB-4A0A2FABFCAE}"/>
              </a:ext>
            </a:extLst>
          </p:cNvPr>
          <p:cNvSpPr txBox="1">
            <a:spLocks/>
          </p:cNvSpPr>
          <p:nvPr/>
        </p:nvSpPr>
        <p:spPr>
          <a:xfrm>
            <a:off x="4581072" y="3755571"/>
            <a:ext cx="4004130"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az-Latn-AZ" dirty="0">
                <a:latin typeface="Times New Roman" panose="02020603050405020304" pitchFamily="18" charset="0"/>
                <a:cs typeface="Times New Roman" panose="02020603050405020304" pitchFamily="18" charset="0"/>
              </a:rPr>
              <a:t>    </a:t>
            </a:r>
            <a:r>
              <a:rPr lang="az-Latn-AZ" dirty="0" err="1">
                <a:latin typeface="Times New Roman" panose="02020603050405020304" pitchFamily="18" charset="0"/>
                <a:cs typeface="Times New Roman" panose="02020603050405020304" pitchFamily="18" charset="0"/>
              </a:rPr>
              <a:t>Soft</a:t>
            </a:r>
            <a:r>
              <a:rPr lang="en-US" dirty="0">
                <a:latin typeface="Times New Roman" panose="02020603050405020304" pitchFamily="18" charset="0"/>
                <a:cs typeface="Times New Roman" panose="02020603050405020304" pitchFamily="18" charset="0"/>
              </a:rPr>
              <a:t>were –</a:t>
            </a:r>
            <a:r>
              <a:rPr lang="az-Latn-AZ"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hard</a:t>
            </a:r>
            <a:r>
              <a:rPr lang="en-US" sz="1800" dirty="0">
                <a:latin typeface="Times New Roman" panose="02020603050405020304" pitchFamily="18" charset="0"/>
                <a:cs typeface="Times New Roman" panose="02020603050405020304" pitchFamily="18" charset="0"/>
              </a:rPr>
              <a:t>were</a:t>
            </a:r>
            <a:r>
              <a:rPr lang="az-Latn-AZ" sz="1800" dirty="0">
                <a:latin typeface="Times New Roman" panose="02020603050405020304" pitchFamily="18" charset="0"/>
                <a:cs typeface="Times New Roman" panose="02020603050405020304" pitchFamily="18" charset="0"/>
              </a:rPr>
              <a:t>-ye</a:t>
            </a:r>
            <a:r>
              <a:rPr lang="en-US" sz="1800" dirty="0">
                <a:latin typeface="Times New Roman" panose="02020603050405020304" pitchFamily="18" charset="0"/>
                <a:cs typeface="Times New Roman" panose="02020603050405020304" pitchFamily="18" charset="0"/>
              </a:rPr>
              <a:t> </a:t>
            </a:r>
            <a:r>
              <a:rPr lang="az-Latn-AZ" sz="1800" dirty="0">
                <a:latin typeface="Times New Roman" panose="02020603050405020304" pitchFamily="18" charset="0"/>
                <a:cs typeface="Times New Roman" panose="02020603050405020304" pitchFamily="18" charset="0"/>
              </a:rPr>
              <a:t>daxil </a:t>
            </a:r>
            <a:r>
              <a:rPr lang="az-Latn-AZ" sz="1800" dirty="0" err="1">
                <a:latin typeface="Times New Roman" panose="02020603050405020304" pitchFamily="18" charset="0"/>
                <a:cs typeface="Times New Roman" panose="02020603050405020304" pitchFamily="18" charset="0"/>
              </a:rPr>
              <a:t>olanlardan</a:t>
            </a:r>
            <a:r>
              <a:rPr lang="az-Latn-AZ" sz="1800" dirty="0">
                <a:latin typeface="Times New Roman" panose="02020603050405020304" pitchFamily="18" charset="0"/>
                <a:cs typeface="Times New Roman" panose="02020603050405020304" pitchFamily="18" charset="0"/>
              </a:rPr>
              <a:t> istifadəni yararlı edən proqramlar qrupdur. Tanıdığımız bütün proqramlar bu qrupa daxildir</a:t>
            </a:r>
            <a:endParaRPr lang="az-Latn-AZ"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AC29F57-1DEB-44CF-B27C-650797DA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990" y="5096631"/>
            <a:ext cx="2261126" cy="15016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Content Placeholder 5">
            <a:extLst>
              <a:ext uri="{FF2B5EF4-FFF2-40B4-BE49-F238E27FC236}">
                <a16:creationId xmlns:a16="http://schemas.microsoft.com/office/drawing/2014/main" id="{8DCEED3B-4A85-4C15-B8D9-6BB2E1C9A22C}"/>
              </a:ext>
            </a:extLst>
          </p:cNvPr>
          <p:cNvSpPr txBox="1">
            <a:spLocks/>
          </p:cNvSpPr>
          <p:nvPr/>
        </p:nvSpPr>
        <p:spPr>
          <a:xfrm>
            <a:off x="8639627" y="3777343"/>
            <a:ext cx="3552373"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az-Latn-AZ"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Brainwere</a:t>
            </a:r>
            <a:r>
              <a:rPr lang="en-US" dirty="0">
                <a:latin typeface="Times New Roman" panose="02020603050405020304" pitchFamily="18" charset="0"/>
                <a:cs typeface="Times New Roman" panose="02020603050405020304" pitchFamily="18" charset="0"/>
              </a:rPr>
              <a:t> –</a:t>
            </a:r>
            <a:r>
              <a:rPr lang="az-Latn-AZ"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Tan</a:t>
            </a:r>
            <a:r>
              <a:rPr lang="az-Latn-AZ" sz="1800" dirty="0" err="1">
                <a:latin typeface="Times New Roman" panose="02020603050405020304" pitchFamily="18" charset="0"/>
                <a:cs typeface="Times New Roman" panose="02020603050405020304" pitchFamily="18" charset="0"/>
              </a:rPr>
              <a:t>ıdığımız</a:t>
            </a:r>
            <a:r>
              <a:rPr lang="az-Latn-AZ" sz="1800" dirty="0">
                <a:latin typeface="Times New Roman" panose="02020603050405020304" pitchFamily="18" charset="0"/>
                <a:cs typeface="Times New Roman" panose="02020603050405020304" pitchFamily="18" charset="0"/>
              </a:rPr>
              <a:t> bütün proqramların qurulma və işləmə alqoritmini öyrənib, izah edən bölmədir.</a:t>
            </a:r>
            <a:endParaRPr lang="az-Latn-AZ"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876F0039-17D2-4ED9-B325-F0D4465D54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219" y="4966230"/>
            <a:ext cx="2762629" cy="1784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6610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E046-8458-46BE-B6F6-EC0BD12AFE9B}"/>
              </a:ext>
            </a:extLst>
          </p:cNvPr>
          <p:cNvSpPr>
            <a:spLocks noGrp="1"/>
          </p:cNvSpPr>
          <p:nvPr>
            <p:ph type="title"/>
          </p:nvPr>
        </p:nvSpPr>
        <p:spPr>
          <a:xfrm>
            <a:off x="838200" y="101600"/>
            <a:ext cx="10515600" cy="579437"/>
          </a:xfrm>
        </p:spPr>
        <p:txBody>
          <a:bodyPr>
            <a:normAutofit fontScale="90000"/>
          </a:bodyPr>
          <a:lstStyle/>
          <a:p>
            <a:r>
              <a:rPr lang="en-US" sz="3600" dirty="0">
                <a:latin typeface="Times New Roman" panose="02020603050405020304" pitchFamily="18" charset="0"/>
                <a:cs typeface="Times New Roman" panose="02020603050405020304" pitchFamily="18" charset="0"/>
              </a:rPr>
              <a:t>Insert </a:t>
            </a:r>
            <a:r>
              <a:rPr lang="az-Latn-AZ" sz="3600" dirty="0">
                <a:latin typeface="Times New Roman" panose="02020603050405020304" pitchFamily="18" charset="0"/>
                <a:cs typeface="Times New Roman" panose="02020603050405020304" pitchFamily="18" charset="0"/>
              </a:rPr>
              <a:t>əmri: yeni bir </a:t>
            </a:r>
            <a:r>
              <a:rPr lang="az-Latn-AZ" sz="3600" dirty="0" err="1">
                <a:latin typeface="Times New Roman" panose="02020603050405020304" pitchFamily="18" charset="0"/>
                <a:cs typeface="Times New Roman" panose="02020603050405020304" pitchFamily="18" charset="0"/>
              </a:rPr>
              <a:t>sətr</a:t>
            </a:r>
            <a:r>
              <a:rPr lang="az-Latn-AZ" sz="3600" dirty="0">
                <a:latin typeface="Times New Roman" panose="02020603050405020304" pitchFamily="18" charset="0"/>
                <a:cs typeface="Times New Roman" panose="02020603050405020304" pitchFamily="18" charset="0"/>
              </a:rPr>
              <a:t> əlavə etmək üçün istifadə edilir. </a:t>
            </a:r>
          </a:p>
        </p:txBody>
      </p:sp>
      <p:sp>
        <p:nvSpPr>
          <p:cNvPr id="3" name="Content Placeholder 2">
            <a:extLst>
              <a:ext uri="{FF2B5EF4-FFF2-40B4-BE49-F238E27FC236}">
                <a16:creationId xmlns:a16="http://schemas.microsoft.com/office/drawing/2014/main" id="{9EDACB00-A7D2-4E2C-8034-A6B7AAF79323}"/>
              </a:ext>
            </a:extLst>
          </p:cNvPr>
          <p:cNvSpPr>
            <a:spLocks noGrp="1"/>
          </p:cNvSpPr>
          <p:nvPr>
            <p:ph idx="1"/>
          </p:nvPr>
        </p:nvSpPr>
        <p:spPr>
          <a:xfrm>
            <a:off x="-1" y="2721506"/>
            <a:ext cx="12166587" cy="4136493"/>
          </a:xfrm>
        </p:spPr>
        <p:txBody>
          <a:bodyPr/>
          <a:lstStyle/>
          <a:p>
            <a:pPr marL="0" indent="0">
              <a:buNone/>
            </a:pPr>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cedvel_name</a:t>
            </a:r>
            <a:r>
              <a:rPr lang="en-US" dirty="0">
                <a:latin typeface="Times New Roman" panose="02020603050405020304" pitchFamily="18" charset="0"/>
                <a:cs typeface="Times New Roman" panose="02020603050405020304" pitchFamily="18" charset="0"/>
              </a:rPr>
              <a:t> VALUES(a, b, c, d) –</a:t>
            </a:r>
            <a:r>
              <a:rPr lang="az-Latn-AZ"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t>
            </a:r>
            <a:r>
              <a:rPr lang="az-Latn-AZ" dirty="0">
                <a:latin typeface="Times New Roman" panose="02020603050405020304" pitchFamily="18" charset="0"/>
                <a:cs typeface="Times New Roman" panose="02020603050405020304" pitchFamily="18" charset="0"/>
              </a:rPr>
              <a:t>ə beləcə </a:t>
            </a:r>
          </a:p>
          <a:p>
            <a:pPr marL="0" indent="0">
              <a:buNone/>
            </a:pPr>
            <a:r>
              <a:rPr lang="az-Latn-AZ" dirty="0">
                <a:latin typeface="Times New Roman" panose="02020603050405020304" pitchFamily="18" charset="0"/>
                <a:cs typeface="Times New Roman" panose="02020603050405020304" pitchFamily="18" charset="0"/>
              </a:rPr>
              <a:t>yeni </a:t>
            </a:r>
            <a:r>
              <a:rPr lang="az-Latn-AZ" dirty="0" err="1">
                <a:latin typeface="Times New Roman" panose="02020603050405020304" pitchFamily="18" charset="0"/>
                <a:cs typeface="Times New Roman" panose="02020603050405020304" pitchFamily="18" charset="0"/>
              </a:rPr>
              <a:t>sətr</a:t>
            </a:r>
            <a:r>
              <a:rPr lang="az-Latn-AZ" dirty="0">
                <a:latin typeface="Times New Roman" panose="02020603050405020304" pitchFamily="18" charset="0"/>
                <a:cs typeface="Times New Roman" panose="02020603050405020304" pitchFamily="18" charset="0"/>
              </a:rPr>
              <a:t> əlavə olunur.</a:t>
            </a:r>
          </a:p>
          <a:p>
            <a:pPr marL="0" indent="0">
              <a:buNone/>
            </a:pPr>
            <a:endParaRPr lang="az-Latn-AZ" dirty="0">
              <a:latin typeface="Times New Roman" panose="02020603050405020304" pitchFamily="18" charset="0"/>
              <a:cs typeface="Times New Roman" panose="02020603050405020304" pitchFamily="18" charset="0"/>
            </a:endParaRPr>
          </a:p>
          <a:p>
            <a:pPr marL="0" indent="0">
              <a:buNone/>
            </a:pPr>
            <a:r>
              <a:rPr lang="az-Latn-AZ" dirty="0">
                <a:latin typeface="Times New Roman" panose="02020603050405020304" pitchFamily="18" charset="0"/>
                <a:cs typeface="Times New Roman" panose="02020603050405020304" pitchFamily="18" charset="0"/>
              </a:rPr>
              <a:t>Cədvəldən də görünür ki, İNSERT </a:t>
            </a:r>
          </a:p>
          <a:p>
            <a:pPr marL="0" indent="0">
              <a:buNone/>
            </a:pPr>
            <a:r>
              <a:rPr lang="az-Latn-AZ" dirty="0">
                <a:latin typeface="Times New Roman" panose="02020603050405020304" pitchFamily="18" charset="0"/>
                <a:cs typeface="Times New Roman" panose="02020603050405020304" pitchFamily="18" charset="0"/>
              </a:rPr>
              <a:t>əmrində </a:t>
            </a:r>
            <a:r>
              <a:rPr lang="az-Latn-AZ" dirty="0" err="1">
                <a:latin typeface="Times New Roman" panose="02020603050405020304" pitchFamily="18" charset="0"/>
                <a:cs typeface="Times New Roman" panose="02020603050405020304" pitchFamily="18" charset="0"/>
              </a:rPr>
              <a:t>verilənlərə</a:t>
            </a:r>
            <a:r>
              <a:rPr lang="az-Latn-AZ" dirty="0">
                <a:latin typeface="Times New Roman" panose="02020603050405020304" pitchFamily="18" charset="0"/>
                <a:cs typeface="Times New Roman" panose="02020603050405020304" pitchFamily="18" charset="0"/>
              </a:rPr>
              <a:t> əsasən 3-cü </a:t>
            </a:r>
          </a:p>
          <a:p>
            <a:pPr marL="0" indent="0">
              <a:buNone/>
            </a:pPr>
            <a:r>
              <a:rPr lang="az-Latn-AZ" dirty="0">
                <a:latin typeface="Times New Roman" panose="02020603050405020304" pitchFamily="18" charset="0"/>
                <a:cs typeface="Times New Roman" panose="02020603050405020304" pitchFamily="18" charset="0"/>
              </a:rPr>
              <a:t>sətir əlavə olunub.</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1997E5-2C61-443E-B8F3-F62CD400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76" y="785107"/>
            <a:ext cx="8817453" cy="1461032"/>
          </a:xfrm>
          <a:prstGeom prst="rect">
            <a:avLst/>
          </a:prstGeom>
          <a:ln>
            <a:solidFill>
              <a:schemeClr val="accent1"/>
            </a:solidFill>
          </a:ln>
        </p:spPr>
      </p:pic>
      <p:pic>
        <p:nvPicPr>
          <p:cNvPr id="6" name="Picture 5">
            <a:extLst>
              <a:ext uri="{FF2B5EF4-FFF2-40B4-BE49-F238E27FC236}">
                <a16:creationId xmlns:a16="http://schemas.microsoft.com/office/drawing/2014/main" id="{7185BCA4-C05E-49FD-8F33-2CA2B05EB9FD}"/>
              </a:ext>
            </a:extLst>
          </p:cNvPr>
          <p:cNvPicPr>
            <a:picLocks noChangeAspect="1"/>
          </p:cNvPicPr>
          <p:nvPr/>
        </p:nvPicPr>
        <p:blipFill>
          <a:blip r:embed="rId3"/>
          <a:stretch>
            <a:fillRect/>
          </a:stretch>
        </p:blipFill>
        <p:spPr>
          <a:xfrm>
            <a:off x="5052259" y="3556092"/>
            <a:ext cx="6925642" cy="2467319"/>
          </a:xfrm>
          <a:prstGeom prst="rect">
            <a:avLst/>
          </a:prstGeom>
          <a:ln>
            <a:solidFill>
              <a:schemeClr val="accent1"/>
            </a:solidFill>
          </a:ln>
        </p:spPr>
      </p:pic>
    </p:spTree>
    <p:extLst>
      <p:ext uri="{BB962C8B-B14F-4D97-AF65-F5344CB8AC3E}">
        <p14:creationId xmlns:p14="http://schemas.microsoft.com/office/powerpoint/2010/main" val="116840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93A3-EDD3-43EF-B21B-77E928E0B706}"/>
              </a:ext>
            </a:extLst>
          </p:cNvPr>
          <p:cNvSpPr>
            <a:spLocks noGrp="1"/>
          </p:cNvSpPr>
          <p:nvPr>
            <p:ph type="title"/>
          </p:nvPr>
        </p:nvSpPr>
        <p:spPr>
          <a:xfrm>
            <a:off x="838200" y="43566"/>
            <a:ext cx="10515600" cy="1124631"/>
          </a:xfrm>
        </p:spPr>
        <p:txBody>
          <a:bodyPr>
            <a:normAutofit/>
          </a:bodyPr>
          <a:lstStyle/>
          <a:p>
            <a:r>
              <a:rPr lang="az-Latn-AZ" sz="2000" dirty="0">
                <a:latin typeface="Times New Roman" panose="02020603050405020304" pitchFamily="18" charset="0"/>
                <a:cs typeface="Times New Roman" panose="02020603050405020304" pitchFamily="18" charset="0"/>
              </a:rPr>
              <a:t>Yeni sətirdə bütün sütunlara deyil, bəzi sütunlara element əlavə etmək istəyiriksə, bu zaman İNSERT əmrinin aşağıdakı formasından istifadə </a:t>
            </a:r>
            <a:r>
              <a:rPr lang="az-Latn-AZ" sz="2000" dirty="0" err="1">
                <a:latin typeface="Times New Roman" panose="02020603050405020304" pitchFamily="18" charset="0"/>
                <a:cs typeface="Times New Roman" panose="02020603050405020304" pitchFamily="18" charset="0"/>
              </a:rPr>
              <a:t>edilməlidir</a:t>
            </a:r>
            <a:r>
              <a:rPr lang="az-Latn-AZ" sz="2000" dirty="0">
                <a:latin typeface="Times New Roman" panose="02020603050405020304" pitchFamily="18" charset="0"/>
                <a:cs typeface="Times New Roman" panose="02020603050405020304" pitchFamily="18" charset="0"/>
              </a:rPr>
              <a:t>: </a:t>
            </a:r>
            <a:br>
              <a:rPr lang="az-Latn-AZ" sz="2000" dirty="0">
                <a:latin typeface="Times New Roman" panose="02020603050405020304" pitchFamily="18" charset="0"/>
                <a:cs typeface="Times New Roman" panose="02020603050405020304" pitchFamily="18" charset="0"/>
              </a:rPr>
            </a:br>
            <a:r>
              <a:rPr lang="az-Latn-AZ" sz="2000" dirty="0">
                <a:latin typeface="Times New Roman" panose="02020603050405020304" pitchFamily="18" charset="0"/>
                <a:cs typeface="Times New Roman" panose="02020603050405020304" pitchFamily="18" charset="0"/>
              </a:rPr>
              <a:t>İNSERT İNTO </a:t>
            </a:r>
            <a:r>
              <a:rPr lang="az-Latn-AZ" sz="2000" dirty="0" err="1">
                <a:latin typeface="Times New Roman" panose="02020603050405020304" pitchFamily="18" charset="0"/>
                <a:cs typeface="Times New Roman" panose="02020603050405020304" pitchFamily="18" charset="0"/>
              </a:rPr>
              <a:t>cedvel_name</a:t>
            </a:r>
            <a:r>
              <a:rPr lang="az-Latn-AZ" sz="2000" dirty="0">
                <a:latin typeface="Times New Roman" panose="02020603050405020304" pitchFamily="18" charset="0"/>
                <a:cs typeface="Times New Roman" panose="02020603050405020304" pitchFamily="18" charset="0"/>
              </a:rPr>
              <a:t> (sıra, </a:t>
            </a:r>
            <a:r>
              <a:rPr lang="az-Latn-AZ" sz="2000" dirty="0" err="1">
                <a:latin typeface="Times New Roman" panose="02020603050405020304" pitchFamily="18" charset="0"/>
                <a:cs typeface="Times New Roman" panose="02020603050405020304" pitchFamily="18" charset="0"/>
              </a:rPr>
              <a:t>netice</a:t>
            </a:r>
            <a:r>
              <a:rPr lang="az-Latn-AZ" sz="2000" dirty="0">
                <a:latin typeface="Times New Roman" panose="02020603050405020304" pitchFamily="18" charset="0"/>
                <a:cs typeface="Times New Roman" panose="02020603050405020304" pitchFamily="18" charset="0"/>
              </a:rPr>
              <a:t>, saat) VALUES (4</a:t>
            </a:r>
            <a:r>
              <a:rPr lang="en-US" sz="2000" dirty="0">
                <a:latin typeface="Times New Roman" panose="02020603050405020304" pitchFamily="18" charset="0"/>
                <a:cs typeface="Times New Roman" panose="02020603050405020304" pitchFamily="18" charset="0"/>
              </a:rPr>
              <a:t>, </a:t>
            </a:r>
            <a:r>
              <a:rPr lang="az-Latn-AZ" sz="2000" dirty="0">
                <a:latin typeface="Times New Roman" panose="02020603050405020304" pitchFamily="18" charset="0"/>
                <a:cs typeface="Times New Roman" panose="02020603050405020304" pitchFamily="18" charset="0"/>
              </a:rPr>
              <a:t>4.2, </a:t>
            </a:r>
            <a:r>
              <a:rPr lang="en-US" sz="2000" dirty="0">
                <a:latin typeface="Times New Roman" panose="02020603050405020304" pitchFamily="18" charset="0"/>
                <a:cs typeface="Times New Roman" panose="02020603050405020304" pitchFamily="18" charset="0"/>
              </a:rPr>
              <a:t>‘11:34’)</a:t>
            </a:r>
            <a:endParaRPr lang="az-Latn-AZ"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800C09-B73F-46E2-8357-D5C2FAADA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1950" y="1030855"/>
            <a:ext cx="6773220" cy="2953162"/>
          </a:xfrm>
          <a:ln>
            <a:solidFill>
              <a:schemeClr val="accent1"/>
            </a:solidFill>
          </a:ln>
        </p:spPr>
      </p:pic>
      <p:sp>
        <p:nvSpPr>
          <p:cNvPr id="6" name="Title 1">
            <a:extLst>
              <a:ext uri="{FF2B5EF4-FFF2-40B4-BE49-F238E27FC236}">
                <a16:creationId xmlns:a16="http://schemas.microsoft.com/office/drawing/2014/main" id="{363BDE6C-585A-4979-A718-5DB5BE0D00AD}"/>
              </a:ext>
            </a:extLst>
          </p:cNvPr>
          <p:cNvSpPr txBox="1">
            <a:spLocks/>
          </p:cNvSpPr>
          <p:nvPr/>
        </p:nvSpPr>
        <p:spPr>
          <a:xfrm>
            <a:off x="322942" y="1164784"/>
            <a:ext cx="4889008" cy="2664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2000" dirty="0">
                <a:latin typeface="Times New Roman" panose="02020603050405020304" pitchFamily="18" charset="0"/>
                <a:cs typeface="Times New Roman" panose="02020603050405020304" pitchFamily="18" charset="0"/>
              </a:rPr>
              <a:t>Bu cədvəldə də sadəcə 3 sütunun əlavə edilməsi əmri yazılmış və uyğun olaraq sütun elementləri əlavə edilmişdi. Bunun üçün cədvəl adından sonra element əlavə olunacaq sütunların adları qeyd olunur, ardından isə VALUES operatorundan sonra həmin sütunların tipinə uyğun sətir elementləri əlavə olunur.</a:t>
            </a:r>
          </a:p>
        </p:txBody>
      </p:sp>
      <p:sp>
        <p:nvSpPr>
          <p:cNvPr id="7" name="Title 1">
            <a:extLst>
              <a:ext uri="{FF2B5EF4-FFF2-40B4-BE49-F238E27FC236}">
                <a16:creationId xmlns:a16="http://schemas.microsoft.com/office/drawing/2014/main" id="{74208945-AB78-44DC-B291-8620440CFA20}"/>
              </a:ext>
            </a:extLst>
          </p:cNvPr>
          <p:cNvSpPr txBox="1">
            <a:spLocks/>
          </p:cNvSpPr>
          <p:nvPr/>
        </p:nvSpPr>
        <p:spPr>
          <a:xfrm>
            <a:off x="206830" y="3871093"/>
            <a:ext cx="4889008" cy="1822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2000" dirty="0">
                <a:latin typeface="Times New Roman" panose="02020603050405020304" pitchFamily="18" charset="0"/>
                <a:cs typeface="Times New Roman" panose="02020603050405020304" pitchFamily="18" charset="0"/>
              </a:rPr>
              <a:t>Digəri isə UPDATE əmridir. Bu əmr vasitəsi ilə istədiyimiz sətirdə, istədiyimiz sütun elementini dəyişə bilərik, həmçinin əlavə olunmayan (NULL kimi görünən) elementləri də əlavə edə bilərik:</a:t>
            </a:r>
          </a:p>
        </p:txBody>
      </p:sp>
      <p:sp>
        <p:nvSpPr>
          <p:cNvPr id="8" name="Title 1">
            <a:extLst>
              <a:ext uri="{FF2B5EF4-FFF2-40B4-BE49-F238E27FC236}">
                <a16:creationId xmlns:a16="http://schemas.microsoft.com/office/drawing/2014/main" id="{4C56CDD9-A74B-4FE7-A337-3CCE21823040}"/>
              </a:ext>
            </a:extLst>
          </p:cNvPr>
          <p:cNvSpPr txBox="1">
            <a:spLocks/>
          </p:cNvSpPr>
          <p:nvPr/>
        </p:nvSpPr>
        <p:spPr>
          <a:xfrm>
            <a:off x="0" y="5758190"/>
            <a:ext cx="6019799" cy="761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2000" dirty="0">
                <a:latin typeface="Times New Roman" panose="02020603050405020304" pitchFamily="18" charset="0"/>
                <a:cs typeface="Times New Roman" panose="02020603050405020304" pitchFamily="18" charset="0"/>
              </a:rPr>
              <a:t>UPDATE </a:t>
            </a:r>
            <a:r>
              <a:rPr lang="az-Latn-AZ" sz="2000" dirty="0" err="1">
                <a:latin typeface="Times New Roman" panose="02020603050405020304" pitchFamily="18" charset="0"/>
                <a:cs typeface="Times New Roman" panose="02020603050405020304" pitchFamily="18" charset="0"/>
              </a:rPr>
              <a:t>cedvel_name</a:t>
            </a:r>
            <a:r>
              <a:rPr lang="az-Latn-AZ" sz="2000" dirty="0">
                <a:latin typeface="Times New Roman" panose="02020603050405020304" pitchFamily="18" charset="0"/>
                <a:cs typeface="Times New Roman" panose="02020603050405020304" pitchFamily="18" charset="0"/>
              </a:rPr>
              <a:t> SET ad=</a:t>
            </a:r>
            <a:r>
              <a:rPr lang="en-US" sz="2000" dirty="0">
                <a:latin typeface="Times New Roman" panose="02020603050405020304" pitchFamily="18" charset="0"/>
                <a:cs typeface="Times New Roman" panose="02020603050405020304" pitchFamily="18" charset="0"/>
              </a:rPr>
              <a:t>‘</a:t>
            </a:r>
            <a:r>
              <a:rPr lang="az-Latn-AZ" sz="2000" dirty="0">
                <a:latin typeface="Times New Roman" panose="02020603050405020304" pitchFamily="18" charset="0"/>
                <a:cs typeface="Times New Roman" panose="02020603050405020304" pitchFamily="18" charset="0"/>
              </a:rPr>
              <a:t>Tural</a:t>
            </a:r>
            <a:r>
              <a:rPr lang="en-US" sz="2000" dirty="0">
                <a:latin typeface="Times New Roman" panose="02020603050405020304" pitchFamily="18" charset="0"/>
                <a:cs typeface="Times New Roman" panose="02020603050405020304" pitchFamily="18" charset="0"/>
              </a:rPr>
              <a:t>’ WHERE s</a:t>
            </a:r>
            <a:r>
              <a:rPr lang="az-Latn-AZ" sz="2000" dirty="0" err="1">
                <a:latin typeface="Times New Roman" panose="02020603050405020304" pitchFamily="18" charset="0"/>
                <a:cs typeface="Times New Roman" panose="02020603050405020304" pitchFamily="18" charset="0"/>
              </a:rPr>
              <a:t>ıra</a:t>
            </a:r>
            <a:r>
              <a:rPr lang="az-Latn-AZ" sz="2000" dirty="0">
                <a:latin typeface="Times New Roman" panose="02020603050405020304" pitchFamily="18" charset="0"/>
                <a:cs typeface="Times New Roman" panose="02020603050405020304" pitchFamily="18" charset="0"/>
              </a:rPr>
              <a:t>=4</a:t>
            </a:r>
          </a:p>
        </p:txBody>
      </p:sp>
      <p:pic>
        <p:nvPicPr>
          <p:cNvPr id="10" name="Picture 9">
            <a:extLst>
              <a:ext uri="{FF2B5EF4-FFF2-40B4-BE49-F238E27FC236}">
                <a16:creationId xmlns:a16="http://schemas.microsoft.com/office/drawing/2014/main" id="{DAB3272C-4C7F-4FC5-B120-F4264E782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936" y="4128821"/>
            <a:ext cx="5756234" cy="2566467"/>
          </a:xfrm>
          <a:prstGeom prst="rect">
            <a:avLst/>
          </a:prstGeom>
          <a:ln>
            <a:solidFill>
              <a:schemeClr val="accent1"/>
            </a:solidFill>
          </a:ln>
        </p:spPr>
      </p:pic>
    </p:spTree>
    <p:extLst>
      <p:ext uri="{BB962C8B-B14F-4D97-AF65-F5344CB8AC3E}">
        <p14:creationId xmlns:p14="http://schemas.microsoft.com/office/powerpoint/2010/main" val="167065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ACB7-E9F7-41FA-AA18-38283AC9DF8F}"/>
              </a:ext>
            </a:extLst>
          </p:cNvPr>
          <p:cNvSpPr>
            <a:spLocks noGrp="1"/>
          </p:cNvSpPr>
          <p:nvPr>
            <p:ph type="title"/>
          </p:nvPr>
        </p:nvSpPr>
        <p:spPr/>
        <p:txBody>
          <a:bodyPr/>
          <a:lstStyle/>
          <a:p>
            <a:pPr algn="ctr"/>
            <a:r>
              <a:rPr lang="az-Latn-AZ" b="1" dirty="0" err="1">
                <a:latin typeface="Times New Roman" panose="02020603050405020304" pitchFamily="18" charset="0"/>
                <a:cs typeface="Times New Roman" panose="02020603050405020304" pitchFamily="18" charset="0"/>
              </a:rPr>
              <a:t>Delete</a:t>
            </a:r>
            <a:r>
              <a:rPr lang="az-Latn-AZ" b="1" dirty="0">
                <a:latin typeface="Times New Roman" panose="02020603050405020304" pitchFamily="18" charset="0"/>
                <a:cs typeface="Times New Roman" panose="02020603050405020304" pitchFamily="18" charset="0"/>
              </a:rPr>
              <a:t> - əmri</a:t>
            </a:r>
          </a:p>
        </p:txBody>
      </p:sp>
      <p:sp>
        <p:nvSpPr>
          <p:cNvPr id="3" name="Content Placeholder 2">
            <a:extLst>
              <a:ext uri="{FF2B5EF4-FFF2-40B4-BE49-F238E27FC236}">
                <a16:creationId xmlns:a16="http://schemas.microsoft.com/office/drawing/2014/main" id="{CDF09F07-FA51-4EBB-9871-569E5C5A6BFA}"/>
              </a:ext>
            </a:extLst>
          </p:cNvPr>
          <p:cNvSpPr>
            <a:spLocks noGrp="1"/>
          </p:cNvSpPr>
          <p:nvPr>
            <p:ph idx="1"/>
          </p:nvPr>
        </p:nvSpPr>
        <p:spPr>
          <a:xfrm>
            <a:off x="123856" y="1825624"/>
            <a:ext cx="11944288" cy="4792889"/>
          </a:xfrm>
        </p:spPr>
        <p:txBody>
          <a:bodyPr/>
          <a:lstStyle/>
          <a:p>
            <a:pPr marL="0" indent="0">
              <a:buNone/>
            </a:pPr>
            <a:r>
              <a:rPr lang="az-Latn-AZ" dirty="0">
                <a:latin typeface="Times New Roman" panose="02020603050405020304" pitchFamily="18" charset="0"/>
                <a:cs typeface="Times New Roman" panose="02020603050405020304" pitchFamily="18" charset="0"/>
              </a:rPr>
              <a:t>DELETE FROM </a:t>
            </a:r>
            <a:r>
              <a:rPr lang="az-Latn-AZ" dirty="0" err="1">
                <a:latin typeface="Times New Roman" panose="02020603050405020304" pitchFamily="18" charset="0"/>
                <a:cs typeface="Times New Roman" panose="02020603050405020304" pitchFamily="18" charset="0"/>
              </a:rPr>
              <a:t>table_name</a:t>
            </a:r>
            <a:r>
              <a:rPr lang="az-Latn-AZ" dirty="0">
                <a:latin typeface="Times New Roman" panose="02020603050405020304" pitchFamily="18" charset="0"/>
                <a:cs typeface="Times New Roman" panose="02020603050405020304" pitchFamily="18" charset="0"/>
              </a:rPr>
              <a:t> – cədvəlin sətir və sütunlarını silir. Amma cədvələ toxunmur.</a:t>
            </a:r>
          </a:p>
          <a:p>
            <a:pPr marL="0" indent="0">
              <a:buNone/>
            </a:pPr>
            <a:r>
              <a:rPr lang="az-Latn-AZ" dirty="0">
                <a:latin typeface="Times New Roman" panose="02020603050405020304" pitchFamily="18" charset="0"/>
                <a:cs typeface="Times New Roman" panose="02020603050405020304" pitchFamily="18" charset="0"/>
              </a:rPr>
              <a:t>DELETE FROM </a:t>
            </a:r>
            <a:r>
              <a:rPr lang="az-Latn-AZ" dirty="0" err="1">
                <a:latin typeface="Times New Roman" panose="02020603050405020304" pitchFamily="18" charset="0"/>
                <a:cs typeface="Times New Roman" panose="02020603050405020304" pitchFamily="18" charset="0"/>
              </a:rPr>
              <a:t>table_name</a:t>
            </a:r>
            <a:r>
              <a:rPr lang="az-Latn-AZ"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a:t>
            </a:r>
            <a:r>
              <a:rPr lang="az-Latn-AZ" dirty="0">
                <a:latin typeface="Times New Roman" panose="02020603050405020304" pitchFamily="18" charset="0"/>
                <a:cs typeface="Times New Roman" panose="02020603050405020304" pitchFamily="18" charset="0"/>
              </a:rPr>
              <a:t>sıra=4 </a:t>
            </a:r>
          </a:p>
          <a:p>
            <a:pPr marL="0" indent="0">
              <a:buNone/>
            </a:pPr>
            <a:r>
              <a:rPr lang="az-Latn-AZ" dirty="0">
                <a:latin typeface="Times New Roman" panose="02020603050405020304" pitchFamily="18" charset="0"/>
                <a:cs typeface="Times New Roman" panose="02020603050405020304" pitchFamily="18" charset="0"/>
              </a:rPr>
              <a:t>Bu da o deməkdir ki, sıra sütunu 4 </a:t>
            </a:r>
            <a:r>
              <a:rPr lang="az-Latn-AZ" dirty="0" err="1">
                <a:latin typeface="Times New Roman" panose="02020603050405020304" pitchFamily="18" charset="0"/>
                <a:cs typeface="Times New Roman" panose="02020603050405020304" pitchFamily="18" charset="0"/>
              </a:rPr>
              <a:t>oln</a:t>
            </a:r>
            <a:r>
              <a:rPr lang="az-Latn-AZ" dirty="0">
                <a:latin typeface="Times New Roman" panose="02020603050405020304" pitchFamily="18" charset="0"/>
                <a:cs typeface="Times New Roman" panose="02020603050405020304" pitchFamily="18" charset="0"/>
              </a:rPr>
              <a:t> sətri silir.</a:t>
            </a:r>
          </a:p>
        </p:txBody>
      </p:sp>
      <p:pic>
        <p:nvPicPr>
          <p:cNvPr id="5" name="Picture 4">
            <a:extLst>
              <a:ext uri="{FF2B5EF4-FFF2-40B4-BE49-F238E27FC236}">
                <a16:creationId xmlns:a16="http://schemas.microsoft.com/office/drawing/2014/main" id="{A69FFC55-DC44-4CD4-AE77-9B0F9E101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766" y="3954916"/>
            <a:ext cx="5632378" cy="2356984"/>
          </a:xfrm>
          <a:prstGeom prst="rect">
            <a:avLst/>
          </a:prstGeom>
          <a:ln>
            <a:solidFill>
              <a:schemeClr val="accent1"/>
            </a:solidFill>
          </a:ln>
        </p:spPr>
      </p:pic>
      <p:pic>
        <p:nvPicPr>
          <p:cNvPr id="6" name="Picture 5">
            <a:extLst>
              <a:ext uri="{FF2B5EF4-FFF2-40B4-BE49-F238E27FC236}">
                <a16:creationId xmlns:a16="http://schemas.microsoft.com/office/drawing/2014/main" id="{BF13EDE6-9C29-462A-9F0B-7E48BB40E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00" y="3864202"/>
            <a:ext cx="5756234" cy="2566467"/>
          </a:xfrm>
          <a:prstGeom prst="rect">
            <a:avLst/>
          </a:prstGeom>
          <a:ln>
            <a:solidFill>
              <a:schemeClr val="accent1"/>
            </a:solidFill>
          </a:ln>
        </p:spPr>
      </p:pic>
    </p:spTree>
    <p:extLst>
      <p:ext uri="{BB962C8B-B14F-4D97-AF65-F5344CB8AC3E}">
        <p14:creationId xmlns:p14="http://schemas.microsoft.com/office/powerpoint/2010/main" val="2821286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E6D7-2E66-4E55-B781-23393E036C7A}"/>
              </a:ext>
            </a:extLst>
          </p:cNvPr>
          <p:cNvSpPr>
            <a:spLocks noGrp="1"/>
          </p:cNvSpPr>
          <p:nvPr>
            <p:ph type="title"/>
          </p:nvPr>
        </p:nvSpPr>
        <p:spPr>
          <a:xfrm>
            <a:off x="838200" y="205469"/>
            <a:ext cx="7115629" cy="708932"/>
          </a:xfrm>
        </p:spPr>
        <p:txBody>
          <a:bodyPr>
            <a:normAutofit/>
          </a:bodyPr>
          <a:lstStyle/>
          <a:p>
            <a:pPr algn="ctr"/>
            <a:r>
              <a:rPr lang="az-Latn-AZ" sz="3600" b="1" dirty="0" err="1">
                <a:latin typeface="Times New Roman" panose="02020603050405020304" pitchFamily="18" charset="0"/>
                <a:cs typeface="Times New Roman" panose="02020603050405020304" pitchFamily="18" charset="0"/>
              </a:rPr>
              <a:t>Distinct</a:t>
            </a:r>
            <a:r>
              <a:rPr lang="az-Latn-AZ" sz="3600" b="1" dirty="0">
                <a:latin typeface="Times New Roman" panose="02020603050405020304" pitchFamily="18" charset="0"/>
                <a:cs typeface="Times New Roman" panose="02020603050405020304" pitchFamily="18" charset="0"/>
              </a:rPr>
              <a:t> ə</a:t>
            </a:r>
            <a:r>
              <a:rPr lang="en-US" sz="3600" b="1" dirty="0" err="1">
                <a:latin typeface="Times New Roman" panose="02020603050405020304" pitchFamily="18" charset="0"/>
                <a:cs typeface="Times New Roman" panose="02020603050405020304" pitchFamily="18" charset="0"/>
              </a:rPr>
              <a:t>mri</a:t>
            </a:r>
            <a:endParaRPr lang="az-Latn-AZ"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D84910-EAFC-4F79-8250-77E80D3645C2}"/>
              </a:ext>
            </a:extLst>
          </p:cNvPr>
          <p:cNvSpPr>
            <a:spLocks noGrp="1"/>
          </p:cNvSpPr>
          <p:nvPr>
            <p:ph idx="1"/>
          </p:nvPr>
        </p:nvSpPr>
        <p:spPr>
          <a:xfrm>
            <a:off x="214086" y="1092704"/>
            <a:ext cx="5565372" cy="1244095"/>
          </a:xfrm>
        </p:spPr>
        <p:txBody>
          <a:bodyPr>
            <a:normAutofit/>
          </a:bodyPr>
          <a:lstStyle/>
          <a:p>
            <a:pPr marL="0" indent="0">
              <a:buNone/>
            </a:pPr>
            <a:r>
              <a:rPr lang="az-Latn-AZ" dirty="0">
                <a:latin typeface="Times New Roman" panose="02020603050405020304" pitchFamily="18" charset="0"/>
                <a:cs typeface="Times New Roman" panose="02020603050405020304" pitchFamily="18" charset="0"/>
              </a:rPr>
              <a:t>Təkrarlanan sətir və ya sütun elementlərini cədvəldə ikinci dəfə görünməsinin qarşısını alır. </a:t>
            </a:r>
          </a:p>
        </p:txBody>
      </p:sp>
      <p:pic>
        <p:nvPicPr>
          <p:cNvPr id="5" name="Picture 4">
            <a:extLst>
              <a:ext uri="{FF2B5EF4-FFF2-40B4-BE49-F238E27FC236}">
                <a16:creationId xmlns:a16="http://schemas.microsoft.com/office/drawing/2014/main" id="{AD893761-EA7C-436B-84B3-9E8A07107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2688"/>
            <a:ext cx="5779458" cy="2119941"/>
          </a:xfrm>
          <a:prstGeom prst="rect">
            <a:avLst/>
          </a:prstGeom>
          <a:ln>
            <a:solidFill>
              <a:schemeClr val="accent1"/>
            </a:solidFill>
          </a:ln>
        </p:spPr>
      </p:pic>
      <p:sp>
        <p:nvSpPr>
          <p:cNvPr id="6" name="Title 1">
            <a:extLst>
              <a:ext uri="{FF2B5EF4-FFF2-40B4-BE49-F238E27FC236}">
                <a16:creationId xmlns:a16="http://schemas.microsoft.com/office/drawing/2014/main" id="{621E62B5-90A0-432D-8CA1-E04982C7D042}"/>
              </a:ext>
            </a:extLst>
          </p:cNvPr>
          <p:cNvSpPr txBox="1">
            <a:spLocks/>
          </p:cNvSpPr>
          <p:nvPr/>
        </p:nvSpPr>
        <p:spPr>
          <a:xfrm>
            <a:off x="107043" y="2740933"/>
            <a:ext cx="5779458" cy="195663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3600" dirty="0">
                <a:latin typeface="Times New Roman" panose="02020603050405020304" pitchFamily="18" charset="0"/>
                <a:cs typeface="Times New Roman" panose="02020603050405020304" pitchFamily="18" charset="0"/>
              </a:rPr>
              <a:t>   İNSERT əmrindən istifadə edib ikinci sətri eyni olaraq təkrarladıq. DİSTİNC əmrindən istifadə etdikdə isə iki </a:t>
            </a:r>
            <a:r>
              <a:rPr lang="az-Latn-AZ" sz="3600" dirty="0" err="1">
                <a:latin typeface="Times New Roman" panose="02020603050405020304" pitchFamily="18" charset="0"/>
                <a:cs typeface="Times New Roman" panose="02020603050405020304" pitchFamily="18" charset="0"/>
              </a:rPr>
              <a:t>sətrdən</a:t>
            </a:r>
            <a:r>
              <a:rPr lang="az-Latn-AZ" sz="3600" dirty="0">
                <a:latin typeface="Times New Roman" panose="02020603050405020304" pitchFamily="18" charset="0"/>
                <a:cs typeface="Times New Roman" panose="02020603050405020304" pitchFamily="18" charset="0"/>
              </a:rPr>
              <a:t> sadəcə biri görünəcək. İstər 2, istərsə də, daha çox eyni </a:t>
            </a:r>
            <a:r>
              <a:rPr lang="az-Latn-AZ" sz="3600" dirty="0" err="1">
                <a:latin typeface="Times New Roman" panose="02020603050405020304" pitchFamily="18" charset="0"/>
                <a:cs typeface="Times New Roman" panose="02020603050405020304" pitchFamily="18" charset="0"/>
              </a:rPr>
              <a:t>sətr</a:t>
            </a:r>
            <a:r>
              <a:rPr lang="az-Latn-AZ" sz="3600" dirty="0">
                <a:latin typeface="Times New Roman" panose="02020603050405020304" pitchFamily="18" charset="0"/>
                <a:cs typeface="Times New Roman" panose="02020603050405020304" pitchFamily="18" charset="0"/>
              </a:rPr>
              <a:t> olsun fərq etmir. </a:t>
            </a:r>
            <a:r>
              <a:rPr lang="az-Latn-AZ" sz="3600" dirty="0" err="1">
                <a:latin typeface="Times New Roman" panose="02020603050405020304" pitchFamily="18" charset="0"/>
                <a:cs typeface="Times New Roman" panose="02020603050405020304" pitchFamily="18" charset="0"/>
              </a:rPr>
              <a:t>Distinct</a:t>
            </a:r>
            <a:r>
              <a:rPr lang="az-Latn-AZ" sz="3600" dirty="0">
                <a:latin typeface="Times New Roman" panose="02020603050405020304" pitchFamily="18" charset="0"/>
                <a:cs typeface="Times New Roman" panose="02020603050405020304" pitchFamily="18" charset="0"/>
              </a:rPr>
              <a:t> əmri birinin görünməsinə şərait yaradır.</a:t>
            </a:r>
          </a:p>
        </p:txBody>
      </p:sp>
      <p:pic>
        <p:nvPicPr>
          <p:cNvPr id="8" name="Picture 7">
            <a:extLst>
              <a:ext uri="{FF2B5EF4-FFF2-40B4-BE49-F238E27FC236}">
                <a16:creationId xmlns:a16="http://schemas.microsoft.com/office/drawing/2014/main" id="{FF000424-E59A-4125-949E-021021E69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40933"/>
            <a:ext cx="5779458" cy="1956630"/>
          </a:xfrm>
          <a:prstGeom prst="rect">
            <a:avLst/>
          </a:prstGeom>
          <a:ln>
            <a:solidFill>
              <a:schemeClr val="accent1"/>
            </a:solidFill>
          </a:ln>
        </p:spPr>
      </p:pic>
      <p:pic>
        <p:nvPicPr>
          <p:cNvPr id="10" name="Picture 9">
            <a:extLst>
              <a:ext uri="{FF2B5EF4-FFF2-40B4-BE49-F238E27FC236}">
                <a16:creationId xmlns:a16="http://schemas.microsoft.com/office/drawing/2014/main" id="{1821D3A9-0ACF-41FA-8816-2FC68CF5D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98" y="5032677"/>
            <a:ext cx="3260460" cy="1698472"/>
          </a:xfrm>
          <a:prstGeom prst="rect">
            <a:avLst/>
          </a:prstGeom>
          <a:ln>
            <a:solidFill>
              <a:schemeClr val="accent1"/>
            </a:solidFill>
          </a:ln>
        </p:spPr>
      </p:pic>
      <p:sp>
        <p:nvSpPr>
          <p:cNvPr id="11" name="Title 1">
            <a:extLst>
              <a:ext uri="{FF2B5EF4-FFF2-40B4-BE49-F238E27FC236}">
                <a16:creationId xmlns:a16="http://schemas.microsoft.com/office/drawing/2014/main" id="{DA219D07-17F4-4026-812E-7FDE19EF4A90}"/>
              </a:ext>
            </a:extLst>
          </p:cNvPr>
          <p:cNvSpPr txBox="1">
            <a:spLocks/>
          </p:cNvSpPr>
          <p:nvPr/>
        </p:nvSpPr>
        <p:spPr>
          <a:xfrm>
            <a:off x="107043" y="4905828"/>
            <a:ext cx="8325757" cy="195217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z-Latn-AZ" sz="3600" dirty="0">
                <a:latin typeface="Times New Roman" panose="02020603050405020304" pitchFamily="18" charset="0"/>
                <a:cs typeface="Times New Roman" panose="02020603050405020304" pitchFamily="18" charset="0"/>
              </a:rPr>
              <a:t>İNSERT əmrindən istifadə etdikdən sonra cədvəlimizdə 3 sətir yaranmışdı. Biz isə cədvəldən yalnız ad və sıra sütunlarını ekrana çıxarmaq istədiyimiz üçün, 1, 2 və 2 deyə </a:t>
            </a:r>
            <a:r>
              <a:rPr lang="az-Latn-AZ" sz="3600" dirty="0" err="1">
                <a:latin typeface="Times New Roman" panose="02020603050405020304" pitchFamily="18" charset="0"/>
                <a:cs typeface="Times New Roman" panose="02020603050405020304" pitchFamily="18" charset="0"/>
              </a:rPr>
              <a:t>sıraladığımız</a:t>
            </a:r>
            <a:r>
              <a:rPr lang="az-Latn-AZ" sz="3600" dirty="0">
                <a:latin typeface="Times New Roman" panose="02020603050405020304" pitchFamily="18" charset="0"/>
                <a:cs typeface="Times New Roman" panose="02020603050405020304" pitchFamily="18" charset="0"/>
              </a:rPr>
              <a:t> </a:t>
            </a:r>
            <a:r>
              <a:rPr lang="az-Latn-AZ" sz="3600" dirty="0" err="1">
                <a:latin typeface="Times New Roman" panose="02020603050405020304" pitchFamily="18" charset="0"/>
                <a:cs typeface="Times New Roman" panose="02020603050405020304" pitchFamily="18" charset="0"/>
              </a:rPr>
              <a:t>sətrlərdən</a:t>
            </a:r>
            <a:r>
              <a:rPr lang="az-Latn-AZ" sz="3600" dirty="0">
                <a:latin typeface="Times New Roman" panose="02020603050405020304" pitchFamily="18" charset="0"/>
                <a:cs typeface="Times New Roman" panose="02020603050405020304" pitchFamily="18" charset="0"/>
              </a:rPr>
              <a:t> yalnız ilk ikisi ekrana çıxır. Yuxarıdakı cədvələ baxsaq görərik ki, Əli adı və 2 nömrəsi iki dəfə təkrarlanır. DİSTİNCT əmrindən istifadə etdiyimiz üçün sadəcə </a:t>
            </a:r>
            <a:r>
              <a:rPr lang="az-Latn-AZ" sz="3600" dirty="0" err="1">
                <a:latin typeface="Times New Roman" panose="02020603050405020304" pitchFamily="18" charset="0"/>
                <a:cs typeface="Times New Roman" panose="02020603050405020304" pitchFamily="18" charset="0"/>
              </a:rPr>
              <a:t>təkrarlananlardan</a:t>
            </a:r>
            <a:r>
              <a:rPr lang="az-Latn-AZ" sz="3600" dirty="0">
                <a:latin typeface="Times New Roman" panose="02020603050405020304" pitchFamily="18" charset="0"/>
                <a:cs typeface="Times New Roman" panose="02020603050405020304" pitchFamily="18" charset="0"/>
              </a:rPr>
              <a:t> biri ekrana çıxır.</a:t>
            </a:r>
          </a:p>
        </p:txBody>
      </p:sp>
    </p:spTree>
    <p:extLst>
      <p:ext uri="{BB962C8B-B14F-4D97-AF65-F5344CB8AC3E}">
        <p14:creationId xmlns:p14="http://schemas.microsoft.com/office/powerpoint/2010/main" val="72277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75D2-656E-438D-96BB-42E30D16DE0D}"/>
              </a:ext>
            </a:extLst>
          </p:cNvPr>
          <p:cNvSpPr>
            <a:spLocks noGrp="1"/>
          </p:cNvSpPr>
          <p:nvPr>
            <p:ph type="title"/>
          </p:nvPr>
        </p:nvSpPr>
        <p:spPr>
          <a:xfrm>
            <a:off x="839788" y="457200"/>
            <a:ext cx="3932237" cy="892629"/>
          </a:xfrm>
        </p:spPr>
        <p:txBody>
          <a:bodyPr anchor="t">
            <a:normAutofit/>
          </a:bodyPr>
          <a:lstStyle/>
          <a:p>
            <a:pPr algn="ctr"/>
            <a:r>
              <a:rPr lang="az-Latn-AZ" sz="3600" b="1" dirty="0">
                <a:latin typeface="Times New Roman" panose="02020603050405020304" pitchFamily="18" charset="0"/>
                <a:cs typeface="Times New Roman" panose="02020603050405020304" pitchFamily="18" charset="0"/>
              </a:rPr>
              <a:t>Order </a:t>
            </a:r>
            <a:r>
              <a:rPr lang="az-Latn-AZ" sz="3600" b="1" dirty="0" err="1">
                <a:latin typeface="Times New Roman" panose="02020603050405020304" pitchFamily="18" charset="0"/>
                <a:cs typeface="Times New Roman" panose="02020603050405020304" pitchFamily="18" charset="0"/>
              </a:rPr>
              <a:t>by</a:t>
            </a:r>
            <a:r>
              <a:rPr lang="az-Latn-AZ" sz="3600" b="1" dirty="0">
                <a:latin typeface="Times New Roman" panose="02020603050405020304" pitchFamily="18" charset="0"/>
                <a:cs typeface="Times New Roman" panose="02020603050405020304" pitchFamily="18" charset="0"/>
              </a:rPr>
              <a:t> - əmri</a:t>
            </a:r>
          </a:p>
        </p:txBody>
      </p:sp>
      <p:sp>
        <p:nvSpPr>
          <p:cNvPr id="4" name="Text Placeholder 3">
            <a:extLst>
              <a:ext uri="{FF2B5EF4-FFF2-40B4-BE49-F238E27FC236}">
                <a16:creationId xmlns:a16="http://schemas.microsoft.com/office/drawing/2014/main" id="{56C0320B-ABDF-4545-BDA9-B11568F3A644}"/>
              </a:ext>
            </a:extLst>
          </p:cNvPr>
          <p:cNvSpPr>
            <a:spLocks noGrp="1"/>
          </p:cNvSpPr>
          <p:nvPr>
            <p:ph type="body" sz="half" idx="2"/>
          </p:nvPr>
        </p:nvSpPr>
        <p:spPr>
          <a:xfrm>
            <a:off x="0" y="1980065"/>
            <a:ext cx="5320613" cy="4420735"/>
          </a:xfrm>
        </p:spPr>
        <p:txBody>
          <a:bodyPr>
            <a:noAutofit/>
          </a:bodyPr>
          <a:lstStyle/>
          <a:p>
            <a:r>
              <a:rPr lang="az-Latn-AZ" sz="2300" dirty="0">
                <a:latin typeface="Times New Roman" panose="02020603050405020304" pitchFamily="18" charset="0"/>
                <a:cs typeface="Times New Roman" panose="02020603050405020304" pitchFamily="18" charset="0"/>
              </a:rPr>
              <a:t>Seçilmiş sütuna görə bütün cədvəli sıralayır</a:t>
            </a:r>
          </a:p>
          <a:p>
            <a:endParaRPr lang="az-Latn-AZ" sz="2300" dirty="0">
              <a:latin typeface="Times New Roman" panose="02020603050405020304" pitchFamily="18" charset="0"/>
              <a:cs typeface="Times New Roman" panose="02020603050405020304" pitchFamily="18" charset="0"/>
            </a:endParaRPr>
          </a:p>
          <a:p>
            <a:r>
              <a:rPr lang="az-Latn-AZ" sz="2300" dirty="0">
                <a:latin typeface="Times New Roman" panose="02020603050405020304" pitchFamily="18" charset="0"/>
                <a:cs typeface="Times New Roman" panose="02020603050405020304" pitchFamily="18" charset="0"/>
              </a:rPr>
              <a:t>  Simvol və hərflərdən ibarət olanları əlifbaya əsasən, rəqəmlərdən ibarət olanları isə say ardıcıllığına əsasən sıralayır.</a:t>
            </a:r>
          </a:p>
          <a:p>
            <a:r>
              <a:rPr lang="az-Latn-AZ" sz="2300" dirty="0">
                <a:latin typeface="Times New Roman" panose="02020603050405020304" pitchFamily="18" charset="0"/>
                <a:cs typeface="Times New Roman" panose="02020603050405020304" pitchFamily="18" charset="0"/>
              </a:rPr>
              <a:t>  Burada daha iki əmrə müraciət edəcəyik: </a:t>
            </a:r>
            <a:r>
              <a:rPr lang="az-Latn-AZ" sz="2300" b="1" dirty="0" err="1">
                <a:latin typeface="Times New Roman" panose="02020603050405020304" pitchFamily="18" charset="0"/>
                <a:cs typeface="Times New Roman" panose="02020603050405020304" pitchFamily="18" charset="0"/>
              </a:rPr>
              <a:t>asc</a:t>
            </a:r>
            <a:r>
              <a:rPr lang="az-Latn-AZ" sz="2300" dirty="0">
                <a:latin typeface="Times New Roman" panose="02020603050405020304" pitchFamily="18" charset="0"/>
                <a:cs typeface="Times New Roman" panose="02020603050405020304" pitchFamily="18" charset="0"/>
              </a:rPr>
              <a:t> və </a:t>
            </a:r>
            <a:r>
              <a:rPr lang="az-Latn-AZ" sz="2300" b="1" dirty="0" err="1">
                <a:latin typeface="Times New Roman" panose="02020603050405020304" pitchFamily="18" charset="0"/>
                <a:cs typeface="Times New Roman" panose="02020603050405020304" pitchFamily="18" charset="0"/>
              </a:rPr>
              <a:t>desc</a:t>
            </a:r>
            <a:r>
              <a:rPr lang="az-Latn-AZ" sz="2300" dirty="0">
                <a:latin typeface="Times New Roman" panose="02020603050405020304" pitchFamily="18" charset="0"/>
                <a:cs typeface="Times New Roman" panose="02020603050405020304" pitchFamily="18" charset="0"/>
              </a:rPr>
              <a:t> əmrləri. </a:t>
            </a:r>
            <a:r>
              <a:rPr lang="az-Latn-AZ" sz="2300" b="1" dirty="0" err="1">
                <a:latin typeface="Times New Roman" panose="02020603050405020304" pitchFamily="18" charset="0"/>
                <a:cs typeface="Times New Roman" panose="02020603050405020304" pitchFamily="18" charset="0"/>
              </a:rPr>
              <a:t>Asc</a:t>
            </a:r>
            <a:r>
              <a:rPr lang="az-Latn-AZ" sz="2300" dirty="0">
                <a:latin typeface="Times New Roman" panose="02020603050405020304" pitchFamily="18" charset="0"/>
                <a:cs typeface="Times New Roman" panose="02020603050405020304" pitchFamily="18" charset="0"/>
              </a:rPr>
              <a:t> – bildiyimiz sıralamadır. Azdan çoxa, yaxud A-dan Z-ə. </a:t>
            </a:r>
            <a:r>
              <a:rPr lang="az-Latn-AZ" sz="2300" b="1" dirty="0" err="1">
                <a:latin typeface="Times New Roman" panose="02020603050405020304" pitchFamily="18" charset="0"/>
                <a:cs typeface="Times New Roman" panose="02020603050405020304" pitchFamily="18" charset="0"/>
              </a:rPr>
              <a:t>Desc</a:t>
            </a:r>
            <a:r>
              <a:rPr lang="az-Latn-AZ" sz="2300" dirty="0">
                <a:latin typeface="Times New Roman" panose="02020603050405020304" pitchFamily="18" charset="0"/>
                <a:cs typeface="Times New Roman" panose="02020603050405020304" pitchFamily="18" charset="0"/>
              </a:rPr>
              <a:t> isə tam əksidir. Çoxdan aza, yaxud, Z-dən, A-ya olaraq verilmiş sütuna əsasən cədvəli sıralayır</a:t>
            </a:r>
          </a:p>
        </p:txBody>
      </p:sp>
      <p:pic>
        <p:nvPicPr>
          <p:cNvPr id="8" name="Picture 7">
            <a:extLst>
              <a:ext uri="{FF2B5EF4-FFF2-40B4-BE49-F238E27FC236}">
                <a16:creationId xmlns:a16="http://schemas.microsoft.com/office/drawing/2014/main" id="{FA4FF6A7-D9A1-453C-BE9A-7D738D863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139" y="903514"/>
            <a:ext cx="6582694" cy="2629267"/>
          </a:xfrm>
          <a:prstGeom prst="rect">
            <a:avLst/>
          </a:prstGeom>
          <a:ln>
            <a:solidFill>
              <a:schemeClr val="accent1"/>
            </a:solidFill>
          </a:ln>
        </p:spPr>
      </p:pic>
      <p:pic>
        <p:nvPicPr>
          <p:cNvPr id="10" name="Picture 9">
            <a:extLst>
              <a:ext uri="{FF2B5EF4-FFF2-40B4-BE49-F238E27FC236}">
                <a16:creationId xmlns:a16="http://schemas.microsoft.com/office/drawing/2014/main" id="{A48FB411-B1D6-4C09-A2E1-298AB40F3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613" y="3845656"/>
            <a:ext cx="6592220" cy="2534004"/>
          </a:xfrm>
          <a:prstGeom prst="rect">
            <a:avLst/>
          </a:prstGeom>
          <a:ln>
            <a:solidFill>
              <a:schemeClr val="accent1"/>
            </a:solidFill>
          </a:ln>
        </p:spPr>
      </p:pic>
    </p:spTree>
    <p:extLst>
      <p:ext uri="{BB962C8B-B14F-4D97-AF65-F5344CB8AC3E}">
        <p14:creationId xmlns:p14="http://schemas.microsoft.com/office/powerpoint/2010/main" val="399101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2B06-85BD-4254-AFDF-6C60E88EDDB4}"/>
              </a:ext>
            </a:extLst>
          </p:cNvPr>
          <p:cNvSpPr>
            <a:spLocks noGrp="1"/>
          </p:cNvSpPr>
          <p:nvPr>
            <p:ph type="title"/>
          </p:nvPr>
        </p:nvSpPr>
        <p:spPr/>
        <p:txBody>
          <a:bodyPr anchor="ctr"/>
          <a:lstStyle/>
          <a:p>
            <a:pPr algn="ctr"/>
            <a:r>
              <a:rPr lang="en-US" b="1" dirty="0">
                <a:latin typeface="Times New Roman" panose="02020603050405020304" pitchFamily="18" charset="0"/>
                <a:cs typeface="Times New Roman" panose="02020603050405020304" pitchFamily="18" charset="0"/>
              </a:rPr>
              <a:t>As –</a:t>
            </a:r>
            <a:r>
              <a:rPr lang="az-Latn-AZ" b="1" dirty="0">
                <a:latin typeface="Times New Roman" panose="02020603050405020304" pitchFamily="18" charset="0"/>
                <a:cs typeface="Times New Roman" panose="02020603050405020304" pitchFamily="18" charset="0"/>
              </a:rPr>
              <a:t> əmri</a:t>
            </a:r>
          </a:p>
        </p:txBody>
      </p:sp>
      <p:sp>
        <p:nvSpPr>
          <p:cNvPr id="4" name="Text Placeholder 3">
            <a:extLst>
              <a:ext uri="{FF2B5EF4-FFF2-40B4-BE49-F238E27FC236}">
                <a16:creationId xmlns:a16="http://schemas.microsoft.com/office/drawing/2014/main" id="{CE856988-72EA-475B-BAA6-BADD23291721}"/>
              </a:ext>
            </a:extLst>
          </p:cNvPr>
          <p:cNvSpPr>
            <a:spLocks noGrp="1"/>
          </p:cNvSpPr>
          <p:nvPr>
            <p:ph type="body" sz="half" idx="2"/>
          </p:nvPr>
        </p:nvSpPr>
        <p:spPr>
          <a:xfrm>
            <a:off x="839788" y="1712686"/>
            <a:ext cx="4124098" cy="4368800"/>
          </a:xfrm>
        </p:spPr>
        <p:txBody>
          <a:bodyPr/>
          <a:lstStyle/>
          <a:p>
            <a:r>
              <a:rPr lang="az-Latn-AZ" sz="2000" dirty="0">
                <a:latin typeface="Times New Roman" panose="02020603050405020304" pitchFamily="18" charset="0"/>
                <a:cs typeface="Times New Roman" panose="02020603050405020304" pitchFamily="18" charset="0"/>
              </a:rPr>
              <a:t>Sütunun adını dəyişmək üçün istifadə edilir. </a:t>
            </a:r>
            <a:r>
              <a:rPr lang="en-US" sz="2000" dirty="0">
                <a:latin typeface="Times New Roman" panose="02020603050405020304" pitchFamily="18" charset="0"/>
                <a:cs typeface="Times New Roman" panose="02020603050405020304" pitchFamily="18" charset="0"/>
              </a:rPr>
              <a:t>As </a:t>
            </a:r>
            <a:r>
              <a:rPr lang="en-US" sz="2000" dirty="0" err="1">
                <a:latin typeface="Times New Roman" panose="02020603050405020304" pitchFamily="18" charset="0"/>
                <a:cs typeface="Times New Roman" panose="02020603050405020304" pitchFamily="18" charset="0"/>
              </a:rPr>
              <a:t>ingilis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dilind</a:t>
            </a:r>
            <a:r>
              <a:rPr lang="az-Latn-AZ" sz="2000" dirty="0">
                <a:latin typeface="Times New Roman" panose="02020603050405020304" pitchFamily="18" charset="0"/>
                <a:cs typeface="Times New Roman" panose="02020603050405020304" pitchFamily="18" charset="0"/>
              </a:rPr>
              <a:t>ə</a:t>
            </a:r>
            <a:r>
              <a:rPr lang="en-US" sz="2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kimi</a:t>
            </a:r>
            <a:r>
              <a:rPr lang="en-US" sz="2000" dirty="0">
                <a:latin typeface="Times New Roman" panose="02020603050405020304" pitchFamily="18" charset="0"/>
                <a:cs typeface="Times New Roman" panose="02020603050405020304" pitchFamily="18" charset="0"/>
              </a:rPr>
              <a:t>’ </a:t>
            </a:r>
            <a:r>
              <a:rPr lang="az-Latn-AZ" sz="2000" dirty="0">
                <a:latin typeface="Times New Roman" panose="02020603050405020304" pitchFamily="18" charset="0"/>
                <a:cs typeface="Times New Roman" panose="02020603050405020304" pitchFamily="18" charset="0"/>
              </a:rPr>
              <a:t>olaraq tərcümə edilir. Yəni əvvəlki sütun adı dırnaqlar arasında yazılan </a:t>
            </a:r>
            <a:r>
              <a:rPr lang="az-Latn-AZ" sz="2000" b="1" i="1" dirty="0">
                <a:latin typeface="Times New Roman" panose="02020603050405020304" pitchFamily="18" charset="0"/>
                <a:cs typeface="Times New Roman" panose="02020603050405020304" pitchFamily="18" charset="0"/>
              </a:rPr>
              <a:t>kimi</a:t>
            </a:r>
            <a:r>
              <a:rPr lang="az-Latn-AZ" sz="2000" dirty="0">
                <a:latin typeface="Times New Roman" panose="02020603050405020304" pitchFamily="18" charset="0"/>
                <a:cs typeface="Times New Roman" panose="02020603050405020304" pitchFamily="18" charset="0"/>
              </a:rPr>
              <a:t> olsun.</a:t>
            </a:r>
          </a:p>
          <a:p>
            <a:endParaRPr lang="az-Latn-AZ" dirty="0"/>
          </a:p>
        </p:txBody>
      </p:sp>
      <p:pic>
        <p:nvPicPr>
          <p:cNvPr id="8" name="Picture 7">
            <a:extLst>
              <a:ext uri="{FF2B5EF4-FFF2-40B4-BE49-F238E27FC236}">
                <a16:creationId xmlns:a16="http://schemas.microsoft.com/office/drawing/2014/main" id="{AF72B5A6-BAD7-4282-825E-2FDCF1D55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979" y="3814220"/>
            <a:ext cx="2610214" cy="2267266"/>
          </a:xfrm>
          <a:prstGeom prst="rect">
            <a:avLst/>
          </a:prstGeom>
          <a:ln>
            <a:solidFill>
              <a:schemeClr val="accent1"/>
            </a:solidFill>
          </a:ln>
        </p:spPr>
      </p:pic>
      <p:pic>
        <p:nvPicPr>
          <p:cNvPr id="10" name="Picture 9">
            <a:extLst>
              <a:ext uri="{FF2B5EF4-FFF2-40B4-BE49-F238E27FC236}">
                <a16:creationId xmlns:a16="http://schemas.microsoft.com/office/drawing/2014/main" id="{13C8CDC0-CC79-41A6-880E-7DF2EC995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060" y="3814220"/>
            <a:ext cx="5544324" cy="2162477"/>
          </a:xfrm>
          <a:prstGeom prst="rect">
            <a:avLst/>
          </a:prstGeom>
          <a:ln>
            <a:solidFill>
              <a:schemeClr val="accent1"/>
            </a:solidFill>
          </a:ln>
        </p:spPr>
      </p:pic>
      <p:sp>
        <p:nvSpPr>
          <p:cNvPr id="11" name="Text Placeholder 3">
            <a:extLst>
              <a:ext uri="{FF2B5EF4-FFF2-40B4-BE49-F238E27FC236}">
                <a16:creationId xmlns:a16="http://schemas.microsoft.com/office/drawing/2014/main" id="{44632A70-976E-4934-A1FB-2313BC37019D}"/>
              </a:ext>
            </a:extLst>
          </p:cNvPr>
          <p:cNvSpPr txBox="1">
            <a:spLocks/>
          </p:cNvSpPr>
          <p:nvPr/>
        </p:nvSpPr>
        <p:spPr>
          <a:xfrm>
            <a:off x="6096000" y="1617904"/>
            <a:ext cx="4124098" cy="181109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H</a:t>
            </a:r>
            <a:r>
              <a:rPr lang="az-Latn-AZ" sz="2000" dirty="0" err="1">
                <a:latin typeface="Times New Roman" panose="02020603050405020304" pitchFamily="18" charset="0"/>
                <a:cs typeface="Times New Roman" panose="02020603050405020304" pitchFamily="18" charset="0"/>
              </a:rPr>
              <a:t>əmçinin</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sql</a:t>
            </a:r>
            <a:r>
              <a:rPr lang="az-Latn-AZ" sz="2000" dirty="0">
                <a:latin typeface="Times New Roman" panose="02020603050405020304" pitchFamily="18" charset="0"/>
                <a:cs typeface="Times New Roman" panose="02020603050405020304" pitchFamily="18" charset="0"/>
              </a:rPr>
              <a:t> operatorları üzərində riyazi əməliyyatlar da etmək mümkündür. Bizim bir ilk nəticəmiz, bir də yeni nəticəmiz var. Amma yeni nəticə üzərində riyazi bir əməliyyat qeyd olunub və tapşırıq uğurla yerinə yetirilib.</a:t>
            </a:r>
            <a:endParaRPr lang="az-Latn-AZ" dirty="0"/>
          </a:p>
        </p:txBody>
      </p:sp>
    </p:spTree>
    <p:extLst>
      <p:ext uri="{BB962C8B-B14F-4D97-AF65-F5344CB8AC3E}">
        <p14:creationId xmlns:p14="http://schemas.microsoft.com/office/powerpoint/2010/main" val="183522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1375-DB72-4D19-912C-CA09169B6B34}"/>
              </a:ext>
            </a:extLst>
          </p:cNvPr>
          <p:cNvSpPr>
            <a:spLocks noGrp="1"/>
          </p:cNvSpPr>
          <p:nvPr>
            <p:ph type="title"/>
          </p:nvPr>
        </p:nvSpPr>
        <p:spPr/>
        <p:txBody>
          <a:bodyPr/>
          <a:lstStyle/>
          <a:p>
            <a:endParaRPr lang="az-Latn-AZ"/>
          </a:p>
        </p:txBody>
      </p:sp>
      <p:sp>
        <p:nvSpPr>
          <p:cNvPr id="3" name="Picture Placeholder 2">
            <a:extLst>
              <a:ext uri="{FF2B5EF4-FFF2-40B4-BE49-F238E27FC236}">
                <a16:creationId xmlns:a16="http://schemas.microsoft.com/office/drawing/2014/main" id="{80C1A666-0568-4ECD-81AC-6F321E657437}"/>
              </a:ext>
            </a:extLst>
          </p:cNvPr>
          <p:cNvSpPr>
            <a:spLocks noGrp="1"/>
          </p:cNvSpPr>
          <p:nvPr>
            <p:ph type="pic" idx="1"/>
          </p:nvPr>
        </p:nvSpPr>
        <p:spPr/>
      </p:sp>
      <p:sp>
        <p:nvSpPr>
          <p:cNvPr id="4" name="Text Placeholder 3">
            <a:extLst>
              <a:ext uri="{FF2B5EF4-FFF2-40B4-BE49-F238E27FC236}">
                <a16:creationId xmlns:a16="http://schemas.microsoft.com/office/drawing/2014/main" id="{EAC69A38-F31C-4C3E-8B08-7C5712D54D0E}"/>
              </a:ext>
            </a:extLst>
          </p:cNvPr>
          <p:cNvSpPr>
            <a:spLocks noGrp="1"/>
          </p:cNvSpPr>
          <p:nvPr>
            <p:ph type="body" sz="half" idx="2"/>
          </p:nvPr>
        </p:nvSpPr>
        <p:spPr/>
        <p:txBody>
          <a:bodyPr/>
          <a:lstStyle/>
          <a:p>
            <a:endParaRPr lang="az-Latn-AZ"/>
          </a:p>
        </p:txBody>
      </p:sp>
    </p:spTree>
    <p:extLst>
      <p:ext uri="{BB962C8B-B14F-4D97-AF65-F5344CB8AC3E}">
        <p14:creationId xmlns:p14="http://schemas.microsoft.com/office/powerpoint/2010/main" val="54484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C7A9-E220-4CF6-AF02-FF3FB7F0BF9D}"/>
              </a:ext>
            </a:extLst>
          </p:cNvPr>
          <p:cNvSpPr>
            <a:spLocks noGrp="1"/>
          </p:cNvSpPr>
          <p:nvPr>
            <p:ph type="title"/>
          </p:nvPr>
        </p:nvSpPr>
        <p:spPr>
          <a:xfrm>
            <a:off x="838200" y="365126"/>
            <a:ext cx="10515600" cy="912132"/>
          </a:xfrm>
        </p:spPr>
        <p:txBody>
          <a:bodyPr anchor="t">
            <a:normAutofit fontScale="90000"/>
          </a:bodyPr>
          <a:lstStyle/>
          <a:p>
            <a:r>
              <a:rPr lang="az-Latn-AZ" sz="2000" dirty="0">
                <a:latin typeface="Times New Roman" panose="02020603050405020304" pitchFamily="18" charset="0"/>
                <a:cs typeface="Times New Roman" panose="02020603050405020304" pitchFamily="18" charset="0"/>
              </a:rPr>
              <a:t>    Bizim bəhs </a:t>
            </a:r>
            <a:r>
              <a:rPr lang="az-Latn-AZ" sz="2000" dirty="0" err="1">
                <a:latin typeface="Times New Roman" panose="02020603050405020304" pitchFamily="18" charset="0"/>
                <a:cs typeface="Times New Roman" panose="02020603050405020304" pitchFamily="18" charset="0"/>
              </a:rPr>
              <a:t>edəcəyimiz</a:t>
            </a:r>
            <a:r>
              <a:rPr lang="az-Latn-AZ" sz="2000" dirty="0">
                <a:latin typeface="Times New Roman" panose="02020603050405020304" pitchFamily="18" charset="0"/>
                <a:cs typeface="Times New Roman" panose="02020603050405020304" pitchFamily="18" charset="0"/>
              </a:rPr>
              <a:t> bölmə </a:t>
            </a:r>
            <a:r>
              <a:rPr lang="az-Latn-AZ" sz="2000" dirty="0" err="1">
                <a:latin typeface="Times New Roman" panose="02020603050405020304" pitchFamily="18" charset="0"/>
                <a:cs typeface="Times New Roman" panose="02020603050405020304" pitchFamily="18" charset="0"/>
              </a:rPr>
              <a:t>Soft</a:t>
            </a:r>
            <a:r>
              <a:rPr lang="en-US" sz="2000" dirty="0">
                <a:latin typeface="Times New Roman" panose="02020603050405020304" pitchFamily="18" charset="0"/>
                <a:cs typeface="Times New Roman" panose="02020603050405020304" pitchFamily="18" charset="0"/>
              </a:rPr>
              <a:t>were b</a:t>
            </a:r>
            <a:r>
              <a:rPr lang="az-Latn-AZ" sz="2000" dirty="0">
                <a:latin typeface="Times New Roman" panose="02020603050405020304" pitchFamily="18" charset="0"/>
                <a:cs typeface="Times New Roman" panose="02020603050405020304" pitchFamily="18" charset="0"/>
              </a:rPr>
              <a:t>ölməsi olacaq. Kompüterin ekranında gördüyümüz, istifadə etdiyimiz bütün proqramlar, həmçinin telefon və digər cihazlardan tanıdığımız, istifadə etdiyimiz bütün proqramlar </a:t>
            </a:r>
            <a:r>
              <a:rPr lang="az-Latn-AZ" sz="2000" dirty="0" err="1">
                <a:latin typeface="Times New Roman" panose="02020603050405020304" pitchFamily="18" charset="0"/>
                <a:cs typeface="Times New Roman" panose="02020603050405020304" pitchFamily="18" charset="0"/>
              </a:rPr>
              <a:t>Soft</a:t>
            </a:r>
            <a:r>
              <a:rPr lang="en-US" sz="2000" dirty="0">
                <a:latin typeface="Times New Roman" panose="02020603050405020304" pitchFamily="18" charset="0"/>
                <a:cs typeface="Times New Roman" panose="02020603050405020304" pitchFamily="18" charset="0"/>
              </a:rPr>
              <a:t>were </a:t>
            </a:r>
            <a:r>
              <a:rPr lang="az-Latn-AZ" sz="2000" dirty="0">
                <a:latin typeface="Times New Roman" panose="02020603050405020304" pitchFamily="18" charset="0"/>
                <a:cs typeface="Times New Roman" panose="02020603050405020304" pitchFamily="18" charset="0"/>
              </a:rPr>
              <a:t>bölməsini əhatə edir. </a:t>
            </a:r>
          </a:p>
        </p:txBody>
      </p:sp>
      <p:sp>
        <p:nvSpPr>
          <p:cNvPr id="3" name="Content Placeholder 2">
            <a:extLst>
              <a:ext uri="{FF2B5EF4-FFF2-40B4-BE49-F238E27FC236}">
                <a16:creationId xmlns:a16="http://schemas.microsoft.com/office/drawing/2014/main" id="{3AACE056-A67C-4E3E-9FEB-69F163312290}"/>
              </a:ext>
            </a:extLst>
          </p:cNvPr>
          <p:cNvSpPr>
            <a:spLocks noGrp="1"/>
          </p:cNvSpPr>
          <p:nvPr>
            <p:ph idx="1"/>
          </p:nvPr>
        </p:nvSpPr>
        <p:spPr>
          <a:xfrm>
            <a:off x="3523343" y="1618797"/>
            <a:ext cx="5649686" cy="641803"/>
          </a:xfrm>
          <a:solidFill>
            <a:schemeClr val="accent4">
              <a:lumMod val="60000"/>
              <a:lumOff val="40000"/>
            </a:schemeClr>
          </a:solidFill>
          <a:ln>
            <a:solidFill>
              <a:schemeClr val="accent4">
                <a:lumMod val="75000"/>
              </a:schemeClr>
            </a:solidFill>
          </a:ln>
        </p:spPr>
        <p:txBody>
          <a:bodyPr/>
          <a:lstStyle/>
          <a:p>
            <a:pPr marL="0" indent="0" algn="ctr">
              <a:buNone/>
            </a:pPr>
            <a:r>
              <a:rPr lang="az-Latn-AZ" dirty="0" err="1">
                <a:latin typeface="Times New Roman" panose="02020603050405020304" pitchFamily="18" charset="0"/>
                <a:cs typeface="Times New Roman" panose="02020603050405020304" pitchFamily="18" charset="0"/>
              </a:rPr>
              <a:t>Soft</a:t>
            </a:r>
            <a:r>
              <a:rPr lang="en-US" dirty="0">
                <a:latin typeface="Times New Roman" panose="02020603050405020304" pitchFamily="18" charset="0"/>
                <a:cs typeface="Times New Roman" panose="02020603050405020304" pitchFamily="18" charset="0"/>
              </a:rPr>
              <a:t>were</a:t>
            </a:r>
            <a:r>
              <a:rPr lang="az-Latn-AZ" dirty="0">
                <a:latin typeface="Times New Roman" panose="02020603050405020304" pitchFamily="18" charset="0"/>
                <a:cs typeface="Times New Roman" panose="02020603050405020304" pitchFamily="18" charset="0"/>
              </a:rPr>
              <a:t> – Proqram Təminatı</a:t>
            </a:r>
          </a:p>
        </p:txBody>
      </p:sp>
      <p:sp>
        <p:nvSpPr>
          <p:cNvPr id="4" name="Content Placeholder 2">
            <a:extLst>
              <a:ext uri="{FF2B5EF4-FFF2-40B4-BE49-F238E27FC236}">
                <a16:creationId xmlns:a16="http://schemas.microsoft.com/office/drawing/2014/main" id="{1424E671-9B68-42A4-B660-D287493E1C0D}"/>
              </a:ext>
            </a:extLst>
          </p:cNvPr>
          <p:cNvSpPr txBox="1">
            <a:spLocks/>
          </p:cNvSpPr>
          <p:nvPr/>
        </p:nvSpPr>
        <p:spPr>
          <a:xfrm>
            <a:off x="1143000" y="2602139"/>
            <a:ext cx="2547257" cy="912132"/>
          </a:xfrm>
          <a:prstGeom prst="rect">
            <a:avLst/>
          </a:prstGeom>
          <a:solidFill>
            <a:schemeClr val="accent5"/>
          </a:solidFill>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Sistem</a:t>
            </a:r>
            <a:r>
              <a:rPr lang="en-US" dirty="0"/>
              <a:t> </a:t>
            </a:r>
            <a:r>
              <a:rPr lang="en-US" dirty="0" err="1">
                <a:latin typeface="Times New Roman" panose="02020603050405020304" pitchFamily="18" charset="0"/>
                <a:cs typeface="Times New Roman" panose="02020603050405020304" pitchFamily="18" charset="0"/>
              </a:rPr>
              <a:t>proqramlar</a:t>
            </a:r>
            <a:r>
              <a:rPr lang="az-Latn-AZ" dirty="0"/>
              <a:t>ı</a:t>
            </a:r>
          </a:p>
        </p:txBody>
      </p:sp>
      <p:sp>
        <p:nvSpPr>
          <p:cNvPr id="5" name="Content Placeholder 2">
            <a:extLst>
              <a:ext uri="{FF2B5EF4-FFF2-40B4-BE49-F238E27FC236}">
                <a16:creationId xmlns:a16="http://schemas.microsoft.com/office/drawing/2014/main" id="{988CCC78-7BE2-4972-B977-0BCFA457AB0F}"/>
              </a:ext>
            </a:extLst>
          </p:cNvPr>
          <p:cNvSpPr txBox="1">
            <a:spLocks/>
          </p:cNvSpPr>
          <p:nvPr/>
        </p:nvSpPr>
        <p:spPr>
          <a:xfrm>
            <a:off x="5214256" y="2602139"/>
            <a:ext cx="2547257" cy="912132"/>
          </a:xfrm>
          <a:prstGeom prst="rect">
            <a:avLst/>
          </a:prstGeom>
          <a:solidFill>
            <a:schemeClr val="accent5"/>
          </a:solidFill>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az-Latn-AZ" dirty="0">
                <a:latin typeface="Times New Roman" panose="02020603050405020304" pitchFamily="18" charset="0"/>
                <a:cs typeface="Times New Roman" panose="02020603050405020304" pitchFamily="18" charset="0"/>
              </a:rPr>
              <a:t>Tətbiqi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proqramlar</a:t>
            </a:r>
            <a:endParaRPr lang="az-Latn-AZ"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98223E8-5FB6-45F3-BC9F-88740D833625}"/>
              </a:ext>
            </a:extLst>
          </p:cNvPr>
          <p:cNvSpPr txBox="1">
            <a:spLocks/>
          </p:cNvSpPr>
          <p:nvPr/>
        </p:nvSpPr>
        <p:spPr>
          <a:xfrm>
            <a:off x="8995229" y="2602139"/>
            <a:ext cx="2761342" cy="912132"/>
          </a:xfrm>
          <a:prstGeom prst="rect">
            <a:avLst/>
          </a:prstGeom>
          <a:solidFill>
            <a:schemeClr val="accent5"/>
          </a:solidFill>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az-Latn-AZ" dirty="0" err="1">
                <a:latin typeface="Times New Roman" panose="02020603050405020304" pitchFamily="18" charset="0"/>
                <a:cs typeface="Times New Roman" panose="02020603050405020304" pitchFamily="18" charset="0"/>
              </a:rPr>
              <a:t>Proqramlaşdırma</a:t>
            </a:r>
            <a:r>
              <a:rPr lang="az-Latn-AZ" dirty="0">
                <a:latin typeface="Times New Roman" panose="02020603050405020304" pitchFamily="18" charset="0"/>
                <a:cs typeface="Times New Roman" panose="02020603050405020304" pitchFamily="18" charset="0"/>
              </a:rPr>
              <a:t> alətləri</a:t>
            </a:r>
          </a:p>
        </p:txBody>
      </p:sp>
      <p:sp>
        <p:nvSpPr>
          <p:cNvPr id="7" name="Content Placeholder 2">
            <a:extLst>
              <a:ext uri="{FF2B5EF4-FFF2-40B4-BE49-F238E27FC236}">
                <a16:creationId xmlns:a16="http://schemas.microsoft.com/office/drawing/2014/main" id="{F8DC438C-2CEB-4364-9232-0EEB650C74BA}"/>
              </a:ext>
            </a:extLst>
          </p:cNvPr>
          <p:cNvSpPr txBox="1">
            <a:spLocks/>
          </p:cNvSpPr>
          <p:nvPr/>
        </p:nvSpPr>
        <p:spPr>
          <a:xfrm>
            <a:off x="638629" y="3687533"/>
            <a:ext cx="3556000" cy="3061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az-Latn-AZ" sz="1800"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Komputerin</a:t>
            </a:r>
            <a:r>
              <a:rPr lang="az-Latn-AZ" sz="1800" dirty="0">
                <a:latin typeface="Times New Roman" panose="02020603050405020304" pitchFamily="18" charset="0"/>
                <a:cs typeface="Times New Roman" panose="02020603050405020304" pitchFamily="18" charset="0"/>
              </a:rPr>
              <a:t> özünə yazılmış əsas proqramlar nəzərdə tutulur. Bura Əməliyyat sistemləri (</a:t>
            </a:r>
            <a:r>
              <a:rPr lang="en-US" sz="1800" dirty="0">
                <a:latin typeface="Times New Roman" panose="02020603050405020304" pitchFamily="18" charset="0"/>
                <a:cs typeface="Times New Roman" panose="02020603050405020304" pitchFamily="18" charset="0"/>
              </a:rPr>
              <a:t>Windows,</a:t>
            </a:r>
            <a:r>
              <a:rPr lang="az-Latn-AZ" sz="1800"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Android</a:t>
            </a:r>
            <a:r>
              <a:rPr lang="az-Latn-AZ"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Linux, Unix, DOS, MS DOS v</a:t>
            </a:r>
            <a:r>
              <a:rPr lang="az-Latn-AZ" sz="1800" dirty="0">
                <a:latin typeface="Times New Roman" panose="02020603050405020304" pitchFamily="18" charset="0"/>
                <a:cs typeface="Times New Roman" panose="02020603050405020304" pitchFamily="18" charset="0"/>
              </a:rPr>
              <a:t>ə s.), Antiviruslar (</a:t>
            </a:r>
            <a:r>
              <a:rPr lang="az-Latn-AZ" sz="1800" dirty="0" err="1">
                <a:latin typeface="Times New Roman" panose="02020603050405020304" pitchFamily="18" charset="0"/>
                <a:cs typeface="Times New Roman" panose="02020603050405020304" pitchFamily="18" charset="0"/>
              </a:rPr>
              <a:t>Dedektor</a:t>
            </a:r>
            <a:r>
              <a:rPr lang="az-Latn-AZ" sz="1800"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Doctor</a:t>
            </a:r>
            <a:r>
              <a:rPr lang="az-Latn-AZ" sz="1800" dirty="0">
                <a:latin typeface="Times New Roman" panose="02020603050405020304" pitchFamily="18" charset="0"/>
                <a:cs typeface="Times New Roman" panose="02020603050405020304" pitchFamily="18" charset="0"/>
              </a:rPr>
              <a:t>, Müfəttiş, Vaksin), </a:t>
            </a:r>
            <a:r>
              <a:rPr lang="az-Latn-AZ" sz="1800" dirty="0" err="1">
                <a:latin typeface="Times New Roman" panose="02020603050405020304" pitchFamily="18" charset="0"/>
                <a:cs typeface="Times New Roman" panose="02020603050405020304" pitchFamily="18" charset="0"/>
              </a:rPr>
              <a:t>Utilitlər</a:t>
            </a:r>
            <a:r>
              <a:rPr lang="az-Latn-AZ" sz="1800" dirty="0">
                <a:latin typeface="Times New Roman" panose="02020603050405020304" pitchFamily="18" charset="0"/>
                <a:cs typeface="Times New Roman" panose="02020603050405020304" pitchFamily="18" charset="0"/>
              </a:rPr>
              <a:t> və s. daxildir. Hansı ki, bu proqramlar bizimlə kompüter arasında əlaqə yaradır. Yəni Proqram Təminatını Aparat Təminatı ilə </a:t>
            </a:r>
            <a:r>
              <a:rPr lang="az-Latn-AZ" sz="1800" dirty="0" err="1">
                <a:latin typeface="Times New Roman" panose="02020603050405020304" pitchFamily="18" charset="0"/>
                <a:cs typeface="Times New Roman" panose="02020603050405020304" pitchFamily="18" charset="0"/>
              </a:rPr>
              <a:t>əlaqələndirir</a:t>
            </a:r>
            <a:r>
              <a:rPr lang="az-Latn-AZ" sz="1800" dirty="0">
                <a:latin typeface="Times New Roman" panose="02020603050405020304" pitchFamily="18" charset="0"/>
                <a:cs typeface="Times New Roman" panose="02020603050405020304" pitchFamily="18" charset="0"/>
              </a:rPr>
              <a:t>. </a:t>
            </a:r>
          </a:p>
        </p:txBody>
      </p:sp>
      <p:sp>
        <p:nvSpPr>
          <p:cNvPr id="8" name="Content Placeholder 2">
            <a:extLst>
              <a:ext uri="{FF2B5EF4-FFF2-40B4-BE49-F238E27FC236}">
                <a16:creationId xmlns:a16="http://schemas.microsoft.com/office/drawing/2014/main" id="{256A448C-02B5-4825-841D-5DEF3901849B}"/>
              </a:ext>
            </a:extLst>
          </p:cNvPr>
          <p:cNvSpPr txBox="1">
            <a:spLocks/>
          </p:cNvSpPr>
          <p:nvPr/>
        </p:nvSpPr>
        <p:spPr>
          <a:xfrm>
            <a:off x="4593772" y="3687533"/>
            <a:ext cx="3556000" cy="2875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az-Latn-AZ" sz="1800"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Komputerimizə</a:t>
            </a:r>
            <a:r>
              <a:rPr lang="az-Latn-AZ" sz="1800" dirty="0">
                <a:latin typeface="Times New Roman" panose="02020603050405020304" pitchFamily="18" charset="0"/>
                <a:cs typeface="Times New Roman" panose="02020603050405020304" pitchFamily="18" charset="0"/>
              </a:rPr>
              <a:t>, telefonumuza və ya başqa bir cihaza internetdən ya da başqa bir mənbədən </a:t>
            </a:r>
            <a:r>
              <a:rPr lang="az-Latn-AZ" sz="1800" dirty="0" err="1">
                <a:latin typeface="Times New Roman" panose="02020603050405020304" pitchFamily="18" charset="0"/>
                <a:cs typeface="Times New Roman" panose="02020603050405020304" pitchFamily="18" charset="0"/>
              </a:rPr>
              <a:t>endirdiyimiz</a:t>
            </a:r>
            <a:r>
              <a:rPr lang="az-Latn-AZ" sz="1800" dirty="0">
                <a:latin typeface="Times New Roman" panose="02020603050405020304" pitchFamily="18" charset="0"/>
                <a:cs typeface="Times New Roman" panose="02020603050405020304" pitchFamily="18" charset="0"/>
              </a:rPr>
              <a:t> bütün proqramlar (</a:t>
            </a:r>
            <a:r>
              <a:rPr lang="en-US" sz="1800" dirty="0">
                <a:latin typeface="Times New Roman" panose="02020603050405020304" pitchFamily="18" charset="0"/>
                <a:cs typeface="Times New Roman" panose="02020603050405020304" pitchFamily="18" charset="0"/>
              </a:rPr>
              <a:t>Word, </a:t>
            </a:r>
            <a:r>
              <a:rPr lang="en-US" sz="1800" dirty="0" err="1">
                <a:latin typeface="Times New Roman" panose="02020603050405020304" pitchFamily="18" charset="0"/>
                <a:cs typeface="Times New Roman" panose="02020603050405020304" pitchFamily="18" charset="0"/>
              </a:rPr>
              <a:t>Excell</a:t>
            </a:r>
            <a:r>
              <a:rPr lang="en-US" sz="1800" dirty="0">
                <a:latin typeface="Times New Roman" panose="02020603050405020304" pitchFamily="18" charset="0"/>
                <a:cs typeface="Times New Roman" panose="02020603050405020304" pitchFamily="18" charset="0"/>
              </a:rPr>
              <a:t>, Photoshop, Chrome v</a:t>
            </a:r>
            <a:r>
              <a:rPr lang="az-Latn-AZ" sz="1800" dirty="0">
                <a:latin typeface="Times New Roman" panose="02020603050405020304" pitchFamily="18" charset="0"/>
                <a:cs typeface="Times New Roman" panose="02020603050405020304" pitchFamily="18" charset="0"/>
              </a:rPr>
              <a:t>ə.</a:t>
            </a:r>
            <a:r>
              <a:rPr lang="en-US" sz="1800" dirty="0">
                <a:latin typeface="Times New Roman" panose="02020603050405020304" pitchFamily="18" charset="0"/>
                <a:cs typeface="Times New Roman" panose="02020603050405020304" pitchFamily="18" charset="0"/>
              </a:rPr>
              <a:t>s</a:t>
            </a:r>
            <a:r>
              <a:rPr lang="az-Latn-AZ" sz="1800" dirty="0">
                <a:latin typeface="Times New Roman" panose="02020603050405020304" pitchFamily="18" charset="0"/>
                <a:cs typeface="Times New Roman" panose="02020603050405020304" pitchFamily="18" charset="0"/>
              </a:rPr>
              <a:t>), Əməliyyat sistemlərinin Start – </a:t>
            </a:r>
            <a:r>
              <a:rPr lang="az-Latn-AZ" sz="1800" dirty="0" err="1">
                <a:latin typeface="Times New Roman" panose="02020603050405020304" pitchFamily="18" charset="0"/>
                <a:cs typeface="Times New Roman" panose="02020603050405020304" pitchFamily="18" charset="0"/>
              </a:rPr>
              <a:t>Proqrams</a:t>
            </a:r>
            <a:r>
              <a:rPr lang="az-Latn-AZ" sz="1800" dirty="0">
                <a:latin typeface="Times New Roman" panose="02020603050405020304" pitchFamily="18" charset="0"/>
                <a:cs typeface="Times New Roman" panose="02020603050405020304" pitchFamily="18" charset="0"/>
              </a:rPr>
              <a:t> – </a:t>
            </a:r>
            <a:r>
              <a:rPr lang="az-Latn-AZ" sz="1800" dirty="0" err="1">
                <a:latin typeface="Times New Roman" panose="02020603050405020304" pitchFamily="18" charset="0"/>
                <a:cs typeface="Times New Roman" panose="02020603050405020304" pitchFamily="18" charset="0"/>
              </a:rPr>
              <a:t>Accessiories</a:t>
            </a:r>
            <a:r>
              <a:rPr lang="az-Latn-AZ" sz="1800" dirty="0">
                <a:latin typeface="Times New Roman" panose="02020603050405020304" pitchFamily="18" charset="0"/>
                <a:cs typeface="Times New Roman" panose="02020603050405020304" pitchFamily="18" charset="0"/>
              </a:rPr>
              <a:t> bölməsində yerləşən: Standart proqramlar (</a:t>
            </a:r>
            <a:r>
              <a:rPr lang="az-Latn-AZ" sz="1800" dirty="0" err="1">
                <a:latin typeface="Times New Roman" panose="02020603050405020304" pitchFamily="18" charset="0"/>
                <a:cs typeface="Times New Roman" panose="02020603050405020304" pitchFamily="18" charset="0"/>
              </a:rPr>
              <a:t>Calculator</a:t>
            </a:r>
            <a:r>
              <a:rPr lang="az-Latn-AZ" sz="1800" dirty="0">
                <a:latin typeface="Times New Roman" panose="02020603050405020304" pitchFamily="18" charset="0"/>
                <a:cs typeface="Times New Roman" panose="02020603050405020304" pitchFamily="18" charset="0"/>
              </a:rPr>
              <a:t>, </a:t>
            </a:r>
            <a:r>
              <a:rPr lang="az-Latn-AZ" sz="1800" dirty="0" err="1">
                <a:latin typeface="Times New Roman" panose="02020603050405020304" pitchFamily="18" charset="0"/>
                <a:cs typeface="Times New Roman" panose="02020603050405020304" pitchFamily="18" charset="0"/>
              </a:rPr>
              <a:t>Notepad</a:t>
            </a:r>
            <a:r>
              <a:rPr lang="az-Latn-AZ"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Wordpad</a:t>
            </a:r>
            <a:r>
              <a:rPr lang="en-US" sz="1800" dirty="0">
                <a:latin typeface="Times New Roman" panose="02020603050405020304" pitchFamily="18" charset="0"/>
                <a:cs typeface="Times New Roman" panose="02020603050405020304" pitchFamily="18" charset="0"/>
              </a:rPr>
              <a:t>, Paint), h</a:t>
            </a:r>
            <a:r>
              <a:rPr lang="az-Latn-AZ" sz="1800" dirty="0" err="1">
                <a:latin typeface="Times New Roman" panose="02020603050405020304" pitchFamily="18" charset="0"/>
                <a:cs typeface="Times New Roman" panose="02020603050405020304" pitchFamily="18" charset="0"/>
              </a:rPr>
              <a:t>əmçinin</a:t>
            </a:r>
            <a:r>
              <a:rPr lang="az-Latn-AZ" sz="1800" dirty="0">
                <a:latin typeface="Times New Roman" panose="02020603050405020304" pitchFamily="18" charset="0"/>
                <a:cs typeface="Times New Roman" panose="02020603050405020304" pitchFamily="18" charset="0"/>
              </a:rPr>
              <a:t> İnternet Explorer və digərləri aiddir.  </a:t>
            </a:r>
          </a:p>
        </p:txBody>
      </p:sp>
      <p:sp>
        <p:nvSpPr>
          <p:cNvPr id="9" name="Content Placeholder 2">
            <a:extLst>
              <a:ext uri="{FF2B5EF4-FFF2-40B4-BE49-F238E27FC236}">
                <a16:creationId xmlns:a16="http://schemas.microsoft.com/office/drawing/2014/main" id="{DA3741DC-F2B7-419D-9B05-8BCAF21AFE34}"/>
              </a:ext>
            </a:extLst>
          </p:cNvPr>
          <p:cNvSpPr txBox="1">
            <a:spLocks/>
          </p:cNvSpPr>
          <p:nvPr/>
        </p:nvSpPr>
        <p:spPr>
          <a:xfrm>
            <a:off x="8548915" y="3687533"/>
            <a:ext cx="3556000" cy="3061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az-Latn-AZ" sz="1800" dirty="0">
                <a:latin typeface="Times New Roman" panose="02020603050405020304" pitchFamily="18" charset="0"/>
                <a:cs typeface="Times New Roman" panose="02020603050405020304" pitchFamily="18" charset="0"/>
              </a:rPr>
              <a:t>    Tətbiqi Proqramların, saytların yazılması, Robotların </a:t>
            </a:r>
            <a:r>
              <a:rPr lang="az-Latn-AZ" sz="1800" dirty="0" err="1">
                <a:latin typeface="Times New Roman" panose="02020603050405020304" pitchFamily="18" charset="0"/>
                <a:cs typeface="Times New Roman" panose="02020603050405020304" pitchFamily="18" charset="0"/>
              </a:rPr>
              <a:t>proqramlaşdırılması</a:t>
            </a:r>
            <a:r>
              <a:rPr lang="az-Latn-AZ" sz="1800" dirty="0">
                <a:latin typeface="Times New Roman" panose="02020603050405020304" pitchFamily="18" charset="0"/>
                <a:cs typeface="Times New Roman" panose="02020603050405020304" pitchFamily="18" charset="0"/>
              </a:rPr>
              <a:t> və bunun kimi bütün texniki prosesləri izah edən elm İT – İnformasiya Texnologiyalarıdır. Bu proqramların müəyyən alqoritm əsasında yazılması isə </a:t>
            </a:r>
            <a:r>
              <a:rPr lang="az-Latn-AZ" sz="1800" dirty="0" err="1">
                <a:latin typeface="Times New Roman" panose="02020603050405020304" pitchFamily="18" charset="0"/>
                <a:cs typeface="Times New Roman" panose="02020603050405020304" pitchFamily="18" charset="0"/>
              </a:rPr>
              <a:t>Proqramlaşdırma</a:t>
            </a:r>
            <a:r>
              <a:rPr lang="az-Latn-AZ" sz="1800" dirty="0">
                <a:latin typeface="Times New Roman" panose="02020603050405020304" pitchFamily="18" charset="0"/>
                <a:cs typeface="Times New Roman" panose="02020603050405020304" pitchFamily="18" charset="0"/>
              </a:rPr>
              <a:t> dilləri vasitəsi ilə, yəni </a:t>
            </a:r>
            <a:r>
              <a:rPr lang="az-Latn-AZ" sz="1800" dirty="0" err="1">
                <a:latin typeface="Times New Roman" panose="02020603050405020304" pitchFamily="18" charset="0"/>
                <a:cs typeface="Times New Roman" panose="02020603050405020304" pitchFamily="18" charset="0"/>
              </a:rPr>
              <a:t>Proqramlaşdırma</a:t>
            </a:r>
            <a:r>
              <a:rPr lang="az-Latn-AZ" sz="1800" dirty="0">
                <a:latin typeface="Times New Roman" panose="02020603050405020304" pitchFamily="18" charset="0"/>
                <a:cs typeface="Times New Roman" panose="02020603050405020304" pitchFamily="18" charset="0"/>
              </a:rPr>
              <a:t> alətləri ilə </a:t>
            </a:r>
            <a:r>
              <a:rPr lang="az-Latn-AZ" sz="1800" dirty="0" err="1">
                <a:latin typeface="Times New Roman" panose="02020603050405020304" pitchFamily="18" charset="0"/>
                <a:cs typeface="Times New Roman" panose="02020603050405020304" pitchFamily="18" charset="0"/>
              </a:rPr>
              <a:t>reallaşdırılır</a:t>
            </a:r>
            <a:r>
              <a:rPr lang="az-Latn-AZ" sz="1800" dirty="0">
                <a:latin typeface="Times New Roman" panose="02020603050405020304" pitchFamily="18" charset="0"/>
                <a:cs typeface="Times New Roman" panose="02020603050405020304" pitchFamily="18" charset="0"/>
              </a:rPr>
              <a:t>. (C, C++, </a:t>
            </a:r>
            <a:r>
              <a:rPr lang="az-Latn-AZ" sz="1800" dirty="0" err="1">
                <a:latin typeface="Times New Roman" panose="02020603050405020304" pitchFamily="18" charset="0"/>
                <a:cs typeface="Times New Roman" panose="02020603050405020304" pitchFamily="18" charset="0"/>
              </a:rPr>
              <a:t>Python</a:t>
            </a:r>
            <a:r>
              <a:rPr lang="az-Latn-AZ" sz="1800" dirty="0">
                <a:latin typeface="Times New Roman" panose="02020603050405020304" pitchFamily="18" charset="0"/>
                <a:cs typeface="Times New Roman" panose="02020603050405020304" pitchFamily="18" charset="0"/>
              </a:rPr>
              <a:t>, SQL və. s)</a:t>
            </a:r>
          </a:p>
        </p:txBody>
      </p:sp>
    </p:spTree>
    <p:extLst>
      <p:ext uri="{BB962C8B-B14F-4D97-AF65-F5344CB8AC3E}">
        <p14:creationId xmlns:p14="http://schemas.microsoft.com/office/powerpoint/2010/main" val="191497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7EA5-44C6-4B49-817A-6920A3FE5274}"/>
              </a:ext>
            </a:extLst>
          </p:cNvPr>
          <p:cNvSpPr>
            <a:spLocks noGrp="1"/>
          </p:cNvSpPr>
          <p:nvPr>
            <p:ph type="title"/>
          </p:nvPr>
        </p:nvSpPr>
        <p:spPr/>
        <p:txBody>
          <a:bodyPr/>
          <a:lstStyle/>
          <a:p>
            <a:pPr algn="ctr"/>
            <a:r>
              <a:rPr lang="az-Latn-AZ" b="1" dirty="0" err="1">
                <a:latin typeface="Times New Roman" panose="02020603050405020304" pitchFamily="18" charset="0"/>
                <a:cs typeface="Times New Roman" panose="02020603050405020304" pitchFamily="18" charset="0"/>
              </a:rPr>
              <a:t>Proqramlaşdırma</a:t>
            </a:r>
            <a:endParaRPr lang="az-Latn-AZ"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FCC12-1A05-489B-B062-6659336CB098}"/>
              </a:ext>
            </a:extLst>
          </p:cNvPr>
          <p:cNvSpPr>
            <a:spLocks noGrp="1"/>
          </p:cNvSpPr>
          <p:nvPr>
            <p:ph idx="1"/>
          </p:nvPr>
        </p:nvSpPr>
        <p:spPr/>
        <p:txBody>
          <a:bodyPr>
            <a:normAutofit/>
          </a:bodyPr>
          <a:lstStyle/>
          <a:p>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Proqramlaşdırma</a:t>
            </a:r>
            <a:r>
              <a:rPr lang="az-Latn-AZ" sz="2000" dirty="0">
                <a:latin typeface="Times New Roman" panose="02020603050405020304" pitchFamily="18" charset="0"/>
                <a:cs typeface="Times New Roman" panose="02020603050405020304" pitchFamily="18" charset="0"/>
              </a:rPr>
              <a:t> öyrənmək üçün biz tətbiqi proqramlar ilə </a:t>
            </a:r>
            <a:r>
              <a:rPr lang="az-Latn-AZ" sz="2000" dirty="0" err="1">
                <a:latin typeface="Times New Roman" panose="02020603050405020304" pitchFamily="18" charset="0"/>
                <a:cs typeface="Times New Roman" panose="02020603050405020304" pitchFamily="18" charset="0"/>
              </a:rPr>
              <a:t>proqramlaşdırma</a:t>
            </a:r>
            <a:r>
              <a:rPr lang="az-Latn-AZ" sz="2000" dirty="0">
                <a:latin typeface="Times New Roman" panose="02020603050405020304" pitchFamily="18" charset="0"/>
                <a:cs typeface="Times New Roman" panose="02020603050405020304" pitchFamily="18" charset="0"/>
              </a:rPr>
              <a:t> alətlərinin birgə işinə baxmalıyıq. Çünki istifadə </a:t>
            </a:r>
            <a:r>
              <a:rPr lang="az-Latn-AZ" sz="2000" dirty="0" err="1">
                <a:latin typeface="Times New Roman" panose="02020603050405020304" pitchFamily="18" charset="0"/>
                <a:cs typeface="Times New Roman" panose="02020603050405020304" pitchFamily="18" charset="0"/>
              </a:rPr>
              <a:t>edəcəyimiz</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proqramlaşdırma</a:t>
            </a:r>
            <a:r>
              <a:rPr lang="az-Latn-AZ" sz="2000" dirty="0">
                <a:latin typeface="Times New Roman" panose="02020603050405020304" pitchFamily="18" charset="0"/>
                <a:cs typeface="Times New Roman" panose="02020603050405020304" pitchFamily="18" charset="0"/>
              </a:rPr>
              <a:t> dili tətbiqi proqramların birində yazılır. Misal üçün bir sayt, bir oyun yazmaq üçün C++ dilinə ehtiyac duyulur. C++ dilində bir sayt, oyun yazmaq üçün C++ kodlarını tanıyacaq bir proqramdan istifadə edilir. Bu proqram tətbiqi proqramlardan olur və biz onu internetdən öz kompüterimizə endirməli oluruq. C++ dilində kod yazmaq üçün internetdən </a:t>
            </a:r>
            <a:r>
              <a:rPr lang="az-Latn-AZ" sz="2000" dirty="0" err="1">
                <a:latin typeface="Times New Roman" panose="02020603050405020304" pitchFamily="18" charset="0"/>
                <a:cs typeface="Times New Roman" panose="02020603050405020304" pitchFamily="18" charset="0"/>
              </a:rPr>
              <a:t>endirdiyimiz</a:t>
            </a:r>
            <a:r>
              <a:rPr lang="az-Latn-AZ" sz="2000" dirty="0">
                <a:latin typeface="Times New Roman" panose="02020603050405020304" pitchFamily="18" charset="0"/>
                <a:cs typeface="Times New Roman" panose="02020603050405020304" pitchFamily="18" charset="0"/>
              </a:rPr>
              <a:t> proqram </a:t>
            </a:r>
            <a:r>
              <a:rPr lang="az-Latn-AZ" sz="2000" dirty="0" err="1">
                <a:latin typeface="Times New Roman" panose="02020603050405020304" pitchFamily="18" charset="0"/>
                <a:cs typeface="Times New Roman" panose="02020603050405020304" pitchFamily="18" charset="0"/>
              </a:rPr>
              <a:t>DevC</a:t>
            </a:r>
            <a:r>
              <a:rPr lang="az-Latn-AZ" sz="2000" dirty="0">
                <a:latin typeface="Times New Roman" panose="02020603050405020304" pitchFamily="18" charset="0"/>
                <a:cs typeface="Times New Roman" panose="02020603050405020304" pitchFamily="18" charset="0"/>
              </a:rPr>
              <a:t>++ olmalıdır. Çünki </a:t>
            </a:r>
            <a:r>
              <a:rPr lang="az-Latn-AZ" sz="2000" dirty="0" err="1">
                <a:latin typeface="Times New Roman" panose="02020603050405020304" pitchFamily="18" charset="0"/>
                <a:cs typeface="Times New Roman" panose="02020603050405020304" pitchFamily="18" charset="0"/>
              </a:rPr>
              <a:t>DevC</a:t>
            </a:r>
            <a:r>
              <a:rPr lang="az-Latn-AZ" sz="2000" dirty="0">
                <a:latin typeface="Times New Roman" panose="02020603050405020304" pitchFamily="18" charset="0"/>
                <a:cs typeface="Times New Roman" panose="02020603050405020304" pitchFamily="18" charset="0"/>
              </a:rPr>
              <a:t>++ C++ kodlarını tanıyır. Beləcə tətbiqi proqram olan </a:t>
            </a:r>
            <a:r>
              <a:rPr lang="az-Latn-AZ" sz="2000" dirty="0" err="1">
                <a:latin typeface="Times New Roman" panose="02020603050405020304" pitchFamily="18" charset="0"/>
                <a:cs typeface="Times New Roman" panose="02020603050405020304" pitchFamily="18" charset="0"/>
              </a:rPr>
              <a:t>DevC</a:t>
            </a:r>
            <a:r>
              <a:rPr lang="az-Latn-AZ" sz="2000" dirty="0">
                <a:latin typeface="Times New Roman" panose="02020603050405020304" pitchFamily="18" charset="0"/>
                <a:cs typeface="Times New Roman" panose="02020603050405020304" pitchFamily="18" charset="0"/>
              </a:rPr>
              <a:t>++ ilə </a:t>
            </a:r>
            <a:r>
              <a:rPr lang="az-Latn-AZ" sz="2000" dirty="0" err="1">
                <a:latin typeface="Times New Roman" panose="02020603050405020304" pitchFamily="18" charset="0"/>
                <a:cs typeface="Times New Roman" panose="02020603050405020304" pitchFamily="18" charset="0"/>
              </a:rPr>
              <a:t>proqramlaşdırma</a:t>
            </a:r>
            <a:r>
              <a:rPr lang="az-Latn-AZ" sz="2000" dirty="0">
                <a:latin typeface="Times New Roman" panose="02020603050405020304" pitchFamily="18" charset="0"/>
                <a:cs typeface="Times New Roman" panose="02020603050405020304" pitchFamily="18" charset="0"/>
              </a:rPr>
              <a:t> dili olan C++ birgə çalışaraq, bir sayt yaxud da bir oyunu ya da başqa bir şeyi ərsəyə gətirmiş olur.</a:t>
            </a:r>
          </a:p>
          <a:p>
            <a:pPr marL="0" indent="0">
              <a:buNone/>
            </a:pPr>
            <a:endParaRPr lang="az-Latn-AZ" sz="2000" dirty="0">
              <a:latin typeface="Times New Roman" panose="02020603050405020304" pitchFamily="18" charset="0"/>
              <a:cs typeface="Times New Roman" panose="02020603050405020304" pitchFamily="18" charset="0"/>
            </a:endParaRPr>
          </a:p>
          <a:p>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Proqramlaşdırmanı</a:t>
            </a:r>
            <a:r>
              <a:rPr lang="az-Latn-AZ" sz="2000" dirty="0">
                <a:latin typeface="Times New Roman" panose="02020603050405020304" pitchFamily="18" charset="0"/>
                <a:cs typeface="Times New Roman" panose="02020603050405020304" pitchFamily="18" charset="0"/>
              </a:rPr>
              <a:t> daha yaxşı anlamaq üçün müraciət </a:t>
            </a:r>
            <a:r>
              <a:rPr lang="az-Latn-AZ" sz="2000" dirty="0" err="1">
                <a:latin typeface="Times New Roman" panose="02020603050405020304" pitchFamily="18" charset="0"/>
                <a:cs typeface="Times New Roman" panose="02020603050405020304" pitchFamily="18" charset="0"/>
              </a:rPr>
              <a:t>edəcəyimiz</a:t>
            </a:r>
            <a:r>
              <a:rPr lang="az-Latn-AZ" sz="2000" dirty="0">
                <a:latin typeface="Times New Roman" panose="02020603050405020304" pitchFamily="18" charset="0"/>
                <a:cs typeface="Times New Roman" panose="02020603050405020304" pitchFamily="18" charset="0"/>
              </a:rPr>
              <a:t> yollardan biri də saytların </a:t>
            </a:r>
            <a:r>
              <a:rPr lang="az-Latn-AZ" sz="2000" dirty="0" err="1">
                <a:latin typeface="Times New Roman" panose="02020603050405020304" pitchFamily="18" charset="0"/>
                <a:cs typeface="Times New Roman" panose="02020603050405020304" pitchFamily="18" charset="0"/>
              </a:rPr>
              <a:t>hazırlanmasıdır</a:t>
            </a:r>
            <a:r>
              <a:rPr lang="az-Latn-AZ" sz="2000" dirty="0">
                <a:latin typeface="Times New Roman" panose="02020603050405020304" pitchFamily="18" charset="0"/>
                <a:cs typeface="Times New Roman" panose="02020603050405020304" pitchFamily="18" charset="0"/>
              </a:rPr>
              <a:t>. Bir saytın hazırlanması üçün bir şirkət neçə </a:t>
            </a:r>
            <a:r>
              <a:rPr lang="az-Latn-AZ" sz="2000" dirty="0" err="1">
                <a:latin typeface="Times New Roman" panose="02020603050405020304" pitchFamily="18" charset="0"/>
                <a:cs typeface="Times New Roman" panose="02020603050405020304" pitchFamily="18" charset="0"/>
              </a:rPr>
              <a:t>proqramistə</a:t>
            </a:r>
            <a:r>
              <a:rPr lang="az-Latn-AZ" sz="2000" dirty="0">
                <a:latin typeface="Times New Roman" panose="02020603050405020304" pitchFamily="18" charset="0"/>
                <a:cs typeface="Times New Roman" panose="02020603050405020304" pitchFamily="18" charset="0"/>
              </a:rPr>
              <a:t>, hansı sahələrə ehtiyac duyursa, onlara nəzər salaraq </a:t>
            </a:r>
            <a:r>
              <a:rPr lang="az-Latn-AZ" sz="2000" dirty="0" err="1">
                <a:latin typeface="Times New Roman" panose="02020603050405020304" pitchFamily="18" charset="0"/>
                <a:cs typeface="Times New Roman" panose="02020603050405020304" pitchFamily="18" charset="0"/>
              </a:rPr>
              <a:t>proqramlaşdırmanı</a:t>
            </a:r>
            <a:r>
              <a:rPr lang="az-Latn-AZ" sz="2000" dirty="0">
                <a:latin typeface="Times New Roman" panose="02020603050405020304" pitchFamily="18" charset="0"/>
                <a:cs typeface="Times New Roman" panose="02020603050405020304" pitchFamily="18" charset="0"/>
              </a:rPr>
              <a:t> anlamağa çalışacağıq. </a:t>
            </a:r>
          </a:p>
        </p:txBody>
      </p:sp>
    </p:spTree>
    <p:extLst>
      <p:ext uri="{BB962C8B-B14F-4D97-AF65-F5344CB8AC3E}">
        <p14:creationId xmlns:p14="http://schemas.microsoft.com/office/powerpoint/2010/main" val="190540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DA01-B349-44CD-A878-FD67B729338D}"/>
              </a:ext>
            </a:extLst>
          </p:cNvPr>
          <p:cNvSpPr>
            <a:spLocks noGrp="1"/>
          </p:cNvSpPr>
          <p:nvPr>
            <p:ph type="title"/>
          </p:nvPr>
        </p:nvSpPr>
        <p:spPr/>
        <p:txBody>
          <a:bodyPr/>
          <a:lstStyle/>
          <a:p>
            <a:pPr algn="ctr"/>
            <a:r>
              <a:rPr lang="az-Latn-AZ" sz="3600" dirty="0">
                <a:latin typeface="Times New Roman" panose="02020603050405020304" pitchFamily="18" charset="0"/>
                <a:cs typeface="Times New Roman" panose="02020603050405020304" pitchFamily="18" charset="0"/>
              </a:rPr>
              <a:t>Bir saytın </a:t>
            </a:r>
            <a:r>
              <a:rPr lang="az-Latn-AZ" sz="3600" dirty="0" err="1">
                <a:latin typeface="Times New Roman" panose="02020603050405020304" pitchFamily="18" charset="0"/>
                <a:cs typeface="Times New Roman" panose="02020603050405020304" pitchFamily="18" charset="0"/>
              </a:rPr>
              <a:t>yazılmasında</a:t>
            </a:r>
            <a:r>
              <a:rPr lang="az-Latn-AZ" sz="3600" dirty="0">
                <a:latin typeface="Times New Roman" panose="02020603050405020304" pitchFamily="18" charset="0"/>
                <a:cs typeface="Times New Roman" panose="02020603050405020304" pitchFamily="18" charset="0"/>
              </a:rPr>
              <a:t>  </a:t>
            </a:r>
            <a:r>
              <a:rPr lang="az-Latn-AZ" i="1" dirty="0" err="1">
                <a:latin typeface="Times New Roman" panose="02020603050405020304" pitchFamily="18" charset="0"/>
                <a:cs typeface="Times New Roman" panose="02020603050405020304" pitchFamily="18" charset="0"/>
              </a:rPr>
              <a:t>Proqramlaşdırma</a:t>
            </a:r>
            <a:endParaRPr lang="az-Latn-AZ"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0F7AFB-E27A-4F4D-942A-317DC5700AE8}"/>
              </a:ext>
            </a:extLst>
          </p:cNvPr>
          <p:cNvSpPr>
            <a:spLocks noGrp="1"/>
          </p:cNvSpPr>
          <p:nvPr>
            <p:ph idx="1"/>
          </p:nvPr>
        </p:nvSpPr>
        <p:spPr>
          <a:xfrm>
            <a:off x="838200" y="1825625"/>
            <a:ext cx="10515600" cy="961118"/>
          </a:xfrm>
        </p:spPr>
        <p:txBody>
          <a:bodyPr/>
          <a:lstStyle/>
          <a:p>
            <a:pPr marL="0" indent="0">
              <a:buNone/>
            </a:pPr>
            <a:r>
              <a:rPr lang="az-Latn-AZ" dirty="0">
                <a:latin typeface="Times New Roman" panose="02020603050405020304" pitchFamily="18" charset="0"/>
                <a:cs typeface="Times New Roman" panose="02020603050405020304" pitchFamily="18" charset="0"/>
              </a:rPr>
              <a:t>   Bir saytı hazırlamaq üçün şirkət ən azı 4 işçiyə ehtiyac duyur ki, onların 2 si proqramçı olur. </a:t>
            </a:r>
          </a:p>
        </p:txBody>
      </p:sp>
      <p:sp>
        <p:nvSpPr>
          <p:cNvPr id="4" name="Content Placeholder 2">
            <a:extLst>
              <a:ext uri="{FF2B5EF4-FFF2-40B4-BE49-F238E27FC236}">
                <a16:creationId xmlns:a16="http://schemas.microsoft.com/office/drawing/2014/main" id="{093ABC51-B567-4848-86B5-1A92D1A82597}"/>
              </a:ext>
            </a:extLst>
          </p:cNvPr>
          <p:cNvSpPr txBox="1">
            <a:spLocks/>
          </p:cNvSpPr>
          <p:nvPr/>
        </p:nvSpPr>
        <p:spPr>
          <a:xfrm>
            <a:off x="838200" y="2948441"/>
            <a:ext cx="10515600" cy="961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   1. </a:t>
            </a:r>
            <a:r>
              <a:rPr lang="az-Latn-AZ" sz="2000" dirty="0" err="1">
                <a:latin typeface="Times New Roman" panose="02020603050405020304" pitchFamily="18" charset="0"/>
                <a:cs typeface="Times New Roman" panose="02020603050405020304" pitchFamily="18" charset="0"/>
              </a:rPr>
              <a:t>Front</a:t>
            </a:r>
            <a:r>
              <a:rPr lang="az-Latn-AZ" sz="2000" dirty="0">
                <a:latin typeface="Times New Roman" panose="02020603050405020304" pitchFamily="18" charset="0"/>
                <a:cs typeface="Times New Roman" panose="02020603050405020304" pitchFamily="18" charset="0"/>
              </a:rPr>
              <a:t> – </a:t>
            </a:r>
            <a:r>
              <a:rPr lang="az-Latn-AZ" sz="2000" dirty="0" err="1">
                <a:latin typeface="Times New Roman" panose="02020603050405020304" pitchFamily="18" charset="0"/>
                <a:cs typeface="Times New Roman" panose="02020603050405020304" pitchFamily="18" charset="0"/>
              </a:rPr>
              <a:t>End</a:t>
            </a:r>
            <a:r>
              <a:rPr lang="az-Latn-AZ" sz="2000" dirty="0">
                <a:latin typeface="Times New Roman" panose="02020603050405020304" pitchFamily="18" charset="0"/>
                <a:cs typeface="Times New Roman" panose="02020603050405020304" pitchFamily="18" charset="0"/>
              </a:rPr>
              <a:t> üzrə proqramçı (</a:t>
            </a:r>
            <a:r>
              <a:rPr lang="az-Latn-AZ" sz="2000" dirty="0" err="1">
                <a:latin typeface="Times New Roman" panose="02020603050405020304" pitchFamily="18" charset="0"/>
                <a:cs typeface="Times New Roman" panose="02020603050405020304" pitchFamily="18" charset="0"/>
              </a:rPr>
              <a:t>veb</a:t>
            </a:r>
            <a:r>
              <a:rPr lang="az-Latn-AZ" sz="2000" dirty="0">
                <a:latin typeface="Times New Roman" panose="02020603050405020304" pitchFamily="18" charset="0"/>
                <a:cs typeface="Times New Roman" panose="02020603050405020304" pitchFamily="18" charset="0"/>
              </a:rPr>
              <a:t> proqramçı) – sayta daxil olarkən gördüyümüz hər şeyi yazan şəxs. Kiçik bir düymədən tutmuş, yazı </a:t>
            </a:r>
            <a:r>
              <a:rPr lang="az-Latn-AZ" sz="2000" dirty="0" err="1">
                <a:latin typeface="Times New Roman" panose="02020603050405020304" pitchFamily="18" charset="0"/>
                <a:cs typeface="Times New Roman" panose="02020603050405020304" pitchFamily="18" charset="0"/>
              </a:rPr>
              <a:t>yazacağımız</a:t>
            </a:r>
            <a:r>
              <a:rPr lang="az-Latn-AZ" sz="2000" dirty="0">
                <a:latin typeface="Times New Roman" panose="02020603050405020304" pitchFamily="18" charset="0"/>
                <a:cs typeface="Times New Roman" panose="02020603050405020304" pitchFamily="18" charset="0"/>
              </a:rPr>
              <a:t> alana kimi hər şey </a:t>
            </a:r>
            <a:r>
              <a:rPr lang="az-Latn-AZ" sz="2000" dirty="0" err="1">
                <a:latin typeface="Times New Roman" panose="02020603050405020304" pitchFamily="18" charset="0"/>
                <a:cs typeface="Times New Roman" panose="02020603050405020304" pitchFamily="18" charset="0"/>
              </a:rPr>
              <a:t>front-end</a:t>
            </a:r>
            <a:r>
              <a:rPr lang="az-Latn-AZ" sz="2000" dirty="0">
                <a:latin typeface="Times New Roman" panose="02020603050405020304" pitchFamily="18" charset="0"/>
                <a:cs typeface="Times New Roman" panose="02020603050405020304" pitchFamily="18" charset="0"/>
              </a:rPr>
              <a:t> proqramçısı </a:t>
            </a:r>
            <a:r>
              <a:rPr lang="az-Latn-AZ" sz="2000" dirty="0" err="1">
                <a:latin typeface="Times New Roman" panose="02020603050405020304" pitchFamily="18" charset="0"/>
                <a:cs typeface="Times New Roman" panose="02020603050405020304" pitchFamily="18" charset="0"/>
              </a:rPr>
              <a:t>tərfindən</a:t>
            </a:r>
            <a:r>
              <a:rPr lang="az-Latn-AZ" sz="2000" dirty="0">
                <a:latin typeface="Times New Roman" panose="02020603050405020304" pitchFamily="18" charset="0"/>
                <a:cs typeface="Times New Roman" panose="02020603050405020304" pitchFamily="18" charset="0"/>
              </a:rPr>
              <a:t> HTML, CSS dilləri və </a:t>
            </a:r>
            <a:r>
              <a:rPr lang="az-Latn-AZ" sz="2000" dirty="0" err="1">
                <a:latin typeface="Times New Roman" panose="02020603050405020304" pitchFamily="18" charset="0"/>
                <a:cs typeface="Times New Roman" panose="02020603050405020304" pitchFamily="18" charset="0"/>
              </a:rPr>
              <a:t>JavaScript</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proqramlama</a:t>
            </a:r>
            <a:r>
              <a:rPr lang="az-Latn-AZ" sz="2000" dirty="0">
                <a:latin typeface="Times New Roman" panose="02020603050405020304" pitchFamily="18" charset="0"/>
                <a:cs typeface="Times New Roman" panose="02020603050405020304" pitchFamily="18" charset="0"/>
              </a:rPr>
              <a:t> dilində yazılır.</a:t>
            </a:r>
          </a:p>
        </p:txBody>
      </p:sp>
      <p:pic>
        <p:nvPicPr>
          <p:cNvPr id="6" name="Picture 5">
            <a:extLst>
              <a:ext uri="{FF2B5EF4-FFF2-40B4-BE49-F238E27FC236}">
                <a16:creationId xmlns:a16="http://schemas.microsoft.com/office/drawing/2014/main" id="{D0D8C740-8A0F-4395-9936-944296D7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371" y="3981456"/>
            <a:ext cx="5515429" cy="2511418"/>
          </a:xfrm>
          <a:prstGeom prst="rect">
            <a:avLst/>
          </a:prstGeom>
        </p:spPr>
      </p:pic>
      <p:sp>
        <p:nvSpPr>
          <p:cNvPr id="7" name="Content Placeholder 2">
            <a:extLst>
              <a:ext uri="{FF2B5EF4-FFF2-40B4-BE49-F238E27FC236}">
                <a16:creationId xmlns:a16="http://schemas.microsoft.com/office/drawing/2014/main" id="{E8F42BD5-5A24-4DE5-93E3-5F3EA7D815E8}"/>
              </a:ext>
            </a:extLst>
          </p:cNvPr>
          <p:cNvSpPr txBox="1">
            <a:spLocks/>
          </p:cNvSpPr>
          <p:nvPr/>
        </p:nvSpPr>
        <p:spPr>
          <a:xfrm>
            <a:off x="1030514" y="4818743"/>
            <a:ext cx="4136570"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Bu saytda gördüyümüz hər bir şey HTML, CSS və </a:t>
            </a:r>
            <a:r>
              <a:rPr lang="az-Latn-AZ" sz="2000" dirty="0" err="1">
                <a:latin typeface="Times New Roman" panose="02020603050405020304" pitchFamily="18" charset="0"/>
                <a:cs typeface="Times New Roman" panose="02020603050405020304" pitchFamily="18" charset="0"/>
              </a:rPr>
              <a:t>Javascript</a:t>
            </a:r>
            <a:r>
              <a:rPr lang="az-Latn-AZ" sz="2000" dirty="0">
                <a:latin typeface="Times New Roman" panose="02020603050405020304" pitchFamily="18" charset="0"/>
                <a:cs typeface="Times New Roman" panose="02020603050405020304" pitchFamily="18" charset="0"/>
              </a:rPr>
              <a:t> vasitəsi ilə yazılıb</a:t>
            </a:r>
          </a:p>
        </p:txBody>
      </p:sp>
    </p:spTree>
    <p:extLst>
      <p:ext uri="{BB962C8B-B14F-4D97-AF65-F5344CB8AC3E}">
        <p14:creationId xmlns:p14="http://schemas.microsoft.com/office/powerpoint/2010/main" val="234865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DA01-B349-44CD-A878-FD67B729338D}"/>
              </a:ext>
            </a:extLst>
          </p:cNvPr>
          <p:cNvSpPr>
            <a:spLocks noGrp="1"/>
          </p:cNvSpPr>
          <p:nvPr>
            <p:ph type="title"/>
          </p:nvPr>
        </p:nvSpPr>
        <p:spPr>
          <a:xfrm>
            <a:off x="838200" y="365125"/>
            <a:ext cx="1150257" cy="213633"/>
          </a:xfrm>
        </p:spPr>
        <p:txBody>
          <a:bodyPr>
            <a:normAutofit fontScale="90000"/>
          </a:bodyPr>
          <a:lstStyle/>
          <a:p>
            <a:pPr algn="ctr"/>
            <a:r>
              <a:rPr lang="az-Latn-AZ" i="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F0F7AFB-E27A-4F4D-942A-317DC5700AE8}"/>
              </a:ext>
            </a:extLst>
          </p:cNvPr>
          <p:cNvSpPr>
            <a:spLocks noGrp="1"/>
          </p:cNvSpPr>
          <p:nvPr>
            <p:ph idx="1"/>
          </p:nvPr>
        </p:nvSpPr>
        <p:spPr>
          <a:xfrm>
            <a:off x="455385" y="1288597"/>
            <a:ext cx="1150257" cy="213632"/>
          </a:xfrm>
        </p:spPr>
        <p:txBody>
          <a:bodyPr>
            <a:normAutofit fontScale="40000" lnSpcReduction="20000"/>
          </a:bodyPr>
          <a:lstStyle/>
          <a:p>
            <a:pPr marL="0" indent="0">
              <a:buNone/>
            </a:pPr>
            <a:r>
              <a:rPr lang="az-Latn-AZ" dirty="0">
                <a:latin typeface="Times New Roman" panose="02020603050405020304" pitchFamily="18"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093ABC51-B567-4848-86B5-1A92D1A82597}"/>
              </a:ext>
            </a:extLst>
          </p:cNvPr>
          <p:cNvSpPr txBox="1">
            <a:spLocks/>
          </p:cNvSpPr>
          <p:nvPr/>
        </p:nvSpPr>
        <p:spPr>
          <a:xfrm>
            <a:off x="0" y="101600"/>
            <a:ext cx="12192000" cy="48042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   2. </a:t>
            </a:r>
            <a:r>
              <a:rPr lang="az-Latn-AZ" sz="2000" b="1" dirty="0" err="1">
                <a:latin typeface="Times New Roman" panose="02020603050405020304" pitchFamily="18" charset="0"/>
                <a:cs typeface="Times New Roman" panose="02020603050405020304" pitchFamily="18" charset="0"/>
              </a:rPr>
              <a:t>Back</a:t>
            </a:r>
            <a:r>
              <a:rPr lang="az-Latn-AZ" sz="2000" b="1" dirty="0">
                <a:latin typeface="Times New Roman" panose="02020603050405020304" pitchFamily="18" charset="0"/>
                <a:cs typeface="Times New Roman" panose="02020603050405020304" pitchFamily="18" charset="0"/>
              </a:rPr>
              <a:t> – </a:t>
            </a:r>
            <a:r>
              <a:rPr lang="az-Latn-AZ" sz="2000" b="1" dirty="0" err="1">
                <a:latin typeface="Times New Roman" panose="02020603050405020304" pitchFamily="18" charset="0"/>
                <a:cs typeface="Times New Roman" panose="02020603050405020304" pitchFamily="18" charset="0"/>
              </a:rPr>
              <a:t>End</a:t>
            </a:r>
            <a:r>
              <a:rPr lang="az-Latn-AZ" sz="2000" b="1" dirty="0">
                <a:latin typeface="Times New Roman" panose="02020603050405020304" pitchFamily="18" charset="0"/>
                <a:cs typeface="Times New Roman" panose="02020603050405020304" pitchFamily="18" charset="0"/>
              </a:rPr>
              <a:t> </a:t>
            </a:r>
            <a:r>
              <a:rPr lang="az-Latn-AZ" sz="2000" dirty="0">
                <a:latin typeface="Times New Roman" panose="02020603050405020304" pitchFamily="18" charset="0"/>
                <a:cs typeface="Times New Roman" panose="02020603050405020304" pitchFamily="18" charset="0"/>
              </a:rPr>
              <a:t>üzrə proqramçı – Saytda olan bütün məntiqi əməliyyatlar </a:t>
            </a:r>
            <a:r>
              <a:rPr lang="az-Latn-AZ" sz="2000" dirty="0" err="1">
                <a:latin typeface="Times New Roman" panose="02020603050405020304" pitchFamily="18" charset="0"/>
                <a:cs typeface="Times New Roman" panose="02020603050405020304" pitchFamily="18" charset="0"/>
              </a:rPr>
              <a:t>back-enddə</a:t>
            </a:r>
            <a:r>
              <a:rPr lang="az-Latn-AZ" sz="2000" dirty="0">
                <a:latin typeface="Times New Roman" panose="02020603050405020304" pitchFamily="18" charset="0"/>
                <a:cs typeface="Times New Roman" panose="02020603050405020304" pitchFamily="18" charset="0"/>
              </a:rPr>
              <a:t> yazılır. Və sonra </a:t>
            </a:r>
            <a:r>
              <a:rPr lang="az-Latn-AZ" sz="2000" dirty="0" err="1">
                <a:latin typeface="Times New Roman" panose="02020603050405020304" pitchFamily="18" charset="0"/>
                <a:cs typeface="Times New Roman" panose="02020603050405020304" pitchFamily="18" charset="0"/>
              </a:rPr>
              <a:t>Front-enddə</a:t>
            </a:r>
            <a:r>
              <a:rPr lang="az-Latn-AZ" sz="2000" dirty="0">
                <a:latin typeface="Times New Roman" panose="02020603050405020304" pitchFamily="18" charset="0"/>
                <a:cs typeface="Times New Roman" panose="02020603050405020304" pitchFamily="18" charset="0"/>
              </a:rPr>
              <a:t> istifadəçinin yazdığı qeydlər (</a:t>
            </a:r>
            <a:r>
              <a:rPr lang="az-Latn-AZ" sz="2000" dirty="0" err="1">
                <a:latin typeface="Times New Roman" panose="02020603050405020304" pitchFamily="18" charset="0"/>
                <a:cs typeface="Times New Roman" panose="02020603050405020304" pitchFamily="18" charset="0"/>
              </a:rPr>
              <a:t>username</a:t>
            </a:r>
            <a:r>
              <a:rPr lang="az-Latn-AZ" sz="2000" dirty="0">
                <a:latin typeface="Times New Roman" panose="02020603050405020304" pitchFamily="18" charset="0"/>
                <a:cs typeface="Times New Roman" panose="02020603050405020304" pitchFamily="18" charset="0"/>
              </a:rPr>
              <a:t> - </a:t>
            </a:r>
            <a:r>
              <a:rPr lang="az-Latn-AZ" sz="2000" dirty="0" err="1">
                <a:latin typeface="Times New Roman" panose="02020603050405020304" pitchFamily="18" charset="0"/>
                <a:cs typeface="Times New Roman" panose="02020603050405020304" pitchFamily="18" charset="0"/>
              </a:rPr>
              <a:t>gmail</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pass</a:t>
            </a:r>
            <a:r>
              <a:rPr lang="en-US" sz="2000" dirty="0">
                <a:latin typeface="Times New Roman" panose="02020603050405020304" pitchFamily="18" charset="0"/>
                <a:cs typeface="Times New Roman" panose="02020603050405020304" pitchFamily="18" charset="0"/>
              </a:rPr>
              <a:t>w</a:t>
            </a:r>
            <a:r>
              <a:rPr lang="az-Latn-AZ" sz="2000" dirty="0">
                <a:latin typeface="Times New Roman" panose="02020603050405020304" pitchFamily="18" charset="0"/>
                <a:cs typeface="Times New Roman" panose="02020603050405020304" pitchFamily="18" charset="0"/>
              </a:rPr>
              <a:t>ord </a:t>
            </a:r>
            <a:r>
              <a:rPr lang="az-Latn-AZ" sz="2000" dirty="0" err="1">
                <a:latin typeface="Times New Roman" panose="02020603050405020304" pitchFamily="18" charset="0"/>
                <a:cs typeface="Times New Roman" panose="02020603050405020304" pitchFamily="18" charset="0"/>
              </a:rPr>
              <a:t>və.s</a:t>
            </a:r>
            <a:r>
              <a:rPr lang="az-Latn-AZ" sz="2000" dirty="0">
                <a:latin typeface="Times New Roman" panose="02020603050405020304" pitchFamily="18" charset="0"/>
                <a:cs typeface="Times New Roman" panose="02020603050405020304" pitchFamily="18" charset="0"/>
              </a:rPr>
              <a:t>) hamısı </a:t>
            </a:r>
            <a:r>
              <a:rPr lang="az-Latn-AZ" sz="2000" dirty="0" err="1">
                <a:latin typeface="Times New Roman" panose="02020603050405020304" pitchFamily="18" charset="0"/>
                <a:cs typeface="Times New Roman" panose="02020603050405020304" pitchFamily="18" charset="0"/>
              </a:rPr>
              <a:t>back-enddə</a:t>
            </a:r>
            <a:r>
              <a:rPr lang="az-Latn-AZ" sz="2000" dirty="0">
                <a:latin typeface="Times New Roman" panose="02020603050405020304" pitchFamily="18" charset="0"/>
                <a:cs typeface="Times New Roman" panose="02020603050405020304" pitchFamily="18" charset="0"/>
              </a:rPr>
              <a:t> yoxlanılıb, </a:t>
            </a:r>
            <a:r>
              <a:rPr lang="az-Latn-AZ" sz="2000" dirty="0" err="1">
                <a:latin typeface="Times New Roman" panose="02020603050405020304" pitchFamily="18" charset="0"/>
                <a:cs typeface="Times New Roman" panose="02020603050405020304" pitchFamily="18" charset="0"/>
              </a:rPr>
              <a:t>back-end</a:t>
            </a:r>
            <a:r>
              <a:rPr lang="az-Latn-AZ" sz="2000" dirty="0">
                <a:latin typeface="Times New Roman" panose="02020603050405020304" pitchFamily="18" charset="0"/>
                <a:cs typeface="Times New Roman" panose="02020603050405020304" pitchFamily="18" charset="0"/>
              </a:rPr>
              <a:t> proqramçısı tərəfindən verilənlər bazasına ötürülür. Və istifadəçi istədiyi zaman o məlumatlardan istifadə edə bilir. (</a:t>
            </a:r>
            <a:r>
              <a:rPr lang="az-Latn-AZ" sz="2000" dirty="0" err="1">
                <a:latin typeface="Times New Roman" panose="02020603050405020304" pitchFamily="18" charset="0"/>
                <a:cs typeface="Times New Roman" panose="02020603050405020304" pitchFamily="18" charset="0"/>
              </a:rPr>
              <a:t>Front-enddə</a:t>
            </a:r>
            <a:r>
              <a:rPr lang="az-Latn-AZ" sz="2000" dirty="0">
                <a:latin typeface="Times New Roman" panose="02020603050405020304" pitchFamily="18" charset="0"/>
                <a:cs typeface="Times New Roman" panose="02020603050405020304" pitchFamily="18" charset="0"/>
              </a:rPr>
              <a:t> </a:t>
            </a:r>
            <a:r>
              <a:rPr lang="az-Latn-AZ" sz="2000" i="1" dirty="0">
                <a:latin typeface="Times New Roman" panose="02020603050405020304" pitchFamily="18" charset="0"/>
                <a:cs typeface="Times New Roman" panose="02020603050405020304" pitchFamily="18" charset="0"/>
              </a:rPr>
              <a:t>HTML, CSS və </a:t>
            </a:r>
            <a:r>
              <a:rPr lang="az-Latn-AZ" sz="2000" i="1" dirty="0" err="1">
                <a:latin typeface="Times New Roman" panose="02020603050405020304" pitchFamily="18" charset="0"/>
                <a:cs typeface="Times New Roman" panose="02020603050405020304" pitchFamily="18" charset="0"/>
              </a:rPr>
              <a:t>JavaScriptin</a:t>
            </a:r>
            <a:r>
              <a:rPr lang="az-Latn-AZ" sz="2000" i="1" dirty="0">
                <a:latin typeface="Times New Roman" panose="02020603050405020304" pitchFamily="18" charset="0"/>
                <a:cs typeface="Times New Roman" panose="02020603050405020304" pitchFamily="18" charset="0"/>
              </a:rPr>
              <a:t> </a:t>
            </a:r>
            <a:r>
              <a:rPr lang="az-Latn-AZ" sz="2000" dirty="0">
                <a:latin typeface="Times New Roman" panose="02020603050405020304" pitchFamily="18" charset="0"/>
                <a:cs typeface="Times New Roman" panose="02020603050405020304" pitchFamily="18" charset="0"/>
              </a:rPr>
              <a:t>hər üçündən eyni anda istifadə </a:t>
            </a:r>
            <a:r>
              <a:rPr lang="az-Latn-AZ" sz="2000" dirty="0" err="1">
                <a:latin typeface="Times New Roman" panose="02020603050405020304" pitchFamily="18" charset="0"/>
                <a:cs typeface="Times New Roman" panose="02020603050405020304" pitchFamily="18" charset="0"/>
              </a:rPr>
              <a:t>tdiyimiz</a:t>
            </a:r>
            <a:r>
              <a:rPr lang="az-Latn-AZ" sz="2000" dirty="0">
                <a:latin typeface="Times New Roman" panose="02020603050405020304" pitchFamily="18" charset="0"/>
                <a:cs typeface="Times New Roman" panose="02020603050405020304" pitchFamily="18" charset="0"/>
              </a:rPr>
              <a:t> halda, </a:t>
            </a:r>
            <a:r>
              <a:rPr lang="az-Latn-AZ" sz="2000" dirty="0" err="1">
                <a:latin typeface="Times New Roman" panose="02020603050405020304" pitchFamily="18" charset="0"/>
                <a:cs typeface="Times New Roman" panose="02020603050405020304" pitchFamily="18" charset="0"/>
              </a:rPr>
              <a:t>back-enddə</a:t>
            </a:r>
            <a:r>
              <a:rPr lang="az-Latn-AZ" sz="2000" dirty="0">
                <a:latin typeface="Times New Roman" panose="02020603050405020304" pitchFamily="18" charset="0"/>
                <a:cs typeface="Times New Roman" panose="02020603050405020304" pitchFamily="18" charset="0"/>
              </a:rPr>
              <a:t> isə ancaq bir </a:t>
            </a:r>
            <a:r>
              <a:rPr lang="az-Latn-AZ" sz="2000" dirty="0" err="1">
                <a:latin typeface="Times New Roman" panose="02020603050405020304" pitchFamily="18" charset="0"/>
                <a:cs typeface="Times New Roman" panose="02020603050405020304" pitchFamily="18" charset="0"/>
              </a:rPr>
              <a:t>proqramlaşdırma</a:t>
            </a:r>
            <a:r>
              <a:rPr lang="az-Latn-AZ" sz="2000"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dilinən</a:t>
            </a:r>
            <a:r>
              <a:rPr lang="az-Latn-AZ" sz="2000" dirty="0">
                <a:latin typeface="Times New Roman" panose="02020603050405020304" pitchFamily="18" charset="0"/>
                <a:cs typeface="Times New Roman" panose="02020603050405020304" pitchFamily="18" charset="0"/>
              </a:rPr>
              <a:t> istifadə edilir. Və o </a:t>
            </a:r>
            <a:r>
              <a:rPr lang="az-Latn-AZ" sz="2000" dirty="0" err="1">
                <a:latin typeface="Times New Roman" panose="02020603050405020304" pitchFamily="18" charset="0"/>
                <a:cs typeface="Times New Roman" panose="02020603050405020304" pitchFamily="18" charset="0"/>
              </a:rPr>
              <a:t>proqramlaşdırma</a:t>
            </a:r>
            <a:r>
              <a:rPr lang="az-Latn-AZ" sz="2000" dirty="0">
                <a:latin typeface="Times New Roman" panose="02020603050405020304" pitchFamily="18" charset="0"/>
                <a:cs typeface="Times New Roman" panose="02020603050405020304" pitchFamily="18" charset="0"/>
              </a:rPr>
              <a:t> dili </a:t>
            </a:r>
            <a:r>
              <a:rPr lang="az-Latn-AZ" sz="2000" dirty="0" err="1">
                <a:latin typeface="Times New Roman" panose="02020603050405020304" pitchFamily="18" charset="0"/>
                <a:cs typeface="Times New Roman" panose="02020603050405020304" pitchFamily="18" charset="0"/>
              </a:rPr>
              <a:t>aşağıdakılardan</a:t>
            </a:r>
            <a:r>
              <a:rPr lang="az-Latn-AZ" sz="2000" dirty="0">
                <a:latin typeface="Times New Roman" panose="02020603050405020304" pitchFamily="18" charset="0"/>
                <a:cs typeface="Times New Roman" panose="02020603050405020304" pitchFamily="18" charset="0"/>
              </a:rPr>
              <a:t> olur (ən çox istifadə olunanlar ): </a:t>
            </a:r>
            <a:r>
              <a:rPr lang="az-Latn-AZ" sz="2000" i="1" dirty="0">
                <a:latin typeface="Times New Roman" panose="02020603050405020304" pitchFamily="18" charset="0"/>
                <a:cs typeface="Times New Roman" panose="02020603050405020304" pitchFamily="18" charset="0"/>
              </a:rPr>
              <a:t>C, C++, </a:t>
            </a:r>
            <a:r>
              <a:rPr lang="az-Latn-AZ" sz="2000" i="1" dirty="0" err="1">
                <a:latin typeface="Times New Roman" panose="02020603050405020304" pitchFamily="18" charset="0"/>
                <a:cs typeface="Times New Roman" panose="02020603050405020304" pitchFamily="18" charset="0"/>
              </a:rPr>
              <a:t>Java</a:t>
            </a:r>
            <a:r>
              <a:rPr lang="az-Latn-AZ" sz="2000" i="1" dirty="0">
                <a:latin typeface="Times New Roman" panose="02020603050405020304" pitchFamily="18" charset="0"/>
                <a:cs typeface="Times New Roman" panose="02020603050405020304" pitchFamily="18" charset="0"/>
              </a:rPr>
              <a:t>, </a:t>
            </a:r>
            <a:r>
              <a:rPr lang="az-Latn-AZ" sz="2000" i="1" dirty="0" err="1">
                <a:latin typeface="Times New Roman" panose="02020603050405020304" pitchFamily="18" charset="0"/>
                <a:cs typeface="Times New Roman" panose="02020603050405020304" pitchFamily="18" charset="0"/>
              </a:rPr>
              <a:t>Python</a:t>
            </a:r>
            <a:r>
              <a:rPr lang="az-Latn-AZ" sz="2000" i="1" dirty="0">
                <a:latin typeface="Times New Roman" panose="02020603050405020304" pitchFamily="18" charset="0"/>
                <a:cs typeface="Times New Roman" panose="02020603050405020304" pitchFamily="18" charset="0"/>
              </a:rPr>
              <a:t>, C</a:t>
            </a:r>
            <a:r>
              <a:rPr lang="en-US" sz="2000" i="1" dirty="0">
                <a:latin typeface="Times New Roman" panose="02020603050405020304" pitchFamily="18" charset="0"/>
                <a:cs typeface="Times New Roman" panose="02020603050405020304" pitchFamily="18" charset="0"/>
              </a:rPr>
              <a:t>#</a:t>
            </a:r>
            <a:r>
              <a:rPr lang="az-Latn-AZ" sz="2000" i="1" dirty="0">
                <a:latin typeface="Times New Roman" panose="02020603050405020304" pitchFamily="18" charset="0"/>
                <a:cs typeface="Times New Roman" panose="02020603050405020304" pitchFamily="18" charset="0"/>
              </a:rPr>
              <a:t>. </a:t>
            </a:r>
            <a:r>
              <a:rPr lang="az-Latn-AZ" sz="2000" dirty="0">
                <a:latin typeface="Times New Roman" panose="02020603050405020304" pitchFamily="18" charset="0"/>
                <a:cs typeface="Times New Roman" panose="02020603050405020304" pitchFamily="18" charset="0"/>
              </a:rPr>
              <a:t>Dil </a:t>
            </a:r>
            <a:r>
              <a:rPr lang="az-Latn-AZ" sz="2000" dirty="0" err="1">
                <a:latin typeface="Times New Roman" panose="02020603050405020304" pitchFamily="18" charset="0"/>
                <a:cs typeface="Times New Roman" panose="02020603050405020304" pitchFamily="18" charset="0"/>
              </a:rPr>
              <a:t>seçildikdən</a:t>
            </a:r>
            <a:r>
              <a:rPr lang="az-Latn-AZ" sz="2000" dirty="0">
                <a:latin typeface="Times New Roman" panose="02020603050405020304" pitchFamily="18" charset="0"/>
                <a:cs typeface="Times New Roman" panose="02020603050405020304" pitchFamily="18" charset="0"/>
              </a:rPr>
              <a:t> sonra yazılan kodlar Verilənlər Bazası ilə </a:t>
            </a:r>
            <a:r>
              <a:rPr lang="az-Latn-AZ" sz="2000" dirty="0" err="1">
                <a:latin typeface="Times New Roman" panose="02020603050405020304" pitchFamily="18" charset="0"/>
                <a:cs typeface="Times New Roman" panose="02020603050405020304" pitchFamily="18" charset="0"/>
              </a:rPr>
              <a:t>əlaqələndirilir</a:t>
            </a:r>
            <a:r>
              <a:rPr lang="az-Latn-AZ" sz="2000" dirty="0">
                <a:latin typeface="Times New Roman" panose="02020603050405020304" pitchFamily="18" charset="0"/>
                <a:cs typeface="Times New Roman" panose="02020603050405020304" pitchFamily="18" charset="0"/>
              </a:rPr>
              <a:t>. Burada da </a:t>
            </a:r>
            <a:r>
              <a:rPr lang="az-Latn-AZ" sz="2000" i="1" dirty="0">
                <a:latin typeface="Times New Roman" panose="02020603050405020304" pitchFamily="18" charset="0"/>
                <a:cs typeface="Times New Roman" panose="02020603050405020304" pitchFamily="18" charset="0"/>
              </a:rPr>
              <a:t>SQL</a:t>
            </a:r>
            <a:r>
              <a:rPr lang="az-Latn-AZ" sz="2000" dirty="0">
                <a:latin typeface="Times New Roman" panose="02020603050405020304" pitchFamily="18" charset="0"/>
                <a:cs typeface="Times New Roman" panose="02020603050405020304" pitchFamily="18" charset="0"/>
              </a:rPr>
              <a:t>-dən istifadə olunur.</a:t>
            </a:r>
          </a:p>
          <a:p>
            <a:pPr marL="0" indent="0" algn="ctr">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   </a:t>
            </a:r>
            <a:r>
              <a:rPr lang="az-Latn-AZ" sz="2200" b="1" dirty="0">
                <a:latin typeface="Times New Roman" panose="02020603050405020304" pitchFamily="18" charset="0"/>
                <a:cs typeface="Times New Roman" panose="02020603050405020304" pitchFamily="18" charset="0"/>
              </a:rPr>
              <a:t>Qrafik-</a:t>
            </a:r>
            <a:r>
              <a:rPr lang="az-Latn-AZ" sz="2200" b="1" dirty="0" err="1">
                <a:latin typeface="Times New Roman" panose="02020603050405020304" pitchFamily="18" charset="0"/>
                <a:cs typeface="Times New Roman" panose="02020603050405020304" pitchFamily="18" charset="0"/>
              </a:rPr>
              <a:t>veb</a:t>
            </a:r>
            <a:r>
              <a:rPr lang="az-Latn-AZ" sz="2200" b="1" dirty="0">
                <a:latin typeface="Times New Roman" panose="02020603050405020304" pitchFamily="18" charset="0"/>
                <a:cs typeface="Times New Roman" panose="02020603050405020304" pitchFamily="18" charset="0"/>
              </a:rPr>
              <a:t> dizayn</a:t>
            </a:r>
            <a:endParaRPr lang="az-Latn-AZ" sz="20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Qrafik-</a:t>
            </a:r>
            <a:r>
              <a:rPr lang="az-Latn-AZ" sz="2000" dirty="0" err="1">
                <a:latin typeface="Times New Roman" panose="02020603050405020304" pitchFamily="18" charset="0"/>
                <a:cs typeface="Times New Roman" panose="02020603050405020304" pitchFamily="18" charset="0"/>
              </a:rPr>
              <a:t>veb</a:t>
            </a:r>
            <a:r>
              <a:rPr lang="az-Latn-AZ" sz="2000" dirty="0">
                <a:latin typeface="Times New Roman" panose="02020603050405020304" pitchFamily="18" charset="0"/>
                <a:cs typeface="Times New Roman" panose="02020603050405020304" pitchFamily="18" charset="0"/>
              </a:rPr>
              <a:t> dizayn işi ilə </a:t>
            </a:r>
            <a:r>
              <a:rPr lang="az-Latn-AZ" sz="2000" dirty="0" err="1">
                <a:latin typeface="Times New Roman" panose="02020603050405020304" pitchFamily="18" charset="0"/>
                <a:cs typeface="Times New Roman" panose="02020603050405020304" pitchFamily="18" charset="0"/>
              </a:rPr>
              <a:t>məşqul</a:t>
            </a:r>
            <a:r>
              <a:rPr lang="az-Latn-AZ" sz="2000" dirty="0">
                <a:latin typeface="Times New Roman" panose="02020603050405020304" pitchFamily="18" charset="0"/>
                <a:cs typeface="Times New Roman" panose="02020603050405020304" pitchFamily="18" charset="0"/>
              </a:rPr>
              <a:t> olan şəxs proqramçı deyil və burada iki texnologiya əsas götürülür. UX və İX</a:t>
            </a:r>
          </a:p>
          <a:p>
            <a:pPr marL="0" indent="0">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    3</a:t>
            </a:r>
            <a:r>
              <a:rPr lang="az-Latn-AZ" sz="2000" b="1" dirty="0">
                <a:latin typeface="Times New Roman" panose="02020603050405020304" pitchFamily="18" charset="0"/>
                <a:cs typeface="Times New Roman" panose="02020603050405020304" pitchFamily="18" charset="0"/>
              </a:rPr>
              <a:t>. UX </a:t>
            </a:r>
            <a:r>
              <a:rPr lang="az-Latn-AZ" sz="2000" dirty="0">
                <a:latin typeface="Times New Roman" panose="02020603050405020304" pitchFamily="18" charset="0"/>
                <a:cs typeface="Times New Roman" panose="02020603050405020304" pitchFamily="18" charset="0"/>
              </a:rPr>
              <a:t>– yazılacaq proqram və ya saytın hansı məntiqə əsasən </a:t>
            </a:r>
            <a:r>
              <a:rPr lang="az-Latn-AZ" sz="2000" dirty="0" err="1">
                <a:latin typeface="Times New Roman" panose="02020603050405020304" pitchFamily="18" charset="0"/>
                <a:cs typeface="Times New Roman" panose="02020603050405020304" pitchFamily="18" charset="0"/>
              </a:rPr>
              <a:t>işləyəcəyi</a:t>
            </a:r>
            <a:r>
              <a:rPr lang="az-Latn-AZ" sz="2000" dirty="0">
                <a:latin typeface="Times New Roman" panose="02020603050405020304" pitchFamily="18" charset="0"/>
                <a:cs typeface="Times New Roman" panose="02020603050405020304" pitchFamily="18" charset="0"/>
              </a:rPr>
              <a:t>, əməliyyat ardıcıllığının necə olacağını müəyyən edir.</a:t>
            </a:r>
          </a:p>
          <a:p>
            <a:pPr marL="0" indent="0">
              <a:buFont typeface="Arial" panose="020B0604020202020204" pitchFamily="34" charset="0"/>
              <a:buNone/>
            </a:pPr>
            <a:r>
              <a:rPr lang="az-Latn-AZ" sz="2000" dirty="0">
                <a:latin typeface="Times New Roman" panose="02020603050405020304" pitchFamily="18" charset="0"/>
                <a:cs typeface="Times New Roman" panose="02020603050405020304" pitchFamily="18" charset="0"/>
              </a:rPr>
              <a:t>    4</a:t>
            </a:r>
            <a:r>
              <a:rPr lang="az-Latn-AZ" sz="2000" b="1" dirty="0">
                <a:latin typeface="Times New Roman" panose="02020603050405020304" pitchFamily="18" charset="0"/>
                <a:cs typeface="Times New Roman" panose="02020603050405020304" pitchFamily="18" charset="0"/>
              </a:rPr>
              <a:t>. İX </a:t>
            </a:r>
            <a:r>
              <a:rPr lang="az-Latn-AZ" sz="2000" dirty="0">
                <a:latin typeface="Times New Roman" panose="02020603050405020304" pitchFamily="18" charset="0"/>
                <a:cs typeface="Times New Roman" panose="02020603050405020304" pitchFamily="18" charset="0"/>
              </a:rPr>
              <a:t>– yazılacaq proqramın saytda necə görünəcəyini dizayn edir. UX texnologiyası ilə işləyən şəxsin verdiyi məntiqə əsasən saytı </a:t>
            </a:r>
            <a:r>
              <a:rPr lang="az-Latn-AZ" sz="2000" i="1" dirty="0" err="1">
                <a:latin typeface="Times New Roman" panose="02020603050405020304" pitchFamily="18" charset="0"/>
                <a:cs typeface="Times New Roman" panose="02020603050405020304" pitchFamily="18" charset="0"/>
              </a:rPr>
              <a:t>Photoshop</a:t>
            </a:r>
            <a:r>
              <a:rPr lang="az-Latn-AZ" sz="2000" i="1" dirty="0">
                <a:latin typeface="Times New Roman" panose="02020603050405020304" pitchFamily="18" charset="0"/>
                <a:cs typeface="Times New Roman" panose="02020603050405020304" pitchFamily="18" charset="0"/>
              </a:rPr>
              <a:t>, </a:t>
            </a:r>
            <a:r>
              <a:rPr lang="az-Latn-AZ" sz="2000" i="1" dirty="0" err="1">
                <a:latin typeface="Times New Roman" panose="02020603050405020304" pitchFamily="18" charset="0"/>
                <a:cs typeface="Times New Roman" panose="02020603050405020304" pitchFamily="18" charset="0"/>
              </a:rPr>
              <a:t>Corel-Dro</a:t>
            </a:r>
            <a:r>
              <a:rPr lang="en-US" sz="2000" i="1" dirty="0">
                <a:latin typeface="Times New Roman" panose="02020603050405020304" pitchFamily="18" charset="0"/>
                <a:cs typeface="Times New Roman" panose="02020603050405020304" pitchFamily="18" charset="0"/>
              </a:rPr>
              <a:t>w</a:t>
            </a:r>
            <a:r>
              <a:rPr lang="az-Latn-AZ" sz="2000" i="1" dirty="0">
                <a:latin typeface="Times New Roman" panose="02020603050405020304" pitchFamily="18" charset="0"/>
                <a:cs typeface="Times New Roman" panose="02020603050405020304" pitchFamily="18" charset="0"/>
              </a:rPr>
              <a:t> </a:t>
            </a:r>
            <a:r>
              <a:rPr lang="az-Latn-AZ" sz="2000" dirty="0" err="1">
                <a:latin typeface="Times New Roman" panose="02020603050405020304" pitchFamily="18" charset="0"/>
                <a:cs typeface="Times New Roman" panose="02020603050405020304" pitchFamily="18" charset="0"/>
              </a:rPr>
              <a:t>və.s</a:t>
            </a:r>
            <a:r>
              <a:rPr lang="az-Latn-AZ" sz="2000" dirty="0">
                <a:latin typeface="Times New Roman" panose="02020603050405020304" pitchFamily="18" charset="0"/>
                <a:cs typeface="Times New Roman" panose="02020603050405020304" pitchFamily="18" charset="0"/>
              </a:rPr>
              <a:t> kimi proqramlarda dizayn edib, rəngindən tutmuş hər bir xırdalığına kimi qeyd edir. Və alınmış rəsmləri, qrafikləri </a:t>
            </a:r>
            <a:r>
              <a:rPr lang="az-Latn-AZ" sz="2000" dirty="0" err="1">
                <a:latin typeface="Times New Roman" panose="02020603050405020304" pitchFamily="18" charset="0"/>
                <a:cs typeface="Times New Roman" panose="02020603050405020304" pitchFamily="18" charset="0"/>
              </a:rPr>
              <a:t>Front</a:t>
            </a:r>
            <a:r>
              <a:rPr lang="az-Latn-AZ" sz="2000" dirty="0">
                <a:latin typeface="Times New Roman" panose="02020603050405020304" pitchFamily="18" charset="0"/>
                <a:cs typeface="Times New Roman" panose="02020603050405020304" pitchFamily="18" charset="0"/>
              </a:rPr>
              <a:t>–</a:t>
            </a:r>
            <a:r>
              <a:rPr lang="az-Latn-AZ" sz="2000" dirty="0" err="1">
                <a:latin typeface="Times New Roman" panose="02020603050405020304" pitchFamily="18" charset="0"/>
                <a:cs typeface="Times New Roman" panose="02020603050405020304" pitchFamily="18" charset="0"/>
              </a:rPr>
              <a:t>end</a:t>
            </a:r>
            <a:r>
              <a:rPr lang="az-Latn-AZ" sz="2000" dirty="0">
                <a:latin typeface="Times New Roman" panose="02020603050405020304" pitchFamily="18" charset="0"/>
                <a:cs typeface="Times New Roman" panose="02020603050405020304" pitchFamily="18" charset="0"/>
              </a:rPr>
              <a:t> proqramçısına göndərir. O da kodları yazıb, </a:t>
            </a:r>
            <a:r>
              <a:rPr lang="az-Latn-AZ" sz="2000" dirty="0" err="1">
                <a:latin typeface="Times New Roman" panose="02020603050405020304" pitchFamily="18" charset="0"/>
                <a:cs typeface="Times New Roman" panose="02020603050405020304" pitchFamily="18" charset="0"/>
              </a:rPr>
              <a:t>Back-end</a:t>
            </a:r>
            <a:r>
              <a:rPr lang="az-Latn-AZ" sz="2000" dirty="0">
                <a:latin typeface="Times New Roman" panose="02020603050405020304" pitchFamily="18" charset="0"/>
                <a:cs typeface="Times New Roman" panose="02020603050405020304" pitchFamily="18" charset="0"/>
              </a:rPr>
              <a:t> proqramçısına göndərir. Və </a:t>
            </a:r>
            <a:r>
              <a:rPr lang="az-Latn-AZ" sz="2000" dirty="0" err="1">
                <a:latin typeface="Times New Roman" panose="02020603050405020304" pitchFamily="18" charset="0"/>
                <a:cs typeface="Times New Roman" panose="02020603050405020304" pitchFamily="18" charset="0"/>
              </a:rPr>
              <a:t>back-end</a:t>
            </a:r>
            <a:r>
              <a:rPr lang="az-Latn-AZ" sz="2000" dirty="0">
                <a:latin typeface="Times New Roman" panose="02020603050405020304" pitchFamily="18" charset="0"/>
                <a:cs typeface="Times New Roman" panose="02020603050405020304" pitchFamily="18" charset="0"/>
              </a:rPr>
              <a:t> proqramçısı uyğun bir dildə saytın məntiqi hissəsini həll edib onu Verilənlər Bazası ilə </a:t>
            </a:r>
            <a:r>
              <a:rPr lang="az-Latn-AZ" sz="2000" dirty="0" err="1">
                <a:latin typeface="Times New Roman" panose="02020603050405020304" pitchFamily="18" charset="0"/>
                <a:cs typeface="Times New Roman" panose="02020603050405020304" pitchFamily="18" charset="0"/>
              </a:rPr>
              <a:t>əlaqələndirir</a:t>
            </a:r>
            <a:r>
              <a:rPr lang="az-Latn-AZ" sz="2000" dirty="0">
                <a:latin typeface="Times New Roman" panose="02020603050405020304" pitchFamily="18" charset="0"/>
                <a:cs typeface="Times New Roman" panose="02020603050405020304" pitchFamily="18" charset="0"/>
              </a:rPr>
              <a:t>. Sonra hazır olan kodlar alınmış internet hesabına </a:t>
            </a:r>
            <a:r>
              <a:rPr lang="az-Latn-AZ" sz="2000" dirty="0" err="1">
                <a:latin typeface="Times New Roman" panose="02020603050405020304" pitchFamily="18" charset="0"/>
                <a:cs typeface="Times New Roman" panose="02020603050405020304" pitchFamily="18" charset="0"/>
              </a:rPr>
              <a:t>yerləsdirliir</a:t>
            </a:r>
            <a:r>
              <a:rPr lang="az-Latn-AZ" sz="2000" dirty="0">
                <a:latin typeface="Times New Roman" panose="02020603050405020304" pitchFamily="18" charset="0"/>
                <a:cs typeface="Times New Roman" panose="02020603050405020304" pitchFamily="18" charset="0"/>
              </a:rPr>
              <a:t>. Beləcə Sayt istifadəyə hazır olur. </a:t>
            </a:r>
          </a:p>
        </p:txBody>
      </p:sp>
      <p:pic>
        <p:nvPicPr>
          <p:cNvPr id="2050" name="Picture 2" descr="Məhsul menecerlərinin proqram təminatı haqqında bilməli olduğu 3 mövzu -  ATL Akademiya">
            <a:extLst>
              <a:ext uri="{FF2B5EF4-FFF2-40B4-BE49-F238E27FC236}">
                <a16:creationId xmlns:a16="http://schemas.microsoft.com/office/drawing/2014/main" id="{573E1B78-EA2E-4498-AF96-4CF28618B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057" y="4599061"/>
            <a:ext cx="2854325" cy="215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9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2B0D-2257-4C77-BABB-7D3E5F212D9C}"/>
              </a:ext>
            </a:extLst>
          </p:cNvPr>
          <p:cNvSpPr>
            <a:spLocks noGrp="1"/>
          </p:cNvSpPr>
          <p:nvPr>
            <p:ph type="title"/>
          </p:nvPr>
        </p:nvSpPr>
        <p:spPr/>
        <p:txBody>
          <a:bodyPr/>
          <a:lstStyle/>
          <a:p>
            <a:pPr algn="ctr"/>
            <a:r>
              <a:rPr lang="az-Latn-AZ" dirty="0">
                <a:latin typeface="Times New Roman" panose="02020603050405020304" pitchFamily="18" charset="0"/>
                <a:cs typeface="Times New Roman" panose="02020603050405020304" pitchFamily="18" charset="0"/>
              </a:rPr>
              <a:t>Verilənlər Bazasının İdarəetmə Sistemləri</a:t>
            </a:r>
          </a:p>
        </p:txBody>
      </p:sp>
      <p:sp>
        <p:nvSpPr>
          <p:cNvPr id="3" name="Content Placeholder 2">
            <a:extLst>
              <a:ext uri="{FF2B5EF4-FFF2-40B4-BE49-F238E27FC236}">
                <a16:creationId xmlns:a16="http://schemas.microsoft.com/office/drawing/2014/main" id="{E3935BC2-EE54-4B1C-B1EF-79B7D55FC314}"/>
              </a:ext>
            </a:extLst>
          </p:cNvPr>
          <p:cNvSpPr>
            <a:spLocks noGrp="1"/>
          </p:cNvSpPr>
          <p:nvPr>
            <p:ph idx="1"/>
          </p:nvPr>
        </p:nvSpPr>
        <p:spPr>
          <a:xfrm>
            <a:off x="838200" y="1553030"/>
            <a:ext cx="10515600" cy="5065484"/>
          </a:xfrm>
        </p:spPr>
        <p:txBody>
          <a:bodyPr>
            <a:normAutofit lnSpcReduction="10000"/>
          </a:bodyPr>
          <a:lstStyle/>
          <a:p>
            <a:pPr marL="0" indent="0">
              <a:buNone/>
            </a:pPr>
            <a:r>
              <a:rPr lang="az-Latn-AZ" dirty="0">
                <a:latin typeface="Times New Roman" panose="02020603050405020304" pitchFamily="18" charset="0"/>
                <a:cs typeface="Times New Roman" panose="02020603050405020304" pitchFamily="18" charset="0"/>
              </a:rPr>
              <a:t>   Verilənlər bazası, məlumat bazası, informasiya sistemi və ya başqa bir şey. İngilis dilində olan terminlərin dilimizə çevrilməsi zamanı hər dəfə hərfi mənadan istifadə olunduğu üçün yanlış tərcümələrə yol verilir. İT nəzərdən keçirilərsə bu sahədə ən uyğun termin «Verilənlər Bazası» terminidir.</a:t>
            </a:r>
          </a:p>
          <a:p>
            <a:pPr marL="0" indent="0" algn="l">
              <a:buNone/>
            </a:pPr>
            <a:r>
              <a:rPr lang="az-Latn-AZ" b="1" i="0" dirty="0">
                <a:solidFill>
                  <a:srgbClr val="202122"/>
                </a:solidFill>
                <a:effectLst/>
                <a:latin typeface="Arial" panose="020B0604020202020204" pitchFamily="34" charset="0"/>
              </a:rPr>
              <a:t>   </a:t>
            </a:r>
            <a:r>
              <a:rPr lang="az-Latn-AZ" dirty="0">
                <a:latin typeface="Times New Roman" panose="02020603050405020304" pitchFamily="18" charset="0"/>
                <a:cs typeface="Times New Roman" panose="02020603050405020304" pitchFamily="18" charset="0"/>
              </a:rPr>
              <a:t>Verilənlər bazası (VB),(İngilis Dilində: «</a:t>
            </a:r>
            <a:r>
              <a:rPr lang="az-Latn-AZ" dirty="0" err="1">
                <a:latin typeface="Times New Roman" panose="02020603050405020304" pitchFamily="18" charset="0"/>
                <a:cs typeface="Times New Roman" panose="02020603050405020304" pitchFamily="18" charset="0"/>
              </a:rPr>
              <a:t>database</a:t>
            </a:r>
            <a:r>
              <a:rPr lang="az-Latn-AZ" dirty="0">
                <a:latin typeface="Times New Roman" panose="02020603050405020304" pitchFamily="18" charset="0"/>
                <a:cs typeface="Times New Roman" panose="02020603050405020304" pitchFamily="18" charset="0"/>
              </a:rPr>
              <a:t>», DB) – kompüterin daimi yaddaşında müxtəlif tipli (mətn, rəqəm, zaman, pul, </a:t>
            </a:r>
            <a:r>
              <a:rPr lang="az-Latn-AZ" dirty="0" err="1">
                <a:latin typeface="Times New Roman" panose="02020603050405020304" pitchFamily="18" charset="0"/>
                <a:cs typeface="Times New Roman" panose="02020603050405020304" pitchFamily="18" charset="0"/>
              </a:rPr>
              <a:t>memo</a:t>
            </a:r>
            <a:r>
              <a:rPr lang="az-Latn-AZ" dirty="0">
                <a:latin typeface="Times New Roman" panose="02020603050405020304" pitchFamily="18" charset="0"/>
                <a:cs typeface="Times New Roman" panose="02020603050405020304" pitchFamily="18" charset="0"/>
              </a:rPr>
              <a:t>, OLE, məntiqi və s.) </a:t>
            </a:r>
            <a:r>
              <a:rPr lang="az-Latn-AZ" dirty="0" err="1">
                <a:latin typeface="Times New Roman" panose="02020603050405020304" pitchFamily="18" charset="0"/>
                <a:cs typeface="Times New Roman" panose="02020603050405020304" pitchFamily="18" charset="0"/>
                <a:hlinkClick r:id="rId2" tooltip="Verilənlər">
                  <a:extLst>
                    <a:ext uri="{A12FA001-AC4F-418D-AE19-62706E023703}">
                      <ahyp:hlinkClr xmlns:ahyp="http://schemas.microsoft.com/office/drawing/2018/hyperlinkcolor" val="tx"/>
                    </a:ext>
                  </a:extLst>
                </a:hlinkClick>
              </a:rPr>
              <a:t>verilənlərin</a:t>
            </a:r>
            <a:r>
              <a:rPr lang="az-Latn-AZ" dirty="0">
                <a:latin typeface="Times New Roman" panose="02020603050405020304" pitchFamily="18" charset="0"/>
                <a:cs typeface="Times New Roman" panose="02020603050405020304" pitchFamily="18" charset="0"/>
              </a:rPr>
              <a:t> saxlanması üçün istifadə edilən xüsusi </a:t>
            </a:r>
            <a:r>
              <a:rPr lang="az-Latn-AZ" dirty="0" err="1">
                <a:latin typeface="Times New Roman" panose="02020603050405020304" pitchFamily="18" charset="0"/>
                <a:cs typeface="Times New Roman" panose="02020603050405020304" pitchFamily="18" charset="0"/>
              </a:rPr>
              <a:t>strukturlaşdırılmış</a:t>
            </a:r>
            <a:r>
              <a:rPr lang="az-Latn-AZ" dirty="0">
                <a:latin typeface="Times New Roman" panose="02020603050405020304" pitchFamily="18" charset="0"/>
                <a:cs typeface="Times New Roman" panose="02020603050405020304" pitchFamily="18" charset="0"/>
              </a:rPr>
              <a:t> yerdir.</a:t>
            </a:r>
          </a:p>
          <a:p>
            <a:pPr marL="0" indent="0" algn="l">
              <a:buNone/>
            </a:pPr>
            <a:r>
              <a:rPr lang="az-Latn-AZ" dirty="0">
                <a:latin typeface="Times New Roman" panose="02020603050405020304" pitchFamily="18" charset="0"/>
                <a:cs typeface="Times New Roman" panose="02020603050405020304" pitchFamily="18" charset="0"/>
              </a:rPr>
              <a:t>    Verilənlər bazası, </a:t>
            </a:r>
            <a:r>
              <a:rPr lang="az-Latn-AZ" dirty="0">
                <a:latin typeface="Times New Roman" panose="02020603050405020304" pitchFamily="18" charset="0"/>
                <a:cs typeface="Times New Roman" panose="02020603050405020304" pitchFamily="18" charset="0"/>
                <a:hlinkClick r:id="rId3" tooltip="İnformasiya">
                  <a:extLst>
                    <a:ext uri="{A12FA001-AC4F-418D-AE19-62706E023703}">
                      <ahyp:hlinkClr xmlns:ahyp="http://schemas.microsoft.com/office/drawing/2018/hyperlinkcolor" val="tx"/>
                    </a:ext>
                  </a:extLst>
                </a:hlinkClick>
              </a:rPr>
              <a:t>informasiyanın</a:t>
            </a:r>
            <a:r>
              <a:rPr lang="az-Latn-AZ" dirty="0">
                <a:latin typeface="Times New Roman" panose="02020603050405020304" pitchFamily="18" charset="0"/>
                <a:cs typeface="Times New Roman" panose="02020603050405020304" pitchFamily="18" charset="0"/>
              </a:rPr>
              <a:t> saxlanmasını və həmçinin tez bir zamanda </a:t>
            </a:r>
            <a:r>
              <a:rPr lang="az-Latn-AZ" dirty="0" err="1">
                <a:latin typeface="Times New Roman" panose="02020603050405020304" pitchFamily="18" charset="0"/>
                <a:cs typeface="Times New Roman" panose="02020603050405020304" pitchFamily="18" charset="0"/>
              </a:rPr>
              <a:t>verilənlərə</a:t>
            </a:r>
            <a:r>
              <a:rPr lang="az-Latn-AZ" dirty="0">
                <a:latin typeface="Times New Roman" panose="02020603050405020304" pitchFamily="18" charset="0"/>
                <a:cs typeface="Times New Roman" panose="02020603050405020304" pitchFamily="18" charset="0"/>
              </a:rPr>
              <a:t> müraciəti təmin edir. </a:t>
            </a:r>
            <a:r>
              <a:rPr lang="az-Latn-AZ" dirty="0">
                <a:latin typeface="Times New Roman" panose="02020603050405020304" pitchFamily="18" charset="0"/>
                <a:cs typeface="Times New Roman" panose="02020603050405020304" pitchFamily="18" charset="0"/>
                <a:hlinkClick r:id="rId4" tooltip="Tətbiqi proqramlar">
                  <a:extLst>
                    <a:ext uri="{A12FA001-AC4F-418D-AE19-62706E023703}">
                      <ahyp:hlinkClr xmlns:ahyp="http://schemas.microsoft.com/office/drawing/2018/hyperlinkcolor" val="tx"/>
                    </a:ext>
                  </a:extLst>
                </a:hlinkClick>
              </a:rPr>
              <a:t>Tətbiqi proqramlar</a:t>
            </a:r>
            <a:r>
              <a:rPr lang="az-Latn-AZ" dirty="0">
                <a:latin typeface="Times New Roman" panose="02020603050405020304" pitchFamily="18" charset="0"/>
                <a:cs typeface="Times New Roman" panose="02020603050405020304" pitchFamily="18" charset="0"/>
              </a:rPr>
              <a:t> və ya əlavələr verilənlər bazasına daxil olan dəyişənlərin </a:t>
            </a:r>
            <a:r>
              <a:rPr lang="az-Latn-AZ" dirty="0" err="1">
                <a:latin typeface="Times New Roman" panose="02020603050405020304" pitchFamily="18" charset="0"/>
                <a:cs typeface="Times New Roman" panose="02020603050405020304" pitchFamily="18" charset="0"/>
              </a:rPr>
              <a:t>işlənməsinə</a:t>
            </a:r>
            <a:r>
              <a:rPr lang="az-Latn-AZ" dirty="0">
                <a:latin typeface="Times New Roman" panose="02020603050405020304" pitchFamily="18" charset="0"/>
                <a:cs typeface="Times New Roman" panose="02020603050405020304" pitchFamily="18" charset="0"/>
              </a:rPr>
              <a:t> xidmət edir.</a:t>
            </a:r>
          </a:p>
          <a:p>
            <a:pPr marL="0" indent="0">
              <a:buNone/>
            </a:pPr>
            <a:endParaRPr lang="az-Latn-AZ" dirty="0">
              <a:latin typeface="Times New Roman" panose="02020603050405020304" pitchFamily="18" charset="0"/>
              <a:cs typeface="Times New Roman" panose="02020603050405020304" pitchFamily="18" charset="0"/>
            </a:endParaRPr>
          </a:p>
          <a:p>
            <a:pPr marL="0" indent="0">
              <a:buNone/>
            </a:pPr>
            <a:endParaRPr lang="az-Latn-AZ" dirty="0"/>
          </a:p>
        </p:txBody>
      </p:sp>
    </p:spTree>
    <p:extLst>
      <p:ext uri="{BB962C8B-B14F-4D97-AF65-F5344CB8AC3E}">
        <p14:creationId xmlns:p14="http://schemas.microsoft.com/office/powerpoint/2010/main" val="324644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DB04-F375-4CD4-ACB0-DF370576AF94}"/>
              </a:ext>
            </a:extLst>
          </p:cNvPr>
          <p:cNvSpPr>
            <a:spLocks noGrp="1"/>
          </p:cNvSpPr>
          <p:nvPr>
            <p:ph type="title"/>
          </p:nvPr>
        </p:nvSpPr>
        <p:spPr/>
        <p:txBody>
          <a:bodyPr>
            <a:normAutofit/>
          </a:bodyPr>
          <a:lstStyle/>
          <a:p>
            <a:pPr algn="ctr"/>
            <a:r>
              <a:rPr lang="az-Latn-AZ" sz="2800" b="0" i="0" dirty="0">
                <a:solidFill>
                  <a:srgbClr val="202122"/>
                </a:solidFill>
                <a:effectLst/>
                <a:latin typeface="Times New Roman" panose="02020603050405020304" pitchFamily="18" charset="0"/>
                <a:cs typeface="Times New Roman" panose="02020603050405020304" pitchFamily="18" charset="0"/>
              </a:rPr>
              <a:t>Təşkilindən asılı olaraq bazada verilənlər təqdiminin aşağıdakı əsas modelləri vardır:</a:t>
            </a:r>
            <a:endParaRPr lang="az-Latn-AZ"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F186BE-B99E-484D-866D-DE7C159E4252}"/>
              </a:ext>
            </a:extLst>
          </p:cNvPr>
          <p:cNvSpPr>
            <a:spLocks noGrp="1"/>
          </p:cNvSpPr>
          <p:nvPr>
            <p:ph idx="1"/>
          </p:nvPr>
        </p:nvSpPr>
        <p:spPr>
          <a:xfrm>
            <a:off x="112485" y="2209291"/>
            <a:ext cx="2906485" cy="641804"/>
          </a:xfrm>
          <a:solidFill>
            <a:schemeClr val="accent5">
              <a:lumMod val="60000"/>
              <a:lumOff val="40000"/>
            </a:schemeClr>
          </a:solidFill>
          <a:ln w="28575">
            <a:solidFill>
              <a:schemeClr val="accent1"/>
            </a:solidFill>
          </a:ln>
        </p:spPr>
        <p:txBody>
          <a:bodyPr anchor="ctr">
            <a:normAutofit/>
          </a:bodyPr>
          <a:lstStyle/>
          <a:p>
            <a:pPr marL="0" indent="0" algn="ctr">
              <a:buNone/>
            </a:pPr>
            <a:r>
              <a:rPr lang="az-Latn-AZ" sz="2400" b="0" i="0" dirty="0">
                <a:solidFill>
                  <a:srgbClr val="202122"/>
                </a:solidFill>
                <a:effectLst/>
                <a:latin typeface="Times New Roman" panose="02020603050405020304" pitchFamily="18" charset="0"/>
                <a:cs typeface="Times New Roman" panose="02020603050405020304" pitchFamily="18" charset="0"/>
              </a:rPr>
              <a:t> İyerarxik model</a:t>
            </a:r>
            <a:endParaRPr lang="az-Latn-AZ" sz="36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88A521E-793F-424B-A524-B84369DFA64B}"/>
              </a:ext>
            </a:extLst>
          </p:cNvPr>
          <p:cNvSpPr txBox="1">
            <a:spLocks/>
          </p:cNvSpPr>
          <p:nvPr/>
        </p:nvSpPr>
        <p:spPr>
          <a:xfrm>
            <a:off x="3570514" y="1631386"/>
            <a:ext cx="5050971" cy="1797614"/>
          </a:xfrm>
          <a:prstGeom prst="rect">
            <a:avLst/>
          </a:prstGeom>
          <a:ln w="28575">
            <a:solidFill>
              <a:schemeClr val="accent1"/>
            </a:solidFill>
          </a:ln>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2000" dirty="0">
                <a:solidFill>
                  <a:srgbClr val="202122"/>
                </a:solidFill>
                <a:latin typeface="Times New Roman" panose="02020603050405020304" pitchFamily="18" charset="0"/>
                <a:cs typeface="Times New Roman" panose="02020603050405020304" pitchFamily="18" charset="0"/>
              </a:rPr>
              <a:t> - </a:t>
            </a:r>
            <a:r>
              <a:rPr lang="az-Latn-AZ" sz="2000" b="0" i="0" dirty="0">
                <a:solidFill>
                  <a:srgbClr val="202122"/>
                </a:solidFill>
                <a:effectLst/>
                <a:latin typeface="Times New Roman" panose="02020603050405020304" pitchFamily="18" charset="0"/>
                <a:cs typeface="Times New Roman" panose="02020603050405020304" pitchFamily="18" charset="0"/>
              </a:rPr>
              <a:t>verilənlər bazası ağacşəkilli (iyerarxik) təşkil olunur. demək olar ki, indi  istifadə olunmur </a:t>
            </a:r>
            <a:r>
              <a:rPr lang="az-Latn-AZ" sz="2000" b="0" i="0" dirty="0" err="1">
                <a:solidFill>
                  <a:srgbClr val="202122"/>
                </a:solidFill>
                <a:effectLst/>
                <a:latin typeface="Times New Roman" panose="02020603050405020304" pitchFamily="18" charset="0"/>
                <a:cs typeface="Times New Roman" panose="02020603050405020304" pitchFamily="18" charset="0"/>
              </a:rPr>
              <a:t>çünkü</a:t>
            </a:r>
            <a:r>
              <a:rPr lang="az-Latn-AZ" sz="2000" b="0" i="0" dirty="0">
                <a:solidFill>
                  <a:srgbClr val="202122"/>
                </a:solidFill>
                <a:effectLst/>
                <a:latin typeface="Times New Roman" panose="02020603050405020304" pitchFamily="18" charset="0"/>
                <a:cs typeface="Times New Roman" panose="02020603050405020304" pitchFamily="18" charset="0"/>
              </a:rPr>
              <a:t>, </a:t>
            </a:r>
            <a:r>
              <a:rPr lang="az-Latn-AZ" sz="2000" b="0" i="0" dirty="0" err="1">
                <a:solidFill>
                  <a:srgbClr val="202122"/>
                </a:solidFill>
                <a:effectLst/>
                <a:latin typeface="Times New Roman" panose="02020603050405020304" pitchFamily="18" charset="0"/>
                <a:cs typeface="Times New Roman" panose="02020603050405020304" pitchFamily="18" charset="0"/>
              </a:rPr>
              <a:t>structuru</a:t>
            </a:r>
            <a:r>
              <a:rPr lang="az-Latn-AZ" sz="2000" b="0" i="0" dirty="0">
                <a:solidFill>
                  <a:srgbClr val="202122"/>
                </a:solidFill>
                <a:effectLst/>
                <a:latin typeface="Times New Roman" panose="02020603050405020304" pitchFamily="18" charset="0"/>
                <a:cs typeface="Times New Roman" panose="02020603050405020304" pitchFamily="18" charset="0"/>
              </a:rPr>
              <a:t> çox çətin və anlaşılması rahat olan deyil. Budaqlanma yolu ilə əlaqələnir. Bir budaqdan digərinə yol olmur. Bir istiqamətli olaraq genişlənir. A1 və A2 </a:t>
            </a:r>
            <a:r>
              <a:rPr lang="az-Latn-AZ" sz="2000" b="0" i="0" dirty="0" err="1">
                <a:solidFill>
                  <a:srgbClr val="202122"/>
                </a:solidFill>
                <a:effectLst/>
                <a:latin typeface="Times New Roman" panose="02020603050405020304" pitchFamily="18" charset="0"/>
                <a:cs typeface="Times New Roman" panose="02020603050405020304" pitchFamily="18" charset="0"/>
              </a:rPr>
              <a:t>alaqələnmək</a:t>
            </a:r>
            <a:r>
              <a:rPr lang="az-Latn-AZ" sz="2000" b="0" i="0" dirty="0">
                <a:solidFill>
                  <a:srgbClr val="202122"/>
                </a:solidFill>
                <a:effectLst/>
                <a:latin typeface="Times New Roman" panose="02020603050405020304" pitchFamily="18" charset="0"/>
                <a:cs typeface="Times New Roman" panose="02020603050405020304" pitchFamily="18" charset="0"/>
              </a:rPr>
              <a:t> üçün mütləq hər ikisi A-dan istifadə </a:t>
            </a:r>
            <a:r>
              <a:rPr lang="az-Latn-AZ" sz="2000" b="0" i="0" dirty="0" err="1">
                <a:solidFill>
                  <a:srgbClr val="202122"/>
                </a:solidFill>
                <a:effectLst/>
                <a:latin typeface="Times New Roman" panose="02020603050405020304" pitchFamily="18" charset="0"/>
                <a:cs typeface="Times New Roman" panose="02020603050405020304" pitchFamily="18" charset="0"/>
              </a:rPr>
              <a:t>etməlidirlər</a:t>
            </a:r>
            <a:r>
              <a:rPr lang="az-Latn-AZ" sz="2000" b="0" i="0" dirty="0">
                <a:solidFill>
                  <a:srgbClr val="202122"/>
                </a:solidFill>
                <a:effectLst/>
                <a:latin typeface="Times New Roman" panose="02020603050405020304" pitchFamily="18" charset="0"/>
                <a:cs typeface="Times New Roman" panose="02020603050405020304" pitchFamily="18" charset="0"/>
              </a:rPr>
              <a:t>.</a:t>
            </a:r>
            <a:endParaRPr lang="az-Latn-AZ" sz="3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EEF4D9-24D8-454B-9788-B44226ABEBEE}"/>
              </a:ext>
            </a:extLst>
          </p:cNvPr>
          <p:cNvSpPr txBox="1">
            <a:spLocks/>
          </p:cNvSpPr>
          <p:nvPr/>
        </p:nvSpPr>
        <p:spPr>
          <a:xfrm>
            <a:off x="112485" y="4135068"/>
            <a:ext cx="2906485" cy="641804"/>
          </a:xfrm>
          <a:prstGeom prst="rect">
            <a:avLst/>
          </a:prstGeom>
          <a:solidFill>
            <a:schemeClr val="accent5">
              <a:lumMod val="60000"/>
              <a:lumOff val="40000"/>
            </a:schemeClr>
          </a:solidFill>
          <a:ln w="28575">
            <a:solidFill>
              <a:schemeClr val="accent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az-Latn-AZ" sz="2400" dirty="0">
                <a:solidFill>
                  <a:srgbClr val="202122"/>
                </a:solidFill>
                <a:latin typeface="Times New Roman" panose="02020603050405020304" pitchFamily="18" charset="0"/>
                <a:cs typeface="Times New Roman" panose="02020603050405020304" pitchFamily="18" charset="0"/>
              </a:rPr>
              <a:t> Şəbəkə modeli</a:t>
            </a:r>
            <a:endParaRPr lang="az-Latn-AZ"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F2A7D5B-8710-4053-BA34-A91A3D5A4BAA}"/>
              </a:ext>
            </a:extLst>
          </p:cNvPr>
          <p:cNvSpPr txBox="1">
            <a:spLocks/>
          </p:cNvSpPr>
          <p:nvPr/>
        </p:nvSpPr>
        <p:spPr>
          <a:xfrm>
            <a:off x="3570513" y="3748201"/>
            <a:ext cx="5050971" cy="1415539"/>
          </a:xfrm>
          <a:prstGeom prst="rect">
            <a:avLst/>
          </a:prstGeom>
          <a:ln w="28575">
            <a:solidFill>
              <a:schemeClr val="accent1"/>
            </a:solid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2000" dirty="0">
                <a:solidFill>
                  <a:srgbClr val="202122"/>
                </a:solidFill>
                <a:latin typeface="Times New Roman" panose="02020603050405020304" pitchFamily="18" charset="0"/>
                <a:cs typeface="Times New Roman" panose="02020603050405020304" pitchFamily="18" charset="0"/>
              </a:rPr>
              <a:t> - verilənlər bazası qraf şəklində təşkil olunur. </a:t>
            </a:r>
            <a:r>
              <a:rPr lang="az-Latn-AZ" sz="2000" b="0" i="0" dirty="0">
                <a:solidFill>
                  <a:srgbClr val="202122"/>
                </a:solidFill>
                <a:effectLst/>
                <a:latin typeface="Times New Roman" panose="02020603050405020304" pitchFamily="18" charset="0"/>
                <a:cs typeface="Times New Roman" panose="02020603050405020304" pitchFamily="18" charset="0"/>
              </a:rPr>
              <a:t>demək olar ki, indi  istifadə olunmur </a:t>
            </a:r>
            <a:r>
              <a:rPr lang="az-Latn-AZ" sz="2000" b="0" i="0" dirty="0" err="1">
                <a:solidFill>
                  <a:srgbClr val="202122"/>
                </a:solidFill>
                <a:effectLst/>
                <a:latin typeface="Times New Roman" panose="02020603050405020304" pitchFamily="18" charset="0"/>
                <a:cs typeface="Times New Roman" panose="02020603050405020304" pitchFamily="18" charset="0"/>
              </a:rPr>
              <a:t>çünkü</a:t>
            </a:r>
            <a:r>
              <a:rPr lang="az-Latn-AZ" sz="2000" b="0" i="0" dirty="0">
                <a:solidFill>
                  <a:srgbClr val="202122"/>
                </a:solidFill>
                <a:effectLst/>
                <a:latin typeface="Times New Roman" panose="02020603050405020304" pitchFamily="18" charset="0"/>
                <a:cs typeface="Times New Roman" panose="02020603050405020304" pitchFamily="18" charset="0"/>
              </a:rPr>
              <a:t>, </a:t>
            </a:r>
            <a:r>
              <a:rPr lang="az-Latn-AZ" sz="2000" b="0" i="0" dirty="0" err="1">
                <a:solidFill>
                  <a:srgbClr val="202122"/>
                </a:solidFill>
                <a:effectLst/>
                <a:latin typeface="Times New Roman" panose="02020603050405020304" pitchFamily="18" charset="0"/>
                <a:cs typeface="Times New Roman" panose="02020603050405020304" pitchFamily="18" charset="0"/>
              </a:rPr>
              <a:t>structuru</a:t>
            </a:r>
            <a:r>
              <a:rPr lang="az-Latn-AZ" sz="2000" b="0" i="0" dirty="0">
                <a:solidFill>
                  <a:srgbClr val="202122"/>
                </a:solidFill>
                <a:effectLst/>
                <a:latin typeface="Times New Roman" panose="02020603050405020304" pitchFamily="18" charset="0"/>
                <a:cs typeface="Times New Roman" panose="02020603050405020304" pitchFamily="18" charset="0"/>
              </a:rPr>
              <a:t> çox çətin və anlaşılması rahat olan deyil. </a:t>
            </a:r>
            <a:r>
              <a:rPr lang="az-Latn-AZ" sz="2000" dirty="0">
                <a:solidFill>
                  <a:srgbClr val="202122"/>
                </a:solidFill>
                <a:latin typeface="Times New Roman" panose="02020603050405020304" pitchFamily="18" charset="0"/>
                <a:cs typeface="Times New Roman" panose="02020603050405020304" pitchFamily="18" charset="0"/>
              </a:rPr>
              <a:t>İki istiqamətlidir. Və bütün hissələr bir-biri ilə əlaqələnə bilir. </a:t>
            </a:r>
            <a:endParaRPr lang="az-Latn-AZ" sz="3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ECA0A4-366B-4E5E-9784-0A3898E27B25}"/>
              </a:ext>
            </a:extLst>
          </p:cNvPr>
          <p:cNvSpPr txBox="1">
            <a:spLocks/>
          </p:cNvSpPr>
          <p:nvPr/>
        </p:nvSpPr>
        <p:spPr>
          <a:xfrm>
            <a:off x="112485" y="5668792"/>
            <a:ext cx="2906485" cy="641804"/>
          </a:xfrm>
          <a:prstGeom prst="rect">
            <a:avLst/>
          </a:prstGeom>
          <a:solidFill>
            <a:schemeClr val="accent5">
              <a:lumMod val="60000"/>
              <a:lumOff val="40000"/>
            </a:schemeClr>
          </a:solidFill>
          <a:ln w="28575">
            <a:solidFill>
              <a:schemeClr val="accent1"/>
            </a:solidFill>
          </a:ln>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az-Latn-AZ" sz="2400" dirty="0">
                <a:solidFill>
                  <a:srgbClr val="202122"/>
                </a:solidFill>
                <a:latin typeface="Times New Roman" panose="02020603050405020304" pitchFamily="18" charset="0"/>
                <a:cs typeface="Times New Roman" panose="02020603050405020304" pitchFamily="18" charset="0"/>
              </a:rPr>
              <a:t> Obyekt </a:t>
            </a:r>
            <a:r>
              <a:rPr lang="az-Latn-AZ" sz="2400" dirty="0" err="1">
                <a:solidFill>
                  <a:srgbClr val="202122"/>
                </a:solidFill>
                <a:latin typeface="Times New Roman" panose="02020603050405020304" pitchFamily="18" charset="0"/>
                <a:cs typeface="Times New Roman" panose="02020603050405020304" pitchFamily="18" charset="0"/>
              </a:rPr>
              <a:t>yönümlü</a:t>
            </a:r>
            <a:r>
              <a:rPr lang="az-Latn-AZ" sz="2400" dirty="0">
                <a:solidFill>
                  <a:srgbClr val="202122"/>
                </a:solidFill>
                <a:latin typeface="Times New Roman" panose="02020603050405020304" pitchFamily="18" charset="0"/>
                <a:cs typeface="Times New Roman" panose="02020603050405020304" pitchFamily="18" charset="0"/>
              </a:rPr>
              <a:t> model</a:t>
            </a:r>
            <a:endParaRPr lang="az-Latn-AZ" sz="36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8DEC816-E34D-42F0-ADF5-E05ADA3FD405}"/>
              </a:ext>
            </a:extLst>
          </p:cNvPr>
          <p:cNvSpPr txBox="1">
            <a:spLocks/>
          </p:cNvSpPr>
          <p:nvPr/>
        </p:nvSpPr>
        <p:spPr>
          <a:xfrm>
            <a:off x="3570514" y="5486513"/>
            <a:ext cx="5050972" cy="1006362"/>
          </a:xfrm>
          <a:prstGeom prst="rect">
            <a:avLst/>
          </a:prstGeom>
          <a:ln w="28575">
            <a:solidFill>
              <a:schemeClr val="accent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2000" dirty="0">
                <a:solidFill>
                  <a:srgbClr val="202122"/>
                </a:solidFill>
                <a:latin typeface="Times New Roman" panose="02020603050405020304" pitchFamily="18" charset="0"/>
                <a:cs typeface="Times New Roman" panose="02020603050405020304" pitchFamily="18" charset="0"/>
              </a:rPr>
              <a:t> - bazanın ayrı-ayrı yazıları obyekt şəklində təşkil olunur. </a:t>
            </a:r>
            <a:endParaRPr lang="az-Latn-AZ" sz="3200" dirty="0">
              <a:latin typeface="Times New Roman" panose="02020603050405020304" pitchFamily="18" charset="0"/>
              <a:cs typeface="Times New Roman" panose="02020603050405020304" pitchFamily="18" charset="0"/>
            </a:endParaRPr>
          </a:p>
        </p:txBody>
      </p:sp>
      <p:pic>
        <p:nvPicPr>
          <p:cNvPr id="1026" name="Picture 2" descr="Hjhlkhlkhlkhlk - səhifə 2">
            <a:extLst>
              <a:ext uri="{FF2B5EF4-FFF2-40B4-BE49-F238E27FC236}">
                <a16:creationId xmlns:a16="http://schemas.microsoft.com/office/drawing/2014/main" id="{ED4A372B-3D32-4DF0-AFC8-E6C272CF7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895" y="1476891"/>
            <a:ext cx="2752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rilənlər bazası modelləri. Verilənlər bazası yaratmaq üçün əsas modellər">
            <a:extLst>
              <a:ext uri="{FF2B5EF4-FFF2-40B4-BE49-F238E27FC236}">
                <a16:creationId xmlns:a16="http://schemas.microsoft.com/office/drawing/2014/main" id="{4C9DF0E2-34E1-48D6-AAB1-3A62F9CE0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782" y="3537757"/>
            <a:ext cx="30289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7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FCE3-F3EA-4148-AFA5-F243D29AF2DF}"/>
              </a:ext>
            </a:extLst>
          </p:cNvPr>
          <p:cNvSpPr>
            <a:spLocks noGrp="1"/>
          </p:cNvSpPr>
          <p:nvPr>
            <p:ph type="title"/>
          </p:nvPr>
        </p:nvSpPr>
        <p:spPr>
          <a:xfrm>
            <a:off x="838200" y="181429"/>
            <a:ext cx="10515600" cy="1325563"/>
          </a:xfrm>
          <a:solidFill>
            <a:schemeClr val="accent5">
              <a:lumMod val="60000"/>
              <a:lumOff val="40000"/>
            </a:schemeClr>
          </a:solidFill>
          <a:ln w="28575">
            <a:solidFill>
              <a:schemeClr val="accent1"/>
            </a:solidFill>
          </a:ln>
        </p:spPr>
        <p:txBody>
          <a:bodyPr/>
          <a:lstStyle/>
          <a:p>
            <a:pPr algn="ctr"/>
            <a:r>
              <a:rPr lang="az-Latn-AZ" dirty="0" err="1">
                <a:latin typeface="Times New Roman" panose="02020603050405020304" pitchFamily="18" charset="0"/>
                <a:cs typeface="Times New Roman" panose="02020603050405020304" pitchFamily="18" charset="0"/>
              </a:rPr>
              <a:t>Relyasiya</a:t>
            </a:r>
            <a:r>
              <a:rPr lang="az-Latn-AZ" dirty="0">
                <a:latin typeface="Times New Roman" panose="02020603050405020304" pitchFamily="18" charset="0"/>
                <a:cs typeface="Times New Roman" panose="02020603050405020304" pitchFamily="18" charset="0"/>
              </a:rPr>
              <a:t> Modeli</a:t>
            </a:r>
          </a:p>
        </p:txBody>
      </p:sp>
      <p:sp>
        <p:nvSpPr>
          <p:cNvPr id="3" name="Content Placeholder 2">
            <a:extLst>
              <a:ext uri="{FF2B5EF4-FFF2-40B4-BE49-F238E27FC236}">
                <a16:creationId xmlns:a16="http://schemas.microsoft.com/office/drawing/2014/main" id="{6939B876-596E-41A3-808E-69FD50E9F09B}"/>
              </a:ext>
            </a:extLst>
          </p:cNvPr>
          <p:cNvSpPr>
            <a:spLocks noGrp="1"/>
          </p:cNvSpPr>
          <p:nvPr>
            <p:ph idx="1"/>
          </p:nvPr>
        </p:nvSpPr>
        <p:spPr>
          <a:xfrm>
            <a:off x="838200" y="1640114"/>
            <a:ext cx="10515600" cy="5036457"/>
          </a:xfrm>
        </p:spPr>
        <p:txBody>
          <a:bodyPr>
            <a:normAutofit/>
          </a:bodyPr>
          <a:lstStyle/>
          <a:p>
            <a:pPr marL="0" indent="0">
              <a:buNone/>
            </a:pPr>
            <a:r>
              <a:rPr lang="az-Latn-AZ" sz="2000" dirty="0" err="1">
                <a:latin typeface="Times New Roman" panose="02020603050405020304" pitchFamily="18" charset="0"/>
                <a:cs typeface="Times New Roman" panose="02020603050405020304" pitchFamily="18" charset="0"/>
              </a:rPr>
              <a:t>Relyasiya</a:t>
            </a:r>
            <a:r>
              <a:rPr lang="az-Latn-AZ" sz="2000" dirty="0">
                <a:latin typeface="Times New Roman" panose="02020603050405020304" pitchFamily="18" charset="0"/>
                <a:cs typeface="Times New Roman" panose="02020603050405020304" pitchFamily="18" charset="0"/>
              </a:rPr>
              <a:t> Modeli - </a:t>
            </a:r>
            <a:r>
              <a:rPr lang="az-Latn-AZ" sz="2000" b="0" i="0" dirty="0">
                <a:effectLst/>
                <a:latin typeface="Times New Roman" panose="02020603050405020304" pitchFamily="18" charset="0"/>
                <a:cs typeface="Times New Roman" panose="02020603050405020304" pitchFamily="18" charset="0"/>
              </a:rPr>
              <a:t>verilənlər cədvəllərdə </a:t>
            </a:r>
            <a:r>
              <a:rPr lang="az-Latn-AZ" sz="2000" b="0" i="0" dirty="0" err="1">
                <a:effectLst/>
                <a:latin typeface="Times New Roman" panose="02020603050405020304" pitchFamily="18" charset="0"/>
                <a:cs typeface="Times New Roman" panose="02020603050405020304" pitchFamily="18" charset="0"/>
              </a:rPr>
              <a:t>yerləşdirilir</a:t>
            </a:r>
            <a:r>
              <a:rPr lang="az-Latn-AZ" sz="2000" b="0" i="0" dirty="0">
                <a:effectLst/>
                <a:latin typeface="Times New Roman" panose="02020603050405020304" pitchFamily="18" charset="0"/>
                <a:cs typeface="Times New Roman" panose="02020603050405020304" pitchFamily="18" charset="0"/>
              </a:rPr>
              <a:t> və bu cədvəllər arasında əlaqə yaradılır. Cədvəlin sütunları </a:t>
            </a:r>
            <a:r>
              <a:rPr lang="az-Latn-AZ" sz="2000" b="0" i="0" dirty="0" err="1">
                <a:effectLst/>
                <a:latin typeface="Times New Roman" panose="02020603050405020304" pitchFamily="18" charset="0"/>
                <a:cs typeface="Times New Roman" panose="02020603050405020304" pitchFamily="18" charset="0"/>
              </a:rPr>
              <a:t>sahəç</a:t>
            </a:r>
            <a:r>
              <a:rPr lang="az-Latn-AZ" sz="2000" b="0" i="0" dirty="0">
                <a:effectLst/>
                <a:latin typeface="Times New Roman" panose="02020603050405020304" pitchFamily="18" charset="0"/>
                <a:cs typeface="Times New Roman" panose="02020603050405020304" pitchFamily="18" charset="0"/>
              </a:rPr>
              <a:t> </a:t>
            </a:r>
            <a:r>
              <a:rPr lang="az-Latn-AZ" sz="2000" b="0" i="0" dirty="0" err="1">
                <a:effectLst/>
                <a:latin typeface="Times New Roman" panose="02020603050405020304" pitchFamily="18" charset="0"/>
                <a:cs typeface="Times New Roman" panose="02020603050405020304" pitchFamily="18" charset="0"/>
              </a:rPr>
              <a:t>sətrləri</a:t>
            </a:r>
            <a:r>
              <a:rPr lang="az-Latn-AZ" sz="2000" b="0" i="0" dirty="0">
                <a:effectLst/>
                <a:latin typeface="Times New Roman" panose="02020603050405020304" pitchFamily="18" charset="0"/>
                <a:cs typeface="Times New Roman" panose="02020603050405020304" pitchFamily="18" charset="0"/>
              </a:rPr>
              <a:t> isə yazı adlanır. Hal-hazırda ən populyar model </a:t>
            </a:r>
            <a:r>
              <a:rPr lang="az-Latn-AZ" sz="2000" b="0" i="0" dirty="0" err="1">
                <a:effectLst/>
                <a:latin typeface="Times New Roman" panose="02020603050405020304" pitchFamily="18" charset="0"/>
                <a:cs typeface="Times New Roman" panose="02020603050405020304" pitchFamily="18" charset="0"/>
              </a:rPr>
              <a:t>relasiya</a:t>
            </a:r>
            <a:r>
              <a:rPr lang="az-Latn-AZ" sz="2000" b="0" i="0" dirty="0">
                <a:effectLst/>
                <a:latin typeface="Times New Roman" panose="02020603050405020304" pitchFamily="18" charset="0"/>
                <a:cs typeface="Times New Roman" panose="02020603050405020304" pitchFamily="18" charset="0"/>
              </a:rPr>
              <a:t> modeldir. </a:t>
            </a:r>
            <a:r>
              <a:rPr lang="az-Latn-AZ" sz="2000" b="0" i="0" dirty="0" err="1">
                <a:effectLst/>
                <a:latin typeface="Times New Roman" panose="02020603050405020304" pitchFamily="18" charset="0"/>
                <a:cs typeface="Times New Roman" panose="02020603050405020304" pitchFamily="18" charset="0"/>
              </a:rPr>
              <a:t>Relasiya</a:t>
            </a:r>
            <a:r>
              <a:rPr lang="az-Latn-AZ" sz="2000" dirty="0">
                <a:latin typeface="Times New Roman" panose="02020603050405020304" pitchFamily="18" charset="0"/>
                <a:cs typeface="Times New Roman" panose="02020603050405020304" pitchFamily="18" charset="0"/>
              </a:rPr>
              <a:t> modeli</a:t>
            </a:r>
            <a:r>
              <a:rPr lang="az-Latn-AZ" sz="2000" b="0" i="0" dirty="0">
                <a:effectLst/>
                <a:latin typeface="Times New Roman" panose="02020603050405020304" pitchFamily="18" charset="0"/>
                <a:cs typeface="Times New Roman" panose="02020603050405020304" pitchFamily="18" charset="0"/>
              </a:rPr>
              <a:t> </a:t>
            </a:r>
            <a:r>
              <a:rPr lang="az-Latn-AZ" sz="2000" b="0" i="0" strike="noStrike" dirty="0">
                <a:effectLst/>
                <a:latin typeface="Times New Roman" panose="02020603050405020304" pitchFamily="18" charset="0"/>
                <a:cs typeface="Times New Roman" panose="02020603050405020304" pitchFamily="18" charset="0"/>
                <a:hlinkClick r:id="rId2" tooltip="Cədvəl">
                  <a:extLst>
                    <a:ext uri="{A12FA001-AC4F-418D-AE19-62706E023703}">
                      <ahyp:hlinkClr xmlns:ahyp="http://schemas.microsoft.com/office/drawing/2018/hyperlinkcolor" val="tx"/>
                    </a:ext>
                  </a:extLst>
                </a:hlinkClick>
              </a:rPr>
              <a:t>cədvəllər</a:t>
            </a:r>
            <a:r>
              <a:rPr lang="az-Latn-AZ" sz="2000" b="0" i="0" dirty="0">
                <a:effectLst/>
                <a:latin typeface="Times New Roman" panose="02020603050405020304" pitchFamily="18" charset="0"/>
                <a:cs typeface="Times New Roman" panose="02020603050405020304" pitchFamily="18" charset="0"/>
              </a:rPr>
              <a:t>, </a:t>
            </a:r>
            <a:r>
              <a:rPr lang="az-Latn-AZ" sz="2000" b="0" i="0" strike="noStrike" dirty="0">
                <a:effectLst/>
                <a:latin typeface="Times New Roman" panose="02020603050405020304" pitchFamily="18" charset="0"/>
                <a:cs typeface="Times New Roman" panose="02020603050405020304" pitchFamily="18" charset="0"/>
                <a:hlinkClick r:id="rId3" tooltip="Sorğu (səhifə mövcud deyil)">
                  <a:extLst>
                    <a:ext uri="{A12FA001-AC4F-418D-AE19-62706E023703}">
                      <ahyp:hlinkClr xmlns:ahyp="http://schemas.microsoft.com/office/drawing/2018/hyperlinkcolor" val="tx"/>
                    </a:ext>
                  </a:extLst>
                </a:hlinkClick>
              </a:rPr>
              <a:t>sorğular</a:t>
            </a:r>
            <a:r>
              <a:rPr lang="az-Latn-AZ" sz="2000" b="0" i="0" dirty="0">
                <a:effectLst/>
                <a:latin typeface="Times New Roman" panose="02020603050405020304" pitchFamily="18" charset="0"/>
                <a:cs typeface="Times New Roman" panose="02020603050405020304" pitchFamily="18" charset="0"/>
              </a:rPr>
              <a:t>, </a:t>
            </a:r>
            <a:r>
              <a:rPr lang="az-Latn-AZ" sz="2000" b="0" i="0" strike="noStrike" dirty="0">
                <a:effectLst/>
                <a:latin typeface="Times New Roman" panose="02020603050405020304" pitchFamily="18" charset="0"/>
                <a:cs typeface="Times New Roman" panose="02020603050405020304" pitchFamily="18" charset="0"/>
                <a:hlinkClick r:id="rId4" tooltip="Forma">
                  <a:extLst>
                    <a:ext uri="{A12FA001-AC4F-418D-AE19-62706E023703}">
                      <ahyp:hlinkClr xmlns:ahyp="http://schemas.microsoft.com/office/drawing/2018/hyperlinkcolor" val="tx"/>
                    </a:ext>
                  </a:extLst>
                </a:hlinkClick>
              </a:rPr>
              <a:t>formalar</a:t>
            </a:r>
            <a:r>
              <a:rPr lang="az-Latn-AZ" sz="2000" b="0" i="0" dirty="0">
                <a:effectLst/>
                <a:latin typeface="Times New Roman" panose="02020603050405020304" pitchFamily="18" charset="0"/>
                <a:cs typeface="Times New Roman" panose="02020603050405020304" pitchFamily="18" charset="0"/>
              </a:rPr>
              <a:t>, </a:t>
            </a:r>
            <a:r>
              <a:rPr lang="az-Latn-AZ" sz="2000" b="0" i="0" strike="noStrike" dirty="0">
                <a:effectLst/>
                <a:latin typeface="Times New Roman" panose="02020603050405020304" pitchFamily="18" charset="0"/>
                <a:cs typeface="Times New Roman" panose="02020603050405020304" pitchFamily="18" charset="0"/>
                <a:hlinkClick r:id="rId5" tooltip="Hesabat">
                  <a:extLst>
                    <a:ext uri="{A12FA001-AC4F-418D-AE19-62706E023703}">
                      <ahyp:hlinkClr xmlns:ahyp="http://schemas.microsoft.com/office/drawing/2018/hyperlinkcolor" val="tx"/>
                    </a:ext>
                  </a:extLst>
                </a:hlinkClick>
              </a:rPr>
              <a:t>hesabatlar</a:t>
            </a:r>
            <a:r>
              <a:rPr lang="az-Latn-AZ" sz="2000" b="0" i="0" dirty="0">
                <a:effectLst/>
                <a:latin typeface="Times New Roman" panose="02020603050405020304" pitchFamily="18" charset="0"/>
                <a:cs typeface="Times New Roman" panose="02020603050405020304" pitchFamily="18" charset="0"/>
              </a:rPr>
              <a:t>, </a:t>
            </a:r>
            <a:r>
              <a:rPr lang="az-Latn-AZ" sz="2000" b="0" i="0" strike="noStrike" dirty="0" err="1">
                <a:effectLst/>
                <a:latin typeface="Times New Roman" panose="02020603050405020304" pitchFamily="18" charset="0"/>
                <a:cs typeface="Times New Roman" panose="02020603050405020304" pitchFamily="18" charset="0"/>
                <a:hlinkClick r:id="rId6" tooltip="Makros">
                  <a:extLst>
                    <a:ext uri="{A12FA001-AC4F-418D-AE19-62706E023703}">
                      <ahyp:hlinkClr xmlns:ahyp="http://schemas.microsoft.com/office/drawing/2018/hyperlinkcolor" val="tx"/>
                    </a:ext>
                  </a:extLst>
                </a:hlinkClick>
              </a:rPr>
              <a:t>makroslar</a:t>
            </a:r>
            <a:r>
              <a:rPr lang="az-Latn-AZ" sz="2000" b="0" i="0" dirty="0">
                <a:effectLst/>
                <a:latin typeface="Times New Roman" panose="02020603050405020304" pitchFamily="18" charset="0"/>
                <a:cs typeface="Times New Roman" panose="02020603050405020304" pitchFamily="18" charset="0"/>
              </a:rPr>
              <a:t>, </a:t>
            </a:r>
            <a:r>
              <a:rPr lang="az-Latn-AZ" sz="2000" b="0" i="0" strike="noStrike" dirty="0" err="1">
                <a:effectLst/>
                <a:latin typeface="Times New Roman" panose="02020603050405020304" pitchFamily="18" charset="0"/>
                <a:cs typeface="Times New Roman" panose="02020603050405020304" pitchFamily="18" charset="0"/>
                <a:hlinkClick r:id="rId7" tooltip="Web-səhifə (səhifə mövcud deyil)">
                  <a:extLst>
                    <a:ext uri="{A12FA001-AC4F-418D-AE19-62706E023703}">
                      <ahyp:hlinkClr xmlns:ahyp="http://schemas.microsoft.com/office/drawing/2018/hyperlinkcolor" val="tx"/>
                    </a:ext>
                  </a:extLst>
                </a:hlinkClick>
              </a:rPr>
              <a:t>web</a:t>
            </a:r>
            <a:r>
              <a:rPr lang="az-Latn-AZ" sz="2000" dirty="0">
                <a:latin typeface="Times New Roman" panose="02020603050405020304" pitchFamily="18" charset="0"/>
                <a:cs typeface="Times New Roman" panose="02020603050405020304" pitchFamily="18" charset="0"/>
                <a:hlinkClick r:id="rId7" tooltip="Web-səhifə (səhifə mövcud deyil)">
                  <a:extLst>
                    <a:ext uri="{A12FA001-AC4F-418D-AE19-62706E023703}">
                      <ahyp:hlinkClr xmlns:ahyp="http://schemas.microsoft.com/office/drawing/2018/hyperlinkcolor" val="tx"/>
                    </a:ext>
                  </a:extLst>
                </a:hlinkClick>
              </a:rPr>
              <a:t>-</a:t>
            </a:r>
            <a:r>
              <a:rPr lang="az-Latn-AZ" sz="2000" b="0" i="0" strike="noStrike" dirty="0">
                <a:effectLst/>
                <a:latin typeface="Times New Roman" panose="02020603050405020304" pitchFamily="18" charset="0"/>
                <a:cs typeface="Times New Roman" panose="02020603050405020304" pitchFamily="18" charset="0"/>
                <a:hlinkClick r:id="rId7" tooltip="Web-səhifə (səhifə mövcud deyil)">
                  <a:extLst>
                    <a:ext uri="{A12FA001-AC4F-418D-AE19-62706E023703}">
                      <ahyp:hlinkClr xmlns:ahyp="http://schemas.microsoft.com/office/drawing/2018/hyperlinkcolor" val="tx"/>
                    </a:ext>
                  </a:extLst>
                </a:hlinkClick>
              </a:rPr>
              <a:t>səhifələr</a:t>
            </a:r>
            <a:r>
              <a:rPr lang="az-Latn-AZ" sz="2000" b="0" i="0" dirty="0">
                <a:effectLst/>
                <a:latin typeface="Times New Roman" panose="02020603050405020304" pitchFamily="18" charset="0"/>
                <a:cs typeface="Times New Roman" panose="02020603050405020304" pitchFamily="18" charset="0"/>
              </a:rPr>
              <a:t> və </a:t>
            </a:r>
            <a:r>
              <a:rPr lang="az-Latn-AZ" sz="2000" b="0" i="0" strike="noStrike" dirty="0">
                <a:effectLst/>
                <a:latin typeface="Times New Roman" panose="02020603050405020304" pitchFamily="18" charset="0"/>
                <a:cs typeface="Times New Roman" panose="02020603050405020304" pitchFamily="18" charset="0"/>
                <a:hlinkClick r:id="rId8" tooltip="Modul">
                  <a:extLst>
                    <a:ext uri="{A12FA001-AC4F-418D-AE19-62706E023703}">
                      <ahyp:hlinkClr xmlns:ahyp="http://schemas.microsoft.com/office/drawing/2018/hyperlinkcolor" val="tx"/>
                    </a:ext>
                  </a:extLst>
                </a:hlinkClick>
              </a:rPr>
              <a:t>modullardan</a:t>
            </a:r>
            <a:r>
              <a:rPr lang="az-Latn-AZ" sz="2000" b="0" i="0" dirty="0">
                <a:effectLst/>
                <a:latin typeface="Times New Roman" panose="02020603050405020304" pitchFamily="18" charset="0"/>
                <a:cs typeface="Times New Roman" panose="02020603050405020304" pitchFamily="18" charset="0"/>
              </a:rPr>
              <a:t> ibarətdir. Verilənlər cədvəlinin strukturu cədvəlin sütunlarının adlarının siyahısı ilə təyin edilir. VB-dan </a:t>
            </a:r>
            <a:r>
              <a:rPr lang="az-Latn-AZ" sz="2000" b="0" i="0" dirty="0" err="1">
                <a:effectLst/>
                <a:latin typeface="Times New Roman" panose="02020603050405020304" pitchFamily="18" charset="0"/>
                <a:cs typeface="Times New Roman" panose="02020603050405020304" pitchFamily="18" charset="0"/>
              </a:rPr>
              <a:t>verilənləri</a:t>
            </a:r>
            <a:r>
              <a:rPr lang="az-Latn-AZ" sz="2000" b="0" i="0" dirty="0">
                <a:effectLst/>
                <a:latin typeface="Times New Roman" panose="02020603050405020304" pitchFamily="18" charset="0"/>
                <a:cs typeface="Times New Roman" panose="02020603050405020304" pitchFamily="18" charset="0"/>
              </a:rPr>
              <a:t> çıxarmaq, emal etmək, dəyişmək və silmək üçün xüsusi </a:t>
            </a:r>
            <a:r>
              <a:rPr lang="az-Latn-AZ" sz="2000" b="0" i="0" strike="noStrike" dirty="0">
                <a:effectLst/>
                <a:latin typeface="Times New Roman" panose="02020603050405020304" pitchFamily="18" charset="0"/>
                <a:cs typeface="Times New Roman" panose="02020603050405020304" pitchFamily="18" charset="0"/>
                <a:hlinkClick r:id="rId9" tooltip="Kompüter proqramları">
                  <a:extLst>
                    <a:ext uri="{A12FA001-AC4F-418D-AE19-62706E023703}">
                      <ahyp:hlinkClr xmlns:ahyp="http://schemas.microsoft.com/office/drawing/2018/hyperlinkcolor" val="tx"/>
                    </a:ext>
                  </a:extLst>
                </a:hlinkClick>
              </a:rPr>
              <a:t>proqramlar</a:t>
            </a:r>
            <a:r>
              <a:rPr lang="az-Latn-AZ" sz="2000" b="0" i="0" dirty="0">
                <a:effectLst/>
                <a:latin typeface="Times New Roman" panose="02020603050405020304" pitchFamily="18" charset="0"/>
                <a:cs typeface="Times New Roman" panose="02020603050405020304" pitchFamily="18" charset="0"/>
              </a:rPr>
              <a:t> tələb olunur. Bu </a:t>
            </a:r>
            <a:r>
              <a:rPr lang="az-Latn-AZ" sz="2000" b="0" i="0" strike="noStrike" dirty="0">
                <a:effectLst/>
                <a:latin typeface="Times New Roman" panose="02020603050405020304" pitchFamily="18" charset="0"/>
                <a:cs typeface="Times New Roman" panose="02020603050405020304" pitchFamily="18" charset="0"/>
                <a:hlinkClick r:id="rId9" tooltip="Kompüter proqramları">
                  <a:extLst>
                    <a:ext uri="{A12FA001-AC4F-418D-AE19-62706E023703}">
                      <ahyp:hlinkClr xmlns:ahyp="http://schemas.microsoft.com/office/drawing/2018/hyperlinkcolor" val="tx"/>
                    </a:ext>
                  </a:extLst>
                </a:hlinkClick>
              </a:rPr>
              <a:t>proqramlar</a:t>
            </a:r>
            <a:r>
              <a:rPr lang="az-Latn-AZ" sz="2000" b="0" i="0" dirty="0">
                <a:effectLst/>
                <a:latin typeface="Times New Roman" panose="02020603050405020304" pitchFamily="18" charset="0"/>
                <a:cs typeface="Times New Roman" panose="02020603050405020304" pitchFamily="18" charset="0"/>
              </a:rPr>
              <a:t> verilənlər bazalarının idarəetmə sistemləri (</a:t>
            </a:r>
            <a:r>
              <a:rPr lang="az-Latn-AZ" sz="2000" b="0" i="0" strike="noStrike" dirty="0">
                <a:effectLst/>
                <a:latin typeface="Times New Roman" panose="02020603050405020304" pitchFamily="18" charset="0"/>
                <a:cs typeface="Times New Roman" panose="02020603050405020304" pitchFamily="18" charset="0"/>
                <a:hlinkClick r:id="rId10" tooltip="VBİS">
                  <a:extLst>
                    <a:ext uri="{A12FA001-AC4F-418D-AE19-62706E023703}">
                      <ahyp:hlinkClr xmlns:ahyp="http://schemas.microsoft.com/office/drawing/2018/hyperlinkcolor" val="tx"/>
                    </a:ext>
                  </a:extLst>
                </a:hlinkClick>
              </a:rPr>
              <a:t>VBİS</a:t>
            </a:r>
            <a:r>
              <a:rPr lang="az-Latn-AZ" sz="2000" b="0" i="0" dirty="0">
                <a:effectLst/>
                <a:latin typeface="Times New Roman" panose="02020603050405020304" pitchFamily="18" charset="0"/>
                <a:cs typeface="Times New Roman" panose="02020603050405020304" pitchFamily="18" charset="0"/>
              </a:rPr>
              <a:t>) </a:t>
            </a:r>
            <a:r>
              <a:rPr lang="az-Latn-AZ" sz="2000" b="0" i="0" dirty="0" err="1">
                <a:effectLst/>
                <a:latin typeface="Times New Roman" panose="02020603050405020304" pitchFamily="18" charset="0"/>
                <a:cs typeface="Times New Roman" panose="02020603050405020304" pitchFamily="18" charset="0"/>
              </a:rPr>
              <a:t>adlanırlar</a:t>
            </a:r>
            <a:r>
              <a:rPr lang="az-Latn-AZ" sz="2000" b="0" i="0" dirty="0">
                <a:effectLst/>
                <a:latin typeface="Times New Roman" panose="02020603050405020304" pitchFamily="18" charset="0"/>
                <a:cs typeface="Times New Roman" panose="02020603050405020304" pitchFamily="18" charset="0"/>
              </a:rPr>
              <a:t>.</a:t>
            </a:r>
          </a:p>
          <a:p>
            <a:pPr marL="0" indent="0" algn="ctr">
              <a:buNone/>
            </a:pPr>
            <a:r>
              <a:rPr lang="az-Latn-AZ" sz="2000" b="0" i="0" dirty="0">
                <a:solidFill>
                  <a:srgbClr val="202122"/>
                </a:solidFill>
                <a:effectLst/>
                <a:latin typeface="Times New Roman" panose="02020603050405020304" pitchFamily="18" charset="0"/>
                <a:cs typeface="Times New Roman" panose="02020603050405020304" pitchFamily="18" charset="0"/>
              </a:rPr>
              <a:t>Verilənlər bazasını yaratmaq üçün istifadə edilən proqramlar:</a:t>
            </a:r>
          </a:p>
          <a:p>
            <a:pPr algn="l">
              <a:buFont typeface="Arial" panose="020B0604020202020204" pitchFamily="34" charset="0"/>
              <a:buChar char="•"/>
            </a:pPr>
            <a:r>
              <a:rPr lang="az-Latn-AZ" sz="1400" b="0" i="0" u="none" strike="noStrike" dirty="0">
                <a:solidFill>
                  <a:srgbClr val="0645AD"/>
                </a:solidFill>
                <a:effectLst/>
                <a:latin typeface="Times New Roman" panose="02020603050405020304" pitchFamily="18" charset="0"/>
                <a:cs typeface="Times New Roman" panose="02020603050405020304" pitchFamily="18" charset="0"/>
                <a:hlinkClick r:id="rId11" tooltip="Microsoft Access"/>
              </a:rPr>
              <a:t>Microsoft Access</a:t>
            </a:r>
            <a:endParaRPr lang="az-Latn-AZ" sz="1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az-Latn-AZ" sz="1400" b="0" i="0" u="none" strike="noStrike" dirty="0" err="1">
                <a:solidFill>
                  <a:srgbClr val="BA0000"/>
                </a:solidFill>
                <a:effectLst/>
                <a:latin typeface="Times New Roman" panose="02020603050405020304" pitchFamily="18" charset="0"/>
                <a:cs typeface="Times New Roman" panose="02020603050405020304" pitchFamily="18" charset="0"/>
                <a:hlinkClick r:id="rId12" tooltip="Open Office Base (səhifə mövcud deyil)"/>
              </a:rPr>
              <a:t>Open</a:t>
            </a:r>
            <a:r>
              <a:rPr lang="az-Latn-AZ" sz="1400" b="0" i="0" u="none" strike="noStrike" dirty="0">
                <a:solidFill>
                  <a:srgbClr val="BA0000"/>
                </a:solidFill>
                <a:effectLst/>
                <a:latin typeface="Times New Roman" panose="02020603050405020304" pitchFamily="18" charset="0"/>
                <a:cs typeface="Times New Roman" panose="02020603050405020304" pitchFamily="18" charset="0"/>
                <a:hlinkClick r:id="rId12" tooltip="Open Office Base (səhifə mövcud deyil)"/>
              </a:rPr>
              <a:t> Office </a:t>
            </a:r>
            <a:r>
              <a:rPr lang="az-Latn-AZ" sz="1400" b="0" i="0" u="none" strike="noStrike" dirty="0" err="1">
                <a:solidFill>
                  <a:srgbClr val="BA0000"/>
                </a:solidFill>
                <a:effectLst/>
                <a:latin typeface="Times New Roman" panose="02020603050405020304" pitchFamily="18" charset="0"/>
                <a:cs typeface="Times New Roman" panose="02020603050405020304" pitchFamily="18" charset="0"/>
                <a:hlinkClick r:id="rId12" tooltip="Open Office Base (səhifə mövcud deyil)"/>
              </a:rPr>
              <a:t>Base</a:t>
            </a:r>
            <a:endParaRPr lang="az-Latn-AZ" sz="1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az-Latn-AZ" sz="1400" b="0" i="0" u="none" strike="noStrike" dirty="0" err="1">
                <a:solidFill>
                  <a:srgbClr val="BA0000"/>
                </a:solidFill>
                <a:effectLst/>
                <a:latin typeface="Times New Roman" panose="02020603050405020304" pitchFamily="18" charset="0"/>
                <a:cs typeface="Times New Roman" panose="02020603050405020304" pitchFamily="18" charset="0"/>
                <a:hlinkClick r:id="rId13" tooltip="Foxpro (səhifə mövcud deyil)"/>
              </a:rPr>
              <a:t>Foxpro</a:t>
            </a:r>
            <a:endParaRPr lang="az-Latn-AZ" sz="1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az-Latn-AZ" sz="1400" b="0" i="0" u="none" strike="noStrike" dirty="0">
                <a:solidFill>
                  <a:srgbClr val="0645AD"/>
                </a:solidFill>
                <a:effectLst/>
                <a:latin typeface="Times New Roman" panose="02020603050405020304" pitchFamily="18" charset="0"/>
                <a:cs typeface="Times New Roman" panose="02020603050405020304" pitchFamily="18" charset="0"/>
                <a:hlinkClick r:id="rId14" tooltip="Microsoft SQL Server"/>
              </a:rPr>
              <a:t>Microsoft SQL Server</a:t>
            </a:r>
            <a:r>
              <a:rPr lang="az-Latn-AZ" sz="1400" b="0" i="0" u="none" strike="noStrike" dirty="0">
                <a:solidFill>
                  <a:srgbClr val="0645AD"/>
                </a:solidFill>
                <a:effectLst/>
                <a:latin typeface="Times New Roman" panose="02020603050405020304" pitchFamily="18" charset="0"/>
                <a:cs typeface="Times New Roman" panose="02020603050405020304" pitchFamily="18" charset="0"/>
              </a:rPr>
              <a:t>       -     </a:t>
            </a:r>
            <a:r>
              <a:rPr lang="az-Latn-AZ" sz="1800" i="0" u="none" strike="noStrike" dirty="0">
                <a:effectLst/>
                <a:latin typeface="Times New Roman" panose="02020603050405020304" pitchFamily="18" charset="0"/>
                <a:cs typeface="Times New Roman" panose="02020603050405020304" pitchFamily="18" charset="0"/>
              </a:rPr>
              <a:t>bunların içərisindən ən uyğunu və ən geniş istifadə olunanı SQL – </a:t>
            </a:r>
            <a:r>
              <a:rPr lang="az-Latn-AZ" sz="1800" i="0" u="none" strike="noStrike" dirty="0" err="1">
                <a:effectLst/>
                <a:latin typeface="Times New Roman" panose="02020603050405020304" pitchFamily="18" charset="0"/>
                <a:cs typeface="Times New Roman" panose="02020603050405020304" pitchFamily="18" charset="0"/>
              </a:rPr>
              <a:t>dir</a:t>
            </a:r>
            <a:r>
              <a:rPr lang="az-Latn-AZ" sz="1800" i="0" u="none" strike="noStrike" dirty="0">
                <a:effectLst/>
                <a:latin typeface="Times New Roman" panose="02020603050405020304" pitchFamily="18" charset="0"/>
                <a:cs typeface="Times New Roman" panose="02020603050405020304" pitchFamily="18" charset="0"/>
              </a:rPr>
              <a:t>. </a:t>
            </a:r>
            <a:endParaRPr lang="az-Latn-AZ" sz="140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az-Latn-AZ" sz="1400" b="0" i="0" u="none" strike="noStrike" dirty="0" err="1">
                <a:solidFill>
                  <a:srgbClr val="0645AD"/>
                </a:solidFill>
                <a:effectLst/>
                <a:latin typeface="Times New Roman" panose="02020603050405020304" pitchFamily="18" charset="0"/>
                <a:cs typeface="Times New Roman" panose="02020603050405020304" pitchFamily="18" charset="0"/>
                <a:hlinkClick r:id="rId15" tooltip="Oracle"/>
              </a:rPr>
              <a:t>Oracle</a:t>
            </a:r>
            <a:endParaRPr lang="az-Latn-AZ" sz="1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az-Latn-AZ" sz="1400" b="0" i="0" u="none" strike="noStrike" dirty="0" err="1">
                <a:solidFill>
                  <a:srgbClr val="BA0000"/>
                </a:solidFill>
                <a:effectLst/>
                <a:latin typeface="Times New Roman" panose="02020603050405020304" pitchFamily="18" charset="0"/>
                <a:cs typeface="Times New Roman" panose="02020603050405020304" pitchFamily="18" charset="0"/>
                <a:hlinkClick r:id="rId16" tooltip="My SQL (səhifə mövcud deyil)"/>
              </a:rPr>
              <a:t>My</a:t>
            </a:r>
            <a:r>
              <a:rPr lang="az-Latn-AZ" sz="1400" b="0" i="0" u="none" strike="noStrike" dirty="0">
                <a:solidFill>
                  <a:srgbClr val="BA0000"/>
                </a:solidFill>
                <a:effectLst/>
                <a:latin typeface="Times New Roman" panose="02020603050405020304" pitchFamily="18" charset="0"/>
                <a:cs typeface="Times New Roman" panose="02020603050405020304" pitchFamily="18" charset="0"/>
                <a:hlinkClick r:id="rId16" tooltip="My SQL (səhifə mövcud deyil)"/>
              </a:rPr>
              <a:t> SQL</a:t>
            </a:r>
            <a:endParaRPr lang="az-Latn-AZ" sz="1400" b="0" i="0" dirty="0">
              <a:solidFill>
                <a:srgbClr val="202122"/>
              </a:solidFill>
              <a:effectLst/>
              <a:latin typeface="Times New Roman" panose="02020603050405020304" pitchFamily="18" charset="0"/>
              <a:cs typeface="Times New Roman" panose="02020603050405020304" pitchFamily="18" charset="0"/>
            </a:endParaRPr>
          </a:p>
          <a:p>
            <a:pPr marL="0" indent="0">
              <a:buNone/>
            </a:pPr>
            <a:endParaRPr lang="az-Latn-A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957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3111</Words>
  <Application>Microsoft Office PowerPoint</Application>
  <PresentationFormat>Widescreen</PresentationFormat>
  <Paragraphs>136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Verilənlər Bazasının İdarəetmə Sistemləri   Microsoft SQL Server</vt:lpstr>
      <vt:lpstr>İnformatika verilənlərin saxlanması, emalı və ötürülməsi məsələləri ilə məşğul olan elm sahəsidir. Bəşəriyyət bu məsələlərlə həmişə məşğul olmuşdur, ancaq informatika müstəqil fənn kimi yalnız XX əsrin 70-ci illərinin sonunda ayrılmışdır. Informatika riyaziyyat və məntiq elmlərinin əsəsında inkişaf etmişdir. İnformatikanı izah etmək üçün 3 qola müraciət etməliyik. </vt:lpstr>
      <vt:lpstr>    Bizim bəhs edəcəyimiz bölmə Softwere bölməsi olacaq. Kompüterin ekranında gördüyümüz, istifadə etdiyimiz bütün proqramlar, həmçinin telefon və digər cihazlardan tanıdığımız, istifadə etdiyimiz bütün proqramlar Softwere bölməsini əhatə edir. </vt:lpstr>
      <vt:lpstr>Proqramlaşdırma</vt:lpstr>
      <vt:lpstr>Bir saytın yazılmasında  Proqramlaşdırma</vt:lpstr>
      <vt:lpstr>.</vt:lpstr>
      <vt:lpstr>Verilənlər Bazasının İdarəetmə Sistemləri</vt:lpstr>
      <vt:lpstr>Təşkilindən asılı olaraq bazada verilənlər təqdiminin aşağıdakı əsas modelləri vardır:</vt:lpstr>
      <vt:lpstr>Relyasiya Modeli</vt:lpstr>
      <vt:lpstr>SQL – Server </vt:lpstr>
      <vt:lpstr>Verilənlərin tipləri</vt:lpstr>
      <vt:lpstr>PowerPoint Presentation</vt:lpstr>
      <vt:lpstr>PowerPoint Presentation</vt:lpstr>
      <vt:lpstr>Həmçinin cədvəldə olmayan amma istifadə olunan digər tiplər də var. Cədvəldə olanlar ən çox müraciət edəcəklərimizdir.  </vt:lpstr>
      <vt:lpstr>DDL – Əmrlər bölməsi.</vt:lpstr>
      <vt:lpstr>PowerPoint Presentation</vt:lpstr>
      <vt:lpstr>DML - Əmrlər Bölməsi</vt:lpstr>
      <vt:lpstr>PowerPoint Presentation</vt:lpstr>
      <vt:lpstr>Əsas Cədvəl:</vt:lpstr>
      <vt:lpstr>Insert əmri: yeni bir sətr əlavə etmək üçün istifadə edilir. </vt:lpstr>
      <vt:lpstr>Yeni sətirdə bütün sütunlara deyil, bəzi sütunlara element əlavə etmək istəyiriksə, bu zaman İNSERT əmrinin aşağıdakı formasından istifadə edilməlidir:  İNSERT İNTO cedvel_name (sıra, netice, saat) VALUES (4, 4.2, ‘11:34’)</vt:lpstr>
      <vt:lpstr>Delete - əmri</vt:lpstr>
      <vt:lpstr>Distinct əmri</vt:lpstr>
      <vt:lpstr>Order by - əmri</vt:lpstr>
      <vt:lpstr>As – əmri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Verilənlər Bazasının İdarəetmə Sistemləri</dc:title>
  <dc:creator>vidadi elizade</dc:creator>
  <cp:lastModifiedBy>vidadi elizade</cp:lastModifiedBy>
  <cp:revision>10</cp:revision>
  <dcterms:created xsi:type="dcterms:W3CDTF">2022-01-20T16:40:04Z</dcterms:created>
  <dcterms:modified xsi:type="dcterms:W3CDTF">2022-02-07T19:26:45Z</dcterms:modified>
</cp:coreProperties>
</file>