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BF97-D1F3-48F1-AB16-E396063CBED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F18D-5FF8-423B-BEC8-501DCE5F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_msoanchor_2"/><Relationship Id="rId2" Type="http://schemas.openxmlformats.org/officeDocument/2006/relationships/hyperlink" Target="#_msoanchor_1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geconsearch.umn.edu/bitstream/56659/2/jaae413a01.pdf" TargetMode="External"/><Relationship Id="rId13" Type="http://schemas.openxmlformats.org/officeDocument/2006/relationships/hyperlink" Target="http://terminalmarkets.com/atlantastate.htm" TargetMode="External"/><Relationship Id="rId3" Type="http://schemas.openxmlformats.org/officeDocument/2006/relationships/hyperlink" Target="http://www.consumerreports.org/cro/news/2015/03/cost-of-organic-food/index.htm" TargetMode="External"/><Relationship Id="rId7" Type="http://schemas.openxmlformats.org/officeDocument/2006/relationships/hyperlink" Target="http://www.fao.org/organicag/oa-faq/oa-faq5/en/" TargetMode="External"/><Relationship Id="rId12" Type="http://schemas.openxmlformats.org/officeDocument/2006/relationships/hyperlink" Target="http://www.sfproduce.org/merchants/merchname.html" TargetMode="External"/><Relationship Id="rId2" Type="http://schemas.openxmlformats.org/officeDocument/2006/relationships/hyperlink" Target="https://www.carolinafarmstewards.org/wp-content/uploads/2015/05/Wholesale_Packing_Resource_Guide-1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scientistinsights.com/2013/01/29/six-types-of-analyses-every-data-scientist-should-know/" TargetMode="External"/><Relationship Id="rId11" Type="http://schemas.openxmlformats.org/officeDocument/2006/relationships/hyperlink" Target="http://www.terminalmarkets.com/markets.htm" TargetMode="External"/><Relationship Id="rId5" Type="http://schemas.openxmlformats.org/officeDocument/2006/relationships/hyperlink" Target="http://www.choicesmagazine.org/2007-2/grabbag/2007-2-05.htm" TargetMode="External"/><Relationship Id="rId10" Type="http://schemas.openxmlformats.org/officeDocument/2006/relationships/hyperlink" Target="http://www.ecowatch.com/10-reasons-consumers-buy-organic-1881899943.html" TargetMode="External"/><Relationship Id="rId4" Type="http://schemas.openxmlformats.org/officeDocument/2006/relationships/hyperlink" Target="http://lib.dr.iastate.edu/cgi/viewcontent.cgi?article=2455&amp;context=etd" TargetMode="External"/><Relationship Id="rId9" Type="http://schemas.openxmlformats.org/officeDocument/2006/relationships/hyperlink" Target="http://www.foxnews.com/leisure/2012/03/11/10-reasons-organic-food-is-so-expensive/" TargetMode="External"/><Relationship Id="rId14" Type="http://schemas.openxmlformats.org/officeDocument/2006/relationships/hyperlink" Target="http://www.ers.usda.gov/media/255736/aib777c_1_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Pricing pattern determination of Organic versus Conventional Produce (Fruits and vegetables)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Wholesale price pattern in Terminal markets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Organic pricing versus Conventional pricing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Geographical locations (SFO and ATL)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14" y="3671453"/>
            <a:ext cx="1697546" cy="24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0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70" y="637308"/>
            <a:ext cx="8830685" cy="61652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INTRODUCTION - </a:t>
            </a:r>
            <a:r>
              <a:rPr lang="en-US" sz="2200" dirty="0"/>
              <a:t>A study on the market prices pattern of food produce in two different geographical locations in USA. 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7" name="Content Placeholder 6" descr="Lee Produce, Reading Terminal Market | Explore kightp's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89" y="1579418"/>
            <a:ext cx="5457742" cy="36498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797233"/>
          </a:xfrm>
        </p:spPr>
        <p:txBody>
          <a:bodyPr/>
          <a:lstStyle/>
          <a:p>
            <a:r>
              <a:rPr lang="en-US" b="1" dirty="0"/>
              <a:t>I want to solve following problems: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b="1" dirty="0"/>
              <a:t>price ranges</a:t>
            </a:r>
            <a:r>
              <a:rPr lang="en-US" dirty="0"/>
              <a:t> of organic vegetables vs Conventional vegetables?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What is the </a:t>
            </a:r>
            <a:r>
              <a:rPr lang="en-US" b="1" dirty="0"/>
              <a:t>probability of the increase</a:t>
            </a:r>
            <a:r>
              <a:rPr lang="en-US" dirty="0"/>
              <a:t> in price using predictive Analysis?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b="1" dirty="0"/>
              <a:t>market location has more price difference</a:t>
            </a:r>
            <a:r>
              <a:rPr lang="en-US" dirty="0"/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b="1" dirty="0"/>
              <a:t>vegetable/fruit is costlier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9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Perception of Organic Produce prices versus reality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45" y="649374"/>
            <a:ext cx="3103978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My client will be </a:t>
            </a:r>
            <a:r>
              <a:rPr lang="en-US" b="1" dirty="0"/>
              <a:t>Individual wholesale Consumers </a:t>
            </a:r>
            <a:r>
              <a:rPr lang="en-US" dirty="0"/>
              <a:t>who are interested in buying Organic and conventional produce. </a:t>
            </a:r>
          </a:p>
          <a:p>
            <a:r>
              <a:rPr lang="en-US" dirty="0"/>
              <a:t>The List of Consumers are: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Restaurant/Hotel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Grocery Retailers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Individuals /Home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Culinary schools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3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Statistical Analysis: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1)Pattern in produce pricing – A comparison of Organic and conventional Produce</a:t>
            </a:r>
          </a:p>
          <a:p>
            <a:pPr lvl="0"/>
            <a:r>
              <a:rPr lang="en-US" dirty="0"/>
              <a:t>2)Do the Geo-graphical locations differ in their pricing pattern? (San Francisco and Atlanta) </a:t>
            </a:r>
          </a:p>
          <a:p>
            <a:pPr lvl="0"/>
            <a:r>
              <a:rPr lang="en-US" dirty="0"/>
              <a:t>3)(consumers can be selective on the seasonal availability/Month=wise pricing) example: Restaurant owners can decide which produce to buy according to the Price increase-decrease and their operating cost.</a:t>
            </a:r>
          </a:p>
          <a:p>
            <a:pPr lvl="0"/>
            <a:r>
              <a:rPr lang="en-US" dirty="0"/>
              <a:t>4)Predictive analysis of prices will help the consumer on the produce prices that are probable to increase  </a:t>
            </a:r>
          </a:p>
          <a:p>
            <a:pPr lvl="0"/>
            <a:r>
              <a:rPr lang="en-US" dirty="0"/>
              <a:t>5)Get perspectives on Organic produce. Is it really worth the while of buying organic versus conventional in the long run.  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88" y="1076325"/>
            <a:ext cx="5029200" cy="4695825"/>
          </a:xfrm>
        </p:spPr>
      </p:pic>
    </p:spTree>
    <p:extLst>
      <p:ext uri="{BB962C8B-B14F-4D97-AF65-F5344CB8AC3E}">
        <p14:creationId xmlns:p14="http://schemas.microsoft.com/office/powerpoint/2010/main" val="6110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 Statistical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82" y="987425"/>
            <a:ext cx="5747412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1)Descriptive Analysis</a:t>
            </a:r>
            <a:endParaRPr lang="en-US" sz="1400" dirty="0"/>
          </a:p>
          <a:p>
            <a:pPr lvl="0"/>
            <a:r>
              <a:rPr lang="en-US" dirty="0"/>
              <a:t>2)Exploratory Analysis</a:t>
            </a:r>
            <a:endParaRPr lang="en-US" sz="1400" dirty="0"/>
          </a:p>
          <a:p>
            <a:pPr lvl="0"/>
            <a:r>
              <a:rPr lang="en-US" dirty="0"/>
              <a:t>3)Predictive Analysis</a:t>
            </a:r>
            <a:endParaRPr lang="en-US" sz="1400" dirty="0"/>
          </a:p>
          <a:p>
            <a:pPr lvl="1"/>
            <a:r>
              <a:rPr lang="en-US" dirty="0"/>
              <a:t>I. Linear regression and </a:t>
            </a:r>
            <a:r>
              <a:rPr lang="en-US" dirty="0" err="1"/>
              <a:t>Anova</a:t>
            </a:r>
            <a:r>
              <a:rPr lang="en-US" dirty="0"/>
              <a:t> modeling</a:t>
            </a:r>
            <a:endParaRPr lang="en-US" sz="1200" dirty="0"/>
          </a:p>
          <a:p>
            <a:pPr lvl="1"/>
            <a:r>
              <a:rPr lang="en-US" dirty="0"/>
              <a:t>II. K mean clustering </a:t>
            </a:r>
            <a:endParaRPr lang="en-US" sz="1200" dirty="0"/>
          </a:p>
          <a:p>
            <a:pPr lvl="1"/>
            <a:r>
              <a:rPr lang="en-US" dirty="0"/>
              <a:t>III. Location analysis </a:t>
            </a:r>
            <a:endParaRPr lang="en-US" sz="1200" dirty="0"/>
          </a:p>
          <a:p>
            <a:pPr lvl="1"/>
            <a:r>
              <a:rPr lang="en-US" dirty="0"/>
              <a:t>IV. Organic and conventional price differentiation</a:t>
            </a:r>
            <a:endParaRPr lang="en-US" sz="1200" dirty="0"/>
          </a:p>
          <a:p>
            <a:pPr lvl="1"/>
            <a:r>
              <a:rPr lang="en-US" dirty="0"/>
              <a:t>V. Month-wise pricing analysis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Deployment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00663" y="2152142"/>
          <a:ext cx="5937250" cy="2544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1565288784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653177079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3719685614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345719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Expensive 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Inexpensive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994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January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Raspberries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047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February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Strawberries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Cauliflower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20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614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April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Oranges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Spinach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46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Tomatoes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Lettuce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429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Potatoes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20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Strawberries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8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August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Cabbage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Lettuce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473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September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37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October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Carrots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761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November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Cauliflower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95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December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Strawberries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Greens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12376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1)Pricing Pattern is comparatively the same and consistent, there is no significant price difference between organic and conventional.</a:t>
            </a:r>
          </a:p>
          <a:p>
            <a:r>
              <a:rPr lang="en-US" b="1" dirty="0"/>
              <a:t>2) The pricing pattern is similar relatively and correlate for both geographical locations.</a:t>
            </a:r>
            <a:endParaRPr lang="en-US" dirty="0"/>
          </a:p>
          <a:p>
            <a:r>
              <a:rPr lang="en-US" dirty="0"/>
              <a:t>3)</a:t>
            </a:r>
            <a:r>
              <a:rPr lang="en-US" b="1" dirty="0"/>
              <a:t> Yes, Month-wise price pattern can determine on consumers being selective on purchase</a:t>
            </a:r>
            <a:endParaRPr lang="en-US" dirty="0"/>
          </a:p>
          <a:p>
            <a:r>
              <a:rPr lang="en-US" b="1" dirty="0"/>
              <a:t>4)Yes, Predictive analysis shows that both organic and conventional prices have linear positive upward pattern. Therefore, increase in prices is the trend.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00663" y="2152650"/>
            <a:ext cx="4022725" cy="31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00663" y="215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[vr1]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[vr2]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6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2" y="1269076"/>
            <a:ext cx="9892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References:</a:t>
            </a:r>
            <a:endParaRPr lang="en-US"/>
          </a:p>
          <a:p>
            <a:r>
              <a:rPr lang="en-US"/>
              <a:t>1)</a:t>
            </a:r>
            <a:r>
              <a:rPr lang="en-US" u="sng">
                <a:hlinkClick r:id="rId2"/>
              </a:rPr>
              <a:t>https://www.carolinafarmstewards.org/wp-content/uploads/2015/05/Wholesale_Packing_Resource_Guide-1.pdf</a:t>
            </a:r>
            <a:endParaRPr lang="en-US"/>
          </a:p>
          <a:p>
            <a:r>
              <a:rPr lang="en-US"/>
              <a:t>2)</a:t>
            </a:r>
            <a:r>
              <a:rPr lang="en-US" u="sng">
                <a:hlinkClick r:id="rId3"/>
              </a:rPr>
              <a:t>http://www.consumerreports.org/cro/news/2015/03/cost-of-organic-food/index.htm</a:t>
            </a:r>
            <a:r>
              <a:rPr lang="en-US"/>
              <a:t> </a:t>
            </a:r>
          </a:p>
          <a:p>
            <a:r>
              <a:rPr lang="en-US"/>
              <a:t>3)</a:t>
            </a:r>
            <a:r>
              <a:rPr lang="en-US" u="sng">
                <a:hlinkClick r:id="rId4"/>
              </a:rPr>
              <a:t>http://lib.dr.iastate.edu/cgi/viewcontent.cgi?article=2455&amp;context=etd</a:t>
            </a:r>
            <a:r>
              <a:rPr lang="en-US"/>
              <a:t> </a:t>
            </a:r>
          </a:p>
          <a:p>
            <a:r>
              <a:rPr lang="en-US"/>
              <a:t>4)</a:t>
            </a:r>
            <a:r>
              <a:rPr lang="en-US" u="sng">
                <a:hlinkClick r:id="rId5"/>
              </a:rPr>
              <a:t>http://www.choicesmagazine.org/2007-2/grabbag/2007-2-05.htm</a:t>
            </a:r>
            <a:r>
              <a:rPr lang="en-US"/>
              <a:t> </a:t>
            </a:r>
          </a:p>
          <a:p>
            <a:r>
              <a:rPr lang="en-US"/>
              <a:t>5)</a:t>
            </a:r>
            <a:r>
              <a:rPr lang="en-US" u="sng">
                <a:hlinkClick r:id="rId6"/>
              </a:rPr>
              <a:t>https://datascientistinsights.com/2013/01/29/six-types-of-analyses-every-data-scientist-should-know/</a:t>
            </a:r>
            <a:r>
              <a:rPr lang="en-US"/>
              <a:t> </a:t>
            </a:r>
          </a:p>
          <a:p>
            <a:r>
              <a:rPr lang="en-US"/>
              <a:t>6)</a:t>
            </a:r>
            <a:r>
              <a:rPr lang="en-US" u="sng">
                <a:hlinkClick r:id="rId7"/>
              </a:rPr>
              <a:t>http://www.fao.org/organicag/oa-faq/oa-faq5/en/</a:t>
            </a:r>
            <a:r>
              <a:rPr lang="en-US"/>
              <a:t>  </a:t>
            </a:r>
          </a:p>
          <a:p>
            <a:r>
              <a:rPr lang="en-US"/>
              <a:t>7)</a:t>
            </a:r>
            <a:r>
              <a:rPr lang="en-US" u="sng">
                <a:hlinkClick r:id="rId8"/>
              </a:rPr>
              <a:t>http://ageconsearch.umn.edu/bitstream/56659/2/jaae413a01.pdf</a:t>
            </a:r>
            <a:r>
              <a:rPr lang="en-US"/>
              <a:t>  </a:t>
            </a:r>
          </a:p>
          <a:p>
            <a:r>
              <a:rPr lang="en-US"/>
              <a:t>8)</a:t>
            </a:r>
            <a:r>
              <a:rPr lang="en-US" u="sng">
                <a:hlinkClick r:id="rId9"/>
              </a:rPr>
              <a:t>http://www.foxnews.com/leisure/2012/03/11/10-reasons-organic-food-is-so-expensive/</a:t>
            </a:r>
            <a:r>
              <a:rPr lang="en-US"/>
              <a:t>  </a:t>
            </a:r>
          </a:p>
          <a:p>
            <a:r>
              <a:rPr lang="en-US"/>
              <a:t>9)</a:t>
            </a:r>
            <a:r>
              <a:rPr lang="en-US" u="sng">
                <a:hlinkClick r:id="rId10"/>
              </a:rPr>
              <a:t>http://www.ecowatch.com/10-reasons-consumers-buy-organic-1881899943.html</a:t>
            </a:r>
            <a:r>
              <a:rPr lang="en-US"/>
              <a:t> </a:t>
            </a:r>
          </a:p>
          <a:p>
            <a:r>
              <a:rPr lang="en-US"/>
              <a:t>10)</a:t>
            </a:r>
            <a:r>
              <a:rPr lang="en-US" u="sng">
                <a:hlinkClick r:id="rId11"/>
              </a:rPr>
              <a:t>http://www.terminalmarkets.com/markets.htm</a:t>
            </a:r>
            <a:r>
              <a:rPr lang="en-US"/>
              <a:t> </a:t>
            </a:r>
          </a:p>
          <a:p>
            <a:r>
              <a:rPr lang="en-US"/>
              <a:t>11)</a:t>
            </a:r>
            <a:r>
              <a:rPr lang="en-US" u="sng">
                <a:hlinkClick r:id="rId12"/>
              </a:rPr>
              <a:t>http://www.sfproduce.org/merchants/merchname.html</a:t>
            </a:r>
            <a:r>
              <a:rPr lang="en-US"/>
              <a:t>  </a:t>
            </a:r>
          </a:p>
          <a:p>
            <a:r>
              <a:rPr lang="en-US"/>
              <a:t>12)</a:t>
            </a:r>
            <a:r>
              <a:rPr lang="en-US" u="sng">
                <a:hlinkClick r:id="rId13"/>
              </a:rPr>
              <a:t>http://terminalmarkets.com/atlantastate.htm</a:t>
            </a:r>
            <a:r>
              <a:rPr lang="en-US"/>
              <a:t> </a:t>
            </a:r>
          </a:p>
          <a:p>
            <a:r>
              <a:rPr lang="en-US"/>
              <a:t>13)</a:t>
            </a:r>
            <a:r>
              <a:rPr lang="en-US" u="sng">
                <a:hlinkClick r:id="rId14"/>
              </a:rPr>
              <a:t>http://www.ers.usda.gov/media/255736/aib777c_1_.pdf</a:t>
            </a:r>
            <a:r>
              <a:rPr lang="en-US"/>
              <a:t> </a:t>
            </a:r>
          </a:p>
          <a:p>
            <a:r>
              <a:rPr lang="en-US"/>
              <a:t>14) Data Science for Business – Foster Provost and Tom Fawcett</a:t>
            </a:r>
          </a:p>
        </p:txBody>
      </p:sp>
    </p:spTree>
    <p:extLst>
      <p:ext uri="{BB962C8B-B14F-4D97-AF65-F5344CB8AC3E}">
        <p14:creationId xmlns:p14="http://schemas.microsoft.com/office/powerpoint/2010/main" val="140087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465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Pricing pattern determination of Organic versus Conventional Produce (Fruits and vegetables)</vt:lpstr>
      <vt:lpstr>INTRODUCTION - A study on the market prices pattern of food produce in two different geographical locations in USA.  </vt:lpstr>
      <vt:lpstr>Perception of Organic Produce prices versus reality </vt:lpstr>
      <vt:lpstr>Outcome of Statistical Analysis: </vt:lpstr>
      <vt:lpstr>Types of  Statistical Analysis</vt:lpstr>
      <vt:lpstr>Evaluation and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and conventional Pricing pattern in Terminal markets</dc:title>
  <dc:creator>vidya ramasamy</dc:creator>
  <cp:lastModifiedBy>vidya ramasamy</cp:lastModifiedBy>
  <cp:revision>10</cp:revision>
  <dcterms:created xsi:type="dcterms:W3CDTF">2016-08-31T17:44:40Z</dcterms:created>
  <dcterms:modified xsi:type="dcterms:W3CDTF">2016-09-08T21:26:25Z</dcterms:modified>
</cp:coreProperties>
</file>