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The Boostrap Sessions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Part I: HTML and CSS + Sublime Text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uses </a:t>
            </a:r>
            <a:r>
              <a:rPr sz="3600" lang="en" i="1"/>
              <a:t>tags</a:t>
            </a:r>
            <a:r>
              <a:rPr sz="3600" lang="en"/>
              <a:t> to tell the browser what content to format, and how.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/>
              <a:t>Some sample tags are: </a:t>
            </a:r>
          </a:p>
          <a:p>
            <a:pPr algn="ctr" rtl="0" lvl="0">
              <a:buNone/>
            </a:pPr>
            <a:r>
              <a:rPr sz="3600" lang="en">
                <a:solidFill>
                  <a:srgbClr val="4A86E8"/>
                </a:solidFill>
              </a:rPr>
              <a:t>p</a:t>
            </a:r>
            <a:r>
              <a:rPr sz="3600" lang="en"/>
              <a:t>, </a:t>
            </a:r>
            <a:r>
              <a:rPr sz="3600" lang="en">
                <a:solidFill>
                  <a:schemeClr val="dk2"/>
                </a:solidFill>
              </a:rPr>
              <a:t>a</a:t>
            </a:r>
            <a:r>
              <a:rPr sz="3600" lang="en"/>
              <a:t>, </a:t>
            </a:r>
            <a:r>
              <a:rPr sz="3600" lang="en">
                <a:solidFill>
                  <a:schemeClr val="dk2"/>
                </a:solidFill>
              </a:rPr>
              <a:t>img</a:t>
            </a:r>
            <a:r>
              <a:rPr sz="3600" lang="en"/>
              <a:t>, </a:t>
            </a:r>
            <a:r>
              <a:rPr sz="3600" lang="en">
                <a:solidFill>
                  <a:schemeClr val="dk2"/>
                </a:solidFill>
              </a:rPr>
              <a:t>strong</a:t>
            </a:r>
            <a:r>
              <a:rPr sz="36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tags usually have an </a:t>
            </a:r>
            <a:r>
              <a:rPr sz="3600" lang="en" i="1"/>
              <a:t>opening</a:t>
            </a:r>
            <a:r>
              <a:rPr sz="3600" lang="en"/>
              <a:t> tag and a </a:t>
            </a:r>
            <a:r>
              <a:rPr sz="3600" lang="en" i="1"/>
              <a:t>closing</a:t>
            </a:r>
            <a:r>
              <a:rPr sz="3600" lang="en"/>
              <a:t> tag.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/>
              <a:t>For example: </a:t>
            </a:r>
            <a:r>
              <a:rPr sz="3600" lang="en">
                <a:solidFill>
                  <a:schemeClr val="dk2"/>
                </a:solidFill>
              </a:rPr>
              <a:t>&lt;p&gt;  &lt;/p&gt;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For example, the code: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/>
              <a:t>HTML is </a:t>
            </a:r>
            <a:r>
              <a:rPr b="1" sz="2400" lang="en">
                <a:solidFill>
                  <a:srgbClr val="4A86E8"/>
                </a:solidFill>
              </a:rPr>
              <a:t>&lt;i&gt;</a:t>
            </a:r>
            <a:r>
              <a:rPr sz="2400" lang="en"/>
              <a:t>awesome</a:t>
            </a:r>
            <a:r>
              <a:rPr b="1" sz="2400" lang="en">
                <a:solidFill>
                  <a:srgbClr val="4A86E8"/>
                </a:solidFill>
              </a:rPr>
              <a:t>&lt;/i&gt;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sz="3600" lang="en">
                <a:solidFill>
                  <a:srgbClr val="000000"/>
                </a:solidFill>
              </a:rPr>
              <a:t>Renders as:</a:t>
            </a:r>
          </a:p>
          <a:p>
            <a:r>
              <a:t/>
            </a:r>
          </a:p>
          <a:p>
            <a:pPr algn="ctr"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 is </a:t>
            </a:r>
            <a:r>
              <a:rPr sz="2400" lang="en" i="1">
                <a:solidFill>
                  <a:srgbClr val="000000"/>
                </a:solidFill>
              </a:rPr>
              <a:t>awesome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tags also have </a:t>
            </a:r>
            <a:r>
              <a:rPr sz="3600" lang="en" i="1"/>
              <a:t>properties</a:t>
            </a:r>
            <a:r>
              <a:rPr sz="3600" lang="en"/>
              <a:t>, which help us customize them.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/>
              <a:t>For example: </a:t>
            </a:r>
          </a:p>
          <a:p>
            <a:pPr algn="ctr" rtl="0" lvl="0">
              <a:buNone/>
            </a:pPr>
            <a:r>
              <a:rPr sz="3600" lang="en">
                <a:solidFill>
                  <a:schemeClr val="dk2"/>
                </a:solidFill>
              </a:rPr>
              <a:t>&lt;p id=”first-paragraph” class=”highlight”&gt;</a:t>
            </a:r>
            <a:r>
              <a:rPr sz="3600" lang="en"/>
              <a:t>...</a:t>
            </a:r>
            <a:r>
              <a:rPr sz="3600" lang="en">
                <a:solidFill>
                  <a:schemeClr val="dk2"/>
                </a:solidFill>
              </a:rPr>
              <a:t>&lt;/p&gt; 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Let’s open our text editors and work on some examples...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y="1913850" x="685800"/>
            <a:ext cy="1315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7200" lang="en"/>
              <a:t>CSS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= </a:t>
            </a:r>
            <a:r>
              <a:rPr sz="3600" lang="en"/>
              <a:t>C</a:t>
            </a:r>
            <a:r>
              <a:rPr sz="3600" lang="en"/>
              <a:t>ascading </a:t>
            </a:r>
            <a:r>
              <a:rPr sz="3600" lang="en"/>
              <a:t>S</a:t>
            </a:r>
            <a:r>
              <a:rPr sz="3600" lang="en"/>
              <a:t>tyle </a:t>
            </a:r>
            <a:r>
              <a:rPr sz="3600" lang="en"/>
              <a:t>S</a:t>
            </a:r>
            <a:r>
              <a:rPr sz="3600" lang="en"/>
              <a:t>heets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tells your browser how to </a:t>
            </a:r>
            <a:r>
              <a:rPr sz="3600" lang="en" i="1"/>
              <a:t>style</a:t>
            </a:r>
            <a:r>
              <a:rPr sz="3600" lang="en"/>
              <a:t> content.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declarations should be defined in a separate </a:t>
            </a:r>
            <a:r>
              <a:rPr sz="3600" lang="en"/>
              <a:t>.css</a:t>
            </a:r>
            <a:r>
              <a:rPr sz="3600" lang="en"/>
              <a:t> file.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/>
        </p:nvSpPr>
        <p:spPr>
          <a:xfrm>
            <a:off y="2036325" x="1228389"/>
            <a:ext cy="972899" cx="714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/>
          <p:nvPr/>
        </p:nvSpPr>
        <p:spPr>
          <a:xfrm>
            <a:off y="2239814" x="1486760"/>
            <a:ext cy="575699" cx="329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/>
        </p:nvSpPr>
        <p:spPr>
          <a:xfrm>
            <a:off y="2239814" x="4839571"/>
            <a:ext cy="575699" cx="329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/>
        </p:nvSpPr>
        <p:spPr>
          <a:xfrm>
            <a:off y="2285219" x="723046"/>
            <a:ext cy="484799" cx="4319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6171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a { color: #990000;  font-size: 14px; }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3811700" x="310275"/>
            <a:ext cy="1093499" cx="852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 i="1">
                <a:solidFill>
                  <a:srgbClr val="FF0000"/>
                </a:solidFill>
              </a:rPr>
              <a:t>“</a:t>
            </a:r>
            <a:r>
              <a:rPr sz="2400" lang="en" i="1">
                <a:solidFill>
                  <a:srgbClr val="980000"/>
                </a:solidFill>
              </a:rPr>
              <a:t>Plz select all </a:t>
            </a:r>
            <a:r>
              <a:rPr b="1" sz="2400" lang="en" i="1">
                <a:solidFill>
                  <a:srgbClr val="980000"/>
                </a:solidFill>
              </a:rPr>
              <a:t>&lt;a&gt;</a:t>
            </a:r>
            <a:r>
              <a:rPr sz="2400" lang="en" i="1">
                <a:solidFill>
                  <a:srgbClr val="980000"/>
                </a:solidFill>
              </a:rPr>
              <a:t> tags, and set their color to #990000 (red) and their font size to 14px, thx!!!”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Overview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HTML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CSS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Sublime Text awesomeness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has powerful </a:t>
            </a:r>
            <a:r>
              <a:rPr sz="3600" lang="en" i="1"/>
              <a:t>selectors </a:t>
            </a:r>
            <a:r>
              <a:rPr sz="3600" lang="en"/>
              <a:t> to help you target HTML tags very precisely and style either one, a few, or all of them, at once.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/>
              <a:t>The most commonly used selectors are: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Element type: </a:t>
            </a:r>
            <a:r>
              <a:rPr sz="3600" lang="en">
                <a:solidFill>
                  <a:schemeClr val="dk2"/>
                </a:solidFill>
              </a:rPr>
              <a:t>p</a:t>
            </a:r>
            <a:r>
              <a:rPr sz="3600" lang="en"/>
              <a:t> { … }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ID: </a:t>
            </a:r>
            <a:r>
              <a:rPr sz="3600" lang="en">
                <a:solidFill>
                  <a:schemeClr val="dk2"/>
                </a:solidFill>
              </a:rPr>
              <a:t>#id</a:t>
            </a:r>
            <a:r>
              <a:rPr sz="3600" lang="en"/>
              <a:t> { ... }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Class: </a:t>
            </a:r>
            <a:r>
              <a:rPr sz="3600" lang="en">
                <a:solidFill>
                  <a:schemeClr val="dk2"/>
                </a:solidFill>
              </a:rPr>
              <a:t>.class</a:t>
            </a:r>
            <a:r>
              <a:rPr sz="3600" lang="en"/>
              <a:t> { …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Let’s open our text editors and work on more examples...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Recap: an overview of web standards</a:t>
            </a:r>
          </a:p>
        </p:txBody>
      </p:sp>
      <p:sp>
        <p:nvSpPr>
          <p:cNvPr id="47" name="Shape 47"/>
          <p:cNvSpPr/>
          <p:nvPr/>
        </p:nvSpPr>
        <p:spPr>
          <a:xfrm>
            <a:off y="1438281" x="3607050"/>
            <a:ext cy="1625100" cx="1625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HTML</a:t>
            </a:r>
          </a:p>
          <a:p>
            <a:pPr algn="ctr" rtl="0" lvl="0">
              <a:buNone/>
            </a:pPr>
            <a:r>
              <a:rPr lang="en"/>
              <a:t>(Structure)</a:t>
            </a:r>
          </a:p>
        </p:txBody>
      </p:sp>
      <p:sp>
        <p:nvSpPr>
          <p:cNvPr id="48" name="Shape 48"/>
          <p:cNvSpPr/>
          <p:nvPr/>
        </p:nvSpPr>
        <p:spPr>
          <a:xfrm>
            <a:off y="3127675" x="2183075"/>
            <a:ext cy="1625100" cx="1625100"/>
          </a:xfrm>
          <a:prstGeom prst="ellipse">
            <a:avLst/>
          </a:prstGeom>
          <a:solidFill>
            <a:srgbClr val="FCE5CD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CSS</a:t>
            </a:r>
          </a:p>
          <a:p>
            <a:pPr algn="ctr" rtl="0" lvl="0">
              <a:buNone/>
            </a:pPr>
            <a:r>
              <a:rPr sz="1200" lang="en"/>
              <a:t>(Appearance)</a:t>
            </a:r>
          </a:p>
        </p:txBody>
      </p:sp>
      <p:sp>
        <p:nvSpPr>
          <p:cNvPr id="49" name="Shape 49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D5A6B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JavaScript</a:t>
            </a:r>
          </a:p>
          <a:p>
            <a:pPr algn="ctr" rtl="0" lvl="0">
              <a:buNone/>
            </a:pPr>
            <a:r>
              <a:rPr lang="en"/>
              <a:t>(Behavior)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Recap: an overview of web standards</a:t>
            </a:r>
          </a:p>
        </p:txBody>
      </p:sp>
      <p:sp>
        <p:nvSpPr>
          <p:cNvPr id="55" name="Shape 55"/>
          <p:cNvSpPr/>
          <p:nvPr/>
        </p:nvSpPr>
        <p:spPr>
          <a:xfrm>
            <a:off y="2467825" x="458250"/>
            <a:ext cy="1346100" cx="1346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HTML</a:t>
            </a:r>
          </a:p>
          <a:p>
            <a:pPr algn="ctr" rtl="0" lvl="0">
              <a:buNone/>
            </a:pPr>
            <a:r>
              <a:rPr sz="1200" lang="en"/>
              <a:t>(Structure)</a:t>
            </a:r>
          </a:p>
        </p:txBody>
      </p:sp>
      <p:sp>
        <p:nvSpPr>
          <p:cNvPr id="56" name="Shape 56"/>
          <p:cNvSpPr/>
          <p:nvPr/>
        </p:nvSpPr>
        <p:spPr>
          <a:xfrm>
            <a:off y="2467825" x="2431917"/>
            <a:ext cy="1346100" cx="1346100"/>
          </a:xfrm>
          <a:prstGeom prst="ellipse">
            <a:avLst/>
          </a:prstGeom>
          <a:solidFill>
            <a:srgbClr val="FCE5CD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CSS</a:t>
            </a:r>
          </a:p>
          <a:p>
            <a:pPr algn="ctr" rtl="0" lvl="0">
              <a:buNone/>
            </a:pPr>
            <a:r>
              <a:rPr sz="1200" lang="en"/>
              <a:t>(</a:t>
            </a:r>
            <a:r>
              <a:rPr sz="1000" lang="en"/>
              <a:t>Appearance)</a:t>
            </a:r>
          </a:p>
        </p:txBody>
      </p:sp>
      <p:sp>
        <p:nvSpPr>
          <p:cNvPr id="57" name="Shape 57"/>
          <p:cNvSpPr/>
          <p:nvPr/>
        </p:nvSpPr>
        <p:spPr>
          <a:xfrm>
            <a:off y="2467825" x="4322077"/>
            <a:ext cy="1346100" cx="1346100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D5A6B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300" lang="en"/>
              <a:t>JavaScript</a:t>
            </a:r>
          </a:p>
          <a:p>
            <a:pPr algn="ctr" rtl="0" lvl="0">
              <a:buNone/>
            </a:pPr>
            <a:r>
              <a:rPr sz="1200" lang="en"/>
              <a:t>(Behavior)</a:t>
            </a:r>
          </a:p>
        </p:txBody>
      </p:sp>
      <p:sp>
        <p:nvSpPr>
          <p:cNvPr id="58" name="Shape 58"/>
          <p:cNvSpPr/>
          <p:nvPr/>
        </p:nvSpPr>
        <p:spPr>
          <a:xfrm>
            <a:off y="2931475" x="1908583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>
            <a:off y="2931475" x="3840507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60" name="Shape 60"/>
          <p:cNvGrpSpPr/>
          <p:nvPr/>
        </p:nvGrpSpPr>
        <p:grpSpPr>
          <a:xfrm>
            <a:off y="2049925" x="5806850"/>
            <a:ext cy="2181899" cx="2463950"/>
            <a:chOff y="2049925" x="5806850"/>
            <a:chExt cy="2181899" cx="2463950"/>
          </a:xfrm>
        </p:grpSpPr>
        <p:sp>
          <p:nvSpPr>
            <p:cNvPr id="61" name="Shape 61"/>
            <p:cNvSpPr/>
            <p:nvPr/>
          </p:nvSpPr>
          <p:spPr>
            <a:xfrm>
              <a:off y="2931325" x="5806850"/>
              <a:ext cy="419099" cx="419099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>
              <a:off y="2049925" x="6602200"/>
              <a:ext cy="2181899" cx="1668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MY AWESOME WEB PAGE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Recap: an overview of web standards</a:t>
            </a:r>
          </a:p>
        </p:txBody>
      </p:sp>
      <p:sp>
        <p:nvSpPr>
          <p:cNvPr id="68" name="Shape 68"/>
          <p:cNvSpPr/>
          <p:nvPr/>
        </p:nvSpPr>
        <p:spPr>
          <a:xfrm>
            <a:off y="2931475" x="1908583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9" name="Shape 69"/>
          <p:cNvSpPr/>
          <p:nvPr/>
        </p:nvSpPr>
        <p:spPr>
          <a:xfrm>
            <a:off y="2931475" x="3840507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2931325" x="5806850"/>
            <a:ext cy="419099" cx="419099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71" name="Shape 71"/>
          <p:cNvGrpSpPr/>
          <p:nvPr/>
        </p:nvGrpSpPr>
        <p:grpSpPr>
          <a:xfrm>
            <a:off y="1972525" x="6973287"/>
            <a:ext cy="1972799" cx="1500570"/>
            <a:chOff y="1972525" x="6973287"/>
            <a:chExt cy="1972799" cx="1500570"/>
          </a:xfrm>
        </p:grpSpPr>
        <p:grpSp>
          <p:nvGrpSpPr>
            <p:cNvPr id="72" name="Shape 72"/>
            <p:cNvGrpSpPr/>
            <p:nvPr/>
          </p:nvGrpSpPr>
          <p:grpSpPr>
            <a:xfrm>
              <a:off y="2486575" x="7011500"/>
              <a:ext cy="1458749" cx="632699"/>
              <a:chOff y="2257975" x="991700"/>
              <a:chExt cy="1458749" cx="632699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y="2257975" x="1091950"/>
                <a:ext cy="419099" cx="4190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74" name="Shape 74"/>
              <p:cNvCxnSpPr/>
              <p:nvPr/>
            </p:nvCxnSpPr>
            <p:spPr>
              <a:xfrm>
                <a:off y="2677075" x="1301500"/>
                <a:ext cy="6731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75" name="Shape 75"/>
              <p:cNvCxnSpPr/>
              <p:nvPr/>
            </p:nvCxnSpPr>
            <p:spPr>
              <a:xfrm>
                <a:off y="2920650" x="991700"/>
                <a:ext cy="0" cx="63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grpSp>
            <p:nvGrpSpPr>
              <p:cNvPr id="76" name="Shape 76"/>
              <p:cNvGrpSpPr/>
              <p:nvPr/>
            </p:nvGrpSpPr>
            <p:grpSpPr>
              <a:xfrm>
                <a:off y="3323725" x="1073800"/>
                <a:ext cy="392999" cx="455399"/>
                <a:chOff y="3323725" x="1073800"/>
                <a:chExt cy="392999" cx="455399"/>
              </a:xfrm>
            </p:grpSpPr>
            <p:cxnSp>
              <p:nvCxnSpPr>
                <p:cNvPr id="77" name="Shape 77"/>
                <p:cNvCxnSpPr/>
                <p:nvPr/>
              </p:nvCxnSpPr>
              <p:spPr>
                <a:xfrm flipH="1">
                  <a:off y="3323725" x="10738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78" name="Shape 78"/>
                <p:cNvCxnSpPr/>
                <p:nvPr/>
              </p:nvCxnSpPr>
              <p:spPr>
                <a:xfrm>
                  <a:off y="3323725" x="13024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</p:grpSp>
        <p:grpSp>
          <p:nvGrpSpPr>
            <p:cNvPr id="79" name="Shape 79"/>
            <p:cNvGrpSpPr/>
            <p:nvPr/>
          </p:nvGrpSpPr>
          <p:grpSpPr>
            <a:xfrm>
              <a:off y="2288641" x="7026747"/>
              <a:ext cy="500699" cx="699477"/>
              <a:chOff y="2060041" x="2828397"/>
              <a:chExt cy="500699" cx="699477"/>
            </a:xfrm>
          </p:grpSpPr>
          <p:cxnSp>
            <p:nvCxnSpPr>
              <p:cNvPr id="80" name="Shape 80"/>
              <p:cNvCxnSpPr/>
              <p:nvPr/>
            </p:nvCxnSpPr>
            <p:spPr>
              <a:xfrm rot="10800000" flipH="1">
                <a:off y="2280816" x="2978275"/>
                <a:ext cy="147300" cx="549600"/>
              </a:xfrm>
              <a:prstGeom prst="straightConnector1">
                <a:avLst/>
              </a:prstGeom>
              <a:noFill/>
              <a:ln w="19050" cap="flat">
                <a:solidFill>
                  <a:srgbClr val="F4CCCC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81" name="Shape 81"/>
              <p:cNvSpPr/>
              <p:nvPr/>
            </p:nvSpPr>
            <p:spPr>
              <a:xfrm rot="5773139">
                <a:off y="2082857" x="2852111"/>
                <a:ext cy="455067" cx="45417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rgbClr val="F4CCCC"/>
              </a:solidFill>
              <a:ln w="19050" cap="flat">
                <a:solidFill>
                  <a:srgbClr val="F4CCCC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82" name="Shape 82"/>
            <p:cNvSpPr/>
            <p:nvPr/>
          </p:nvSpPr>
          <p:spPr>
            <a:xfrm rot="2140075">
              <a:off y="3410218" x="7103558"/>
              <a:ext cy="500622" cx="168757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 rot="-1744669" flipH="1">
              <a:off y="3415230" x="7365179"/>
              <a:ext cy="500659" cx="143828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84" name="Shape 84"/>
            <p:cNvGrpSpPr/>
            <p:nvPr/>
          </p:nvGrpSpPr>
          <p:grpSpPr>
            <a:xfrm>
              <a:off y="3054150" x="7082775"/>
              <a:ext cy="466499" cx="501599"/>
              <a:chOff y="2825550" x="2884425"/>
              <a:chExt cy="466499" cx="501599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y="2825550" x="2978275"/>
                <a:ext cy="466499" cx="2958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6" name="Shape 86"/>
              <p:cNvSpPr/>
              <p:nvPr/>
            </p:nvSpPr>
            <p:spPr>
              <a:xfrm>
                <a:off y="2855000" x="2884425"/>
                <a:ext cy="147300" cx="501599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87" name="Shape 87"/>
            <p:cNvSpPr/>
            <p:nvPr/>
          </p:nvSpPr>
          <p:spPr>
            <a:xfrm>
              <a:off y="1972525" x="7679157"/>
              <a:ext cy="603300" cx="794699"/>
            </a:xfrm>
            <a:prstGeom prst="wedgeEllipseCallout">
              <a:avLst>
                <a:gd fmla="val -37039" name="adj1"/>
                <a:gd fmla="val 65863" name="adj2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Hi!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y="2486575" x="845175"/>
            <a:ext cy="2391675" cx="976500"/>
            <a:chOff y="2486575" x="845175"/>
            <a:chExt cy="2391675" cx="976500"/>
          </a:xfrm>
        </p:grpSpPr>
        <p:grpSp>
          <p:nvGrpSpPr>
            <p:cNvPr id="89" name="Shape 89"/>
            <p:cNvGrpSpPr/>
            <p:nvPr/>
          </p:nvGrpSpPr>
          <p:grpSpPr>
            <a:xfrm>
              <a:off y="2486575" x="991700"/>
              <a:ext cy="1458749" cx="632699"/>
              <a:chOff y="2257975" x="991700"/>
              <a:chExt cy="1458749" cx="632699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y="2257975" x="1091950"/>
                <a:ext cy="419099" cx="4190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91" name="Shape 91"/>
              <p:cNvCxnSpPr/>
              <p:nvPr/>
            </p:nvCxnSpPr>
            <p:spPr>
              <a:xfrm>
                <a:off y="2677075" x="1301500"/>
                <a:ext cy="6731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92" name="Shape 92"/>
              <p:cNvCxnSpPr/>
              <p:nvPr/>
            </p:nvCxnSpPr>
            <p:spPr>
              <a:xfrm>
                <a:off y="2920650" x="991700"/>
                <a:ext cy="0" cx="63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grpSp>
            <p:nvGrpSpPr>
              <p:cNvPr id="93" name="Shape 93"/>
              <p:cNvGrpSpPr/>
              <p:nvPr/>
            </p:nvGrpSpPr>
            <p:grpSpPr>
              <a:xfrm>
                <a:off y="3323725" x="1073800"/>
                <a:ext cy="392999" cx="455399"/>
                <a:chOff y="3323725" x="1073800"/>
                <a:chExt cy="392999" cx="455399"/>
              </a:xfrm>
            </p:grpSpPr>
            <p:cxnSp>
              <p:nvCxnSpPr>
                <p:cNvPr id="94" name="Shape 94"/>
                <p:cNvCxnSpPr/>
                <p:nvPr/>
              </p:nvCxnSpPr>
              <p:spPr>
                <a:xfrm flipH="1">
                  <a:off y="3323725" x="10738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>
                  <a:off y="3323725" x="13024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</p:grpSp>
        <p:sp>
          <p:nvSpPr>
            <p:cNvPr id="96" name="Shape 96"/>
            <p:cNvSpPr txBox="1"/>
            <p:nvPr/>
          </p:nvSpPr>
          <p:spPr>
            <a:xfrm>
              <a:off y="3901750" x="8451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>
                  <a:solidFill>
                    <a:schemeClr val="dk1"/>
                  </a:solidFill>
                </a:rPr>
                <a:t>HTML</a:t>
              </a:r>
            </a:p>
            <a:p>
              <a:pPr algn="ctr" rtl="0" lvl="0">
                <a:buNone/>
              </a:pPr>
              <a:r>
                <a:rPr sz="1200" lang="en">
                  <a:solidFill>
                    <a:schemeClr val="dk1"/>
                  </a:solidFill>
                </a:rPr>
                <a:t>(Structure)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y="2288641" x="2597775"/>
            <a:ext cy="2589608" cx="976500"/>
            <a:chOff y="2288641" x="2597775"/>
            <a:chExt cy="2589608" cx="976500"/>
          </a:xfrm>
        </p:grpSpPr>
        <p:grpSp>
          <p:nvGrpSpPr>
            <p:cNvPr id="98" name="Shape 98"/>
            <p:cNvGrpSpPr/>
            <p:nvPr/>
          </p:nvGrpSpPr>
          <p:grpSpPr>
            <a:xfrm>
              <a:off y="2288641" x="2828397"/>
              <a:ext cy="500699" cx="699477"/>
              <a:chOff y="2060041" x="2828397"/>
              <a:chExt cy="500699" cx="699477"/>
            </a:xfrm>
          </p:grpSpPr>
          <p:cxnSp>
            <p:nvCxnSpPr>
              <p:cNvPr id="99" name="Shape 99"/>
              <p:cNvCxnSpPr/>
              <p:nvPr/>
            </p:nvCxnSpPr>
            <p:spPr>
              <a:xfrm rot="10800000" flipH="1">
                <a:off y="2280816" x="2978275"/>
                <a:ext cy="147300" cx="549600"/>
              </a:xfrm>
              <a:prstGeom prst="straightConnector1">
                <a:avLst/>
              </a:prstGeom>
              <a:noFill/>
              <a:ln w="19050" cap="flat">
                <a:solidFill>
                  <a:srgbClr val="F4CCCC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100" name="Shape 100"/>
              <p:cNvSpPr/>
              <p:nvPr/>
            </p:nvSpPr>
            <p:spPr>
              <a:xfrm rot="5773139">
                <a:off y="2082857" x="2852111"/>
                <a:ext cy="455067" cx="45417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rgbClr val="F4CCCC"/>
              </a:solidFill>
              <a:ln w="19050" cap="flat">
                <a:solidFill>
                  <a:srgbClr val="F4CCCC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01" name="Shape 101"/>
            <p:cNvSpPr/>
            <p:nvPr/>
          </p:nvSpPr>
          <p:spPr>
            <a:xfrm rot="2140075">
              <a:off y="3410218" x="2905208"/>
              <a:ext cy="500622" cx="168757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2" name="Shape 102"/>
            <p:cNvSpPr/>
            <p:nvPr/>
          </p:nvSpPr>
          <p:spPr>
            <a:xfrm rot="-1744669" flipH="1">
              <a:off y="3415230" x="3166829"/>
              <a:ext cy="500659" cx="143828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03" name="Shape 103"/>
            <p:cNvGrpSpPr/>
            <p:nvPr/>
          </p:nvGrpSpPr>
          <p:grpSpPr>
            <a:xfrm>
              <a:off y="3054150" x="2884425"/>
              <a:ext cy="466499" cx="501599"/>
              <a:chOff y="2825550" x="2884425"/>
              <a:chExt cy="466499" cx="501599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y="2825550" x="2978275"/>
                <a:ext cy="466499" cx="2958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5" name="Shape 105"/>
              <p:cNvSpPr/>
              <p:nvPr/>
            </p:nvSpPr>
            <p:spPr>
              <a:xfrm>
                <a:off y="2855000" x="2884425"/>
                <a:ext cy="147300" cx="501599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06" name="Shape 106"/>
            <p:cNvSpPr txBox="1"/>
            <p:nvPr/>
          </p:nvSpPr>
          <p:spPr>
            <a:xfrm>
              <a:off y="3901750" x="25977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>
                  <a:solidFill>
                    <a:schemeClr val="dk1"/>
                  </a:solidFill>
                </a:rPr>
                <a:t>CSS</a:t>
              </a:r>
            </a:p>
            <a:p>
              <a:pPr algn="ctr" rtl="0" lvl="0">
                <a:buNone/>
              </a:pPr>
              <a:r>
                <a:rPr sz="1000" lang="en">
                  <a:solidFill>
                    <a:schemeClr val="dk1"/>
                  </a:solidFill>
                </a:rPr>
                <a:t>(Appearance)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y="1972525" x="4578975"/>
            <a:ext cy="2905725" cx="1532682"/>
            <a:chOff y="1972525" x="4578975"/>
            <a:chExt cy="2905725" cx="1532682"/>
          </a:xfrm>
        </p:grpSpPr>
        <p:sp>
          <p:nvSpPr>
            <p:cNvPr id="108" name="Shape 108"/>
            <p:cNvSpPr/>
            <p:nvPr/>
          </p:nvSpPr>
          <p:spPr>
            <a:xfrm>
              <a:off y="1972525" x="5316957"/>
              <a:ext cy="603300" cx="794699"/>
            </a:xfrm>
            <a:prstGeom prst="wedgeEllipseCallout">
              <a:avLst>
                <a:gd fmla="val -37039" name="adj1"/>
                <a:gd fmla="val 65863" name="adj2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Hi!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y="3901750" x="45789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1200" lang="en">
                  <a:solidFill>
                    <a:schemeClr val="dk1"/>
                  </a:solidFill>
                </a:rPr>
                <a:t>JavaScript</a:t>
              </a:r>
            </a:p>
            <a:p>
              <a:pPr algn="ctr" rtl="0" lvl="0">
                <a:buNone/>
              </a:pPr>
              <a:r>
                <a:rPr sz="1000" lang="en">
                  <a:solidFill>
                    <a:schemeClr val="dk1"/>
                  </a:solidFill>
                </a:rPr>
                <a:t>(Behavior)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D9D9D9"/>
                </a:solidFill>
              </a:rPr>
              <a:t>JavaScript</a:t>
            </a:r>
          </a:p>
          <a:p>
            <a:pPr algn="ctr" rtl="0" lvl="0">
              <a:buNone/>
            </a:pPr>
            <a:r>
              <a:rPr lang="en">
                <a:solidFill>
                  <a:srgbClr val="D9D9D9"/>
                </a:solidFill>
              </a:rPr>
              <a:t>(Behavior)</a:t>
            </a:r>
          </a:p>
        </p:txBody>
      </p:sp>
      <p:sp>
        <p:nvSpPr>
          <p:cNvPr id="115" name="Shape 115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D5A6B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JavaScript</a:t>
            </a:r>
          </a:p>
          <a:p>
            <a:pPr algn="ctr" rtl="0" lvl="0">
              <a:buNone/>
            </a:pPr>
            <a:r>
              <a:rPr lang="en"/>
              <a:t>(Behavior)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Today’s focus</a:t>
            </a:r>
          </a:p>
        </p:txBody>
      </p:sp>
      <p:sp>
        <p:nvSpPr>
          <p:cNvPr id="117" name="Shape 117"/>
          <p:cNvSpPr/>
          <p:nvPr/>
        </p:nvSpPr>
        <p:spPr>
          <a:xfrm>
            <a:off y="1438281" x="3607050"/>
            <a:ext cy="1625100" cx="1625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HTML</a:t>
            </a:r>
          </a:p>
          <a:p>
            <a:pPr algn="ctr" rtl="0" lvl="0">
              <a:buNone/>
            </a:pPr>
            <a:r>
              <a:rPr lang="en"/>
              <a:t>(Structure)</a:t>
            </a:r>
          </a:p>
        </p:txBody>
      </p:sp>
      <p:sp>
        <p:nvSpPr>
          <p:cNvPr id="118" name="Shape 118"/>
          <p:cNvSpPr/>
          <p:nvPr/>
        </p:nvSpPr>
        <p:spPr>
          <a:xfrm>
            <a:off y="3127675" x="2183075"/>
            <a:ext cy="1625100" cx="1625100"/>
          </a:xfrm>
          <a:prstGeom prst="ellipse">
            <a:avLst/>
          </a:prstGeom>
          <a:solidFill>
            <a:srgbClr val="FCE5CD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CSS</a:t>
            </a:r>
          </a:p>
          <a:p>
            <a:pPr algn="ctr" rtl="0" lvl="0">
              <a:buNone/>
            </a:pPr>
            <a:r>
              <a:rPr sz="1200" lang="en"/>
              <a:t>(Appearance)</a:t>
            </a:r>
          </a:p>
        </p:txBody>
      </p:sp>
      <p:sp>
        <p:nvSpPr>
          <p:cNvPr id="119" name="Shape 119"/>
          <p:cNvSpPr/>
          <p:nvPr/>
        </p:nvSpPr>
        <p:spPr>
          <a:xfrm>
            <a:off y="2105475" x="2760850"/>
            <a:ext cy="290700" cx="581400"/>
          </a:xfrm>
          <a:prstGeom prst="rightArrow">
            <a:avLst>
              <a:gd fmla="val 50000" name="adj1"/>
              <a:gd fmla="val 78603" name="adj2"/>
            </a:avLst>
          </a:prstGeom>
          <a:solidFill>
            <a:schemeClr val="accent1"/>
          </a:solidFill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3794875" x="1439400"/>
            <a:ext cy="290700" cx="581400"/>
          </a:xfrm>
          <a:prstGeom prst="rightArrow">
            <a:avLst>
              <a:gd fmla="val 50000" name="adj1"/>
              <a:gd fmla="val 78603" name="adj2"/>
            </a:avLst>
          </a:prstGeom>
          <a:solidFill>
            <a:schemeClr val="accent1"/>
          </a:solidFill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y="1913850" x="685800"/>
            <a:ext cy="1315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7200" lang="en"/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HTML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= </a:t>
            </a:r>
            <a:r>
              <a:rPr sz="3600" lang="en"/>
              <a:t>H</a:t>
            </a:r>
            <a:r>
              <a:rPr sz="3600" lang="en"/>
              <a:t>yper </a:t>
            </a:r>
            <a:r>
              <a:rPr sz="3600" lang="en"/>
              <a:t>T</a:t>
            </a:r>
            <a:r>
              <a:rPr sz="3600" lang="en"/>
              <a:t>ext </a:t>
            </a:r>
            <a:r>
              <a:rPr sz="3600" lang="en"/>
              <a:t>M</a:t>
            </a:r>
            <a:r>
              <a:rPr sz="3600" lang="en"/>
              <a:t>arkup </a:t>
            </a:r>
            <a:r>
              <a:rPr sz="3600" lang="en"/>
              <a:t>L</a:t>
            </a:r>
            <a:r>
              <a:rPr sz="3600" lang="en"/>
              <a:t>anguage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helps you tell the browser how to </a:t>
            </a:r>
            <a:r>
              <a:rPr sz="3600" lang="en" i="1"/>
              <a:t>structure</a:t>
            </a:r>
            <a:r>
              <a:rPr sz="3600" lang="en"/>
              <a:t> (and </a:t>
            </a:r>
            <a:r>
              <a:rPr sz="3600" lang="en" i="1"/>
              <a:t>format</a:t>
            </a:r>
            <a:r>
              <a:rPr sz="3600" lang="en"/>
              <a:t>) content.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