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19.xml" Type="http://schemas.openxmlformats.org/officeDocument/2006/relationships/slide" Id="rId25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1.xml" Type="http://schemas.openxmlformats.org/officeDocument/2006/relationships/theme" Id="rId1"/><Relationship Target="slides/slide16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53" name="Shape 53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57" name="Shape 57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58" name="Shape 58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71450" marL="28575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7" name="Shape 37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" name="Shape 38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 indent="457200">
              <a:buSzPct val="100000"/>
              <a:defRPr sz="7200"/>
            </a:lvl1pPr>
            <a:lvl2pPr rtl="0" indent="457200">
              <a:buSzPct val="100000"/>
              <a:defRPr sz="7200"/>
            </a:lvl2pPr>
            <a:lvl3pPr rtl="0" indent="457200">
              <a:buSzPct val="100000"/>
              <a:defRPr sz="7200"/>
            </a:lvl3pPr>
            <a:lvl4pPr rtl="0" indent="457200">
              <a:buSzPct val="100000"/>
              <a:defRPr sz="7200"/>
            </a:lvl4pPr>
            <a:lvl5pPr rtl="0" indent="457200">
              <a:buSzPct val="100000"/>
              <a:defRPr sz="7200"/>
            </a:lvl5pPr>
            <a:lvl6pPr rtl="0" indent="457200">
              <a:buSzPct val="100000"/>
              <a:defRPr sz="7200"/>
            </a:lvl6pPr>
            <a:lvl7pPr rtl="0" indent="457200">
              <a:buSzPct val="100000"/>
              <a:defRPr sz="7200"/>
            </a:lvl7pPr>
            <a:lvl8pPr rtl="0" indent="457200">
              <a:buSzPct val="100000"/>
              <a:defRPr sz="7200"/>
            </a:lvl8pPr>
            <a:lvl9pPr rtl="0" indent="457200">
              <a:buSzPct val="100000"/>
              <a:defRPr sz="7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2" name="Shape 4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7" name="Shape 47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rtl="0"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rtl="0"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rtl="0"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rtl="0"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rtl="0"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rtl="0"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rtl="0"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rtl="0"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getbootstrap.com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The Bootstrap Sessions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Part II: Bootstrap essentials - The Grid System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ctrTitle"/>
          </p:nvPr>
        </p:nvSpPr>
        <p:spPr>
          <a:xfrm>
            <a:off y="1913850" x="685800"/>
            <a:ext cy="1315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7200" lang="en"/>
              <a:t>CSS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CSS</a:t>
            </a:r>
            <a:r>
              <a:rPr sz="3600" lang="en"/>
              <a:t> tells your browser how to </a:t>
            </a:r>
            <a:r>
              <a:rPr sz="3600" lang="en" i="1"/>
              <a:t>style</a:t>
            </a:r>
            <a:r>
              <a:rPr sz="3600" lang="en"/>
              <a:t> content.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CSS</a:t>
            </a:r>
            <a:r>
              <a:rPr sz="3600" lang="en"/>
              <a:t> declarations should be defined in a separate </a:t>
            </a:r>
            <a:r>
              <a:rPr sz="3600" lang="en"/>
              <a:t>.css</a:t>
            </a:r>
            <a:r>
              <a:rPr sz="3600" lang="en"/>
              <a:t> file.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/>
        </p:nvSpPr>
        <p:spPr>
          <a:xfrm>
            <a:off y="2036325" x="1228389"/>
            <a:ext cy="972899" cx="714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/>
          <p:nvPr/>
        </p:nvSpPr>
        <p:spPr>
          <a:xfrm>
            <a:off y="2239814" x="1486760"/>
            <a:ext cy="575699" cx="329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2" name="Shape 182"/>
          <p:cNvSpPr/>
          <p:nvPr/>
        </p:nvSpPr>
        <p:spPr>
          <a:xfrm>
            <a:off y="2239814" x="4839571"/>
            <a:ext cy="575699" cx="3291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/>
          <p:nvPr/>
        </p:nvSpPr>
        <p:spPr>
          <a:xfrm>
            <a:off y="2285219" x="723046"/>
            <a:ext cy="484799" cx="431999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61710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a { color: #990000;  font-size: 14px; }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y="3811700" x="310275"/>
            <a:ext cy="1093499" cx="852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en" i="1">
                <a:solidFill>
                  <a:srgbClr val="FF0000"/>
                </a:solidFill>
              </a:rPr>
              <a:t>“</a:t>
            </a:r>
            <a:r>
              <a:rPr sz="2400" lang="en" i="1">
                <a:solidFill>
                  <a:srgbClr val="980000"/>
                </a:solidFill>
              </a:rPr>
              <a:t>Plz select all </a:t>
            </a:r>
            <a:r>
              <a:rPr b="1" sz="2400" lang="en" i="1">
                <a:solidFill>
                  <a:srgbClr val="980000"/>
                </a:solidFill>
              </a:rPr>
              <a:t>&lt;a&gt;</a:t>
            </a:r>
            <a:r>
              <a:rPr sz="2400" lang="en" i="1">
                <a:solidFill>
                  <a:srgbClr val="980000"/>
                </a:solidFill>
              </a:rPr>
              <a:t> tags, and set their color to #990000 (red) and their font size to 14px, thx!!!”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CSS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600" lang="en"/>
              <a:t>The most commonly used selectors are:</a:t>
            </a:r>
          </a:p>
          <a:p>
            <a:pPr rtl="0" lvl="0" indent="-457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3600" lang="en"/>
              <a:t>Element type: </a:t>
            </a:r>
            <a:r>
              <a:rPr sz="3600" lang="en">
                <a:solidFill>
                  <a:schemeClr val="dk2"/>
                </a:solidFill>
              </a:rPr>
              <a:t>p</a:t>
            </a:r>
            <a:r>
              <a:rPr sz="3600" lang="en"/>
              <a:t> { … }</a:t>
            </a:r>
          </a:p>
          <a:p>
            <a:pPr rtl="0" lvl="0" indent="-457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3600" lang="en"/>
              <a:t>ID: </a:t>
            </a:r>
            <a:r>
              <a:rPr sz="3600" lang="en">
                <a:solidFill>
                  <a:schemeClr val="dk2"/>
                </a:solidFill>
              </a:rPr>
              <a:t>#id</a:t>
            </a:r>
            <a:r>
              <a:rPr sz="3600" lang="en"/>
              <a:t> { ... }</a:t>
            </a:r>
          </a:p>
          <a:p>
            <a:pPr rtl="0" lvl="0" indent="-4572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3600" lang="en"/>
              <a:t>Class: </a:t>
            </a:r>
            <a:r>
              <a:rPr sz="3600" lang="en">
                <a:solidFill>
                  <a:schemeClr val="dk2"/>
                </a:solidFill>
              </a:rPr>
              <a:t>.class</a:t>
            </a:r>
            <a:r>
              <a:rPr sz="3600" lang="en"/>
              <a:t> { … }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Quick Exercise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Let’s open our text editors and work write up a quick example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Quick Exercise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Open Sublime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Create a “resume.html”  file, and save it in a new folder on the desktop called “bss2”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Create a “resume.css” file, and save it in the same folder.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Split the screen on Sublime: Go to View &gt; Layout  and select Columns: 2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800" lang="en"/>
              <a:t>Move resume.css to right panel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y="1913850" x="685800"/>
            <a:ext cy="1315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7200" lang="en"/>
              <a:t>Bootstrap 3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So, what is Bootstrap?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An </a:t>
            </a:r>
            <a:r>
              <a:rPr lang="en"/>
              <a:t>HTML</a:t>
            </a:r>
            <a:r>
              <a:rPr lang="en"/>
              <a:t>, </a:t>
            </a:r>
            <a:r>
              <a:rPr lang="en"/>
              <a:t>CSS</a:t>
            </a:r>
            <a:r>
              <a:rPr lang="en"/>
              <a:t>, and </a:t>
            </a:r>
            <a:r>
              <a:rPr lang="en"/>
              <a:t>JavaScript</a:t>
            </a:r>
            <a:r>
              <a:rPr lang="en"/>
              <a:t> framework for front-end development.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Main Features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
</a:t>
            </a:r>
            <a:r>
              <a:rPr lang="en"/>
              <a:t>Standardized components (typography, tables, forms, navigation bars, breadcrumbs, images, etc.)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Grid System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Responsive by default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3"/>
              </a:rPr>
              <a:t>Bootstrap website -&gt;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Overview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Overview of last session: HTML, CSS, Sublime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Overview of Bootstrap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Bootstrap Grid System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Recap: an overview of web standards</a:t>
            </a:r>
          </a:p>
        </p:txBody>
      </p:sp>
      <p:sp>
        <p:nvSpPr>
          <p:cNvPr id="75" name="Shape 75"/>
          <p:cNvSpPr/>
          <p:nvPr/>
        </p:nvSpPr>
        <p:spPr>
          <a:xfrm>
            <a:off y="1438281" x="3607050"/>
            <a:ext cy="1625100" cx="1625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HTML</a:t>
            </a:r>
          </a:p>
          <a:p>
            <a:pPr algn="ctr" rtl="0" lvl="0">
              <a:buNone/>
            </a:pPr>
            <a:r>
              <a:rPr lang="en"/>
              <a:t>(Structure)</a:t>
            </a:r>
          </a:p>
        </p:txBody>
      </p:sp>
      <p:sp>
        <p:nvSpPr>
          <p:cNvPr id="76" name="Shape 76"/>
          <p:cNvSpPr/>
          <p:nvPr/>
        </p:nvSpPr>
        <p:spPr>
          <a:xfrm>
            <a:off y="3127675" x="2183075"/>
            <a:ext cy="1625100" cx="1625100"/>
          </a:xfrm>
          <a:prstGeom prst="ellipse">
            <a:avLst/>
          </a:prstGeom>
          <a:solidFill>
            <a:srgbClr val="FCE5CD"/>
          </a:solidFill>
          <a:ln w="19050" cap="flat">
            <a:solidFill>
              <a:srgbClr val="E6B8A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CSS</a:t>
            </a:r>
          </a:p>
          <a:p>
            <a:pPr algn="ctr" rtl="0" lvl="0">
              <a:buNone/>
            </a:pPr>
            <a:r>
              <a:rPr sz="1200" lang="en"/>
              <a:t>(Appearance)</a:t>
            </a:r>
          </a:p>
        </p:txBody>
      </p:sp>
      <p:sp>
        <p:nvSpPr>
          <p:cNvPr id="77" name="Shape 77"/>
          <p:cNvSpPr/>
          <p:nvPr/>
        </p:nvSpPr>
        <p:spPr>
          <a:xfrm>
            <a:off y="3127675" x="4991650"/>
            <a:ext cy="1625100" cx="1625100"/>
          </a:xfrm>
          <a:prstGeom prst="ellipse">
            <a:avLst/>
          </a:prstGeom>
          <a:solidFill>
            <a:srgbClr val="EAD1DC"/>
          </a:solidFill>
          <a:ln w="19050" cap="flat">
            <a:solidFill>
              <a:srgbClr val="D5A6B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JavaScript</a:t>
            </a:r>
          </a:p>
          <a:p>
            <a:pPr algn="ctr" rtl="0" lvl="0">
              <a:buNone/>
            </a:pPr>
            <a:r>
              <a:rPr lang="en"/>
              <a:t>(Behavior)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/>
        </p:nvSpPr>
        <p:spPr>
          <a:xfrm>
            <a:off y="3127675" x="4991650"/>
            <a:ext cy="1625100" cx="1625100"/>
          </a:xfrm>
          <a:prstGeom prst="ellipse">
            <a:avLst/>
          </a:prstGeom>
          <a:solidFill>
            <a:srgbClr val="F3F3F3"/>
          </a:solidFill>
          <a:ln w="19050" cap="flat">
            <a:solidFill>
              <a:srgbClr val="EFEFE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>
                <a:solidFill>
                  <a:srgbClr val="D9D9D9"/>
                </a:solidFill>
              </a:rPr>
              <a:t>JavaScript</a:t>
            </a:r>
          </a:p>
          <a:p>
            <a:pPr algn="ctr" rtl="0" lvl="0">
              <a:buNone/>
            </a:pPr>
            <a:r>
              <a:rPr lang="en">
                <a:solidFill>
                  <a:srgbClr val="D9D9D9"/>
                </a:solidFill>
              </a:rPr>
              <a:t>(Behavior)</a:t>
            </a:r>
          </a:p>
        </p:txBody>
      </p:sp>
      <p:sp>
        <p:nvSpPr>
          <p:cNvPr id="83" name="Shape 83"/>
          <p:cNvSpPr/>
          <p:nvPr/>
        </p:nvSpPr>
        <p:spPr>
          <a:xfrm>
            <a:off y="3127675" x="4991650"/>
            <a:ext cy="1625100" cx="1625100"/>
          </a:xfrm>
          <a:prstGeom prst="ellipse">
            <a:avLst/>
          </a:prstGeom>
          <a:solidFill>
            <a:srgbClr val="EAD1DC"/>
          </a:solidFill>
          <a:ln w="19050" cap="flat">
            <a:solidFill>
              <a:srgbClr val="D5A6BD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JavaScript</a:t>
            </a:r>
          </a:p>
          <a:p>
            <a:pPr algn="ctr" rtl="0" lvl="0">
              <a:buNone/>
            </a:pPr>
            <a:r>
              <a:rPr lang="en"/>
              <a:t>(Behavior)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Today’s focus</a:t>
            </a:r>
          </a:p>
        </p:txBody>
      </p:sp>
      <p:sp>
        <p:nvSpPr>
          <p:cNvPr id="85" name="Shape 85"/>
          <p:cNvSpPr/>
          <p:nvPr/>
        </p:nvSpPr>
        <p:spPr>
          <a:xfrm>
            <a:off y="1438281" x="3607050"/>
            <a:ext cy="1625100" cx="1625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HTML</a:t>
            </a:r>
          </a:p>
          <a:p>
            <a:pPr algn="ctr" rtl="0" lvl="0">
              <a:buNone/>
            </a:pPr>
            <a:r>
              <a:rPr lang="en"/>
              <a:t>(Structure)</a:t>
            </a:r>
          </a:p>
        </p:txBody>
      </p:sp>
      <p:sp>
        <p:nvSpPr>
          <p:cNvPr id="86" name="Shape 86"/>
          <p:cNvSpPr/>
          <p:nvPr/>
        </p:nvSpPr>
        <p:spPr>
          <a:xfrm>
            <a:off y="3127675" x="2183075"/>
            <a:ext cy="1625100" cx="1625100"/>
          </a:xfrm>
          <a:prstGeom prst="ellipse">
            <a:avLst/>
          </a:prstGeom>
          <a:solidFill>
            <a:srgbClr val="FCE5CD"/>
          </a:solidFill>
          <a:ln w="19050" cap="flat">
            <a:solidFill>
              <a:srgbClr val="E6B8A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CSS</a:t>
            </a:r>
          </a:p>
          <a:p>
            <a:pPr algn="ctr" rtl="0" lvl="0">
              <a:buNone/>
            </a:pPr>
            <a:r>
              <a:rPr sz="1200" lang="en"/>
              <a:t>(Appearance)</a:t>
            </a:r>
          </a:p>
        </p:txBody>
      </p:sp>
      <p:sp>
        <p:nvSpPr>
          <p:cNvPr id="87" name="Shape 87"/>
          <p:cNvSpPr/>
          <p:nvPr/>
        </p:nvSpPr>
        <p:spPr>
          <a:xfrm>
            <a:off y="2105475" x="2760850"/>
            <a:ext cy="290700" cx="581400"/>
          </a:xfrm>
          <a:prstGeom prst="rightArrow">
            <a:avLst>
              <a:gd fmla="val 50000" name="adj1"/>
              <a:gd fmla="val 78603" name="adj2"/>
            </a:avLst>
          </a:prstGeom>
          <a:solidFill>
            <a:schemeClr val="accent1"/>
          </a:solidFill>
          <a:ln w="19050" cap="flat">
            <a:solidFill>
              <a:srgbClr val="6AA84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8" name="Shape 88"/>
          <p:cNvSpPr/>
          <p:nvPr/>
        </p:nvSpPr>
        <p:spPr>
          <a:xfrm>
            <a:off y="3794875" x="1439400"/>
            <a:ext cy="290700" cx="581400"/>
          </a:xfrm>
          <a:prstGeom prst="rightArrow">
            <a:avLst>
              <a:gd fmla="val 50000" name="adj1"/>
              <a:gd fmla="val 78603" name="adj2"/>
            </a:avLst>
          </a:prstGeom>
          <a:solidFill>
            <a:schemeClr val="accent1"/>
          </a:solidFill>
          <a:ln w="19050" cap="flat">
            <a:solidFill>
              <a:srgbClr val="6AA84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Recap: an overview of web standards</a:t>
            </a:r>
          </a:p>
        </p:txBody>
      </p:sp>
      <p:sp>
        <p:nvSpPr>
          <p:cNvPr id="94" name="Shape 94"/>
          <p:cNvSpPr/>
          <p:nvPr/>
        </p:nvSpPr>
        <p:spPr>
          <a:xfrm>
            <a:off y="2931475" x="1908583"/>
            <a:ext cy="418799" cx="419099"/>
          </a:xfrm>
          <a:prstGeom prst="mathPlus">
            <a:avLst>
              <a:gd fmla="val 23520" name="adj1"/>
            </a:avLst>
          </a:prstGeom>
          <a:solidFill>
            <a:srgbClr val="B7B7B7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5" name="Shape 95"/>
          <p:cNvSpPr/>
          <p:nvPr/>
        </p:nvSpPr>
        <p:spPr>
          <a:xfrm>
            <a:off y="2931475" x="3840507"/>
            <a:ext cy="418799" cx="419099"/>
          </a:xfrm>
          <a:prstGeom prst="mathPlus">
            <a:avLst>
              <a:gd fmla="val 23520" name="adj1"/>
            </a:avLst>
          </a:prstGeom>
          <a:solidFill>
            <a:srgbClr val="B7B7B7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/>
        </p:nvSpPr>
        <p:spPr>
          <a:xfrm>
            <a:off y="2931325" x="5806850"/>
            <a:ext cy="419099" cx="419099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B7B7B7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grpSp>
        <p:nvGrpSpPr>
          <p:cNvPr id="97" name="Shape 97"/>
          <p:cNvGrpSpPr/>
          <p:nvPr/>
        </p:nvGrpSpPr>
        <p:grpSpPr>
          <a:xfrm>
            <a:off y="1972525" x="6973287"/>
            <a:ext cy="1972799" cx="1500570"/>
            <a:chOff y="1972525" x="6973287"/>
            <a:chExt cy="1972799" cx="1500570"/>
          </a:xfrm>
        </p:grpSpPr>
        <p:grpSp>
          <p:nvGrpSpPr>
            <p:cNvPr id="98" name="Shape 98"/>
            <p:cNvGrpSpPr/>
            <p:nvPr/>
          </p:nvGrpSpPr>
          <p:grpSpPr>
            <a:xfrm>
              <a:off y="2486575" x="7011500"/>
              <a:ext cy="1458749" cx="632699"/>
              <a:chOff y="2257975" x="991700"/>
              <a:chExt cy="1458749" cx="632699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y="2257975" x="1091950"/>
                <a:ext cy="419099" cx="419099"/>
              </a:xfrm>
              <a:prstGeom prst="ellipse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cxnSp>
            <p:nvCxnSpPr>
              <p:cNvPr id="100" name="Shape 100"/>
              <p:cNvCxnSpPr/>
              <p:nvPr/>
            </p:nvCxnSpPr>
            <p:spPr>
              <a:xfrm>
                <a:off y="2677075" x="1301500"/>
                <a:ext cy="6731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101" name="Shape 101"/>
              <p:cNvCxnSpPr/>
              <p:nvPr/>
            </p:nvCxnSpPr>
            <p:spPr>
              <a:xfrm>
                <a:off y="2920650" x="991700"/>
                <a:ext cy="0" cx="632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grpSp>
            <p:nvGrpSpPr>
              <p:cNvPr id="102" name="Shape 102"/>
              <p:cNvGrpSpPr/>
              <p:nvPr/>
            </p:nvGrpSpPr>
            <p:grpSpPr>
              <a:xfrm>
                <a:off y="3323725" x="1073800"/>
                <a:ext cy="392999" cx="455399"/>
                <a:chOff y="3323725" x="1073800"/>
                <a:chExt cy="392999" cx="455399"/>
              </a:xfrm>
            </p:grpSpPr>
            <p:cxnSp>
              <p:nvCxnSpPr>
                <p:cNvPr id="103" name="Shape 103"/>
                <p:cNvCxnSpPr/>
                <p:nvPr/>
              </p:nvCxnSpPr>
              <p:spPr>
                <a:xfrm flipH="1">
                  <a:off y="3323725" x="1073800"/>
                  <a:ext cy="392999" cx="226799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  <p:cxnSp>
              <p:nvCxnSpPr>
                <p:cNvPr id="104" name="Shape 104"/>
                <p:cNvCxnSpPr/>
                <p:nvPr/>
              </p:nvCxnSpPr>
              <p:spPr>
                <a:xfrm>
                  <a:off y="3323725" x="1302400"/>
                  <a:ext cy="392999" cx="226799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</p:grpSp>
        </p:grpSp>
        <p:grpSp>
          <p:nvGrpSpPr>
            <p:cNvPr id="105" name="Shape 105"/>
            <p:cNvGrpSpPr/>
            <p:nvPr/>
          </p:nvGrpSpPr>
          <p:grpSpPr>
            <a:xfrm>
              <a:off y="2288641" x="7026747"/>
              <a:ext cy="500699" cx="699477"/>
              <a:chOff y="2060041" x="2828397"/>
              <a:chExt cy="500699" cx="699477"/>
            </a:xfrm>
          </p:grpSpPr>
          <p:cxnSp>
            <p:nvCxnSpPr>
              <p:cNvPr id="106" name="Shape 106"/>
              <p:cNvCxnSpPr/>
              <p:nvPr/>
            </p:nvCxnSpPr>
            <p:spPr>
              <a:xfrm rot="10800000" flipH="1">
                <a:off y="2280816" x="2978275"/>
                <a:ext cy="147300" cx="549600"/>
              </a:xfrm>
              <a:prstGeom prst="straightConnector1">
                <a:avLst/>
              </a:prstGeom>
              <a:noFill/>
              <a:ln w="19050" cap="flat">
                <a:solidFill>
                  <a:srgbClr val="F4CCCC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sp>
            <p:nvSpPr>
              <p:cNvPr id="107" name="Shape 107"/>
              <p:cNvSpPr/>
              <p:nvPr/>
            </p:nvSpPr>
            <p:spPr>
              <a:xfrm rot="5773139">
                <a:off y="2082857" x="2852111"/>
                <a:ext cy="455067" cx="45417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rgbClr val="F4CCCC"/>
              </a:solidFill>
              <a:ln w="19050" cap="flat">
                <a:solidFill>
                  <a:srgbClr val="F4CCCC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sp>
          <p:nvSpPr>
            <p:cNvPr id="108" name="Shape 108"/>
            <p:cNvSpPr/>
            <p:nvPr/>
          </p:nvSpPr>
          <p:spPr>
            <a:xfrm rot="2140075">
              <a:off y="3410218" x="7103558"/>
              <a:ext cy="500622" cx="168757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9" name="Shape 109"/>
            <p:cNvSpPr/>
            <p:nvPr/>
          </p:nvSpPr>
          <p:spPr>
            <a:xfrm rot="-1744669" flipH="1">
              <a:off y="3415230" x="7365179"/>
              <a:ext cy="500659" cx="143828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110" name="Shape 110"/>
            <p:cNvGrpSpPr/>
            <p:nvPr/>
          </p:nvGrpSpPr>
          <p:grpSpPr>
            <a:xfrm>
              <a:off y="3054150" x="7082775"/>
              <a:ext cy="466499" cx="501599"/>
              <a:chOff y="2825550" x="2884425"/>
              <a:chExt cy="466499" cx="501599"/>
            </a:xfrm>
          </p:grpSpPr>
          <p:sp>
            <p:nvSpPr>
              <p:cNvPr id="111" name="Shape 111"/>
              <p:cNvSpPr/>
              <p:nvPr/>
            </p:nvSpPr>
            <p:spPr>
              <a:xfrm>
                <a:off y="2825550" x="2978275"/>
                <a:ext cy="466499" cx="295800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12" name="Shape 112"/>
              <p:cNvSpPr/>
              <p:nvPr/>
            </p:nvSpPr>
            <p:spPr>
              <a:xfrm>
                <a:off y="2855000" x="2884425"/>
                <a:ext cy="147300" cx="501599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sp>
          <p:nvSpPr>
            <p:cNvPr id="113" name="Shape 113"/>
            <p:cNvSpPr/>
            <p:nvPr/>
          </p:nvSpPr>
          <p:spPr>
            <a:xfrm>
              <a:off y="1972525" x="7679157"/>
              <a:ext cy="603300" cx="794699"/>
            </a:xfrm>
            <a:prstGeom prst="wedgeEllipseCallout">
              <a:avLst>
                <a:gd fmla="val -37039" name="adj1"/>
                <a:gd fmla="val 65863" name="adj2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Hi!</a:t>
              </a:r>
            </a:p>
          </p:txBody>
        </p:sp>
      </p:grpSp>
      <p:grpSp>
        <p:nvGrpSpPr>
          <p:cNvPr id="114" name="Shape 114"/>
          <p:cNvGrpSpPr/>
          <p:nvPr/>
        </p:nvGrpSpPr>
        <p:grpSpPr>
          <a:xfrm>
            <a:off y="2486575" x="845175"/>
            <a:ext cy="2391675" cx="976500"/>
            <a:chOff y="2486575" x="845175"/>
            <a:chExt cy="2391675" cx="976500"/>
          </a:xfrm>
        </p:grpSpPr>
        <p:grpSp>
          <p:nvGrpSpPr>
            <p:cNvPr id="115" name="Shape 115"/>
            <p:cNvGrpSpPr/>
            <p:nvPr/>
          </p:nvGrpSpPr>
          <p:grpSpPr>
            <a:xfrm>
              <a:off y="2486575" x="991700"/>
              <a:ext cy="1458749" cx="632699"/>
              <a:chOff y="2257975" x="991700"/>
              <a:chExt cy="1458749" cx="632699"/>
            </a:xfrm>
          </p:grpSpPr>
          <p:sp>
            <p:nvSpPr>
              <p:cNvPr id="116" name="Shape 116"/>
              <p:cNvSpPr/>
              <p:nvPr/>
            </p:nvSpPr>
            <p:spPr>
              <a:xfrm>
                <a:off y="2257975" x="1091950"/>
                <a:ext cy="419099" cx="419099"/>
              </a:xfrm>
              <a:prstGeom prst="ellipse">
                <a:avLst/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cxnSp>
            <p:nvCxnSpPr>
              <p:cNvPr id="117" name="Shape 117"/>
              <p:cNvCxnSpPr/>
              <p:nvPr/>
            </p:nvCxnSpPr>
            <p:spPr>
              <a:xfrm>
                <a:off y="2677075" x="1301500"/>
                <a:ext cy="673199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cxnSp>
            <p:nvCxnSpPr>
              <p:cNvPr id="118" name="Shape 118"/>
              <p:cNvCxnSpPr/>
              <p:nvPr/>
            </p:nvCxnSpPr>
            <p:spPr>
              <a:xfrm>
                <a:off y="2920650" x="991700"/>
                <a:ext cy="0" cx="632699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grpSp>
            <p:nvGrpSpPr>
              <p:cNvPr id="119" name="Shape 119"/>
              <p:cNvGrpSpPr/>
              <p:nvPr/>
            </p:nvGrpSpPr>
            <p:grpSpPr>
              <a:xfrm>
                <a:off y="3323725" x="1073800"/>
                <a:ext cy="392999" cx="455399"/>
                <a:chOff y="3323725" x="1073800"/>
                <a:chExt cy="392999" cx="455399"/>
              </a:xfrm>
            </p:grpSpPr>
            <p:cxnSp>
              <p:nvCxnSpPr>
                <p:cNvPr id="120" name="Shape 120"/>
                <p:cNvCxnSpPr/>
                <p:nvPr/>
              </p:nvCxnSpPr>
              <p:spPr>
                <a:xfrm flipH="1">
                  <a:off y="3323725" x="1073800"/>
                  <a:ext cy="392999" cx="226799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  <p:cxnSp>
              <p:nvCxnSpPr>
                <p:cNvPr id="121" name="Shape 121"/>
                <p:cNvCxnSpPr/>
                <p:nvPr/>
              </p:nvCxnSpPr>
              <p:spPr>
                <a:xfrm>
                  <a:off y="3323725" x="1302400"/>
                  <a:ext cy="392999" cx="226799"/>
                </a:xfrm>
                <a:prstGeom prst="straightConnector1">
                  <a:avLst/>
                </a:prstGeom>
                <a:noFill/>
                <a:ln w="19050" cap="flat">
                  <a:solidFill>
                    <a:schemeClr val="dk2"/>
                  </a:solidFill>
                  <a:prstDash val="solid"/>
                  <a:round/>
                  <a:headEnd w="lg" len="lg" type="none"/>
                  <a:tailEnd w="lg" len="lg" type="none"/>
                </a:ln>
              </p:spPr>
            </p:cxnSp>
          </p:grpSp>
        </p:grpSp>
        <p:sp>
          <p:nvSpPr>
            <p:cNvPr id="122" name="Shape 122"/>
            <p:cNvSpPr txBox="1"/>
            <p:nvPr/>
          </p:nvSpPr>
          <p:spPr>
            <a:xfrm>
              <a:off y="3901750" x="845175"/>
              <a:ext cy="976500" cx="9765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>
                  <a:solidFill>
                    <a:schemeClr val="dk1"/>
                  </a:solidFill>
                </a:rPr>
                <a:t>HTML</a:t>
              </a:r>
            </a:p>
            <a:p>
              <a:pPr algn="ctr" rtl="0" lvl="0">
                <a:buNone/>
              </a:pPr>
              <a:r>
                <a:rPr sz="1200" lang="en">
                  <a:solidFill>
                    <a:schemeClr val="dk1"/>
                  </a:solidFill>
                </a:rPr>
                <a:t>(Structure)</a:t>
              </a:r>
            </a:p>
          </p:txBody>
        </p:sp>
      </p:grpSp>
      <p:grpSp>
        <p:nvGrpSpPr>
          <p:cNvPr id="123" name="Shape 123"/>
          <p:cNvGrpSpPr/>
          <p:nvPr/>
        </p:nvGrpSpPr>
        <p:grpSpPr>
          <a:xfrm>
            <a:off y="2288641" x="2597775"/>
            <a:ext cy="2589608" cx="976500"/>
            <a:chOff y="2288641" x="2597775"/>
            <a:chExt cy="2589608" cx="976500"/>
          </a:xfrm>
        </p:grpSpPr>
        <p:grpSp>
          <p:nvGrpSpPr>
            <p:cNvPr id="124" name="Shape 124"/>
            <p:cNvGrpSpPr/>
            <p:nvPr/>
          </p:nvGrpSpPr>
          <p:grpSpPr>
            <a:xfrm>
              <a:off y="2288641" x="2828397"/>
              <a:ext cy="500699" cx="699477"/>
              <a:chOff y="2060041" x="2828397"/>
              <a:chExt cy="500699" cx="699477"/>
            </a:xfrm>
          </p:grpSpPr>
          <p:cxnSp>
            <p:nvCxnSpPr>
              <p:cNvPr id="125" name="Shape 125"/>
              <p:cNvCxnSpPr/>
              <p:nvPr/>
            </p:nvCxnSpPr>
            <p:spPr>
              <a:xfrm rot="10800000" flipH="1">
                <a:off y="2280816" x="2978275"/>
                <a:ext cy="147300" cx="549600"/>
              </a:xfrm>
              <a:prstGeom prst="straightConnector1">
                <a:avLst/>
              </a:prstGeom>
              <a:noFill/>
              <a:ln w="19050" cap="flat">
                <a:solidFill>
                  <a:srgbClr val="F4CCCC"/>
                </a:solidFill>
                <a:prstDash val="solid"/>
                <a:round/>
                <a:headEnd w="lg" len="lg" type="none"/>
                <a:tailEnd w="lg" len="lg" type="none"/>
              </a:ln>
            </p:spPr>
          </p:cxnSp>
          <p:sp>
            <p:nvSpPr>
              <p:cNvPr id="126" name="Shape 126"/>
              <p:cNvSpPr/>
              <p:nvPr/>
            </p:nvSpPr>
            <p:spPr>
              <a:xfrm rot="5773139">
                <a:off y="2082857" x="2852111"/>
                <a:ext cy="455067" cx="454172"/>
              </a:xfrm>
              <a:prstGeom prst="chord">
                <a:avLst>
                  <a:gd fmla="val 2700000" name="adj1"/>
                  <a:gd fmla="val 16200000" name="adj2"/>
                </a:avLst>
              </a:prstGeom>
              <a:solidFill>
                <a:srgbClr val="F4CCCC"/>
              </a:solidFill>
              <a:ln w="19050" cap="flat">
                <a:solidFill>
                  <a:srgbClr val="F4CCCC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sp>
          <p:nvSpPr>
            <p:cNvPr id="127" name="Shape 127"/>
            <p:cNvSpPr/>
            <p:nvPr/>
          </p:nvSpPr>
          <p:spPr>
            <a:xfrm rot="2140075">
              <a:off y="3410218" x="2905208"/>
              <a:ext cy="500622" cx="168757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28" name="Shape 128"/>
            <p:cNvSpPr/>
            <p:nvPr/>
          </p:nvSpPr>
          <p:spPr>
            <a:xfrm rot="-1744669" flipH="1">
              <a:off y="3415230" x="3166829"/>
              <a:ext cy="500659" cx="143828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grpSp>
          <p:nvGrpSpPr>
            <p:cNvPr id="129" name="Shape 129"/>
            <p:cNvGrpSpPr/>
            <p:nvPr/>
          </p:nvGrpSpPr>
          <p:grpSpPr>
            <a:xfrm>
              <a:off y="3054150" x="2884425"/>
              <a:ext cy="466499" cx="501599"/>
              <a:chOff y="2825550" x="2884425"/>
              <a:chExt cy="466499" cx="501599"/>
            </a:xfrm>
          </p:grpSpPr>
          <p:sp>
            <p:nvSpPr>
              <p:cNvPr id="130" name="Shape 130"/>
              <p:cNvSpPr/>
              <p:nvPr/>
            </p:nvSpPr>
            <p:spPr>
              <a:xfrm>
                <a:off y="2825550" x="2978275"/>
                <a:ext cy="466499" cx="295800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131" name="Shape 131"/>
              <p:cNvSpPr/>
              <p:nvPr/>
            </p:nvSpPr>
            <p:spPr>
              <a:xfrm>
                <a:off y="2855000" x="2884425"/>
                <a:ext cy="147300" cx="501599"/>
              </a:xfrm>
              <a:prstGeom prst="rect">
                <a:avLst/>
              </a:prstGeom>
              <a:solidFill>
                <a:srgbClr val="980000"/>
              </a:solidFill>
              <a:ln>
                <a:noFill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</p:grpSp>
        <p:sp>
          <p:nvSpPr>
            <p:cNvPr id="132" name="Shape 132"/>
            <p:cNvSpPr txBox="1"/>
            <p:nvPr/>
          </p:nvSpPr>
          <p:spPr>
            <a:xfrm>
              <a:off y="3901750" x="2597775"/>
              <a:ext cy="976500" cx="9765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>
                  <a:solidFill>
                    <a:schemeClr val="dk1"/>
                  </a:solidFill>
                </a:rPr>
                <a:t>CSS</a:t>
              </a:r>
            </a:p>
            <a:p>
              <a:pPr algn="ctr" rtl="0" lvl="0">
                <a:buNone/>
              </a:pPr>
              <a:r>
                <a:rPr sz="1000" lang="en">
                  <a:solidFill>
                    <a:schemeClr val="dk1"/>
                  </a:solidFill>
                </a:rPr>
                <a:t>(Appearance)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y="1972525" x="4578975"/>
            <a:ext cy="2905725" cx="1532682"/>
            <a:chOff y="1972525" x="4578975"/>
            <a:chExt cy="2905725" cx="1532682"/>
          </a:xfrm>
        </p:grpSpPr>
        <p:sp>
          <p:nvSpPr>
            <p:cNvPr id="134" name="Shape 134"/>
            <p:cNvSpPr/>
            <p:nvPr/>
          </p:nvSpPr>
          <p:spPr>
            <a:xfrm>
              <a:off y="1972525" x="5316957"/>
              <a:ext cy="603300" cx="794699"/>
            </a:xfrm>
            <a:prstGeom prst="wedgeEllipseCallout">
              <a:avLst>
                <a:gd fmla="val -37039" name="adj1"/>
                <a:gd fmla="val 65863" name="adj2"/>
              </a:avLst>
            </a:prstGeom>
            <a:solidFill>
              <a:srgbClr val="FFFFFF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lang="en"/>
                <a:t>Hi!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y="3901750" x="4578975"/>
              <a:ext cy="976500" cx="9765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algn="ctr" rtl="0" lvl="0">
                <a:buNone/>
              </a:pPr>
              <a:r>
                <a:rPr sz="1200" lang="en">
                  <a:solidFill>
                    <a:schemeClr val="dk1"/>
                  </a:solidFill>
                </a:rPr>
                <a:t>JavaScript</a:t>
              </a:r>
            </a:p>
            <a:p>
              <a:pPr algn="ctr" rtl="0" lvl="0">
                <a:buNone/>
              </a:pPr>
              <a:r>
                <a:rPr sz="1000" lang="en">
                  <a:solidFill>
                    <a:schemeClr val="dk1"/>
                  </a:solidFill>
                </a:rPr>
                <a:t>(Behavior)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y="1913850" x="685800"/>
            <a:ext cy="1315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sz="7200" lang="en"/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HTML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HTML</a:t>
            </a:r>
            <a:r>
              <a:rPr sz="3600" lang="en"/>
              <a:t> tags usually have an </a:t>
            </a:r>
            <a:r>
              <a:rPr sz="3600" lang="en" i="1"/>
              <a:t>opening</a:t>
            </a:r>
            <a:r>
              <a:rPr sz="3600" lang="en"/>
              <a:t> tag and a </a:t>
            </a:r>
            <a:r>
              <a:rPr sz="3600" lang="en" i="1"/>
              <a:t>closing</a:t>
            </a:r>
            <a:r>
              <a:rPr sz="3600" lang="en"/>
              <a:t> tag.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3600" lang="en"/>
              <a:t>For example: </a:t>
            </a:r>
            <a:r>
              <a:rPr sz="3600" lang="en">
                <a:solidFill>
                  <a:schemeClr val="dk2"/>
                </a:solidFill>
              </a:rPr>
              <a:t>&lt;p&gt;  &lt;/p&gt;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600" lang="en"/>
              <a:t>For example, the code: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2400" lang="en"/>
              <a:t>HTML is </a:t>
            </a:r>
            <a:r>
              <a:rPr b="1" sz="2400" lang="en">
                <a:solidFill>
                  <a:srgbClr val="4A86E8"/>
                </a:solidFill>
              </a:rPr>
              <a:t>&lt;i&gt;</a:t>
            </a:r>
            <a:r>
              <a:rPr sz="2400" lang="en"/>
              <a:t>awesome</a:t>
            </a:r>
            <a:r>
              <a:rPr b="1" sz="2400" lang="en">
                <a:solidFill>
                  <a:srgbClr val="4A86E8"/>
                </a:solidFill>
              </a:rPr>
              <a:t>&lt;/i&gt;</a:t>
            </a:r>
          </a:p>
          <a:p>
            <a:r>
              <a:t/>
            </a:r>
          </a:p>
          <a:p>
            <a:pPr algn="l" rtl="0" lvl="0">
              <a:buNone/>
            </a:pPr>
            <a:r>
              <a:rPr sz="3600" lang="en">
                <a:solidFill>
                  <a:srgbClr val="000000"/>
                </a:solidFill>
              </a:rPr>
              <a:t>Renders as:</a:t>
            </a:r>
          </a:p>
          <a:p>
            <a:r>
              <a:t/>
            </a:r>
          </a:p>
          <a:p>
            <a:pPr algn="ctr" rtl="0" lvl="0"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HTML is </a:t>
            </a:r>
            <a:r>
              <a:rPr sz="2400" lang="en" i="1">
                <a:solidFill>
                  <a:srgbClr val="000000"/>
                </a:solidFill>
              </a:rPr>
              <a:t>awesome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HTML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HTML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600" lang="en"/>
              <a:t>HTML</a:t>
            </a:r>
            <a:r>
              <a:rPr sz="3600" lang="en"/>
              <a:t> tags also have </a:t>
            </a:r>
            <a:r>
              <a:rPr sz="3600" lang="en" i="1"/>
              <a:t>properties</a:t>
            </a:r>
            <a:r>
              <a:rPr sz="3600" lang="en"/>
              <a:t>, which help us customize them.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sz="3600" lang="en"/>
              <a:t>For example: </a:t>
            </a:r>
          </a:p>
          <a:p>
            <a:pPr algn="ctr" rtl="0" lvl="0">
              <a:buNone/>
            </a:pPr>
            <a:r>
              <a:rPr sz="3600" lang="en">
                <a:solidFill>
                  <a:schemeClr val="dk2"/>
                </a:solidFill>
              </a:rPr>
              <a:t>&lt;p id=”first-paragraph” class=”highlight”&gt;</a:t>
            </a:r>
            <a:r>
              <a:rPr sz="3600" lang="en"/>
              <a:t>...</a:t>
            </a:r>
            <a:r>
              <a:rPr sz="3600" lang="en">
                <a:solidFill>
                  <a:schemeClr val="dk2"/>
                </a:solidFill>
              </a:rPr>
              <a:t>&lt;/p&gt; 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