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69" r:id="rId2"/>
    <p:sldId id="274" r:id="rId3"/>
    <p:sldId id="271" r:id="rId4"/>
    <p:sldId id="265" r:id="rId5"/>
    <p:sldId id="267" r:id="rId6"/>
    <p:sldId id="276" r:id="rId7"/>
    <p:sldId id="277" r:id="rId8"/>
    <p:sldId id="275" r:id="rId9"/>
    <p:sldId id="261" r:id="rId10"/>
    <p:sldId id="270" r:id="rId11"/>
    <p:sldId id="279" r:id="rId12"/>
    <p:sldId id="281" r:id="rId13"/>
    <p:sldId id="259" r:id="rId14"/>
    <p:sldId id="272" r:id="rId15"/>
    <p:sldId id="263" r:id="rId16"/>
    <p:sldId id="260" r:id="rId17"/>
    <p:sldId id="273" r:id="rId18"/>
    <p:sldId id="258"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A510"/>
    <a:srgbClr val="4BD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showGuides="1">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FB9E3-2E6E-4B6C-8BC6-A24C18799EBB}" type="datetimeFigureOut">
              <a:rPr lang="en-US" smtClean="0"/>
              <a:t>6/11/2021</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95924-0DD2-4EA1-9096-A16BAD4D5851}" type="slidenum">
              <a:rPr lang="en-US" smtClean="0"/>
              <a:t>‹Nº›</a:t>
            </a:fld>
            <a:endParaRPr lang="en-US"/>
          </a:p>
        </p:txBody>
      </p:sp>
    </p:spTree>
    <p:extLst>
      <p:ext uri="{BB962C8B-B14F-4D97-AF65-F5344CB8AC3E}">
        <p14:creationId xmlns:p14="http://schemas.microsoft.com/office/powerpoint/2010/main" val="425782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91B6A989-05AB-4346-9DDD-0755EF08F361}" type="datetimeFigureOut">
              <a:rPr lang="en-US" smtClean="0"/>
              <a:t>6/11/2021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4FF91E4-788A-494A-9C4A-2574894C8B09}" type="slidenum">
              <a:rPr lang="en-US" smtClean="0"/>
              <a:t>‹Nº›</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58153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B6A989-05AB-4346-9DDD-0755EF08F361}"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F91E4-788A-494A-9C4A-2574894C8B09}" type="slidenum">
              <a:rPr lang="en-US" smtClean="0"/>
              <a:t>‹Nº›</a:t>
            </a:fld>
            <a:endParaRPr lang="en-US"/>
          </a:p>
        </p:txBody>
      </p:sp>
    </p:spTree>
    <p:extLst>
      <p:ext uri="{BB962C8B-B14F-4D97-AF65-F5344CB8AC3E}">
        <p14:creationId xmlns:p14="http://schemas.microsoft.com/office/powerpoint/2010/main" val="104026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B6A989-05AB-4346-9DDD-0755EF08F361}"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F91E4-788A-494A-9C4A-2574894C8B09}" type="slidenum">
              <a:rPr lang="en-US" smtClean="0"/>
              <a:t>‹Nº›</a:t>
            </a:fld>
            <a:endParaRPr lang="en-US"/>
          </a:p>
        </p:txBody>
      </p:sp>
    </p:spTree>
    <p:extLst>
      <p:ext uri="{BB962C8B-B14F-4D97-AF65-F5344CB8AC3E}">
        <p14:creationId xmlns:p14="http://schemas.microsoft.com/office/powerpoint/2010/main" val="299138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B6A989-05AB-4346-9DDD-0755EF08F361}"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FF91E4-788A-494A-9C4A-2574894C8B09}" type="slidenum">
              <a:rPr lang="en-US" smtClean="0"/>
              <a:t>‹Nº›</a:t>
            </a:fld>
            <a:endParaRPr lang="en-US"/>
          </a:p>
        </p:txBody>
      </p:sp>
    </p:spTree>
    <p:extLst>
      <p:ext uri="{BB962C8B-B14F-4D97-AF65-F5344CB8AC3E}">
        <p14:creationId xmlns:p14="http://schemas.microsoft.com/office/powerpoint/2010/main" val="200011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1B6A989-05AB-4346-9DDD-0755EF08F361}" type="datetimeFigureOut">
              <a:rPr lang="en-US" smtClean="0"/>
              <a:t>6/11/2021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4FF91E4-788A-494A-9C4A-2574894C8B09}" type="slidenum">
              <a:rPr lang="en-US" smtClean="0"/>
              <a:t>‹Nº›</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022109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B6A989-05AB-4346-9DDD-0755EF08F361}"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FF91E4-788A-494A-9C4A-2574894C8B09}" type="slidenum">
              <a:rPr lang="en-US" smtClean="0"/>
              <a:t>‹Nº›</a:t>
            </a:fld>
            <a:endParaRPr lang="en-US"/>
          </a:p>
        </p:txBody>
      </p:sp>
    </p:spTree>
    <p:extLst>
      <p:ext uri="{BB962C8B-B14F-4D97-AF65-F5344CB8AC3E}">
        <p14:creationId xmlns:p14="http://schemas.microsoft.com/office/powerpoint/2010/main" val="89652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1B6A989-05AB-4346-9DDD-0755EF08F361}" type="datetimeFigureOut">
              <a:rPr lang="en-US" smtClean="0"/>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FF91E4-788A-494A-9C4A-2574894C8B09}" type="slidenum">
              <a:rPr lang="en-US" smtClean="0"/>
              <a:t>‹Nº›</a:t>
            </a:fld>
            <a:endParaRPr lang="en-US"/>
          </a:p>
        </p:txBody>
      </p:sp>
    </p:spTree>
    <p:extLst>
      <p:ext uri="{BB962C8B-B14F-4D97-AF65-F5344CB8AC3E}">
        <p14:creationId xmlns:p14="http://schemas.microsoft.com/office/powerpoint/2010/main" val="196555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1B6A989-05AB-4346-9DDD-0755EF08F361}" type="datetimeFigureOut">
              <a:rPr lang="en-US" smtClean="0"/>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FF91E4-788A-494A-9C4A-2574894C8B09}" type="slidenum">
              <a:rPr lang="en-US" smtClean="0"/>
              <a:t>‹Nº›</a:t>
            </a:fld>
            <a:endParaRPr lang="en-US"/>
          </a:p>
        </p:txBody>
      </p:sp>
    </p:spTree>
    <p:extLst>
      <p:ext uri="{BB962C8B-B14F-4D97-AF65-F5344CB8AC3E}">
        <p14:creationId xmlns:p14="http://schemas.microsoft.com/office/powerpoint/2010/main" val="285426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6A989-05AB-4346-9DDD-0755EF08F361}" type="datetimeFigureOut">
              <a:rPr lang="en-US" smtClean="0"/>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FF91E4-788A-494A-9C4A-2574894C8B09}" type="slidenum">
              <a:rPr lang="en-US" smtClean="0"/>
              <a:t>‹Nº›</a:t>
            </a:fld>
            <a:endParaRPr lang="en-US"/>
          </a:p>
        </p:txBody>
      </p:sp>
    </p:spTree>
    <p:extLst>
      <p:ext uri="{BB962C8B-B14F-4D97-AF65-F5344CB8AC3E}">
        <p14:creationId xmlns:p14="http://schemas.microsoft.com/office/powerpoint/2010/main" val="275416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B6A989-05AB-4346-9DDD-0755EF08F361}" type="datetimeFigureOut">
              <a:rPr lang="en-US" smtClean="0"/>
              <a:t>6/11/2021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4FF91E4-788A-494A-9C4A-2574894C8B09}"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980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1B6A989-05AB-4346-9DDD-0755EF08F361}" type="datetimeFigureOut">
              <a:rPr lang="en-US" smtClean="0"/>
              <a:t>6/11/2021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4FF91E4-788A-494A-9C4A-2574894C8B09}" type="slidenum">
              <a:rPr lang="en-US" smtClean="0"/>
              <a:t>‹Nº›</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9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91B6A989-05AB-4346-9DDD-0755EF08F361}" type="datetimeFigureOut">
              <a:rPr lang="en-US" smtClean="0"/>
              <a:t>6/11/2021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4FF91E4-788A-494A-9C4A-2574894C8B09}" type="slidenum">
              <a:rPr lang="en-US" smtClean="0"/>
              <a:t>‹Nº›</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170929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sinnaps.com/blog-gestion-proyectos/metodologia-scrum" TargetMode="External"/><Relationship Id="rId2" Type="http://schemas.openxmlformats.org/officeDocument/2006/relationships/hyperlink" Target="http://novagroup.es/scrum-metodologias-agiles/" TargetMode="External"/><Relationship Id="rId1" Type="http://schemas.openxmlformats.org/officeDocument/2006/relationships/slideLayout" Target="../slideLayouts/slideLayout7.xml"/><Relationship Id="rId6" Type="http://schemas.openxmlformats.org/officeDocument/2006/relationships/hyperlink" Target="https://www.youtube.com/watch?v=lSYZ1sZWvbQ&amp;ab_channel=EDteamEDteamVerificada" TargetMode="External"/><Relationship Id="rId5" Type="http://schemas.openxmlformats.org/officeDocument/2006/relationships/hyperlink" Target="https://www.youtube.com/watch?v=HhC75IonpOU&amp;list=LL&amp;index=3&amp;ab_channel=wannermusicwannermusicVerificada" TargetMode="External"/><Relationship Id="rId4" Type="http://schemas.openxmlformats.org/officeDocument/2006/relationships/hyperlink" Target="https://www.monografias.com/trabajos91/metodologias-desarrollo-agil-mele-scrum/metodologias-desarrollo-agil-mele-scrum.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064327" y="1319735"/>
            <a:ext cx="8575964" cy="1015663"/>
          </a:xfrm>
          <a:prstGeom prst="rect">
            <a:avLst/>
          </a:prstGeom>
          <a:noFill/>
        </p:spPr>
        <p:txBody>
          <a:bodyPr wrap="square" rtlCol="0">
            <a:spAutoFit/>
          </a:bodyPr>
          <a:lstStyle/>
          <a:p>
            <a:pPr algn="ctr"/>
            <a:r>
              <a:rPr lang="es-MX" sz="6000" b="1" dirty="0">
                <a:solidFill>
                  <a:srgbClr val="FFC000"/>
                </a:solidFill>
                <a:latin typeface="Lato Black" panose="020F0A02020204030203" pitchFamily="34" charset="0"/>
              </a:rPr>
              <a:t>Metodología SCRUM</a:t>
            </a:r>
            <a:endParaRPr lang="en-US" sz="6000" b="1" dirty="0">
              <a:solidFill>
                <a:srgbClr val="FFC000"/>
              </a:solidFill>
              <a:latin typeface="Lato Black" panose="020F0A02020204030203" pitchFamily="34" charset="0"/>
            </a:endParaRPr>
          </a:p>
        </p:txBody>
      </p:sp>
      <p:sp>
        <p:nvSpPr>
          <p:cNvPr id="5" name="CuadroTexto 4"/>
          <p:cNvSpPr txBox="1"/>
          <p:nvPr/>
        </p:nvSpPr>
        <p:spPr>
          <a:xfrm>
            <a:off x="1872843" y="3066818"/>
            <a:ext cx="2334985" cy="523220"/>
          </a:xfrm>
          <a:prstGeom prst="rect">
            <a:avLst/>
          </a:prstGeom>
          <a:noFill/>
        </p:spPr>
        <p:txBody>
          <a:bodyPr wrap="square" rtlCol="0">
            <a:spAutoFit/>
          </a:bodyPr>
          <a:lstStyle/>
          <a:p>
            <a:r>
              <a:rPr lang="es-MX" sz="2800" b="1" dirty="0">
                <a:solidFill>
                  <a:schemeClr val="bg1">
                    <a:lumMod val="95000"/>
                  </a:schemeClr>
                </a:solidFill>
              </a:rPr>
              <a:t>INTEGRANTES</a:t>
            </a:r>
            <a:endParaRPr lang="en-US" sz="2400" b="1" dirty="0">
              <a:solidFill>
                <a:schemeClr val="bg1">
                  <a:lumMod val="95000"/>
                </a:schemeClr>
              </a:solidFill>
            </a:endParaRPr>
          </a:p>
        </p:txBody>
      </p:sp>
      <p:sp>
        <p:nvSpPr>
          <p:cNvPr id="6" name="CuadroTexto 5"/>
          <p:cNvSpPr txBox="1"/>
          <p:nvPr/>
        </p:nvSpPr>
        <p:spPr>
          <a:xfrm>
            <a:off x="1432965" y="3628410"/>
            <a:ext cx="5549726" cy="1384995"/>
          </a:xfrm>
          <a:prstGeom prst="rect">
            <a:avLst/>
          </a:prstGeom>
          <a:noFill/>
        </p:spPr>
        <p:txBody>
          <a:bodyPr wrap="square" rtlCol="0">
            <a:spAutoFit/>
          </a:bodyPr>
          <a:lstStyle/>
          <a:p>
            <a:pPr marL="457200" indent="-457200">
              <a:buFont typeface="Wingdings" panose="05000000000000000000" pitchFamily="2" charset="2"/>
              <a:buChar char="§"/>
            </a:pPr>
            <a:r>
              <a:rPr lang="es-MX" sz="2800" dirty="0">
                <a:solidFill>
                  <a:schemeClr val="bg1">
                    <a:lumMod val="95000"/>
                  </a:schemeClr>
                </a:solidFill>
              </a:rPr>
              <a:t>Emanuel Bellido Fernández</a:t>
            </a:r>
          </a:p>
          <a:p>
            <a:pPr marL="457200" indent="-457200">
              <a:buFont typeface="Wingdings" panose="05000000000000000000" pitchFamily="2" charset="2"/>
              <a:buChar char="§"/>
            </a:pPr>
            <a:r>
              <a:rPr lang="es-MX" sz="2800" dirty="0">
                <a:solidFill>
                  <a:schemeClr val="bg1">
                    <a:lumMod val="95000"/>
                  </a:schemeClr>
                </a:solidFill>
              </a:rPr>
              <a:t>David Larico</a:t>
            </a:r>
          </a:p>
          <a:p>
            <a:pPr marL="457200" indent="-457200">
              <a:buFont typeface="Wingdings" panose="05000000000000000000" pitchFamily="2" charset="2"/>
              <a:buChar char="§"/>
            </a:pPr>
            <a:r>
              <a:rPr lang="es-MX" sz="2800" dirty="0">
                <a:solidFill>
                  <a:schemeClr val="bg1">
                    <a:lumMod val="95000"/>
                  </a:schemeClr>
                </a:solidFill>
              </a:rPr>
              <a:t>Marvin Leonardo Quispe Callasi</a:t>
            </a:r>
            <a:endParaRPr lang="en-US" sz="2800" dirty="0">
              <a:solidFill>
                <a:schemeClr val="bg1">
                  <a:lumMod val="95000"/>
                </a:schemeClr>
              </a:solidFill>
            </a:endParaRPr>
          </a:p>
        </p:txBody>
      </p:sp>
      <p:pic>
        <p:nvPicPr>
          <p:cNvPr id="2050" name="Picture 2" descr="Qué es la metodología Scrum - Cepyme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629" y="3066818"/>
            <a:ext cx="3659812" cy="1946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91682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135407" y="420894"/>
            <a:ext cx="6677744" cy="1015663"/>
          </a:xfrm>
          <a:prstGeom prst="rect">
            <a:avLst/>
          </a:prstGeom>
          <a:noFill/>
        </p:spPr>
        <p:txBody>
          <a:bodyPr wrap="square" rtlCol="0">
            <a:spAutoFit/>
          </a:bodyPr>
          <a:lstStyle/>
          <a:p>
            <a:pPr algn="ctr"/>
            <a:r>
              <a:rPr lang="es-MX" sz="6000" dirty="0">
                <a:solidFill>
                  <a:srgbClr val="DAA510"/>
                </a:solidFill>
              </a:rPr>
              <a:t>GRUPO DE ROLES</a:t>
            </a:r>
            <a:endParaRPr lang="en-US" sz="6000" dirty="0">
              <a:solidFill>
                <a:srgbClr val="DAA510"/>
              </a:solidFill>
            </a:endParaRPr>
          </a:p>
        </p:txBody>
      </p:sp>
      <p:sp>
        <p:nvSpPr>
          <p:cNvPr id="5" name="CuadroTexto 4"/>
          <p:cNvSpPr txBox="1"/>
          <p:nvPr/>
        </p:nvSpPr>
        <p:spPr>
          <a:xfrm>
            <a:off x="1069521" y="1561101"/>
            <a:ext cx="6499679" cy="4801314"/>
          </a:xfrm>
          <a:prstGeom prst="rect">
            <a:avLst/>
          </a:prstGeom>
          <a:noFill/>
        </p:spPr>
        <p:txBody>
          <a:bodyPr wrap="square" rtlCol="0">
            <a:spAutoFit/>
          </a:bodyPr>
          <a:lstStyle/>
          <a:p>
            <a:pPr algn="just" fontAlgn="base"/>
            <a:r>
              <a:rPr lang="es-MX" b="1" dirty="0"/>
              <a:t>Roles cerdo: </a:t>
            </a:r>
            <a:r>
              <a:rPr lang="es-MX" dirty="0"/>
              <a:t>Los Cerdos son los que están comprometidos con el proyecto y el proceso Scrum; ellos son los que "ponen el jamón en el plato".</a:t>
            </a:r>
            <a:r>
              <a:rPr lang="es-MX" b="1" dirty="0"/>
              <a:t> </a:t>
            </a:r>
          </a:p>
          <a:p>
            <a:pPr algn="just" fontAlgn="base"/>
            <a:endParaRPr lang="es-MX" dirty="0"/>
          </a:p>
          <a:p>
            <a:pPr algn="just" fontAlgn="base"/>
            <a:r>
              <a:rPr lang="es-MX" dirty="0"/>
              <a:t>Implican los roles de </a:t>
            </a:r>
            <a:r>
              <a:rPr lang="es-MX" dirty="0" err="1"/>
              <a:t>Product</a:t>
            </a:r>
            <a:r>
              <a:rPr lang="es-MX" dirty="0"/>
              <a:t> </a:t>
            </a:r>
            <a:r>
              <a:rPr lang="es-MX" dirty="0" err="1"/>
              <a:t>Owner</a:t>
            </a:r>
            <a:r>
              <a:rPr lang="es-MX" dirty="0"/>
              <a:t>, </a:t>
            </a:r>
            <a:r>
              <a:rPr lang="es-MX" dirty="0" err="1"/>
              <a:t>ScrumMaster</a:t>
            </a:r>
            <a:r>
              <a:rPr lang="es-MX" dirty="0"/>
              <a:t> y el </a:t>
            </a:r>
            <a:r>
              <a:rPr lang="es-MX" dirty="0" err="1"/>
              <a:t>Development</a:t>
            </a:r>
            <a:r>
              <a:rPr lang="es-MX" dirty="0"/>
              <a:t> </a:t>
            </a:r>
            <a:r>
              <a:rPr lang="es-MX" dirty="0" err="1"/>
              <a:t>team</a:t>
            </a:r>
            <a:r>
              <a:rPr lang="es-MX" dirty="0"/>
              <a:t>.</a:t>
            </a:r>
          </a:p>
          <a:p>
            <a:pPr algn="just" fontAlgn="base"/>
            <a:endParaRPr lang="es-MX" dirty="0"/>
          </a:p>
          <a:p>
            <a:pPr algn="just" fontAlgn="base"/>
            <a:r>
              <a:rPr lang="es-MX" b="1" dirty="0"/>
              <a:t>Roles gallina: </a:t>
            </a:r>
            <a:r>
              <a:rPr lang="es-MX" dirty="0"/>
              <a:t>Los roles gallina en realidad no son parte del proceso Scrum, pero deben tenerse en cuenta. Un aspecto importante de una aproximación ágil es la práctica de involucrar en el proceso a los usuarios, expertos del negocio y otros interesados (</a:t>
            </a:r>
            <a:r>
              <a:rPr lang="es-MX" dirty="0" err="1"/>
              <a:t>stakeholders</a:t>
            </a:r>
            <a:r>
              <a:rPr lang="es-MX" dirty="0"/>
              <a:t>). Es importante que esa gente participe y entregue retroalimentación con respecto a la salida del proceso a fin de revisar y planear de cada sprint.</a:t>
            </a:r>
          </a:p>
          <a:p>
            <a:pPr algn="just" fontAlgn="base"/>
            <a:endParaRPr lang="es-MX" dirty="0"/>
          </a:p>
          <a:p>
            <a:pPr algn="just" fontAlgn="base"/>
            <a:r>
              <a:rPr lang="es-MX" dirty="0"/>
              <a:t>Implican los roles de Usuarios, </a:t>
            </a:r>
            <a:r>
              <a:rPr lang="es-MX" dirty="0" err="1"/>
              <a:t>Stakeholders</a:t>
            </a:r>
            <a:r>
              <a:rPr lang="es-MX" dirty="0"/>
              <a:t>, Managers</a:t>
            </a:r>
          </a:p>
          <a:p>
            <a:endParaRPr lang="en-US" dirty="0"/>
          </a:p>
        </p:txBody>
      </p:sp>
      <p:pic>
        <p:nvPicPr>
          <p:cNvPr id="2" name="Imagen 1"/>
          <p:cNvPicPr>
            <a:picLocks noChangeAspect="1"/>
          </p:cNvPicPr>
          <p:nvPr/>
        </p:nvPicPr>
        <p:blipFill>
          <a:blip r:embed="rId2"/>
          <a:stretch>
            <a:fillRect/>
          </a:stretch>
        </p:blipFill>
        <p:spPr>
          <a:xfrm>
            <a:off x="8053149" y="2052205"/>
            <a:ext cx="3699431" cy="2430895"/>
          </a:xfrm>
          <a:prstGeom prst="rect">
            <a:avLst/>
          </a:prstGeom>
        </p:spPr>
      </p:pic>
    </p:spTree>
    <p:extLst>
      <p:ext uri="{BB962C8B-B14F-4D97-AF65-F5344CB8AC3E}">
        <p14:creationId xmlns:p14="http://schemas.microsoft.com/office/powerpoint/2010/main" val="2475499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áles son las ventajas de las metodología de desarrollo ágiles como SCRUM?  – Blog de Intekel Automatiz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716" y="2131875"/>
            <a:ext cx="8431103" cy="440695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2806260" y="-28706"/>
            <a:ext cx="7210097" cy="1015663"/>
          </a:xfrm>
          <a:prstGeom prst="rect">
            <a:avLst/>
          </a:prstGeom>
          <a:noFill/>
        </p:spPr>
        <p:txBody>
          <a:bodyPr wrap="square" rtlCol="0">
            <a:spAutoFit/>
          </a:bodyPr>
          <a:lstStyle/>
          <a:p>
            <a:pPr lvl="1" algn="ctr"/>
            <a:r>
              <a:rPr lang="es-MX" sz="6000" dirty="0" smtClean="0">
                <a:solidFill>
                  <a:srgbClr val="DAA510"/>
                </a:solidFill>
              </a:rPr>
              <a:t>SPRINT</a:t>
            </a:r>
            <a:endParaRPr lang="en-US" sz="6000" dirty="0">
              <a:solidFill>
                <a:srgbClr val="DAA510"/>
              </a:solidFill>
            </a:endParaRPr>
          </a:p>
        </p:txBody>
      </p:sp>
      <p:cxnSp>
        <p:nvCxnSpPr>
          <p:cNvPr id="4" name="Conector recto 3"/>
          <p:cNvCxnSpPr/>
          <p:nvPr/>
        </p:nvCxnSpPr>
        <p:spPr>
          <a:xfrm>
            <a:off x="5855836" y="5680711"/>
            <a:ext cx="432453" cy="0"/>
          </a:xfrm>
          <a:prstGeom prst="line">
            <a:avLst/>
          </a:prstGeom>
          <a:ln/>
        </p:spPr>
        <p:style>
          <a:lnRef idx="2">
            <a:schemeClr val="accent6"/>
          </a:lnRef>
          <a:fillRef idx="0">
            <a:schemeClr val="accent6"/>
          </a:fillRef>
          <a:effectRef idx="1">
            <a:schemeClr val="accent6"/>
          </a:effectRef>
          <a:fontRef idx="minor">
            <a:schemeClr val="tx1"/>
          </a:fontRef>
        </p:style>
      </p:cxnSp>
      <p:sp>
        <p:nvSpPr>
          <p:cNvPr id="13" name="Arco 12"/>
          <p:cNvSpPr/>
          <p:nvPr/>
        </p:nvSpPr>
        <p:spPr>
          <a:xfrm rot="21416668">
            <a:off x="7725105" y="3762702"/>
            <a:ext cx="336329" cy="1206775"/>
          </a:xfrm>
          <a:prstGeom prst="arc">
            <a:avLst>
              <a:gd name="adj1" fmla="val 16601083"/>
              <a:gd name="adj2" fmla="val 1618826"/>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5" name="Arco 14"/>
          <p:cNvSpPr/>
          <p:nvPr/>
        </p:nvSpPr>
        <p:spPr>
          <a:xfrm rot="14617029">
            <a:off x="6233465" y="3201569"/>
            <a:ext cx="430991" cy="941721"/>
          </a:xfrm>
          <a:prstGeom prst="arc">
            <a:avLst>
              <a:gd name="adj1" fmla="val 16659143"/>
              <a:gd name="adj2" fmla="val 21447344"/>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6" name="Arco 15"/>
          <p:cNvSpPr/>
          <p:nvPr/>
        </p:nvSpPr>
        <p:spPr>
          <a:xfrm rot="10474435">
            <a:off x="5912177" y="3750287"/>
            <a:ext cx="319771" cy="1206775"/>
          </a:xfrm>
          <a:prstGeom prst="arc">
            <a:avLst>
              <a:gd name="adj1" fmla="val 17268108"/>
              <a:gd name="adj2" fmla="val 3442470"/>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US"/>
          </a:p>
        </p:txBody>
      </p:sp>
      <p:sp>
        <p:nvSpPr>
          <p:cNvPr id="14" name="Rectángulo 13"/>
          <p:cNvSpPr/>
          <p:nvPr/>
        </p:nvSpPr>
        <p:spPr>
          <a:xfrm>
            <a:off x="1069427" y="800663"/>
            <a:ext cx="10683765" cy="1200329"/>
          </a:xfrm>
          <a:prstGeom prst="rect">
            <a:avLst/>
          </a:prstGeom>
        </p:spPr>
        <p:txBody>
          <a:bodyPr wrap="square">
            <a:spAutoFit/>
          </a:bodyPr>
          <a:lstStyle/>
          <a:p>
            <a:pPr algn="just"/>
            <a:r>
              <a:rPr lang="es-ES" dirty="0"/>
              <a:t>El corazón de </a:t>
            </a:r>
            <a:r>
              <a:rPr lang="es-ES" dirty="0" err="1"/>
              <a:t>Scrum</a:t>
            </a:r>
            <a:r>
              <a:rPr lang="es-ES" dirty="0"/>
              <a:t> es el Sprint, es un bloque de tiempo (time-box) de un mes o menos durante el cual se crea un incremento de producto “Terminado” utilizable y potencialmente desplegable. Es más conveniente si la duración de los </a:t>
            </a:r>
            <a:r>
              <a:rPr lang="es-ES" dirty="0" err="1"/>
              <a:t>Sprints</a:t>
            </a:r>
            <a:r>
              <a:rPr lang="es-ES" dirty="0"/>
              <a:t> es consistente a lo largo del esfuerzo de desarrollo. Cada nuevo Sprint comienza inmediatamente después de la finalización del Sprint anterior. </a:t>
            </a:r>
            <a:endParaRPr lang="en-US" dirty="0"/>
          </a:p>
        </p:txBody>
      </p:sp>
    </p:spTree>
    <p:extLst>
      <p:ext uri="{BB962C8B-B14F-4D97-AF65-F5344CB8AC3E}">
        <p14:creationId xmlns:p14="http://schemas.microsoft.com/office/powerpoint/2010/main" val="386538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áles son las ventajas de las metodología de desarrollo ágiles como SCRUM?  – Blog de Intekel Automatizaci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9225" y="2476091"/>
            <a:ext cx="6122551" cy="320027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2806260" y="23844"/>
            <a:ext cx="7210097" cy="1015663"/>
          </a:xfrm>
          <a:prstGeom prst="rect">
            <a:avLst/>
          </a:prstGeom>
          <a:noFill/>
        </p:spPr>
        <p:txBody>
          <a:bodyPr wrap="square" rtlCol="0">
            <a:spAutoFit/>
          </a:bodyPr>
          <a:lstStyle/>
          <a:p>
            <a:pPr lvl="1" algn="ctr"/>
            <a:r>
              <a:rPr lang="es-MX" sz="6000" dirty="0" smtClean="0">
                <a:solidFill>
                  <a:srgbClr val="DAA510"/>
                </a:solidFill>
              </a:rPr>
              <a:t>ARTEFACTOS</a:t>
            </a:r>
            <a:endParaRPr lang="en-US" sz="6000" dirty="0">
              <a:solidFill>
                <a:srgbClr val="DAA510"/>
              </a:solidFill>
            </a:endParaRPr>
          </a:p>
        </p:txBody>
      </p:sp>
      <p:sp>
        <p:nvSpPr>
          <p:cNvPr id="14" name="Rectángulo 13"/>
          <p:cNvSpPr/>
          <p:nvPr/>
        </p:nvSpPr>
        <p:spPr>
          <a:xfrm>
            <a:off x="1069426" y="986957"/>
            <a:ext cx="10683765" cy="1200329"/>
          </a:xfrm>
          <a:prstGeom prst="rect">
            <a:avLst/>
          </a:prstGeom>
        </p:spPr>
        <p:txBody>
          <a:bodyPr wrap="square">
            <a:spAutoFit/>
          </a:bodyPr>
          <a:lstStyle/>
          <a:p>
            <a:pPr algn="just"/>
            <a:r>
              <a:rPr lang="es-ES" dirty="0"/>
              <a:t>Los artefactos de </a:t>
            </a:r>
            <a:r>
              <a:rPr lang="es-ES" dirty="0" err="1"/>
              <a:t>Scrum</a:t>
            </a:r>
            <a:r>
              <a:rPr lang="es-ES" dirty="0"/>
              <a:t> representan trabajo o valor en diversas formas que son útiles para proporcionar transparencia y oportunidades para la inspección y adaptación. Los artefactos definidos por </a:t>
            </a:r>
            <a:r>
              <a:rPr lang="es-ES" dirty="0" err="1"/>
              <a:t>Scrum</a:t>
            </a:r>
            <a:r>
              <a:rPr lang="es-ES" dirty="0"/>
              <a:t> están diseñados específicamente para maximizar la transparencia de la información clave, necesaria para asegurar que todos tengan el mismo entendimiento del artefacto. </a:t>
            </a:r>
            <a:endParaRPr lang="en-US" dirty="0"/>
          </a:p>
        </p:txBody>
      </p:sp>
      <p:sp>
        <p:nvSpPr>
          <p:cNvPr id="2" name="Rectángulo 1"/>
          <p:cNvSpPr/>
          <p:nvPr/>
        </p:nvSpPr>
        <p:spPr>
          <a:xfrm>
            <a:off x="1069426" y="2400832"/>
            <a:ext cx="4490545" cy="1754326"/>
          </a:xfrm>
          <a:prstGeom prst="rect">
            <a:avLst/>
          </a:prstGeom>
        </p:spPr>
        <p:txBody>
          <a:bodyPr wrap="square">
            <a:spAutoFit/>
          </a:bodyPr>
          <a:lstStyle/>
          <a:p>
            <a:pPr algn="just"/>
            <a:r>
              <a:rPr lang="es-ES" dirty="0" err="1" smtClean="0"/>
              <a:t>Product</a:t>
            </a:r>
            <a:r>
              <a:rPr lang="es-ES" dirty="0" smtClean="0"/>
              <a:t> </a:t>
            </a:r>
            <a:r>
              <a:rPr lang="es-ES" dirty="0" err="1" smtClean="0"/>
              <a:t>Backlog</a:t>
            </a:r>
            <a:r>
              <a:rPr lang="es-ES" dirty="0" smtClean="0"/>
              <a:t>, La </a:t>
            </a:r>
            <a:r>
              <a:rPr lang="es-ES" dirty="0"/>
              <a:t>Lista de Producto es una lista ordenada de todo lo que podría ser necesario en el producto y es la única fuente de requisitos para cualquier cambio a realizarse en el producto. El Dueño de </a:t>
            </a:r>
            <a:r>
              <a:rPr lang="es-ES" dirty="0" smtClean="0"/>
              <a:t>es </a:t>
            </a:r>
            <a:r>
              <a:rPr lang="es-ES" dirty="0"/>
              <a:t>el </a:t>
            </a:r>
            <a:r>
              <a:rPr lang="es-ES" dirty="0" smtClean="0"/>
              <a:t>responsable.</a:t>
            </a:r>
            <a:endParaRPr lang="en-US" dirty="0"/>
          </a:p>
        </p:txBody>
      </p:sp>
      <p:sp>
        <p:nvSpPr>
          <p:cNvPr id="5" name="Rectángulo 4"/>
          <p:cNvSpPr/>
          <p:nvPr/>
        </p:nvSpPr>
        <p:spPr>
          <a:xfrm>
            <a:off x="1069426" y="4292030"/>
            <a:ext cx="4490545" cy="1477328"/>
          </a:xfrm>
          <a:prstGeom prst="rect">
            <a:avLst/>
          </a:prstGeom>
        </p:spPr>
        <p:txBody>
          <a:bodyPr wrap="square">
            <a:spAutoFit/>
          </a:bodyPr>
          <a:lstStyle/>
          <a:p>
            <a:pPr algn="just"/>
            <a:r>
              <a:rPr lang="es-ES" dirty="0" smtClean="0"/>
              <a:t>Sprint </a:t>
            </a:r>
            <a:r>
              <a:rPr lang="es-ES" dirty="0" err="1" smtClean="0"/>
              <a:t>Backlog</a:t>
            </a:r>
            <a:r>
              <a:rPr lang="es-ES" dirty="0" smtClean="0"/>
              <a:t> </a:t>
            </a:r>
            <a:r>
              <a:rPr lang="es-ES" dirty="0"/>
              <a:t>e</a:t>
            </a:r>
            <a:r>
              <a:rPr lang="es-ES" dirty="0" smtClean="0"/>
              <a:t>s </a:t>
            </a:r>
            <a:r>
              <a:rPr lang="es-ES" dirty="0"/>
              <a:t>el conjunto de elementos de la Lista de Producto seleccionados para el Sprint, más un plan para entregar el Incremento de producto y conseguir el Objetivo del </a:t>
            </a:r>
            <a:r>
              <a:rPr lang="es-ES" dirty="0" smtClean="0"/>
              <a:t>Sprint (Incremento terminado). </a:t>
            </a:r>
            <a:endParaRPr lang="en-US" dirty="0"/>
          </a:p>
        </p:txBody>
      </p:sp>
    </p:spTree>
    <p:extLst>
      <p:ext uri="{BB962C8B-B14F-4D97-AF65-F5344CB8AC3E}">
        <p14:creationId xmlns:p14="http://schemas.microsoft.com/office/powerpoint/2010/main" val="183012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82265" y="312032"/>
            <a:ext cx="10565091" cy="1754326"/>
          </a:xfrm>
          <a:prstGeom prst="rect">
            <a:avLst/>
          </a:prstGeom>
          <a:noFill/>
        </p:spPr>
        <p:txBody>
          <a:bodyPr wrap="square" rtlCol="0">
            <a:spAutoFit/>
          </a:bodyPr>
          <a:lstStyle/>
          <a:p>
            <a:pPr algn="ctr"/>
            <a:r>
              <a:rPr lang="es-MX" sz="5400" b="1" dirty="0">
                <a:solidFill>
                  <a:srgbClr val="DAA510"/>
                </a:solidFill>
              </a:rPr>
              <a:t>PASOS PARA LA IMPLEMENTACIÓN DE LA METODOLOGÍA SCRUM</a:t>
            </a:r>
            <a:endParaRPr lang="en-US" sz="5400" b="1" dirty="0">
              <a:solidFill>
                <a:srgbClr val="DAA510"/>
              </a:solidFill>
            </a:endParaRPr>
          </a:p>
        </p:txBody>
      </p:sp>
      <p:sp>
        <p:nvSpPr>
          <p:cNvPr id="3" name="CuadroTexto 2"/>
          <p:cNvSpPr txBox="1"/>
          <p:nvPr/>
        </p:nvSpPr>
        <p:spPr>
          <a:xfrm>
            <a:off x="1042677" y="2395096"/>
            <a:ext cx="6945623" cy="4031873"/>
          </a:xfrm>
          <a:prstGeom prst="rect">
            <a:avLst/>
          </a:prstGeom>
          <a:noFill/>
        </p:spPr>
        <p:txBody>
          <a:bodyPr wrap="square" rtlCol="0">
            <a:spAutoFit/>
          </a:bodyPr>
          <a:lstStyle/>
          <a:p>
            <a:pPr marL="342900" indent="-342900">
              <a:buFont typeface="+mj-lt"/>
              <a:buAutoNum type="arabicPeriod"/>
            </a:pPr>
            <a:r>
              <a:rPr lang="es-MX" sz="1600" b="1" dirty="0"/>
              <a:t>SELECCIONAR EL PRODUCT OWNER. </a:t>
            </a:r>
            <a:r>
              <a:rPr lang="es-MX" sz="1600" dirty="0"/>
              <a:t>Seleccionar la persona que tiene la responsabilidad del proyecto, la voz del cliente y sabe cuáles son los objetivos</a:t>
            </a:r>
            <a:r>
              <a:rPr lang="es-MX" sz="1600" dirty="0" smtClean="0"/>
              <a:t>.</a:t>
            </a:r>
          </a:p>
          <a:p>
            <a:pPr marL="342900" indent="-342900">
              <a:buFont typeface="+mj-lt"/>
              <a:buAutoNum type="arabicPeriod"/>
            </a:pPr>
            <a:endParaRPr lang="es-MX" sz="1600" dirty="0"/>
          </a:p>
          <a:p>
            <a:pPr marL="342900" indent="-342900">
              <a:buFont typeface="+mj-lt"/>
              <a:buAutoNum type="arabicPeriod"/>
            </a:pPr>
            <a:endParaRPr lang="es-MX" sz="1600" dirty="0" smtClean="0"/>
          </a:p>
          <a:p>
            <a:pPr marL="342900" indent="-342900">
              <a:buFont typeface="+mj-lt"/>
              <a:buAutoNum type="arabicPeriod"/>
            </a:pPr>
            <a:endParaRPr lang="es-MX" sz="1600" dirty="0"/>
          </a:p>
          <a:p>
            <a:endParaRPr lang="es-MX" sz="1600" dirty="0"/>
          </a:p>
          <a:p>
            <a:r>
              <a:rPr lang="es-MX" sz="1600" b="1" dirty="0"/>
              <a:t>  </a:t>
            </a:r>
          </a:p>
          <a:p>
            <a:pPr marL="342900" indent="-342900">
              <a:buAutoNum type="arabicPeriod" startAt="2"/>
            </a:pPr>
            <a:r>
              <a:rPr lang="es-MX" sz="1600" b="1" dirty="0"/>
              <a:t>SELECCIONAR EL SCRUM TEAM PARA DESARROLLAR EL PROYECTO. </a:t>
            </a:r>
            <a:r>
              <a:rPr lang="es-MX" sz="1600" dirty="0"/>
              <a:t>Seleccionar un equipo de entre 3 y 9 personas para desarrollar todas las actividades previstas</a:t>
            </a:r>
          </a:p>
          <a:p>
            <a:endParaRPr lang="es-MX" sz="1600" dirty="0" smtClean="0"/>
          </a:p>
          <a:p>
            <a:endParaRPr lang="es-MX" sz="1600" dirty="0"/>
          </a:p>
          <a:p>
            <a:endParaRPr lang="es-MX" sz="1600" dirty="0" smtClean="0"/>
          </a:p>
          <a:p>
            <a:endParaRPr lang="es-MX" sz="1600" dirty="0"/>
          </a:p>
          <a:p>
            <a:endParaRPr lang="es-MX" sz="1600" dirty="0"/>
          </a:p>
        </p:txBody>
      </p:sp>
      <p:sp>
        <p:nvSpPr>
          <p:cNvPr id="4" name="CuadroTexto 3"/>
          <p:cNvSpPr txBox="1"/>
          <p:nvPr/>
        </p:nvSpPr>
        <p:spPr>
          <a:xfrm>
            <a:off x="1651000" y="1473200"/>
            <a:ext cx="2082800" cy="369332"/>
          </a:xfrm>
          <a:prstGeom prst="rect">
            <a:avLst/>
          </a:prstGeom>
          <a:noFill/>
        </p:spPr>
        <p:txBody>
          <a:bodyPr wrap="square" rtlCol="0">
            <a:spAutoFit/>
          </a:bodyPr>
          <a:lstStyle/>
          <a:p>
            <a:r>
              <a:rPr lang="es-MX" dirty="0"/>
              <a:t>:</a:t>
            </a:r>
            <a:endParaRPr lang="en-US" dirty="0"/>
          </a:p>
        </p:txBody>
      </p:sp>
      <p:pic>
        <p:nvPicPr>
          <p:cNvPr id="5" name="Imagen 4"/>
          <p:cNvPicPr>
            <a:picLocks noChangeAspect="1"/>
          </p:cNvPicPr>
          <p:nvPr/>
        </p:nvPicPr>
        <p:blipFill>
          <a:blip r:embed="rId2"/>
          <a:stretch>
            <a:fillRect/>
          </a:stretch>
        </p:blipFill>
        <p:spPr>
          <a:xfrm>
            <a:off x="2326042" y="5172370"/>
            <a:ext cx="1483958" cy="1427385"/>
          </a:xfrm>
          <a:prstGeom prst="rect">
            <a:avLst/>
          </a:prstGeom>
        </p:spPr>
      </p:pic>
      <p:pic>
        <p:nvPicPr>
          <p:cNvPr id="6" name="Imagen 5"/>
          <p:cNvPicPr/>
          <p:nvPr/>
        </p:nvPicPr>
        <p:blipFill rotWithShape="1">
          <a:blip r:embed="rId3"/>
          <a:srcRect l="17651" t="51873" r="70808" b="25937"/>
          <a:stretch/>
        </p:blipFill>
        <p:spPr bwMode="auto">
          <a:xfrm>
            <a:off x="2482850" y="3057843"/>
            <a:ext cx="920750" cy="1222057"/>
          </a:xfrm>
          <a:prstGeom prst="rect">
            <a:avLst/>
          </a:prstGeom>
          <a:ln w="28575">
            <a:solidFill>
              <a:schemeClr val="accent1">
                <a:lumMod val="40000"/>
                <a:lumOff val="60000"/>
              </a:schemeClr>
            </a:solidFill>
          </a:ln>
          <a:effectLst>
            <a:outerShdw blurRad="50800" dist="38100" algn="l"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90532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53777" y="388496"/>
            <a:ext cx="8774423" cy="3539430"/>
          </a:xfrm>
          <a:prstGeom prst="rect">
            <a:avLst/>
          </a:prstGeom>
          <a:noFill/>
        </p:spPr>
        <p:txBody>
          <a:bodyPr wrap="square" rtlCol="0">
            <a:spAutoFit/>
          </a:bodyPr>
          <a:lstStyle/>
          <a:p>
            <a:pPr marL="342900" indent="-342900">
              <a:buAutoNum type="arabicPeriod" startAt="3"/>
            </a:pPr>
            <a:r>
              <a:rPr lang="es-MX" sz="1600" b="1" dirty="0" smtClean="0"/>
              <a:t>SELECCIONAR </a:t>
            </a:r>
            <a:r>
              <a:rPr lang="es-MX" sz="1600" b="1" dirty="0"/>
              <a:t>UN SCRUM MASTER PARA AYUDAR Y LIDERAR EL EQUIPO. </a:t>
            </a:r>
            <a:r>
              <a:rPr lang="es-MX" sz="1600" dirty="0"/>
              <a:t>Seleccionar la persona que conoce la metodología y se responsabiliza de conducir las iteraciones o Sprint definidos</a:t>
            </a:r>
            <a:r>
              <a:rPr lang="es-MX" sz="1600" dirty="0" smtClean="0"/>
              <a:t>.</a:t>
            </a:r>
          </a:p>
          <a:p>
            <a:pPr marL="342900" indent="-342900">
              <a:buAutoNum type="arabicPeriod" startAt="3"/>
            </a:pPr>
            <a:endParaRPr lang="es-MX" sz="1600" dirty="0"/>
          </a:p>
          <a:p>
            <a:pPr marL="342900" indent="-342900">
              <a:buAutoNum type="arabicPeriod" startAt="3"/>
            </a:pPr>
            <a:endParaRPr lang="es-MX" sz="1600" dirty="0" smtClean="0"/>
          </a:p>
          <a:p>
            <a:pPr marL="342900" indent="-342900">
              <a:buAutoNum type="arabicPeriod" startAt="3"/>
            </a:pPr>
            <a:endParaRPr lang="es-MX" sz="1600" dirty="0"/>
          </a:p>
          <a:p>
            <a:pPr marL="342900" indent="-342900">
              <a:buAutoNum type="arabicPeriod" startAt="3"/>
            </a:pPr>
            <a:endParaRPr lang="es-MX" sz="1600" dirty="0" smtClean="0"/>
          </a:p>
          <a:p>
            <a:pPr marL="342900" indent="-342900">
              <a:buAutoNum type="arabicPeriod" startAt="3"/>
            </a:pPr>
            <a:endParaRPr lang="es-MX" sz="1600" dirty="0" smtClean="0"/>
          </a:p>
          <a:p>
            <a:pPr marL="342900" indent="-342900">
              <a:buAutoNum type="arabicPeriod" startAt="3"/>
            </a:pPr>
            <a:endParaRPr lang="es-MX" sz="1600" dirty="0"/>
          </a:p>
          <a:p>
            <a:pPr marL="342900" indent="-342900">
              <a:buAutoNum type="arabicPeriod" startAt="3"/>
            </a:pPr>
            <a:endParaRPr lang="es-MX" sz="1600" dirty="0" smtClean="0"/>
          </a:p>
          <a:p>
            <a:pPr marL="342900" indent="-342900">
              <a:buAutoNum type="arabicPeriod" startAt="3"/>
            </a:pPr>
            <a:endParaRPr lang="es-MX" sz="1600" dirty="0" smtClean="0"/>
          </a:p>
          <a:p>
            <a:pPr marL="342900" indent="-342900">
              <a:buFontTx/>
              <a:buAutoNum type="arabicPeriod" startAt="3"/>
            </a:pPr>
            <a:r>
              <a:rPr lang="es-MX" sz="1600" b="1" dirty="0"/>
              <a:t>ELABORAR LA LISTA DE BLOQUES DEL PROYECTO O BACKLOG DEL PRODUCTO. </a:t>
            </a:r>
            <a:r>
              <a:rPr lang="es-MX" sz="1600" dirty="0"/>
              <a:t>Son los bloques del proyecto o </a:t>
            </a:r>
            <a:r>
              <a:rPr lang="es-MX" sz="1600" dirty="0" err="1"/>
              <a:t>stories</a:t>
            </a:r>
            <a:r>
              <a:rPr lang="es-MX" sz="1600" dirty="0"/>
              <a:t>, es decir la lista de todos los objetivos que deben conseguirse en el proyecto</a:t>
            </a:r>
            <a:r>
              <a:rPr lang="es-MX" sz="1600" dirty="0" smtClean="0"/>
              <a:t>.</a:t>
            </a:r>
            <a:endParaRPr lang="es-MX" sz="1600" dirty="0"/>
          </a:p>
          <a:p>
            <a:endParaRPr lang="es-MX" sz="1600" dirty="0"/>
          </a:p>
        </p:txBody>
      </p:sp>
      <p:pic>
        <p:nvPicPr>
          <p:cNvPr id="7" name="Imagen 6"/>
          <p:cNvPicPr/>
          <p:nvPr/>
        </p:nvPicPr>
        <p:blipFill rotWithShape="1">
          <a:blip r:embed="rId2"/>
          <a:srcRect l="60760" t="31124" r="13273" b="29107"/>
          <a:stretch/>
        </p:blipFill>
        <p:spPr bwMode="auto">
          <a:xfrm>
            <a:off x="1385887" y="1013460"/>
            <a:ext cx="2386013" cy="1704340"/>
          </a:xfrm>
          <a:prstGeom prst="rect">
            <a:avLst/>
          </a:prstGeom>
          <a:ln w="28575">
            <a:solidFill>
              <a:schemeClr val="accent1">
                <a:lumMod val="40000"/>
                <a:lumOff val="60000"/>
              </a:schemeClr>
            </a:solidFill>
          </a:ln>
          <a:effectLst>
            <a:outerShdw blurRad="50800" dist="38100" algn="l" rotWithShape="0">
              <a:prstClr val="black">
                <a:alpha val="40000"/>
              </a:prstClr>
            </a:outerShdw>
          </a:effectLst>
          <a:extLst>
            <a:ext uri="{53640926-AAD7-44D8-BBD7-CCE9431645EC}">
              <a14:shadowObscured xmlns:a14="http://schemas.microsoft.com/office/drawing/2010/main"/>
            </a:ext>
          </a:extLst>
        </p:spPr>
      </p:pic>
      <p:sp>
        <p:nvSpPr>
          <p:cNvPr id="9" name="CuadroTexto 8"/>
          <p:cNvSpPr txBox="1"/>
          <p:nvPr/>
        </p:nvSpPr>
        <p:spPr>
          <a:xfrm>
            <a:off x="4382777" y="4470400"/>
            <a:ext cx="7809223" cy="1323439"/>
          </a:xfrm>
          <a:prstGeom prst="rect">
            <a:avLst/>
          </a:prstGeom>
          <a:noFill/>
        </p:spPr>
        <p:txBody>
          <a:bodyPr wrap="square" rtlCol="0">
            <a:spAutoFit/>
          </a:bodyPr>
          <a:lstStyle/>
          <a:p>
            <a:endParaRPr lang="es-MX" sz="1600" dirty="0"/>
          </a:p>
          <a:p>
            <a:r>
              <a:rPr lang="es-MX" sz="1600" b="1" dirty="0"/>
              <a:t>5.   PRIORIZAR LOS BLOQUES DEL PROYECTO O BACKLOG DEL PRODUCTO. </a:t>
            </a:r>
            <a:r>
              <a:rPr lang="es-MX" sz="1600" dirty="0"/>
              <a:t>El equipo prioriza el nivel de importancia de los bloques que componen el proyecto.</a:t>
            </a:r>
          </a:p>
          <a:p>
            <a:endParaRPr lang="es-MX" sz="1600" dirty="0"/>
          </a:p>
          <a:p>
            <a:endParaRPr lang="es-MX" sz="1600" dirty="0"/>
          </a:p>
        </p:txBody>
      </p:sp>
      <p:pic>
        <p:nvPicPr>
          <p:cNvPr id="10" name="Imagen 9"/>
          <p:cNvPicPr>
            <a:picLocks noChangeAspect="1"/>
          </p:cNvPicPr>
          <p:nvPr/>
        </p:nvPicPr>
        <p:blipFill>
          <a:blip r:embed="rId3"/>
          <a:stretch>
            <a:fillRect/>
          </a:stretch>
        </p:blipFill>
        <p:spPr>
          <a:xfrm>
            <a:off x="1296815" y="3904884"/>
            <a:ext cx="2770084" cy="2064115"/>
          </a:xfrm>
          <a:prstGeom prst="rect">
            <a:avLst/>
          </a:prstGeom>
        </p:spPr>
      </p:pic>
    </p:spTree>
    <p:extLst>
      <p:ext uri="{BB962C8B-B14F-4D97-AF65-F5344CB8AC3E}">
        <p14:creationId xmlns:p14="http://schemas.microsoft.com/office/powerpoint/2010/main" val="199043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39800" y="317501"/>
            <a:ext cx="7213600" cy="3293209"/>
          </a:xfrm>
          <a:prstGeom prst="rect">
            <a:avLst/>
          </a:prstGeom>
          <a:noFill/>
        </p:spPr>
        <p:txBody>
          <a:bodyPr wrap="square" rtlCol="0">
            <a:spAutoFit/>
          </a:bodyPr>
          <a:lstStyle/>
          <a:p>
            <a:pPr marL="342900" indent="-342900" algn="just">
              <a:buAutoNum type="arabicPeriod" startAt="6"/>
            </a:pPr>
            <a:r>
              <a:rPr lang="es-MX" sz="1600" b="1" dirty="0" smtClean="0"/>
              <a:t>PLANIFICAR </a:t>
            </a:r>
            <a:r>
              <a:rPr lang="es-MX" sz="1600" b="1" dirty="0"/>
              <a:t>EL SPRINT, DEFINIR EL PLAZO Y EL OBJETIVO DE LO QUE SE QUIERE CONSEGUIR. </a:t>
            </a:r>
            <a:r>
              <a:rPr lang="es-MX" sz="1600" dirty="0"/>
              <a:t>El equipo hace una previsión de cuántos ítems ha de realizar en el sprint para conseguir completar uno de los objetivos definidos. Los Sprint duran entre 2 a 4 semanas</a:t>
            </a:r>
          </a:p>
          <a:p>
            <a:pPr marL="342900" indent="-342900" algn="just">
              <a:buFontTx/>
              <a:buAutoNum type="arabicPeriod" startAt="6"/>
            </a:pPr>
            <a:r>
              <a:rPr lang="es-MX" sz="1600" b="1" dirty="0"/>
              <a:t>DEFINIR LA RELACIÓN DE ACTIVIDADES PARA COMPLETAR EL SPRINT DEFINIDO. </a:t>
            </a:r>
            <a:r>
              <a:rPr lang="es-MX" sz="1600" dirty="0"/>
              <a:t>El equipo deberá ir definiendo las actividades que componen el sprint planificado</a:t>
            </a:r>
            <a:r>
              <a:rPr lang="es-MX" sz="1600" dirty="0" smtClean="0"/>
              <a:t>.</a:t>
            </a:r>
          </a:p>
          <a:p>
            <a:pPr marL="342900" indent="-342900" algn="just">
              <a:buFontTx/>
              <a:buAutoNum type="arabicPeriod" startAt="6"/>
            </a:pPr>
            <a:endParaRPr lang="es-MX" sz="1600" dirty="0"/>
          </a:p>
          <a:p>
            <a:pPr marL="342900" indent="-342900" algn="just">
              <a:buFontTx/>
              <a:buAutoNum type="arabicPeriod" startAt="6"/>
            </a:pPr>
            <a:r>
              <a:rPr lang="es-MX" sz="1600" b="1" dirty="0"/>
              <a:t>SCRUM DIARIO, REUNIÓN DIARIA PARA EL SEGUIMIENTO DE LAS ACTIVIDADES. </a:t>
            </a:r>
            <a:r>
              <a:rPr lang="es-MX" sz="1600" dirty="0"/>
              <a:t>Reunión diaria del equipo Scrum, durante un máximo de 15 minutos para revisar el trabajo realizado el </a:t>
            </a:r>
            <a:r>
              <a:rPr lang="es-MX" sz="1600" dirty="0" smtClean="0"/>
              <a:t>día </a:t>
            </a:r>
            <a:r>
              <a:rPr lang="es-MX" sz="1600" dirty="0"/>
              <a:t>anterior y planificar las próximas acciones.</a:t>
            </a:r>
          </a:p>
          <a:p>
            <a:pPr marL="342900" indent="-342900">
              <a:buAutoNum type="arabicPeriod" startAt="6"/>
            </a:pPr>
            <a:endParaRPr lang="es-MX" sz="1600" dirty="0"/>
          </a:p>
        </p:txBody>
      </p:sp>
      <p:sp>
        <p:nvSpPr>
          <p:cNvPr id="3" name="CuadroTexto 2"/>
          <p:cNvSpPr txBox="1"/>
          <p:nvPr/>
        </p:nvSpPr>
        <p:spPr>
          <a:xfrm>
            <a:off x="4800600" y="3733800"/>
            <a:ext cx="6718300" cy="2585323"/>
          </a:xfrm>
          <a:prstGeom prst="rect">
            <a:avLst/>
          </a:prstGeom>
          <a:noFill/>
        </p:spPr>
        <p:txBody>
          <a:bodyPr wrap="square" rtlCol="0">
            <a:spAutoFit/>
          </a:bodyPr>
          <a:lstStyle/>
          <a:p>
            <a:pPr marL="342900" indent="-342900" algn="just">
              <a:buAutoNum type="arabicPeriod" startAt="9"/>
            </a:pPr>
            <a:r>
              <a:rPr lang="es-MX" b="1" dirty="0"/>
              <a:t>S</a:t>
            </a:r>
            <a:r>
              <a:rPr lang="es-MX" sz="1600" b="1" dirty="0"/>
              <a:t>CRUM DIARIO, REUNIÓN DIARIA PARA EL SEGUIMIENTO DE LAS ACTIVIDADES. </a:t>
            </a:r>
            <a:r>
              <a:rPr lang="es-MX" sz="1600" dirty="0"/>
              <a:t>Reunión diaria del equipo Scrum, durante un máximo de 15 minutos para revisar el trabajo realizado el día anterior y planificar las próximas acciones</a:t>
            </a:r>
            <a:r>
              <a:rPr lang="es-MX" sz="1600" dirty="0" smtClean="0"/>
              <a:t>.</a:t>
            </a:r>
          </a:p>
          <a:p>
            <a:pPr marL="342900" indent="-342900" algn="just">
              <a:buAutoNum type="arabicPeriod" startAt="9"/>
            </a:pPr>
            <a:endParaRPr lang="es-MX" sz="1600" dirty="0"/>
          </a:p>
          <a:p>
            <a:pPr marL="342900" indent="-342900" algn="just">
              <a:buFontTx/>
              <a:buAutoNum type="arabicPeriod" startAt="9"/>
            </a:pPr>
            <a:r>
              <a:rPr lang="es-MX" sz="1600" b="1" dirty="0"/>
              <a:t>REVISIÓN DEL SPRINT Y RETROSPECTIVA DEL SPRINT, PROCESO DE MEJORA CONTINUA. </a:t>
            </a:r>
            <a:r>
              <a:rPr lang="es-MX" sz="1600" dirty="0"/>
              <a:t>Revisión del sprint es la reunión en la que el equipo muestra lo que ha construido durante el sprint La Retrospectiva del sprint, se realiza para reflexionar sobre todos aquellos aspectos necesarios para mejorar el proceso.</a:t>
            </a:r>
          </a:p>
        </p:txBody>
      </p:sp>
      <p:pic>
        <p:nvPicPr>
          <p:cNvPr id="4" name="Imagen 3"/>
          <p:cNvPicPr>
            <a:picLocks noChangeAspect="1"/>
          </p:cNvPicPr>
          <p:nvPr/>
        </p:nvPicPr>
        <p:blipFill>
          <a:blip r:embed="rId2"/>
          <a:stretch>
            <a:fillRect/>
          </a:stretch>
        </p:blipFill>
        <p:spPr>
          <a:xfrm>
            <a:off x="1216565" y="3437552"/>
            <a:ext cx="3421451" cy="3064848"/>
          </a:xfrm>
          <a:prstGeom prst="rect">
            <a:avLst/>
          </a:prstGeom>
        </p:spPr>
      </p:pic>
      <p:pic>
        <p:nvPicPr>
          <p:cNvPr id="5" name="Imagen 4"/>
          <p:cNvPicPr/>
          <p:nvPr/>
        </p:nvPicPr>
        <p:blipFill rotWithShape="1">
          <a:blip r:embed="rId3"/>
          <a:srcRect l="52783" t="26513" r="26171" b="48127"/>
          <a:stretch/>
        </p:blipFill>
        <p:spPr bwMode="auto">
          <a:xfrm>
            <a:off x="8505824" y="457835"/>
            <a:ext cx="3228976" cy="2171066"/>
          </a:xfrm>
          <a:prstGeom prst="rect">
            <a:avLst/>
          </a:prstGeom>
          <a:ln w="28575">
            <a:solidFill>
              <a:schemeClr val="accent1">
                <a:lumMod val="40000"/>
                <a:lumOff val="60000"/>
              </a:schemeClr>
            </a:solidFill>
          </a:ln>
          <a:effectLst>
            <a:outerShdw blurRad="50800" dist="38100" algn="l"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41336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43000" y="506185"/>
            <a:ext cx="10678885" cy="1446550"/>
          </a:xfrm>
          <a:prstGeom prst="rect">
            <a:avLst/>
          </a:prstGeom>
          <a:noFill/>
        </p:spPr>
        <p:txBody>
          <a:bodyPr wrap="square" rtlCol="0">
            <a:spAutoFit/>
          </a:bodyPr>
          <a:lstStyle/>
          <a:p>
            <a:pPr algn="ctr"/>
            <a:r>
              <a:rPr lang="es-MX" sz="6000" b="1" dirty="0">
                <a:solidFill>
                  <a:srgbClr val="DAA510"/>
                </a:solidFill>
                <a:latin typeface="+mj-lt"/>
              </a:rPr>
              <a:t>BENEFICIOS DE USAR SCRUM</a:t>
            </a:r>
          </a:p>
          <a:p>
            <a:endParaRPr lang="en-US" sz="2800" dirty="0"/>
          </a:p>
        </p:txBody>
      </p:sp>
      <p:sp>
        <p:nvSpPr>
          <p:cNvPr id="3" name="CuadroTexto 2"/>
          <p:cNvSpPr txBox="1"/>
          <p:nvPr/>
        </p:nvSpPr>
        <p:spPr>
          <a:xfrm>
            <a:off x="1110342" y="1730829"/>
            <a:ext cx="10711544" cy="4019303"/>
          </a:xfrm>
          <a:prstGeom prst="rect">
            <a:avLst/>
          </a:prstGeom>
          <a:noFill/>
        </p:spPr>
        <p:txBody>
          <a:bodyPr wrap="square" rtlCol="0">
            <a:spAutoFit/>
          </a:bodyPr>
          <a:lstStyle/>
          <a:p>
            <a:pPr marL="285750" indent="-285750" fontAlgn="base">
              <a:buFont typeface="Wingdings" panose="05000000000000000000" pitchFamily="2" charset="2"/>
              <a:buChar char=""/>
            </a:pPr>
            <a:r>
              <a:rPr lang="es-MX" dirty="0"/>
              <a:t>El cumplimiento de las expectativas del cliente con el proyecto desarrollado gracias a la presentación de las demos de Sprint al cliente (Product Owner) que proporcionan un feedback al equipo.</a:t>
            </a:r>
          </a:p>
          <a:p>
            <a:pPr marL="285750" indent="-285750" fontAlgn="base">
              <a:buFont typeface="Wingdings" panose="05000000000000000000" pitchFamily="2" charset="2"/>
              <a:buChar char=""/>
            </a:pPr>
            <a:endParaRPr lang="es-MX" dirty="0"/>
          </a:p>
          <a:p>
            <a:pPr marL="285750" indent="-285750" fontAlgn="base">
              <a:buFont typeface="Wingdings" panose="05000000000000000000" pitchFamily="2" charset="2"/>
              <a:buChar char=""/>
            </a:pPr>
            <a:r>
              <a:rPr lang="es-MX" dirty="0"/>
              <a:t>Mayor flexibilidad ante los cambios, la metodología está pensada para adaptarse a los cambios, ya sean éstos requerimientos del cliente o modificaciones del mercado.</a:t>
            </a:r>
          </a:p>
          <a:p>
            <a:pPr marL="285750" indent="-285750" fontAlgn="base">
              <a:buFont typeface="Wingdings" panose="05000000000000000000" pitchFamily="2" charset="2"/>
              <a:buChar char=""/>
            </a:pPr>
            <a:r>
              <a:rPr lang="es-MX" dirty="0"/>
              <a:t>Reducción del Time To Market, al desarrollar las partes más importantes al inicio, el cliente dispone de partes de valor que puede empezar a utilizar antes.</a:t>
            </a:r>
          </a:p>
          <a:p>
            <a:pPr marL="285750" indent="-285750" fontAlgn="base">
              <a:buFont typeface="Wingdings" panose="05000000000000000000" pitchFamily="2" charset="2"/>
              <a:buChar char=""/>
            </a:pPr>
            <a:r>
              <a:rPr lang="es-MX" dirty="0"/>
              <a:t>Aumento de la productividad de los equipos de la empresa a los que se les otorga mayor autonomía para organizarse y mayor libertad, reduciendo protocolos y burocracia.</a:t>
            </a:r>
          </a:p>
          <a:p>
            <a:pPr marL="285750" indent="-285750" fontAlgn="base">
              <a:buFont typeface="Wingdings" panose="05000000000000000000" pitchFamily="2" charset="2"/>
              <a:buChar char=""/>
            </a:pPr>
            <a:endParaRPr lang="es-MX" dirty="0"/>
          </a:p>
          <a:p>
            <a:pPr marL="285750" indent="-285750" fontAlgn="base">
              <a:buFont typeface="Wingdings" panose="05000000000000000000" pitchFamily="2" charset="2"/>
              <a:buChar char=""/>
            </a:pPr>
            <a:r>
              <a:rPr lang="es-MX" dirty="0"/>
              <a:t>Reducción de los riesgos debido a que primero se validan las funcionalidades más importantes del proyecto, lo que permite anticiparse a los riesgos que puedan surgir.</a:t>
            </a:r>
          </a:p>
          <a:p>
            <a:pPr fontAlgn="base"/>
            <a:r>
              <a:rPr lang="es-MX" b="1" dirty="0"/>
              <a:t> </a:t>
            </a:r>
            <a:endParaRPr lang="es-MX" dirty="0"/>
          </a:p>
          <a:p>
            <a:endParaRPr lang="en-US" dirty="0"/>
          </a:p>
        </p:txBody>
      </p:sp>
    </p:spTree>
    <p:extLst>
      <p:ext uri="{BB962C8B-B14F-4D97-AF65-F5344CB8AC3E}">
        <p14:creationId xmlns:p14="http://schemas.microsoft.com/office/powerpoint/2010/main" val="156245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43000" y="506185"/>
            <a:ext cx="10678885" cy="1446550"/>
          </a:xfrm>
          <a:prstGeom prst="rect">
            <a:avLst/>
          </a:prstGeom>
          <a:noFill/>
        </p:spPr>
        <p:txBody>
          <a:bodyPr wrap="square" rtlCol="0">
            <a:spAutoFit/>
          </a:bodyPr>
          <a:lstStyle/>
          <a:p>
            <a:pPr algn="ctr"/>
            <a:r>
              <a:rPr lang="es-MX" sz="6000" b="1" dirty="0" smtClean="0">
                <a:solidFill>
                  <a:srgbClr val="DAA510"/>
                </a:solidFill>
                <a:latin typeface="+mj-lt"/>
              </a:rPr>
              <a:t>DESVENTAJAS DE </a:t>
            </a:r>
            <a:r>
              <a:rPr lang="es-MX" sz="6000" b="1" dirty="0">
                <a:solidFill>
                  <a:srgbClr val="DAA510"/>
                </a:solidFill>
                <a:latin typeface="+mj-lt"/>
              </a:rPr>
              <a:t>USAR SCRUM</a:t>
            </a:r>
          </a:p>
          <a:p>
            <a:endParaRPr lang="en-US" sz="2800" dirty="0"/>
          </a:p>
        </p:txBody>
      </p:sp>
      <p:sp>
        <p:nvSpPr>
          <p:cNvPr id="3" name="CuadroTexto 2"/>
          <p:cNvSpPr txBox="1"/>
          <p:nvPr/>
        </p:nvSpPr>
        <p:spPr>
          <a:xfrm>
            <a:off x="1110342" y="1730829"/>
            <a:ext cx="10711544" cy="3139321"/>
          </a:xfrm>
          <a:prstGeom prst="rect">
            <a:avLst/>
          </a:prstGeom>
          <a:noFill/>
        </p:spPr>
        <p:txBody>
          <a:bodyPr wrap="square" rtlCol="0">
            <a:spAutoFit/>
          </a:bodyPr>
          <a:lstStyle/>
          <a:p>
            <a:pPr marL="285750" indent="-285750" fontAlgn="base">
              <a:buFont typeface="Wingdings" panose="05000000000000000000" pitchFamily="2" charset="2"/>
              <a:buChar char=""/>
            </a:pPr>
            <a:r>
              <a:rPr lang="es-MX" dirty="0" smtClean="0"/>
              <a:t>Aunque suele dar una impresión que los trabajos basados en Scrum tienden a durar mas tiempo, esto no es del todo cierto y otras metodologías presentan mejores acabados según el resultado obtenido.</a:t>
            </a:r>
          </a:p>
          <a:p>
            <a:pPr marL="285750" indent="-285750" fontAlgn="base">
              <a:buFont typeface="Wingdings" panose="05000000000000000000" pitchFamily="2" charset="2"/>
              <a:buChar char=""/>
            </a:pPr>
            <a:endParaRPr lang="es-MX" dirty="0" smtClean="0"/>
          </a:p>
          <a:p>
            <a:pPr marL="285750" indent="-285750" fontAlgn="base">
              <a:buFont typeface="Wingdings" panose="05000000000000000000" pitchFamily="2" charset="2"/>
              <a:buChar char=""/>
            </a:pPr>
            <a:r>
              <a:rPr lang="es-MX" dirty="0" smtClean="0"/>
              <a:t>Existen mayores probabilidades de fracasar en comparación a otras metodologías, porque debe haber un buen trabajo en equipo y la salida de uno generaría problemas, en especial cuando la coordinación y motivación son esenciales en Scrum.</a:t>
            </a:r>
          </a:p>
          <a:p>
            <a:pPr marL="285750" indent="-285750" fontAlgn="base">
              <a:buFont typeface="Wingdings" panose="05000000000000000000" pitchFamily="2" charset="2"/>
              <a:buChar char=""/>
            </a:pPr>
            <a:endParaRPr lang="es-MX" dirty="0" smtClean="0"/>
          </a:p>
          <a:p>
            <a:pPr marL="285750" indent="-285750" fontAlgn="base">
              <a:buFont typeface="Wingdings" panose="05000000000000000000" pitchFamily="2" charset="2"/>
              <a:buChar char=""/>
              <a:tabLst>
                <a:tab pos="5562600" algn="l"/>
              </a:tabLst>
            </a:pPr>
            <a:r>
              <a:rPr lang="es-MX" dirty="0" smtClean="0"/>
              <a:t>Al existir demasiadas reuniones se crea un ambiente de estrés y frustraciones en los integrantes con poca experiencia, por lo que es necesario darles espacio y apoyarles en su crecimiento profesional.</a:t>
            </a:r>
          </a:p>
          <a:p>
            <a:pPr fontAlgn="base"/>
            <a:r>
              <a:rPr lang="es-MX" b="1" dirty="0"/>
              <a:t> </a:t>
            </a:r>
            <a:endParaRPr lang="es-MX" dirty="0"/>
          </a:p>
          <a:p>
            <a:endParaRPr lang="en-US" dirty="0"/>
          </a:p>
        </p:txBody>
      </p:sp>
    </p:spTree>
    <p:extLst>
      <p:ext uri="{BB962C8B-B14F-4D97-AF65-F5344CB8AC3E}">
        <p14:creationId xmlns:p14="http://schemas.microsoft.com/office/powerpoint/2010/main" val="22122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423377" y="552228"/>
            <a:ext cx="5420819" cy="1015663"/>
          </a:xfrm>
          <a:prstGeom prst="rect">
            <a:avLst/>
          </a:prstGeom>
          <a:noFill/>
        </p:spPr>
        <p:txBody>
          <a:bodyPr wrap="square" rtlCol="0">
            <a:spAutoFit/>
          </a:bodyPr>
          <a:lstStyle/>
          <a:p>
            <a:r>
              <a:rPr lang="es-MX" sz="6000" b="1" dirty="0">
                <a:solidFill>
                  <a:srgbClr val="DAA510"/>
                </a:solidFill>
                <a:latin typeface="+mj-lt"/>
              </a:rPr>
              <a:t>CONCLUSIONES</a:t>
            </a:r>
            <a:endParaRPr lang="en-US" sz="6000" b="1" dirty="0">
              <a:solidFill>
                <a:srgbClr val="DAA510"/>
              </a:solidFill>
              <a:latin typeface="+mj-lt"/>
            </a:endParaRPr>
          </a:p>
        </p:txBody>
      </p:sp>
      <p:sp>
        <p:nvSpPr>
          <p:cNvPr id="4" name="CuadroTexto 3"/>
          <p:cNvSpPr txBox="1"/>
          <p:nvPr/>
        </p:nvSpPr>
        <p:spPr>
          <a:xfrm>
            <a:off x="894188" y="2019922"/>
            <a:ext cx="5056907" cy="4524315"/>
          </a:xfrm>
          <a:prstGeom prst="rect">
            <a:avLst/>
          </a:prstGeom>
          <a:noFill/>
        </p:spPr>
        <p:txBody>
          <a:bodyPr wrap="square" rtlCol="0">
            <a:spAutoFit/>
          </a:bodyPr>
          <a:lstStyle/>
          <a:p>
            <a:pPr marL="342900" indent="-342900" algn="just" fontAlgn="base">
              <a:buFont typeface="+mj-lt"/>
              <a:buAutoNum type="arabicPeriod"/>
            </a:pPr>
            <a:r>
              <a:rPr lang="es-MX" dirty="0"/>
              <a:t>Scrum permite mejorar la forma de trabajar y ser más productivos para reducir los tiempos de desarrollo y aumentar la capacidad de reacción ante el mercado.</a:t>
            </a:r>
          </a:p>
          <a:p>
            <a:pPr marL="342900" indent="-342900" algn="just" fontAlgn="base">
              <a:buFont typeface="+mj-lt"/>
              <a:buAutoNum type="arabicPeriod"/>
            </a:pPr>
            <a:r>
              <a:rPr lang="es-MX" dirty="0"/>
              <a:t>Los asistentes podrán conocer los conceptos y las herramientas necesarias para aplicar el SCRUM en la organización, interiorizando de forma práctica las bases de la filosofía ágil para el desarrollo de proyectos.</a:t>
            </a:r>
          </a:p>
          <a:p>
            <a:pPr marL="342900" indent="-342900" algn="just" fontAlgn="base">
              <a:buFont typeface="+mj-lt"/>
              <a:buAutoNum type="arabicPeriod"/>
            </a:pPr>
            <a:r>
              <a:rPr lang="es-MX" dirty="0"/>
              <a:t>Los participantes adquieren el conocimiento de la metodología para aplicarla a un primer proyecto de forma práctica. Aplicar estas herramientas en el día a día de la empresa permitirá optimizar el trabajo en equipo y acortar los tiempos de desarrollo mejorando los resultados.</a:t>
            </a:r>
          </a:p>
        </p:txBody>
      </p:sp>
      <p:pic>
        <p:nvPicPr>
          <p:cNvPr id="5124" name="Picture 4" descr="Conclusión: definición, tipos, características y ejemplos"/>
          <p:cNvPicPr>
            <a:picLocks noChangeAspect="1" noChangeArrowheads="1"/>
          </p:cNvPicPr>
          <p:nvPr/>
        </p:nvPicPr>
        <p:blipFill rotWithShape="1">
          <a:blip r:embed="rId2">
            <a:extLst>
              <a:ext uri="{28A0092B-C50C-407E-A947-70E740481C1C}">
                <a14:useLocalDpi xmlns:a14="http://schemas.microsoft.com/office/drawing/2010/main" val="0"/>
              </a:ext>
            </a:extLst>
          </a:blip>
          <a:srcRect r="24534"/>
          <a:stretch/>
        </p:blipFill>
        <p:spPr bwMode="auto">
          <a:xfrm>
            <a:off x="6133785" y="2029292"/>
            <a:ext cx="5750550"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05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692965" y="315669"/>
            <a:ext cx="6806069" cy="1015663"/>
          </a:xfrm>
          <a:prstGeom prst="rect">
            <a:avLst/>
          </a:prstGeom>
          <a:noFill/>
        </p:spPr>
        <p:txBody>
          <a:bodyPr wrap="square" rtlCol="0">
            <a:spAutoFit/>
          </a:bodyPr>
          <a:lstStyle/>
          <a:p>
            <a:pPr algn="ctr"/>
            <a:r>
              <a:rPr lang="es-MX" sz="6000" b="1" dirty="0">
                <a:solidFill>
                  <a:srgbClr val="DAA510"/>
                </a:solidFill>
                <a:latin typeface="+mj-lt"/>
              </a:rPr>
              <a:t>REFERENCIAS</a:t>
            </a:r>
            <a:endParaRPr lang="en-US" sz="6000" b="1" dirty="0">
              <a:solidFill>
                <a:srgbClr val="DAA510"/>
              </a:solidFill>
              <a:latin typeface="+mj-lt"/>
            </a:endParaRPr>
          </a:p>
        </p:txBody>
      </p:sp>
      <p:sp>
        <p:nvSpPr>
          <p:cNvPr id="3" name="CuadroTexto 2"/>
          <p:cNvSpPr txBox="1"/>
          <p:nvPr/>
        </p:nvSpPr>
        <p:spPr>
          <a:xfrm>
            <a:off x="1498184" y="2036164"/>
            <a:ext cx="85344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http://novagroup.es/scrum-metodologias-agiles/</a:t>
            </a:r>
            <a:endParaRPr lang="en-US"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n-US" dirty="0">
                <a:hlinkClick r:id="rId3"/>
              </a:rPr>
              <a:t>https://www.sinnaps.com/blog-gestion-proyectos/metodologia-scrum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https://www.monografias.com/trabajos91/metodologias-desarrollo-agil-mele-scrum/metodologias-desarrollo-agil-mele-scrum.shtml</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5"/>
              </a:rPr>
              <a:t>https://www.youtube.com/watch?v=HhC75IonpOU&amp;list=LL&amp;index=3&amp;ab_channel=wannermusicwannermusicVerificada</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https://www.youtube.com/watch?v=lSYZ1sZWvbQ&amp;ab_channel=EDteamEDteamVerificada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06530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67145" y="685801"/>
            <a:ext cx="4383677" cy="2157884"/>
          </a:xfrm>
        </p:spPr>
        <p:txBody>
          <a:bodyPr/>
          <a:lstStyle/>
          <a:p>
            <a:r>
              <a:rPr lang="es-ES" dirty="0" smtClean="0">
                <a:solidFill>
                  <a:srgbClr val="FFC000"/>
                </a:solidFill>
              </a:rPr>
              <a:t>INTRODUCCIÓN</a:t>
            </a:r>
            <a:endParaRPr lang="en-US" dirty="0">
              <a:solidFill>
                <a:srgbClr val="FFC000"/>
              </a:solidFill>
            </a:endParaRPr>
          </a:p>
        </p:txBody>
      </p:sp>
      <p:sp>
        <p:nvSpPr>
          <p:cNvPr id="4" name="Marcador de texto 3"/>
          <p:cNvSpPr>
            <a:spLocks noGrp="1"/>
          </p:cNvSpPr>
          <p:nvPr>
            <p:ph type="body" sz="half" idx="2"/>
          </p:nvPr>
        </p:nvSpPr>
        <p:spPr>
          <a:xfrm>
            <a:off x="567145" y="2243512"/>
            <a:ext cx="4383677" cy="3011056"/>
          </a:xfrm>
        </p:spPr>
        <p:txBody>
          <a:bodyPr/>
          <a:lstStyle/>
          <a:p>
            <a:pPr algn="just"/>
            <a:r>
              <a:rPr lang="es-ES" dirty="0" smtClean="0">
                <a:solidFill>
                  <a:schemeClr val="bg1"/>
                </a:solidFill>
              </a:rPr>
              <a:t>Hubo un momento en la historia del desarrollo de software en la que introducir cambios en el proyecto era casi imposible por su alto costo.</a:t>
            </a:r>
          </a:p>
          <a:p>
            <a:pPr algn="just"/>
            <a:r>
              <a:rPr lang="es-ES" dirty="0" smtClean="0">
                <a:solidFill>
                  <a:schemeClr val="bg1"/>
                </a:solidFill>
              </a:rPr>
              <a:t>Las metodologías clásicas de desarrollo no estaban diseñadas para el cambio en los requerimientos del proyecto ya que eran muy rígidas, se requería entonces otro tipo de metodologías, fue así como nacieron las metodologías </a:t>
            </a:r>
            <a:r>
              <a:rPr lang="es-ES" dirty="0" smtClean="0">
                <a:solidFill>
                  <a:schemeClr val="bg1"/>
                </a:solidFill>
              </a:rPr>
              <a:t>ágiles entre ellas SCRUM.</a:t>
            </a:r>
            <a:endParaRPr lang="en-US" dirty="0">
              <a:solidFill>
                <a:schemeClr val="bg1"/>
              </a:solidFill>
            </a:endParaRPr>
          </a:p>
        </p:txBody>
      </p:sp>
      <p:pic>
        <p:nvPicPr>
          <p:cNvPr id="9" name="Picture 6" descr="Está confundido acerca de qué tipo de oro y plata debería comprar? Esto  debería ayuda - Finanzas e Inversores"/>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2821"/>
          <a:stretch/>
        </p:blipFill>
        <p:spPr bwMode="auto">
          <a:xfrm>
            <a:off x="6187019" y="3749040"/>
            <a:ext cx="5357610" cy="29783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geniería de software - Wikipedia, la enciclopedia 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506" y="174958"/>
            <a:ext cx="5361123" cy="357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317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809704" y="277317"/>
            <a:ext cx="5998204" cy="1015663"/>
          </a:xfrm>
          <a:prstGeom prst="rect">
            <a:avLst/>
          </a:prstGeom>
          <a:noFill/>
        </p:spPr>
        <p:txBody>
          <a:bodyPr wrap="square" rtlCol="0">
            <a:spAutoFit/>
          </a:bodyPr>
          <a:lstStyle/>
          <a:p>
            <a:r>
              <a:rPr lang="es-MX" sz="6000" dirty="0">
                <a:solidFill>
                  <a:srgbClr val="DAA510"/>
                </a:solidFill>
              </a:rPr>
              <a:t>Historia</a:t>
            </a:r>
            <a:endParaRPr lang="en-US" sz="3200" dirty="0">
              <a:solidFill>
                <a:srgbClr val="DAA510"/>
              </a:solidFill>
            </a:endParaRPr>
          </a:p>
        </p:txBody>
      </p:sp>
      <p:sp>
        <p:nvSpPr>
          <p:cNvPr id="4" name="CuadroTexto 3"/>
          <p:cNvSpPr txBox="1"/>
          <p:nvPr/>
        </p:nvSpPr>
        <p:spPr>
          <a:xfrm>
            <a:off x="849087" y="1404257"/>
            <a:ext cx="7548679" cy="5909310"/>
          </a:xfrm>
          <a:prstGeom prst="rect">
            <a:avLst/>
          </a:prstGeom>
          <a:noFill/>
        </p:spPr>
        <p:txBody>
          <a:bodyPr wrap="square" rtlCol="0">
            <a:spAutoFit/>
          </a:bodyPr>
          <a:lstStyle/>
          <a:p>
            <a:pPr marL="285750" indent="-285750" algn="just">
              <a:buFont typeface="Arial" panose="020B0604020202020204" pitchFamily="34" charset="0"/>
              <a:buChar char="•"/>
            </a:pPr>
            <a:r>
              <a:rPr lang="es-MX" dirty="0"/>
              <a:t>El </a:t>
            </a:r>
            <a:r>
              <a:rPr lang="es-MX" b="1" i="1" dirty="0"/>
              <a:t>origen</a:t>
            </a:r>
            <a:r>
              <a:rPr lang="es-MX" dirty="0"/>
              <a:t> del concepto lo encontramos en </a:t>
            </a:r>
            <a:r>
              <a:rPr lang="es-MX" b="1" i="1" dirty="0"/>
              <a:t>1986</a:t>
            </a:r>
            <a:r>
              <a:rPr lang="es-MX" dirty="0"/>
              <a:t>, año en que se realizaron estudios sobre nuevos procesos de desarrollo software, utilizados en Japón y EE.UU. En los mencionados estudios se comparaba el patrón de trabajo de estos equipos con la colaboración de los jugadores de los </a:t>
            </a:r>
            <a:r>
              <a:rPr lang="es-MX" b="1" i="1" dirty="0"/>
              <a:t>equipos de Rugby</a:t>
            </a:r>
            <a:r>
              <a:rPr lang="es-MX" dirty="0"/>
              <a:t>, y su formación, llamada </a:t>
            </a:r>
            <a:r>
              <a:rPr lang="es-MX" b="1" i="1" dirty="0" err="1"/>
              <a:t>Scrum</a:t>
            </a:r>
            <a:r>
              <a:rPr lang="es-MX" dirty="0"/>
              <a:t> (Melé en español).</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s-MX" dirty="0" smtClean="0"/>
              <a:t>El</a:t>
            </a:r>
            <a:r>
              <a:rPr lang="es-MX" dirty="0"/>
              <a:t> </a:t>
            </a:r>
            <a:r>
              <a:rPr lang="es-MX" b="1" i="1" dirty="0"/>
              <a:t>primer Scrum</a:t>
            </a:r>
            <a:r>
              <a:rPr lang="es-MX" dirty="0"/>
              <a:t> se desarrollo en </a:t>
            </a:r>
            <a:r>
              <a:rPr lang="es-MX" b="1" i="1" dirty="0"/>
              <a:t>1993</a:t>
            </a:r>
            <a:r>
              <a:rPr lang="es-MX" dirty="0"/>
              <a:t>, cuyo objetivo era el desarrollo de </a:t>
            </a:r>
            <a:r>
              <a:rPr lang="es-MX" dirty="0" smtClean="0"/>
              <a:t>software.</a:t>
            </a:r>
          </a:p>
          <a:p>
            <a:pPr marL="285750" indent="-285750" algn="just">
              <a:buFont typeface="Arial" panose="020B0604020202020204" pitchFamily="34" charset="0"/>
              <a:buChar char="•"/>
            </a:pPr>
            <a:r>
              <a:rPr lang="es-MX" dirty="0" smtClean="0"/>
              <a:t>Formalizado</a:t>
            </a:r>
            <a:r>
              <a:rPr lang="es-MX" dirty="0"/>
              <a:t> en </a:t>
            </a:r>
            <a:r>
              <a:rPr lang="es-MX" i="1" dirty="0" smtClean="0"/>
              <a:t>1995</a:t>
            </a:r>
            <a:r>
              <a:rPr lang="es-MX" dirty="0"/>
              <a:t> gran cantidad de empresas empezaban a </a:t>
            </a:r>
            <a:r>
              <a:rPr lang="es-MX" i="1" dirty="0"/>
              <a:t>utilizar </a:t>
            </a:r>
            <a:r>
              <a:rPr lang="es-MX" i="1" dirty="0" err="1"/>
              <a:t>Scrum</a:t>
            </a:r>
            <a:r>
              <a:rPr lang="es-MX" dirty="0"/>
              <a:t> para el desarrollo de sus proyectos, desde empresas pequeñas a grandes multinacionales</a:t>
            </a:r>
            <a:r>
              <a:rPr lang="es-MX" dirty="0" smtClean="0"/>
              <a:t>. </a:t>
            </a:r>
          </a:p>
          <a:p>
            <a:pPr marL="285750" indent="-285750" algn="just">
              <a:buFont typeface="Arial" panose="020B0604020202020204" pitchFamily="34" charset="0"/>
              <a:buChar char="•"/>
            </a:pPr>
            <a:r>
              <a:rPr lang="es-MX" dirty="0" smtClean="0"/>
              <a:t>Más </a:t>
            </a:r>
            <a:r>
              <a:rPr lang="es-MX" dirty="0"/>
              <a:t>tarde, en </a:t>
            </a:r>
            <a:r>
              <a:rPr lang="es-MX" i="1" dirty="0"/>
              <a:t>2001</a:t>
            </a:r>
            <a:r>
              <a:rPr lang="es-MX" dirty="0"/>
              <a:t>, </a:t>
            </a:r>
            <a:r>
              <a:rPr lang="es-MX" dirty="0" smtClean="0"/>
              <a:t>17 </a:t>
            </a:r>
            <a:r>
              <a:rPr lang="es-MX" dirty="0"/>
              <a:t>críticos con el modelo de desarrollo tradicional se reunieron para crear un manifiesto que corrigiera esta situación. De esta reunión surgieron cuatro valores y doce principios que rigen el desarrollo ágil de proyectos. </a:t>
            </a:r>
            <a:endParaRPr lang="es-MX" dirty="0" smtClean="0"/>
          </a:p>
          <a:p>
            <a:pPr marL="285750" indent="-285750" algn="just">
              <a:buFont typeface="Arial" panose="020B0604020202020204" pitchFamily="34" charset="0"/>
              <a:buChar char="•"/>
            </a:pPr>
            <a:r>
              <a:rPr lang="es-MX" dirty="0" smtClean="0"/>
              <a:t>En </a:t>
            </a:r>
            <a:r>
              <a:rPr lang="es-MX" dirty="0"/>
              <a:t>2011, Ken </a:t>
            </a:r>
            <a:r>
              <a:rPr lang="es-MX" dirty="0" err="1"/>
              <a:t>Schwaber</a:t>
            </a:r>
            <a:r>
              <a:rPr lang="es-MX" dirty="0"/>
              <a:t> y Jeff Sutherland decidieron publicar la guía oficial de SCRUM para plasmar las mejores prácticas y convirtiendo el libro en la guía definitiva del SCRUM</a:t>
            </a:r>
          </a:p>
          <a:p>
            <a:pPr algn="just"/>
            <a:endParaRPr lang="es-MX" dirty="0"/>
          </a:p>
          <a:p>
            <a:pPr fontAlgn="base"/>
            <a:endParaRPr lang="es-MX" dirty="0"/>
          </a:p>
          <a:p>
            <a:endParaRPr lang="es-MX" dirty="0"/>
          </a:p>
        </p:txBody>
      </p:sp>
      <p:pic>
        <p:nvPicPr>
          <p:cNvPr id="5" name="Picture 2" descr="Quiero certificarme en Scrum, ¿Cómo elegir? (Parte 2) | CampusManco, I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3107" y="3565260"/>
            <a:ext cx="2543321" cy="25433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crum (rugby) - Wikipedia, la enciclopedia libre"/>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050988" y="1702676"/>
            <a:ext cx="2867561" cy="1614453"/>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9213107" y="6202823"/>
            <a:ext cx="2630464" cy="307777"/>
          </a:xfrm>
          <a:prstGeom prst="rect">
            <a:avLst/>
          </a:prstGeom>
        </p:spPr>
        <p:txBody>
          <a:bodyPr wrap="none">
            <a:spAutoFit/>
          </a:bodyPr>
          <a:lstStyle/>
          <a:p>
            <a:r>
              <a:rPr lang="es-MX" sz="1400" dirty="0" smtClean="0"/>
              <a:t>Jeff Sutherland</a:t>
            </a:r>
            <a:r>
              <a:rPr lang="es-MX" sz="1400" dirty="0"/>
              <a:t> </a:t>
            </a:r>
            <a:r>
              <a:rPr lang="es-MX" sz="1400" dirty="0" smtClean="0"/>
              <a:t>y Ken </a:t>
            </a:r>
            <a:r>
              <a:rPr lang="es-MX" sz="1400" dirty="0" err="1"/>
              <a:t>Schwaber</a:t>
            </a:r>
            <a:r>
              <a:rPr lang="es-MX" sz="1400" dirty="0"/>
              <a:t> </a:t>
            </a:r>
            <a:endParaRPr lang="en-US" sz="1400" dirty="0"/>
          </a:p>
        </p:txBody>
      </p:sp>
    </p:spTree>
    <p:extLst>
      <p:ext uri="{BB962C8B-B14F-4D97-AF65-F5344CB8AC3E}">
        <p14:creationId xmlns:p14="http://schemas.microsoft.com/office/powerpoint/2010/main" val="3536545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12579" y="467386"/>
            <a:ext cx="9144000" cy="1015663"/>
          </a:xfrm>
          <a:prstGeom prst="rect">
            <a:avLst/>
          </a:prstGeom>
          <a:noFill/>
        </p:spPr>
        <p:txBody>
          <a:bodyPr wrap="square" rtlCol="0">
            <a:spAutoFit/>
          </a:bodyPr>
          <a:lstStyle/>
          <a:p>
            <a:r>
              <a:rPr lang="es-MX" sz="6000" dirty="0" smtClean="0">
                <a:solidFill>
                  <a:srgbClr val="DAA510"/>
                </a:solidFill>
              </a:rPr>
              <a:t>CASO DE ÉXITO DE SCRUM</a:t>
            </a:r>
            <a:endParaRPr lang="en-US" sz="3200" dirty="0">
              <a:solidFill>
                <a:srgbClr val="DAA510"/>
              </a:solidFill>
            </a:endParaRPr>
          </a:p>
        </p:txBody>
      </p:sp>
      <p:sp>
        <p:nvSpPr>
          <p:cNvPr id="4" name="CuadroTexto 3"/>
          <p:cNvSpPr txBox="1"/>
          <p:nvPr/>
        </p:nvSpPr>
        <p:spPr>
          <a:xfrm>
            <a:off x="1206500" y="1918388"/>
            <a:ext cx="5478079" cy="2031325"/>
          </a:xfrm>
          <a:prstGeom prst="rect">
            <a:avLst/>
          </a:prstGeom>
          <a:noFill/>
        </p:spPr>
        <p:txBody>
          <a:bodyPr wrap="square" rtlCol="0">
            <a:spAutoFit/>
          </a:bodyPr>
          <a:lstStyle/>
          <a:p>
            <a:pPr algn="just" fontAlgn="base"/>
            <a:r>
              <a:rPr lang="es-MX" dirty="0" smtClean="0"/>
              <a:t>H</a:t>
            </a:r>
            <a:r>
              <a:rPr lang="es-MX" dirty="0" smtClean="0"/>
              <a:t>abía </a:t>
            </a:r>
            <a:r>
              <a:rPr lang="es-MX" dirty="0"/>
              <a:t>una realidad en aquella época donde los proyectos </a:t>
            </a:r>
            <a:r>
              <a:rPr lang="es-MX" dirty="0" smtClean="0"/>
              <a:t>empezaban </a:t>
            </a:r>
            <a:r>
              <a:rPr lang="es-MX" dirty="0"/>
              <a:t>a alcanzar una gran dimensión y su </a:t>
            </a:r>
            <a:r>
              <a:rPr lang="es-MX" dirty="0" smtClean="0"/>
              <a:t>planificación </a:t>
            </a:r>
            <a:r>
              <a:rPr lang="es-MX" dirty="0"/>
              <a:t>era muy compleja, los proyectos se alargaban y se iban de presupuesto, llevando a catástrofes como la del proyecto </a:t>
            </a:r>
            <a:r>
              <a:rPr lang="es-MX" b="1" dirty="0" err="1"/>
              <a:t>Sentinel</a:t>
            </a:r>
            <a:r>
              <a:rPr lang="es-MX" dirty="0"/>
              <a:t> del FBI, en el que después de invertir más de 100 millones de dólares, hubo que rehacer todo el Software de nuevo</a:t>
            </a:r>
            <a:r>
              <a:rPr lang="es-MX" dirty="0" smtClean="0"/>
              <a:t>.</a:t>
            </a:r>
          </a:p>
        </p:txBody>
      </p:sp>
      <p:pic>
        <p:nvPicPr>
          <p:cNvPr id="5" name="Imagen 4"/>
          <p:cNvPicPr>
            <a:picLocks noChangeAspect="1"/>
          </p:cNvPicPr>
          <p:nvPr/>
        </p:nvPicPr>
        <p:blipFill>
          <a:blip r:embed="rId2"/>
          <a:stretch>
            <a:fillRect/>
          </a:stretch>
        </p:blipFill>
        <p:spPr>
          <a:xfrm>
            <a:off x="6854192" y="1711219"/>
            <a:ext cx="5159132" cy="2710579"/>
          </a:xfrm>
          <a:prstGeom prst="rect">
            <a:avLst/>
          </a:prstGeom>
        </p:spPr>
      </p:pic>
      <p:cxnSp>
        <p:nvCxnSpPr>
          <p:cNvPr id="8" name="Conector recto 7"/>
          <p:cNvCxnSpPr/>
          <p:nvPr/>
        </p:nvCxnSpPr>
        <p:spPr>
          <a:xfrm>
            <a:off x="1292773" y="1918388"/>
            <a:ext cx="531823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1248540" y="3949713"/>
            <a:ext cx="536246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0060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sz="4000" b="1" dirty="0">
                <a:solidFill>
                  <a:srgbClr val="FFC000"/>
                </a:solidFill>
                <a:latin typeface="Lato Black" panose="020F0A02020204030203" pitchFamily="34" charset="0"/>
              </a:rPr>
              <a:t>Metodología SCRUM</a:t>
            </a:r>
            <a:r>
              <a:rPr lang="en-US" sz="4000" b="1" dirty="0">
                <a:solidFill>
                  <a:srgbClr val="FFC000"/>
                </a:solidFill>
                <a:latin typeface="Lato Black" panose="020F0A02020204030203" pitchFamily="34" charset="0"/>
              </a:rPr>
              <a:t/>
            </a:r>
            <a:br>
              <a:rPr lang="en-US" sz="4000" b="1" dirty="0">
                <a:solidFill>
                  <a:srgbClr val="FFC000"/>
                </a:solidFill>
                <a:latin typeface="Lato Black" panose="020F0A02020204030203" pitchFamily="34" charset="0"/>
              </a:rPr>
            </a:br>
            <a:endParaRPr lang="en-US" sz="4000" dirty="0"/>
          </a:p>
        </p:txBody>
      </p:sp>
      <p:sp>
        <p:nvSpPr>
          <p:cNvPr id="4" name="Marcador de texto 3"/>
          <p:cNvSpPr>
            <a:spLocks noGrp="1"/>
          </p:cNvSpPr>
          <p:nvPr>
            <p:ph type="body" sz="half" idx="2"/>
          </p:nvPr>
        </p:nvSpPr>
        <p:spPr/>
        <p:txBody>
          <a:bodyPr/>
          <a:lstStyle/>
          <a:p>
            <a:pPr algn="just"/>
            <a:r>
              <a:rPr lang="es-ES" i="1" dirty="0" smtClean="0">
                <a:solidFill>
                  <a:schemeClr val="bg1"/>
                </a:solidFill>
              </a:rPr>
              <a:t>“</a:t>
            </a:r>
            <a:r>
              <a:rPr lang="es-ES" i="1" dirty="0" err="1" smtClean="0">
                <a:solidFill>
                  <a:schemeClr val="bg1"/>
                </a:solidFill>
              </a:rPr>
              <a:t>Scrum</a:t>
            </a:r>
            <a:r>
              <a:rPr lang="es-ES" i="1" dirty="0" smtClean="0">
                <a:solidFill>
                  <a:schemeClr val="bg1"/>
                </a:solidFill>
              </a:rPr>
              <a:t> </a:t>
            </a:r>
            <a:r>
              <a:rPr lang="es-ES" i="1" dirty="0">
                <a:solidFill>
                  <a:schemeClr val="bg1"/>
                </a:solidFill>
              </a:rPr>
              <a:t>es un marco de trabajo para el desarrollo y el mantenimiento de productos complejos. Esta Guía contiene la definición de </a:t>
            </a:r>
            <a:r>
              <a:rPr lang="es-ES" i="1" dirty="0" err="1">
                <a:solidFill>
                  <a:schemeClr val="bg1"/>
                </a:solidFill>
              </a:rPr>
              <a:t>Scrum</a:t>
            </a:r>
            <a:r>
              <a:rPr lang="es-ES" i="1" dirty="0">
                <a:solidFill>
                  <a:schemeClr val="bg1"/>
                </a:solidFill>
              </a:rPr>
              <a:t>. Esta definición consiste en los roles, eventos y artefactos de </a:t>
            </a:r>
            <a:r>
              <a:rPr lang="es-ES" i="1" dirty="0" err="1">
                <a:solidFill>
                  <a:schemeClr val="bg1"/>
                </a:solidFill>
              </a:rPr>
              <a:t>Scrum</a:t>
            </a:r>
            <a:r>
              <a:rPr lang="es-ES" i="1" dirty="0">
                <a:solidFill>
                  <a:schemeClr val="bg1"/>
                </a:solidFill>
              </a:rPr>
              <a:t> y las reglas que los relacionan</a:t>
            </a:r>
            <a:r>
              <a:rPr lang="es-ES" i="1" dirty="0" smtClean="0">
                <a:solidFill>
                  <a:schemeClr val="bg1"/>
                </a:solidFill>
              </a:rPr>
              <a:t>.”</a:t>
            </a:r>
          </a:p>
          <a:p>
            <a:pPr algn="just"/>
            <a:r>
              <a:rPr lang="de-DE" b="1" dirty="0">
                <a:solidFill>
                  <a:schemeClr val="bg1"/>
                </a:solidFill>
              </a:rPr>
              <a:t>Ken Schwaber y Jeff Sutherland </a:t>
            </a:r>
            <a:endParaRPr lang="en-US" b="1" dirty="0">
              <a:solidFill>
                <a:schemeClr val="bg1"/>
              </a:solidFill>
            </a:endParaRPr>
          </a:p>
        </p:txBody>
      </p:sp>
      <p:pic>
        <p:nvPicPr>
          <p:cNvPr id="7" name="Marcador de contenido 6"/>
          <p:cNvPicPr>
            <a:picLocks noGrp="1" noChangeAspect="1"/>
          </p:cNvPicPr>
          <p:nvPr>
            <p:ph idx="1"/>
          </p:nvPr>
        </p:nvPicPr>
        <p:blipFill>
          <a:blip r:embed="rId2"/>
          <a:stretch>
            <a:fillRect/>
          </a:stretch>
        </p:blipFill>
        <p:spPr>
          <a:xfrm>
            <a:off x="6731335" y="1810627"/>
            <a:ext cx="4376398" cy="3780875"/>
          </a:xfrm>
          <a:prstGeom prst="rect">
            <a:avLst/>
          </a:prstGeom>
        </p:spPr>
      </p:pic>
    </p:spTree>
    <p:extLst>
      <p:ext uri="{BB962C8B-B14F-4D97-AF65-F5344CB8AC3E}">
        <p14:creationId xmlns:p14="http://schemas.microsoft.com/office/powerpoint/2010/main" val="956854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um, pilares de la metodologí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262" y="1444067"/>
            <a:ext cx="5244662" cy="524466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3899683" y="354831"/>
            <a:ext cx="6263820" cy="1015663"/>
          </a:xfrm>
          <a:prstGeom prst="rect">
            <a:avLst/>
          </a:prstGeom>
          <a:noFill/>
        </p:spPr>
        <p:txBody>
          <a:bodyPr wrap="square" rtlCol="0">
            <a:spAutoFit/>
          </a:bodyPr>
          <a:lstStyle/>
          <a:p>
            <a:r>
              <a:rPr lang="es-MX" sz="6000" b="1" dirty="0" smtClean="0">
                <a:solidFill>
                  <a:srgbClr val="DAA510"/>
                </a:solidFill>
              </a:rPr>
              <a:t>Pilares de SCRUM</a:t>
            </a:r>
            <a:endParaRPr lang="en-US" sz="3200" b="1" dirty="0">
              <a:solidFill>
                <a:srgbClr val="DAA510"/>
              </a:solidFill>
            </a:endParaRPr>
          </a:p>
        </p:txBody>
      </p:sp>
    </p:spTree>
    <p:extLst>
      <p:ext uri="{BB962C8B-B14F-4D97-AF65-F5344CB8AC3E}">
        <p14:creationId xmlns:p14="http://schemas.microsoft.com/office/powerpoint/2010/main" val="679546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35116" y="1800687"/>
            <a:ext cx="4277711" cy="2862322"/>
          </a:xfrm>
          <a:prstGeom prst="rect">
            <a:avLst/>
          </a:prstGeom>
        </p:spPr>
        <p:txBody>
          <a:bodyPr wrap="square">
            <a:spAutoFit/>
          </a:bodyPr>
          <a:lstStyle/>
          <a:p>
            <a:pPr algn="just"/>
            <a:r>
              <a:rPr lang="es-ES" dirty="0"/>
              <a:t>Cuando el Equipo </a:t>
            </a:r>
            <a:r>
              <a:rPr lang="es-ES" dirty="0" err="1"/>
              <a:t>Scrum</a:t>
            </a:r>
            <a:r>
              <a:rPr lang="es-ES" dirty="0"/>
              <a:t> incorpora y vivencia los valores de compromiso, coraje, foco, apertura y respeto, los pilares </a:t>
            </a:r>
            <a:r>
              <a:rPr lang="es-ES" dirty="0" err="1"/>
              <a:t>Scrum</a:t>
            </a:r>
            <a:r>
              <a:rPr lang="es-ES" dirty="0"/>
              <a:t> de transparencia, inspección y adaptación se materializan y fomentan la confianza en todo el mundo. Los miembros del Equipo </a:t>
            </a:r>
            <a:r>
              <a:rPr lang="es-ES" dirty="0" err="1"/>
              <a:t>Scrum</a:t>
            </a:r>
            <a:r>
              <a:rPr lang="es-ES" dirty="0"/>
              <a:t> aprenden y exploran estos valores a medida que trabajan en los eventos, roles y artefactos de </a:t>
            </a:r>
            <a:r>
              <a:rPr lang="es-ES" dirty="0" err="1"/>
              <a:t>Scrum</a:t>
            </a:r>
            <a:r>
              <a:rPr lang="es-ES" dirty="0"/>
              <a:t>. </a:t>
            </a:r>
            <a:endParaRPr lang="en-US" dirty="0"/>
          </a:p>
        </p:txBody>
      </p:sp>
      <p:sp>
        <p:nvSpPr>
          <p:cNvPr id="3" name="CuadroTexto 2"/>
          <p:cNvSpPr txBox="1"/>
          <p:nvPr/>
        </p:nvSpPr>
        <p:spPr>
          <a:xfrm>
            <a:off x="3100551" y="544018"/>
            <a:ext cx="7189076" cy="1015663"/>
          </a:xfrm>
          <a:prstGeom prst="rect">
            <a:avLst/>
          </a:prstGeom>
          <a:noFill/>
        </p:spPr>
        <p:txBody>
          <a:bodyPr wrap="square" rtlCol="0">
            <a:spAutoFit/>
          </a:bodyPr>
          <a:lstStyle/>
          <a:p>
            <a:r>
              <a:rPr lang="es-MX" sz="6000" b="1" dirty="0" smtClean="0">
                <a:solidFill>
                  <a:srgbClr val="DAA510"/>
                </a:solidFill>
              </a:rPr>
              <a:t>VALORES de SCRUM</a:t>
            </a:r>
            <a:endParaRPr lang="en-US" sz="3200" b="1" dirty="0">
              <a:solidFill>
                <a:srgbClr val="DAA510"/>
              </a:solidFill>
            </a:endParaRPr>
          </a:p>
        </p:txBody>
      </p:sp>
      <p:pic>
        <p:nvPicPr>
          <p:cNvPr id="3074" name="Picture 2" descr="Generación de Valor con Sc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565" y="1800687"/>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483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887" y="1708879"/>
            <a:ext cx="5021705" cy="3271604"/>
          </a:xfrm>
        </p:spPr>
        <p:txBody>
          <a:bodyPr/>
          <a:lstStyle/>
          <a:p>
            <a:pPr algn="ctr" fontAlgn="base"/>
            <a:r>
              <a:rPr lang="es-ES" sz="6000" b="1" dirty="0" smtClean="0">
                <a:solidFill>
                  <a:srgbClr val="FFC000"/>
                </a:solidFill>
              </a:rPr>
              <a:t>Esquema Básico Para La Metodología SCRUM</a:t>
            </a:r>
            <a:r>
              <a:rPr lang="es-ES" b="1" dirty="0">
                <a:solidFill>
                  <a:srgbClr val="FFC000"/>
                </a:solidFill>
              </a:rPr>
              <a:t/>
            </a:r>
            <a:br>
              <a:rPr lang="es-ES" b="1" dirty="0">
                <a:solidFill>
                  <a:srgbClr val="FFC000"/>
                </a:solidFill>
              </a:rPr>
            </a:br>
            <a:r>
              <a:rPr lang="es-ES" dirty="0">
                <a:solidFill>
                  <a:srgbClr val="FFC000"/>
                </a:solidFill>
              </a:rPr>
              <a:t/>
            </a:r>
            <a:br>
              <a:rPr lang="es-ES" dirty="0">
                <a:solidFill>
                  <a:srgbClr val="FFC000"/>
                </a:solidFill>
              </a:rPr>
            </a:br>
            <a:endParaRPr lang="en-US" dirty="0">
              <a:solidFill>
                <a:srgbClr val="FFC000"/>
              </a:solidFill>
            </a:endParaRPr>
          </a:p>
        </p:txBody>
      </p:sp>
      <p:pic>
        <p:nvPicPr>
          <p:cNvPr id="6146" name="Picture 2" descr="sprints y rol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1714" y="200174"/>
            <a:ext cx="6640286" cy="6445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430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94015" y="1721193"/>
            <a:ext cx="10760528" cy="923330"/>
          </a:xfrm>
          <a:prstGeom prst="rect">
            <a:avLst/>
          </a:prstGeom>
          <a:noFill/>
        </p:spPr>
        <p:txBody>
          <a:bodyPr wrap="square" rtlCol="0">
            <a:spAutoFit/>
          </a:bodyPr>
          <a:lstStyle/>
          <a:p>
            <a:pPr algn="just"/>
            <a:r>
              <a:rPr lang="es-MX" dirty="0"/>
              <a:t>En Scrum se definen tres roles principales: El Product Owner, el Scrum Master y el Equipo de desarrollo. Un equipo Scrum está compuesto de 3 a 9 miembros más el Scrum Master. Cada uno de estos roles en Scrum tiene sus responsabilidades muy definidas y rinde cuentas por distintos motivos</a:t>
            </a:r>
            <a:endParaRPr lang="en-US" dirty="0"/>
          </a:p>
        </p:txBody>
      </p:sp>
      <p:sp>
        <p:nvSpPr>
          <p:cNvPr id="5" name="CuadroTexto 4"/>
          <p:cNvSpPr txBox="1"/>
          <p:nvPr/>
        </p:nvSpPr>
        <p:spPr>
          <a:xfrm>
            <a:off x="1094015" y="2842110"/>
            <a:ext cx="10809515" cy="3416320"/>
          </a:xfrm>
          <a:prstGeom prst="rect">
            <a:avLst/>
          </a:prstGeom>
          <a:noFill/>
        </p:spPr>
        <p:txBody>
          <a:bodyPr wrap="square" rtlCol="0">
            <a:spAutoFit/>
          </a:bodyPr>
          <a:lstStyle/>
          <a:p>
            <a:pPr algn="just" fontAlgn="base"/>
            <a:r>
              <a:rPr lang="es-MX" b="1" dirty="0"/>
              <a:t>Product Owner</a:t>
            </a:r>
            <a:r>
              <a:rPr lang="es-MX" dirty="0"/>
              <a:t>: Es el responsable del proyecto. Habla por el “cliente”, y asegura que el equipo entienda y cumpla sus expectativas. Es la función de mayor responsabilidad.</a:t>
            </a:r>
          </a:p>
          <a:p>
            <a:pPr algn="just" fontAlgn="base"/>
            <a:r>
              <a:rPr lang="es-MX" b="1" dirty="0"/>
              <a:t>Scrum Master:</a:t>
            </a:r>
            <a:r>
              <a:rPr lang="es-MX" dirty="0"/>
              <a:t> Tiene dos funciones, gestionar el proceso Scrum y ayudar a eliminar impedimentos. Lidera las reuniones y ayuda al equipo a minimizar los obstáculos para cumplir con el objetivo del Sprint, es un “facilitador”.</a:t>
            </a:r>
          </a:p>
          <a:p>
            <a:pPr algn="just" fontAlgn="base"/>
            <a:r>
              <a:rPr lang="es-MX" b="1" dirty="0"/>
              <a:t>Scrum Team:</a:t>
            </a:r>
            <a:r>
              <a:rPr lang="es-MX" dirty="0"/>
              <a:t> Son las personas que se encargan de desarrollar las actividades y cumplir con los requerimientos del proyecto. El Equipo está formado por entre 3 y 9 profesionales que se encargan de desarrollar el proyecto. Independientemente de cuales sean sus roles internos, en el equipo solo hay un rol, el de miembro del equipo. El equipo se auto gestiona y decide cual es la mejor manera de conseguir entregar un incremento de producto al final del sprint, asume su propia responsabilidad y rinde cuentas al final de cada sprint.</a:t>
            </a:r>
          </a:p>
          <a:p>
            <a:endParaRPr lang="en-US" dirty="0"/>
          </a:p>
        </p:txBody>
      </p:sp>
      <p:sp>
        <p:nvSpPr>
          <p:cNvPr id="6" name="CuadroTexto 5"/>
          <p:cNvSpPr txBox="1"/>
          <p:nvPr/>
        </p:nvSpPr>
        <p:spPr>
          <a:xfrm>
            <a:off x="2953407" y="419415"/>
            <a:ext cx="7626999" cy="892552"/>
          </a:xfrm>
          <a:prstGeom prst="rect">
            <a:avLst/>
          </a:prstGeom>
          <a:noFill/>
        </p:spPr>
        <p:txBody>
          <a:bodyPr wrap="square" rtlCol="0">
            <a:spAutoFit/>
          </a:bodyPr>
          <a:lstStyle/>
          <a:p>
            <a:pPr algn="ctr"/>
            <a:r>
              <a:rPr lang="es-MX" sz="5200" dirty="0" smtClean="0">
                <a:solidFill>
                  <a:srgbClr val="DAA510"/>
                </a:solidFill>
              </a:rPr>
              <a:t>ROLES</a:t>
            </a:r>
            <a:endParaRPr lang="en-US" sz="5200" dirty="0">
              <a:solidFill>
                <a:srgbClr val="DAA510"/>
              </a:solidFill>
            </a:endParaRPr>
          </a:p>
        </p:txBody>
      </p:sp>
    </p:spTree>
    <p:extLst>
      <p:ext uri="{BB962C8B-B14F-4D97-AF65-F5344CB8AC3E}">
        <p14:creationId xmlns:p14="http://schemas.microsoft.com/office/powerpoint/2010/main" val="3458728787"/>
      </p:ext>
    </p:extLst>
  </p:cSld>
  <p:clrMapOvr>
    <a:masterClrMapping/>
  </p:clrMapOvr>
</p:sld>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orde de resplandor">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850</TotalTime>
  <Words>1141</Words>
  <Application>Microsoft Office PowerPoint</Application>
  <PresentationFormat>Panorámica</PresentationFormat>
  <Paragraphs>107</Paragraphs>
  <Slides>19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Franklin Gothic Book</vt:lpstr>
      <vt:lpstr>Lato Black</vt:lpstr>
      <vt:lpstr>Wingdings</vt:lpstr>
      <vt:lpstr>Crop</vt:lpstr>
      <vt:lpstr>Presentación de PowerPoint</vt:lpstr>
      <vt:lpstr>INTRODUCCIÓN</vt:lpstr>
      <vt:lpstr>Presentación de PowerPoint</vt:lpstr>
      <vt:lpstr>Presentación de PowerPoint</vt:lpstr>
      <vt:lpstr>Metodología SCRUM </vt:lpstr>
      <vt:lpstr>Presentación de PowerPoint</vt:lpstr>
      <vt:lpstr>Presentación de PowerPoint</vt:lpstr>
      <vt:lpstr>Esquema Básico Para La Metodología SCRUM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Lenovo</dc:creator>
  <cp:lastModifiedBy>Emanuel developer</cp:lastModifiedBy>
  <cp:revision>104</cp:revision>
  <dcterms:created xsi:type="dcterms:W3CDTF">2021-06-07T15:58:19Z</dcterms:created>
  <dcterms:modified xsi:type="dcterms:W3CDTF">2021-06-11T19:03:37Z</dcterms:modified>
</cp:coreProperties>
</file>