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Nuni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37" Type="http://schemas.openxmlformats.org/officeDocument/2006/relationships/font" Target="fonts/NunitoLight-bold.fntdata"/><Relationship Id="rId14" Type="http://schemas.openxmlformats.org/officeDocument/2006/relationships/slide" Target="slides/slide9.xml"/><Relationship Id="rId36" Type="http://schemas.openxmlformats.org/officeDocument/2006/relationships/font" Target="fonts/Nuni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Nuni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6449a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6449a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32283c2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32283c2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26449ae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26449ae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26449ae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26449ae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32283c2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32283c2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279cb497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279cb49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26449ae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26449ae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32283c2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032283c2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0279cb49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0279cb49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279cb497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279cb497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6449ae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6449ae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2283c2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2283c2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26449a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26449a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2283c2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2283c2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6449ae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6449ae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2283c2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2283c2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8e3e58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8e3e58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279cb49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279cb49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41000"/>
            <a:ext cx="2412641" cy="1002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9350" y="3140900"/>
            <a:ext cx="503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Department of Computer Science</a:t>
            </a:r>
            <a:endParaRPr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Master degree in Cybersecurity</a:t>
            </a:r>
            <a:endParaRPr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9350" y="1687575"/>
            <a:ext cx="802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Consistency of the Sleepy protocol of consensus with Markov chains</a:t>
            </a:r>
            <a:endParaRPr sz="1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9350" y="2538875"/>
            <a:ext cx="12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Matteo Vicari</a:t>
            </a:r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848825" y="2538875"/>
            <a:ext cx="17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Prof. </a:t>
            </a:r>
            <a:r>
              <a:rPr lang="it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Daniele Venturi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40300" y="2539350"/>
            <a:ext cx="192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Prof. </a:t>
            </a:r>
            <a:r>
              <a:rPr lang="it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Giuseppe Di Luna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375475" y="2307100"/>
            <a:ext cx="74190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Convergence opportunity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2" name="Google Shape;262;p22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/>
        </p:nvSpPr>
        <p:spPr>
          <a:xfrm>
            <a:off x="421350" y="1481213"/>
            <a:ext cx="410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Δ rounds with no leader elected - Silent rounds</a:t>
            </a:r>
            <a:b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Every node in the network received the missing blocks</a:t>
            </a:r>
            <a:b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Everyone agrees on the last </a:t>
            </a:r>
            <a:r>
              <a:rPr b="1"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block A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3" name="Google Shape;273;p23"/>
          <p:cNvGrpSpPr/>
          <p:nvPr/>
        </p:nvGrpSpPr>
        <p:grpSpPr>
          <a:xfrm>
            <a:off x="567000" y="2382200"/>
            <a:ext cx="725700" cy="465300"/>
            <a:chOff x="808400" y="2696900"/>
            <a:chExt cx="725700" cy="465300"/>
          </a:xfrm>
        </p:grpSpPr>
        <p:sp>
          <p:nvSpPr>
            <p:cNvPr id="274" name="Google Shape;274;p23"/>
            <p:cNvSpPr/>
            <p:nvPr/>
          </p:nvSpPr>
          <p:spPr>
            <a:xfrm>
              <a:off x="1068800" y="2696900"/>
              <a:ext cx="465300" cy="46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75" name="Google Shape;275;p23"/>
            <p:cNvCxnSpPr>
              <a:stCxn id="274" idx="1"/>
            </p:cNvCxnSpPr>
            <p:nvPr/>
          </p:nvCxnSpPr>
          <p:spPr>
            <a:xfrm rot="10800000">
              <a:off x="808400" y="292955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6" name="Google Shape;276;p23"/>
          <p:cNvSpPr txBox="1"/>
          <p:nvPr/>
        </p:nvSpPr>
        <p:spPr>
          <a:xfrm>
            <a:off x="3107450" y="344225"/>
            <a:ext cx="410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Bob gets lucky and becomes leader</a:t>
            </a:r>
            <a:br>
              <a:rPr lang="it"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He builds and proposes to everyone </a:t>
            </a:r>
            <a:r>
              <a:rPr b="1" lang="it"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block B</a:t>
            </a:r>
            <a:endParaRPr sz="1100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7" name="Google Shape;277;p23"/>
          <p:cNvGrpSpPr/>
          <p:nvPr/>
        </p:nvGrpSpPr>
        <p:grpSpPr>
          <a:xfrm>
            <a:off x="1292700" y="2382200"/>
            <a:ext cx="725700" cy="465300"/>
            <a:chOff x="808400" y="2696900"/>
            <a:chExt cx="725700" cy="465300"/>
          </a:xfrm>
        </p:grpSpPr>
        <p:sp>
          <p:nvSpPr>
            <p:cNvPr id="278" name="Google Shape;278;p23"/>
            <p:cNvSpPr/>
            <p:nvPr/>
          </p:nvSpPr>
          <p:spPr>
            <a:xfrm>
              <a:off x="1068800" y="2696900"/>
              <a:ext cx="465300" cy="4653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Montserrat"/>
                  <a:ea typeface="Montserrat"/>
                  <a:cs typeface="Montserrat"/>
                  <a:sym typeface="Montserrat"/>
                </a:rPr>
                <a:t>B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79" name="Google Shape;279;p23"/>
            <p:cNvCxnSpPr>
              <a:stCxn id="278" idx="1"/>
            </p:cNvCxnSpPr>
            <p:nvPr/>
          </p:nvCxnSpPr>
          <p:spPr>
            <a:xfrm rot="10800000">
              <a:off x="808400" y="292955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80" name="Google Shape;280;p23"/>
          <p:cNvSpPr txBox="1"/>
          <p:nvPr/>
        </p:nvSpPr>
        <p:spPr>
          <a:xfrm>
            <a:off x="4793325" y="1502250"/>
            <a:ext cx="410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Δ rounds with no leader elected - Silent rounds</a:t>
            </a:r>
            <a:b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Every node in the network received </a:t>
            </a:r>
            <a:r>
              <a:rPr b="1"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block B</a:t>
            </a:r>
            <a:b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chain has increased by one and everyone agrees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1" name="Google Shape;281;p23"/>
          <p:cNvGrpSpPr/>
          <p:nvPr/>
        </p:nvGrpSpPr>
        <p:grpSpPr>
          <a:xfrm>
            <a:off x="1292700" y="2382225"/>
            <a:ext cx="725700" cy="465300"/>
            <a:chOff x="808400" y="2696900"/>
            <a:chExt cx="725700" cy="465300"/>
          </a:xfrm>
        </p:grpSpPr>
        <p:sp>
          <p:nvSpPr>
            <p:cNvPr id="282" name="Google Shape;282;p23"/>
            <p:cNvSpPr/>
            <p:nvPr/>
          </p:nvSpPr>
          <p:spPr>
            <a:xfrm>
              <a:off x="1068800" y="2696900"/>
              <a:ext cx="465300" cy="46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Montserrat"/>
                  <a:ea typeface="Montserrat"/>
                  <a:cs typeface="Montserrat"/>
                  <a:sym typeface="Montserrat"/>
                </a:rPr>
                <a:t>B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83" name="Google Shape;283;p23"/>
            <p:cNvCxnSpPr>
              <a:stCxn id="282" idx="1"/>
            </p:cNvCxnSpPr>
            <p:nvPr/>
          </p:nvCxnSpPr>
          <p:spPr>
            <a:xfrm rot="10800000">
              <a:off x="808400" y="292955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23"/>
          <p:cNvSpPr txBox="1"/>
          <p:nvPr/>
        </p:nvSpPr>
        <p:spPr>
          <a:xfrm>
            <a:off x="183000" y="238125"/>
            <a:ext cx="156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steps event: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23"/>
          <p:cNvCxnSpPr/>
          <p:nvPr/>
        </p:nvCxnSpPr>
        <p:spPr>
          <a:xfrm>
            <a:off x="382100" y="1272925"/>
            <a:ext cx="84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3"/>
          <p:cNvSpPr/>
          <p:nvPr/>
        </p:nvSpPr>
        <p:spPr>
          <a:xfrm>
            <a:off x="520550" y="1192075"/>
            <a:ext cx="3970500" cy="161700"/>
          </a:xfrm>
          <a:prstGeom prst="rect">
            <a:avLst/>
          </a:prstGeom>
          <a:solidFill>
            <a:srgbClr val="676767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4524450" y="944163"/>
            <a:ext cx="95100" cy="25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4652950" y="1192075"/>
            <a:ext cx="3970500" cy="161700"/>
          </a:xfrm>
          <a:prstGeom prst="rect">
            <a:avLst/>
          </a:prstGeom>
          <a:solidFill>
            <a:srgbClr val="676767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8496000" y="1353775"/>
            <a:ext cx="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rounds</a:t>
            </a:r>
            <a:endParaRPr sz="10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90" name="Google Shape;290;p23"/>
          <p:cNvCxnSpPr/>
          <p:nvPr/>
        </p:nvCxnSpPr>
        <p:spPr>
          <a:xfrm>
            <a:off x="382100" y="3657050"/>
            <a:ext cx="84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3"/>
          <p:cNvSpPr/>
          <p:nvPr/>
        </p:nvSpPr>
        <p:spPr>
          <a:xfrm>
            <a:off x="520550" y="3576200"/>
            <a:ext cx="3970500" cy="161700"/>
          </a:xfrm>
          <a:prstGeom prst="rect">
            <a:avLst/>
          </a:prstGeom>
          <a:solidFill>
            <a:srgbClr val="676767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4524450" y="3295063"/>
            <a:ext cx="95100" cy="25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4652950" y="3576200"/>
            <a:ext cx="3970500" cy="161700"/>
          </a:xfrm>
          <a:prstGeom prst="rect">
            <a:avLst/>
          </a:prstGeom>
          <a:solidFill>
            <a:srgbClr val="676767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8496000" y="3737900"/>
            <a:ext cx="64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rounds</a:t>
            </a:r>
            <a:endParaRPr sz="100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5457675" y="3295063"/>
            <a:ext cx="95100" cy="25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3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 txBox="1"/>
          <p:nvPr/>
        </p:nvSpPr>
        <p:spPr>
          <a:xfrm>
            <a:off x="4823425" y="2742750"/>
            <a:ext cx="330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3F00"/>
                </a:solidFill>
                <a:latin typeface="Montserrat"/>
                <a:ea typeface="Montserrat"/>
                <a:cs typeface="Montserrat"/>
                <a:sym typeface="Montserrat"/>
              </a:rPr>
              <a:t>What if Alice gets elected before reaching consensus and proposes </a:t>
            </a:r>
            <a:r>
              <a:rPr b="1" lang="it" sz="1100">
                <a:solidFill>
                  <a:srgbClr val="FF3F00"/>
                </a:solidFill>
                <a:latin typeface="Montserrat"/>
                <a:ea typeface="Montserrat"/>
                <a:cs typeface="Montserrat"/>
                <a:sym typeface="Montserrat"/>
              </a:rPr>
              <a:t>block C</a:t>
            </a:r>
            <a:r>
              <a:rPr lang="it" sz="1100">
                <a:solidFill>
                  <a:srgbClr val="FF3F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100">
              <a:solidFill>
                <a:srgbClr val="FF3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7" name="Google Shape;297;p23"/>
          <p:cNvGrpSpPr/>
          <p:nvPr/>
        </p:nvGrpSpPr>
        <p:grpSpPr>
          <a:xfrm>
            <a:off x="382100" y="4267950"/>
            <a:ext cx="725700" cy="465300"/>
            <a:chOff x="808400" y="2696900"/>
            <a:chExt cx="725700" cy="465300"/>
          </a:xfrm>
        </p:grpSpPr>
        <p:sp>
          <p:nvSpPr>
            <p:cNvPr id="298" name="Google Shape;298;p23"/>
            <p:cNvSpPr/>
            <p:nvPr/>
          </p:nvSpPr>
          <p:spPr>
            <a:xfrm>
              <a:off x="1068800" y="2696900"/>
              <a:ext cx="465300" cy="465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99" name="Google Shape;299;p23"/>
            <p:cNvCxnSpPr>
              <a:stCxn id="298" idx="1"/>
            </p:cNvCxnSpPr>
            <p:nvPr/>
          </p:nvCxnSpPr>
          <p:spPr>
            <a:xfrm rot="10800000">
              <a:off x="808400" y="2929550"/>
              <a:ext cx="26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0" name="Google Shape;300;p23"/>
          <p:cNvCxnSpPr>
            <a:stCxn id="301" idx="1"/>
          </p:cNvCxnSpPr>
          <p:nvPr/>
        </p:nvCxnSpPr>
        <p:spPr>
          <a:xfrm rot="10800000">
            <a:off x="1107800" y="4500600"/>
            <a:ext cx="2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2" name="Google Shape;302;p23"/>
          <p:cNvSpPr/>
          <p:nvPr/>
        </p:nvSpPr>
        <p:spPr>
          <a:xfrm>
            <a:off x="1606325" y="3989613"/>
            <a:ext cx="465300" cy="465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1606325" y="4546288"/>
            <a:ext cx="465300" cy="465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23"/>
          <p:cNvCxnSpPr>
            <a:stCxn id="302" idx="1"/>
            <a:endCxn id="303" idx="1"/>
          </p:cNvCxnSpPr>
          <p:nvPr/>
        </p:nvCxnSpPr>
        <p:spPr>
          <a:xfrm>
            <a:off x="1606325" y="4222263"/>
            <a:ext cx="600" cy="556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5" name="Google Shape;305;p23"/>
          <p:cNvSpPr txBox="1"/>
          <p:nvPr/>
        </p:nvSpPr>
        <p:spPr>
          <a:xfrm>
            <a:off x="2470050" y="4069725"/>
            <a:ext cx="247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</a:t>
            </a: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occurs</a:t>
            </a:r>
            <a:b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Honest blocks cannot choose one of the two chains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Consensus is delayed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4978375" y="4292850"/>
            <a:ext cx="267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⇒    </a:t>
            </a: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Adversarial</a:t>
            </a: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tactic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4"/>
          <p:cNvGrpSpPr/>
          <p:nvPr/>
        </p:nvGrpSpPr>
        <p:grpSpPr>
          <a:xfrm>
            <a:off x="7848950" y="-675"/>
            <a:ext cx="1295050" cy="537875"/>
            <a:chOff x="7848950" y="-675"/>
            <a:chExt cx="1295050" cy="537875"/>
          </a:xfrm>
        </p:grpSpPr>
        <p:sp>
          <p:nvSpPr>
            <p:cNvPr id="312" name="Google Shape;312;p24"/>
            <p:cNvSpPr/>
            <p:nvPr/>
          </p:nvSpPr>
          <p:spPr>
            <a:xfrm>
              <a:off x="7848950" y="104025"/>
              <a:ext cx="95100" cy="113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861100" y="318799"/>
              <a:ext cx="70800" cy="1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9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 txBox="1"/>
            <p:nvPr/>
          </p:nvSpPr>
          <p:spPr>
            <a:xfrm>
              <a:off x="7938900" y="-675"/>
              <a:ext cx="12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 </a:t>
              </a:r>
              <a:r>
                <a:rPr lang="it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Δ silent rounds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7938900" y="214100"/>
              <a:ext cx="12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 honest leader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16" name="Google Shape;316;p24"/>
          <p:cNvGrpSpPr/>
          <p:nvPr/>
        </p:nvGrpSpPr>
        <p:grpSpPr>
          <a:xfrm>
            <a:off x="520550" y="1030370"/>
            <a:ext cx="7944900" cy="323405"/>
            <a:chOff x="520550" y="1030370"/>
            <a:chExt cx="7944900" cy="323405"/>
          </a:xfrm>
        </p:grpSpPr>
        <p:sp>
          <p:nvSpPr>
            <p:cNvPr id="317" name="Google Shape;317;p24"/>
            <p:cNvSpPr/>
            <p:nvPr/>
          </p:nvSpPr>
          <p:spPr>
            <a:xfrm>
              <a:off x="520550" y="1192075"/>
              <a:ext cx="1512900" cy="161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2033450" y="1030370"/>
              <a:ext cx="95100" cy="16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9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2128550" y="1192075"/>
              <a:ext cx="1512900" cy="161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3641450" y="1030370"/>
              <a:ext cx="95100" cy="16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9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736550" y="1192075"/>
              <a:ext cx="1512900" cy="161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249450" y="1030370"/>
              <a:ext cx="95100" cy="16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9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5344550" y="1192075"/>
              <a:ext cx="1512900" cy="161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857450" y="1030370"/>
              <a:ext cx="95100" cy="16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9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952550" y="1192075"/>
              <a:ext cx="1512900" cy="161700"/>
            </a:xfrm>
            <a:prstGeom prst="rect">
              <a:avLst/>
            </a:prstGeom>
            <a:solidFill>
              <a:srgbClr val="676767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2837450" y="853375"/>
            <a:ext cx="3358650" cy="338700"/>
            <a:chOff x="2837450" y="853375"/>
            <a:chExt cx="3358650" cy="338700"/>
          </a:xfrm>
        </p:grpSpPr>
        <p:sp>
          <p:nvSpPr>
            <p:cNvPr id="327" name="Google Shape;327;p24"/>
            <p:cNvSpPr/>
            <p:nvPr/>
          </p:nvSpPr>
          <p:spPr>
            <a:xfrm>
              <a:off x="2837450" y="853375"/>
              <a:ext cx="95100" cy="338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4445450" y="853375"/>
              <a:ext cx="95100" cy="338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101000" y="853375"/>
              <a:ext cx="95100" cy="338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7861100" y="428875"/>
            <a:ext cx="1282900" cy="323100"/>
            <a:chOff x="7861100" y="428875"/>
            <a:chExt cx="1282900" cy="323100"/>
          </a:xfrm>
        </p:grpSpPr>
        <p:sp>
          <p:nvSpPr>
            <p:cNvPr id="331" name="Google Shape;331;p24"/>
            <p:cNvSpPr txBox="1"/>
            <p:nvPr/>
          </p:nvSpPr>
          <p:spPr>
            <a:xfrm>
              <a:off x="7938900" y="428875"/>
              <a:ext cx="1205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=  corrupt </a:t>
              </a:r>
              <a:r>
                <a:rPr lang="it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leader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7861100" y="533574"/>
              <a:ext cx="70800" cy="1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4"/>
          <p:cNvSpPr txBox="1"/>
          <p:nvPr/>
        </p:nvSpPr>
        <p:spPr>
          <a:xfrm>
            <a:off x="275775" y="104025"/>
            <a:ext cx="61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adversary must break all convergence opportunities to deny consensus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4" name="Google Shape;334;p24"/>
          <p:cNvGrpSpPr/>
          <p:nvPr/>
        </p:nvGrpSpPr>
        <p:grpSpPr>
          <a:xfrm>
            <a:off x="382100" y="1732875"/>
            <a:ext cx="5386200" cy="369300"/>
            <a:chOff x="382100" y="1692475"/>
            <a:chExt cx="5386200" cy="369300"/>
          </a:xfrm>
        </p:grpSpPr>
        <p:sp>
          <p:nvSpPr>
            <p:cNvPr id="335" name="Google Shape;335;p24"/>
            <p:cNvSpPr txBox="1"/>
            <p:nvPr/>
          </p:nvSpPr>
          <p:spPr>
            <a:xfrm>
              <a:off x="382100" y="1692475"/>
              <a:ext cx="538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If we call     </a:t>
              </a:r>
              <a:r>
                <a:rPr i="1" lang="it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adversarial slot</a:t>
              </a:r>
              <a:r>
                <a:rPr lang="it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then we want to make sure that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197800" y="1820274"/>
              <a:ext cx="70800" cy="113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3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262250" y="875875"/>
            <a:ext cx="8881750" cy="816600"/>
            <a:chOff x="262250" y="875875"/>
            <a:chExt cx="8881750" cy="816600"/>
          </a:xfrm>
        </p:grpSpPr>
        <p:cxnSp>
          <p:nvCxnSpPr>
            <p:cNvPr id="338" name="Google Shape;338;p24"/>
            <p:cNvCxnSpPr/>
            <p:nvPr/>
          </p:nvCxnSpPr>
          <p:spPr>
            <a:xfrm>
              <a:off x="382100" y="1272925"/>
              <a:ext cx="84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24"/>
            <p:cNvSpPr txBox="1"/>
            <p:nvPr/>
          </p:nvSpPr>
          <p:spPr>
            <a:xfrm>
              <a:off x="8496000" y="1353775"/>
              <a:ext cx="648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rounds</a:t>
              </a:r>
              <a:endParaRPr sz="10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340" name="Google Shape;340;p24"/>
            <p:cNvCxnSpPr/>
            <p:nvPr/>
          </p:nvCxnSpPr>
          <p:spPr>
            <a:xfrm>
              <a:off x="382850" y="1233875"/>
              <a:ext cx="0" cy="8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24"/>
            <p:cNvSpPr txBox="1"/>
            <p:nvPr/>
          </p:nvSpPr>
          <p:spPr>
            <a:xfrm>
              <a:off x="262250" y="934225"/>
              <a:ext cx="258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8421725" y="875875"/>
              <a:ext cx="427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r+T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43" name="Google Shape;343;p24"/>
            <p:cNvCxnSpPr/>
            <p:nvPr/>
          </p:nvCxnSpPr>
          <p:spPr>
            <a:xfrm>
              <a:off x="8580225" y="1230063"/>
              <a:ext cx="0" cy="8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{&quot;code&quot;:&quot;$$\\mathbf{C}(view)[r,r+T]&gt;\\mathbf{A}(view)[r,r+T]$$&quot;,&quot;aid&quot;:null,&quot;id&quot;:&quot;7&quot;,&quot;font&quot;:{&quot;size&quot;:12,&quot;color&quot;:&quot;#000000&quot;,&quot;family&quot;:&quot;Arial&quot;},&quot;backgroundColorModified&quot;:false,&quot;backgroundColor&quot;:&quot;#FFFFFF&quot;,&quot;type&quot;:&quot;$$&quot;,&quot;ts&quot;:1727163529473,&quot;cs&quot;:&quot;4+/3ey1S/C1V3KSGU1OBxw==&quot;,&quot;size&quot;:{&quot;width&quot;:302.5,&quot;height&quot;:19}}"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088" y="2481263"/>
            <a:ext cx="2881313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/>
          <p:nvPr/>
        </p:nvSpPr>
        <p:spPr>
          <a:xfrm rot="5400000">
            <a:off x="4999200" y="2575275"/>
            <a:ext cx="131100" cy="57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4890000" y="2978450"/>
            <a:ext cx="360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Very easy to calculate</a:t>
            </a:r>
            <a:b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is just the expected number of leaders the adversary will have in the time interval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24"/>
          <p:cNvSpPr/>
          <p:nvPr/>
        </p:nvSpPr>
        <p:spPr>
          <a:xfrm rot="5400000">
            <a:off x="3388350" y="2575275"/>
            <a:ext cx="131100" cy="57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1579650" y="2978450"/>
            <a:ext cx="319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Challenging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 estimate to compute</a:t>
            </a:r>
            <a:b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Different techniques lead to values with different accuracy levels</a:t>
            </a:r>
            <a:endParaRPr sz="1200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262250" y="4113300"/>
            <a:ext cx="39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framework to study consistency on PoW with Markov chains</a:t>
            </a:r>
            <a:b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[Kiffer, Rajaraman and Shelat, 2022]</a:t>
            </a:r>
            <a:r>
              <a:rPr lang="it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24"/>
          <p:cNvCxnSpPr/>
          <p:nvPr/>
        </p:nvCxnSpPr>
        <p:spPr>
          <a:xfrm>
            <a:off x="4293900" y="4482750"/>
            <a:ext cx="55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4"/>
          <p:cNvSpPr txBox="1"/>
          <p:nvPr/>
        </p:nvSpPr>
        <p:spPr>
          <a:xfrm>
            <a:off x="5157800" y="4205700"/>
            <a:ext cx="379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estimate on convergence opportunities New consistency condition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new Markov model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7" name="Google Shape;357;p25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5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5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5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3052313" y="745425"/>
            <a:ext cx="448800" cy="44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aseline="-25000" lang="it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aseline="-25000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5642888" y="745425"/>
            <a:ext cx="448800" cy="44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aseline="-25000" lang="it" sz="1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9" name="Google Shape;369;p26"/>
          <p:cNvGrpSpPr/>
          <p:nvPr/>
        </p:nvGrpSpPr>
        <p:grpSpPr>
          <a:xfrm>
            <a:off x="2370900" y="196775"/>
            <a:ext cx="1159500" cy="771250"/>
            <a:chOff x="2370900" y="196775"/>
            <a:chExt cx="1159500" cy="771250"/>
          </a:xfrm>
        </p:grpSpPr>
        <p:cxnSp>
          <p:nvCxnSpPr>
            <p:cNvPr id="370" name="Google Shape;370;p26"/>
            <p:cNvCxnSpPr>
              <a:stCxn id="367" idx="0"/>
              <a:endCxn id="367" idx="2"/>
            </p:cNvCxnSpPr>
            <p:nvPr/>
          </p:nvCxnSpPr>
          <p:spPr>
            <a:xfrm rot="5400000">
              <a:off x="3053213" y="744525"/>
              <a:ext cx="222600" cy="224400"/>
            </a:xfrm>
            <a:prstGeom prst="curvedConnector4">
              <a:avLst>
                <a:gd fmla="val -106974" name="adj1"/>
                <a:gd fmla="val 20611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1" name="Google Shape;371;p26"/>
            <p:cNvSpPr txBox="1"/>
            <p:nvPr/>
          </p:nvSpPr>
          <p:spPr>
            <a:xfrm>
              <a:off x="2370900" y="196775"/>
              <a:ext cx="11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Leader ≤ Δ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3435387" y="196775"/>
            <a:ext cx="2273100" cy="614448"/>
            <a:chOff x="3435387" y="196775"/>
            <a:chExt cx="2273100" cy="614448"/>
          </a:xfrm>
        </p:grpSpPr>
        <p:cxnSp>
          <p:nvCxnSpPr>
            <p:cNvPr id="373" name="Google Shape;373;p26"/>
            <p:cNvCxnSpPr>
              <a:stCxn id="367" idx="7"/>
              <a:endCxn id="368" idx="1"/>
            </p:cNvCxnSpPr>
            <p:nvPr/>
          </p:nvCxnSpPr>
          <p:spPr>
            <a:xfrm flipH="1" rot="-5400000">
              <a:off x="4571637" y="-325627"/>
              <a:ext cx="600" cy="2273100"/>
            </a:xfrm>
            <a:prstGeom prst="curvedConnector3">
              <a:avLst>
                <a:gd fmla="val -5055383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4" name="Google Shape;374;p26"/>
            <p:cNvSpPr txBox="1"/>
            <p:nvPr/>
          </p:nvSpPr>
          <p:spPr>
            <a:xfrm>
              <a:off x="3936525" y="196775"/>
              <a:ext cx="115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Δ silent rounds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5867288" y="221775"/>
            <a:ext cx="1607688" cy="746250"/>
            <a:chOff x="5867288" y="221775"/>
            <a:chExt cx="1607688" cy="746250"/>
          </a:xfrm>
        </p:grpSpPr>
        <p:cxnSp>
          <p:nvCxnSpPr>
            <p:cNvPr id="376" name="Google Shape;376;p26"/>
            <p:cNvCxnSpPr>
              <a:stCxn id="368" idx="0"/>
              <a:endCxn id="368" idx="6"/>
            </p:cNvCxnSpPr>
            <p:nvPr/>
          </p:nvCxnSpPr>
          <p:spPr>
            <a:xfrm flipH="1" rot="-5400000">
              <a:off x="5868188" y="744525"/>
              <a:ext cx="222600" cy="224400"/>
            </a:xfrm>
            <a:prstGeom prst="curvedConnector4">
              <a:avLst>
                <a:gd fmla="val -106974" name="adj1"/>
                <a:gd fmla="val 20611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7" name="Google Shape;377;p26"/>
            <p:cNvSpPr txBox="1"/>
            <p:nvPr/>
          </p:nvSpPr>
          <p:spPr>
            <a:xfrm>
              <a:off x="5890375" y="221775"/>
              <a:ext cx="158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Leader + </a:t>
              </a: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Δ silent rounds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8" name="Google Shape;378;p26"/>
          <p:cNvGrpSpPr/>
          <p:nvPr/>
        </p:nvGrpSpPr>
        <p:grpSpPr>
          <a:xfrm>
            <a:off x="3435513" y="1125427"/>
            <a:ext cx="2273100" cy="642023"/>
            <a:chOff x="3435513" y="1125427"/>
            <a:chExt cx="2273100" cy="642023"/>
          </a:xfrm>
        </p:grpSpPr>
        <p:cxnSp>
          <p:nvCxnSpPr>
            <p:cNvPr id="379" name="Google Shape;379;p26"/>
            <p:cNvCxnSpPr>
              <a:stCxn id="368" idx="3"/>
              <a:endCxn id="367" idx="5"/>
            </p:cNvCxnSpPr>
            <p:nvPr/>
          </p:nvCxnSpPr>
          <p:spPr>
            <a:xfrm rot="5400000">
              <a:off x="4571763" y="-10823"/>
              <a:ext cx="600" cy="2273100"/>
            </a:xfrm>
            <a:prstGeom prst="curvedConnector3">
              <a:avLst>
                <a:gd fmla="val 5055383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80" name="Google Shape;380;p26"/>
            <p:cNvSpPr txBox="1"/>
            <p:nvPr/>
          </p:nvSpPr>
          <p:spPr>
            <a:xfrm>
              <a:off x="3819225" y="1428750"/>
              <a:ext cx="150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Leader + Leader ≤ Δ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381" name="Google Shape;381;p26"/>
          <p:cNvCxnSpPr/>
          <p:nvPr/>
        </p:nvCxnSpPr>
        <p:spPr>
          <a:xfrm flipH="1" rot="-5400000">
            <a:off x="5868188" y="744513"/>
            <a:ext cx="222600" cy="224400"/>
          </a:xfrm>
          <a:prstGeom prst="curvedConnector4">
            <a:avLst>
              <a:gd fmla="val -106974" name="adj1"/>
              <a:gd fmla="val 206116" name="adj2"/>
            </a:avLst>
          </a:prstGeom>
          <a:noFill/>
          <a:ln cap="flat" cmpd="sng" w="9525">
            <a:solidFill>
              <a:srgbClr val="9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2" name="Google Shape;382;p26"/>
          <p:cNvSpPr txBox="1"/>
          <p:nvPr/>
        </p:nvSpPr>
        <p:spPr>
          <a:xfrm>
            <a:off x="6329825" y="968025"/>
            <a:ext cx="267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Convergence opportunity</a:t>
            </a:r>
            <a:endParaRPr sz="1100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189000" y="583425"/>
            <a:ext cx="21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aseline="-25000"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messy state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189000" y="952725"/>
            <a:ext cx="21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aseline="-25000"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ordered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state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5" name="Google Shape;385;p26"/>
          <p:cNvGrpSpPr/>
          <p:nvPr/>
        </p:nvGrpSpPr>
        <p:grpSpPr>
          <a:xfrm>
            <a:off x="342325" y="2015888"/>
            <a:ext cx="1603575" cy="1111713"/>
            <a:chOff x="342325" y="2015888"/>
            <a:chExt cx="1603575" cy="1111713"/>
          </a:xfrm>
        </p:grpSpPr>
        <p:grpSp>
          <p:nvGrpSpPr>
            <p:cNvPr id="386" name="Google Shape;386;p26"/>
            <p:cNvGrpSpPr/>
            <p:nvPr/>
          </p:nvGrpSpPr>
          <p:grpSpPr>
            <a:xfrm>
              <a:off x="429838" y="2421325"/>
              <a:ext cx="1516063" cy="706275"/>
              <a:chOff x="692575" y="2281875"/>
              <a:chExt cx="1516063" cy="706275"/>
            </a:xfrm>
          </p:grpSpPr>
          <p:pic>
            <p:nvPicPr>
              <p:cNvPr descr="{&quot;backgroundColorModified&quot;:false,&quot;font&quot;:{&quot;family&quot;:&quot;Arial&quot;,&quot;size&quot;:12,&quot;color&quot;:&quot;#000000&quot;},&quot;type&quot;:&quot;$$&quot;,&quot;backgroundColor&quot;:&quot;#FFFFFF&quot;,&quot;aid&quot;:null,&quot;id&quot;:&quot;8&quot;,&quot;code&quot;:&quot;$$P_{\\Delta}:=(1-h)^{\\Delta}$$&quot;,&quot;ts&quot;:1727174308500,&quot;cs&quot;:&quot;CrfhAVYwe/fQ0gYURuFeSw==&quot;,&quot;size&quot;:{&quot;width&quot;:123.33333333333333,&quot;height&quot;:22.166666666666668}}" id="387" name="Google Shape;387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2575" y="2281875"/>
                <a:ext cx="1174750" cy="21113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{&quot;code&quot;:&quot;$$\\mathcal{T}=\\sum_{i,j}^{}{Pr[e_{ij}]\\pi_{i}\\ell_{ij}}$$&quot;,&quot;backgroundColor&quot;:&quot;#FFFFFF&quot;,&quot;aid&quot;:null,&quot;backgroundColorModified&quot;:false,&quot;type&quot;:&quot;$$&quot;,&quot;id&quot;:&quot;12&quot;,&quot;font&quot;:{&quot;size&quot;:12,&quot;color&quot;:&quot;#000000&quot;,&quot;family&quot;:&quot;Arial&quot;},&quot;ts&quot;:1727174409770,&quot;cs&quot;:&quot;zjkgxgMEJpKULmHWN08Y5Q==&quot;,&quot;size&quot;:{&quot;width&quot;:159.16666666666666,&quot;height&quot;:41}}" id="388" name="Google Shape;38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92575" y="2597625"/>
                <a:ext cx="1516063" cy="390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9" name="Google Shape;389;p26"/>
            <p:cNvSpPr txBox="1"/>
            <p:nvPr/>
          </p:nvSpPr>
          <p:spPr>
            <a:xfrm>
              <a:off x="342325" y="2015888"/>
              <a:ext cx="151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Events of interest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3338750" y="2015900"/>
            <a:ext cx="2181900" cy="928050"/>
            <a:chOff x="3338750" y="2015900"/>
            <a:chExt cx="2181900" cy="928050"/>
          </a:xfrm>
        </p:grpSpPr>
        <p:grpSp>
          <p:nvGrpSpPr>
            <p:cNvPr id="391" name="Google Shape;391;p26"/>
            <p:cNvGrpSpPr/>
            <p:nvPr/>
          </p:nvGrpSpPr>
          <p:grpSpPr>
            <a:xfrm>
              <a:off x="3435375" y="2421325"/>
              <a:ext cx="1684338" cy="522625"/>
              <a:chOff x="3132900" y="2310425"/>
              <a:chExt cx="1684338" cy="522625"/>
            </a:xfrm>
          </p:grpSpPr>
          <p:pic>
            <p:nvPicPr>
              <p:cNvPr descr="{&quot;id&quot;:&quot;10&quot;,&quot;backgroundColor&quot;:&quot;#FFFFFF&quot;,&quot;code&quot;:&quot;$$\\pi_{0}=Pr[S_{0}]=1-P_{\\Delta}$$&quot;,&quot;font&quot;:{&quot;family&quot;:&quot;Arial&quot;,&quot;size&quot;:12,&quot;color&quot;:&quot;#000000&quot;},&quot;aid&quot;:null,&quot;backgroundColorModified&quot;:false,&quot;type&quot;:&quot;$$&quot;,&quot;ts&quot;:1727174368264,&quot;cs&quot;:&quot;2mlIA6FoedBuEXrULdn6Rg==&quot;,&quot;size&quot;:{&quot;width&quot;:176.83333333333334,&quot;height&quot;:19}}" id="392" name="Google Shape;392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132900" y="2310425"/>
                <a:ext cx="1684338" cy="180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{&quot;code&quot;:&quot;$$\\pi_{1}=Pr[S_{1}]=P_{\\Delta}$$&quot;,&quot;font&quot;:{&quot;size&quot;:12,&quot;color&quot;:&quot;#000000&quot;,&quot;family&quot;:&quot;Arial&quot;},&quot;id&quot;:&quot;11&quot;,&quot;type&quot;:&quot;$$&quot;,&quot;backgroundColorModified&quot;:false,&quot;backgroundColor&quot;:&quot;#FFFFFF&quot;,&quot;aid&quot;:null,&quot;ts&quot;:1727174389892,&quot;cs&quot;:&quot;TVGtV1UkavzwNoVR4CcufQ==&quot;,&quot;size&quot;:{&quot;width&quot;:144.5,&quot;height&quot;:19}}" id="393" name="Google Shape;393;p2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132900" y="2652075"/>
                <a:ext cx="1376363" cy="180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4" name="Google Shape;394;p26"/>
            <p:cNvSpPr txBox="1"/>
            <p:nvPr/>
          </p:nvSpPr>
          <p:spPr>
            <a:xfrm>
              <a:off x="3338750" y="2015900"/>
              <a:ext cx="218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Stationary distribution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6504550" y="2015900"/>
            <a:ext cx="2181900" cy="932613"/>
            <a:chOff x="6504550" y="2015900"/>
            <a:chExt cx="2181900" cy="932613"/>
          </a:xfrm>
        </p:grpSpPr>
        <p:pic>
          <p:nvPicPr>
            <p:cNvPr descr="{&quot;font&quot;:{&quot;color&quot;:&quot;#000000&quot;,&quot;size&quot;:12,&quot;family&quot;:&quot;Arial&quot;},&quot;backgroundColorModified&quot;:false,&quot;code&quot;:&quot;$$\\mathbf{C}=\\frac{P_{\\Delta}^{2}}{\\sum_{i,j}^{}{Pr[e_{ij}]\\pi_{i}\\ell_{ij}}}$$&quot;,&quot;aid&quot;:null,&quot;id&quot;:&quot;13&quot;,&quot;backgroundColor&quot;:&quot;#FFFFFF&quot;,&quot;type&quot;:&quot;$$&quot;,&quot;ts&quot;:1727174428927,&quot;cs&quot;:&quot;S3XiM+LtEHwom7slQQfC8w==&quot;,&quot;size&quot;:{&quot;width&quot;:173.66666666666666,&quot;height&quot;:51.833333333333336}}" id="396" name="Google Shape;396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609188" y="2454800"/>
              <a:ext cx="1654175" cy="493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26"/>
            <p:cNvSpPr txBox="1"/>
            <p:nvPr/>
          </p:nvSpPr>
          <p:spPr>
            <a:xfrm>
              <a:off x="6504550" y="2015900"/>
              <a:ext cx="218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9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New C.O. estimate</a:t>
              </a:r>
              <a:endParaRPr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1289650" y="3553100"/>
            <a:ext cx="2181900" cy="1162900"/>
            <a:chOff x="1289650" y="3553100"/>
            <a:chExt cx="2181900" cy="1162900"/>
          </a:xfrm>
        </p:grpSpPr>
        <p:sp>
          <p:nvSpPr>
            <p:cNvPr id="399" name="Google Shape;399;p26"/>
            <p:cNvSpPr/>
            <p:nvPr/>
          </p:nvSpPr>
          <p:spPr>
            <a:xfrm>
              <a:off x="1299325" y="3587400"/>
              <a:ext cx="2086200" cy="1128600"/>
            </a:xfrm>
            <a:prstGeom prst="rect">
              <a:avLst/>
            </a:prstGeom>
            <a:noFill/>
            <a:ln cap="flat" cmpd="sng" w="9525">
              <a:solidFill>
                <a:srgbClr val="9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{&quot;aid&quot;:null,&quot;backgroundColorModified&quot;:false,&quot;type&quot;:&quot;$$&quot;,&quot;code&quot;:&quot;$$\\frac{P_{\\Delta}^{2}}{\\sum_{i,j}^{}{Pr[e_{ij}]\\pi_{i}\\ell_{ij}}}&gt;\\beta$$&quot;,&quot;font&quot;:{&quot;family&quot;:&quot;Arial&quot;,&quot;size&quot;:12,&quot;color&quot;:&quot;#000000&quot;},&quot;backgroundColor&quot;:&quot;#FFFFFF&quot;,&quot;id&quot;:&quot;15&quot;,&quot;ts&quot;:1727174610359,&quot;cs&quot;:&quot;omDzhuxYKJ+t04yerFJ8lQ==&quot;,&quot;size&quot;:{&quot;width&quot;:169.66666666666666,&quot;height&quot;:51.833333333333336}}" id="400" name="Google Shape;400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19225" y="4052250"/>
              <a:ext cx="1616075" cy="4937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6"/>
            <p:cNvSpPr txBox="1"/>
            <p:nvPr/>
          </p:nvSpPr>
          <p:spPr>
            <a:xfrm>
              <a:off x="1289650" y="3553100"/>
              <a:ext cx="2181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rgbClr val="9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New consistency condition</a:t>
              </a:r>
              <a:endParaRPr sz="11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2" name="Google Shape;402;p26"/>
          <p:cNvGrpSpPr/>
          <p:nvPr/>
        </p:nvGrpSpPr>
        <p:grpSpPr>
          <a:xfrm>
            <a:off x="3385525" y="3574575"/>
            <a:ext cx="4540938" cy="691413"/>
            <a:chOff x="3385525" y="3574575"/>
            <a:chExt cx="4540938" cy="691413"/>
          </a:xfrm>
        </p:grpSpPr>
        <p:pic>
          <p:nvPicPr>
            <p:cNvPr descr="{&quot;type&quot;:&quot;$$&quot;,&quot;code&quot;:&quot;$$(1-\\sigma-\\rho)e^{-\\frac{2}{c}(1-\\sigma-\\rho)}-\\rho&gt;0$$&quot;,&quot;backgroundColorModified&quot;:false,&quot;font&quot;:{&quot;family&quot;:&quot;Arial&quot;,&quot;color&quot;:&quot;#000000&quot;,&quot;size&quot;:12},&quot;id&quot;:&quot;14&quot;,&quot;backgroundColor&quot;:&quot;#FFFFFF&quot;,&quot;aid&quot;:null,&quot;ts&quot;:1727174482515,&quot;cs&quot;:&quot;O/K8k0+ZgmpCi5O4eaH8DQ==&quot;,&quot;size&quot;:{&quot;width&quot;:238.20000000000005,&quot;height&quot;:24}}" id="403" name="Google Shape;403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42675" y="4037388"/>
              <a:ext cx="2268855" cy="228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4" name="Google Shape;404;p26"/>
            <p:cNvCxnSpPr>
              <a:stCxn id="399" idx="3"/>
            </p:cNvCxnSpPr>
            <p:nvPr/>
          </p:nvCxnSpPr>
          <p:spPr>
            <a:xfrm>
              <a:off x="3385525" y="4151700"/>
              <a:ext cx="1635900" cy="0"/>
            </a:xfrm>
            <a:prstGeom prst="straightConnector1">
              <a:avLst/>
            </a:prstGeom>
            <a:noFill/>
            <a:ln cap="flat" cmpd="sng" w="9525">
              <a:solidFill>
                <a:srgbClr val="9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05" name="Google Shape;405;p26"/>
            <p:cNvSpPr txBox="1"/>
            <p:nvPr/>
          </p:nvSpPr>
          <p:spPr>
            <a:xfrm>
              <a:off x="5250163" y="3574575"/>
              <a:ext cx="2676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Final analytical condition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7" title="sigma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5" y="961550"/>
            <a:ext cx="4185174" cy="31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7" title="3dsurfac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400" y="2418475"/>
            <a:ext cx="4506251" cy="23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 txBox="1"/>
          <p:nvPr/>
        </p:nvSpPr>
        <p:spPr>
          <a:xfrm>
            <a:off x="1006800" y="147375"/>
            <a:ext cx="713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Pass and Seeman condition</a:t>
            </a:r>
            <a:r>
              <a:rPr lang="it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it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it" sz="13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New Markov condition</a:t>
            </a:r>
            <a:endParaRPr sz="13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>
            <a:off x="4449475" y="1430900"/>
            <a:ext cx="447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Extended domain for </a:t>
            </a:r>
            <a:r>
              <a:rPr i="1"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values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resistance to adversarial elective power</a:t>
            </a: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𝜌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Sleepy best attack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9" name="Google Shape;419;p28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8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8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8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8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8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9" title="BA_MC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25" y="413575"/>
            <a:ext cx="3637700" cy="17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 title="BestAttackP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325" y="2477600"/>
            <a:ext cx="4142075" cy="24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9"/>
          <p:cNvSpPr txBox="1"/>
          <p:nvPr/>
        </p:nvSpPr>
        <p:spPr>
          <a:xfrm>
            <a:off x="165650" y="139650"/>
            <a:ext cx="26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 sustain attack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2" name="Google Shape;432;p29"/>
          <p:cNvGrpSpPr/>
          <p:nvPr/>
        </p:nvGrpSpPr>
        <p:grpSpPr>
          <a:xfrm>
            <a:off x="2040738" y="2017688"/>
            <a:ext cx="260400" cy="398100"/>
            <a:chOff x="2040738" y="2017688"/>
            <a:chExt cx="260400" cy="398100"/>
          </a:xfrm>
        </p:grpSpPr>
        <p:sp>
          <p:nvSpPr>
            <p:cNvPr id="433" name="Google Shape;433;p29"/>
            <p:cNvSpPr/>
            <p:nvPr/>
          </p:nvSpPr>
          <p:spPr>
            <a:xfrm rot="-5400000">
              <a:off x="2040738" y="2017688"/>
              <a:ext cx="260400" cy="26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34" name="Google Shape;434;p29"/>
            <p:cNvCxnSpPr>
              <a:stCxn id="433" idx="1"/>
            </p:cNvCxnSpPr>
            <p:nvPr/>
          </p:nvCxnSpPr>
          <p:spPr>
            <a:xfrm>
              <a:off x="2170938" y="2278088"/>
              <a:ext cx="0" cy="1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5" name="Google Shape;435;p29"/>
          <p:cNvGrpSpPr/>
          <p:nvPr/>
        </p:nvGrpSpPr>
        <p:grpSpPr>
          <a:xfrm>
            <a:off x="2301138" y="1123263"/>
            <a:ext cx="260400" cy="398100"/>
            <a:chOff x="2301138" y="1123263"/>
            <a:chExt cx="260400" cy="398100"/>
          </a:xfrm>
        </p:grpSpPr>
        <p:sp>
          <p:nvSpPr>
            <p:cNvPr id="436" name="Google Shape;436;p29"/>
            <p:cNvSpPr/>
            <p:nvPr/>
          </p:nvSpPr>
          <p:spPr>
            <a:xfrm rot="-5400000">
              <a:off x="2301138" y="1123263"/>
              <a:ext cx="260400" cy="26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37" name="Google Shape;437;p29"/>
            <p:cNvCxnSpPr>
              <a:stCxn id="436" idx="1"/>
            </p:cNvCxnSpPr>
            <p:nvPr/>
          </p:nvCxnSpPr>
          <p:spPr>
            <a:xfrm>
              <a:off x="2431338" y="1383663"/>
              <a:ext cx="0" cy="1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8" name="Google Shape;438;p29"/>
          <p:cNvGrpSpPr/>
          <p:nvPr/>
        </p:nvGrpSpPr>
        <p:grpSpPr>
          <a:xfrm>
            <a:off x="1780338" y="1123263"/>
            <a:ext cx="260400" cy="398100"/>
            <a:chOff x="1780338" y="1123263"/>
            <a:chExt cx="260400" cy="398100"/>
          </a:xfrm>
        </p:grpSpPr>
        <p:sp>
          <p:nvSpPr>
            <p:cNvPr id="439" name="Google Shape;439;p29"/>
            <p:cNvSpPr/>
            <p:nvPr/>
          </p:nvSpPr>
          <p:spPr>
            <a:xfrm rot="-5400000">
              <a:off x="1780338" y="1123263"/>
              <a:ext cx="260400" cy="2604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40" name="Google Shape;440;p29"/>
            <p:cNvCxnSpPr>
              <a:stCxn id="439" idx="1"/>
            </p:cNvCxnSpPr>
            <p:nvPr/>
          </p:nvCxnSpPr>
          <p:spPr>
            <a:xfrm>
              <a:off x="1910538" y="1383663"/>
              <a:ext cx="0" cy="1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1" name="Google Shape;441;p29"/>
          <p:cNvGrpSpPr/>
          <p:nvPr/>
        </p:nvGrpSpPr>
        <p:grpSpPr>
          <a:xfrm>
            <a:off x="1006350" y="1521363"/>
            <a:ext cx="1164588" cy="496338"/>
            <a:chOff x="1006350" y="1521363"/>
            <a:chExt cx="1164588" cy="496338"/>
          </a:xfrm>
        </p:grpSpPr>
        <p:sp>
          <p:nvSpPr>
            <p:cNvPr id="442" name="Google Shape;442;p29"/>
            <p:cNvSpPr/>
            <p:nvPr/>
          </p:nvSpPr>
          <p:spPr>
            <a:xfrm rot="-5400000">
              <a:off x="1780338" y="1521363"/>
              <a:ext cx="260400" cy="26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43" name="Google Shape;443;p29"/>
            <p:cNvCxnSpPr>
              <a:stCxn id="442" idx="1"/>
              <a:endCxn id="433" idx="3"/>
            </p:cNvCxnSpPr>
            <p:nvPr/>
          </p:nvCxnSpPr>
          <p:spPr>
            <a:xfrm>
              <a:off x="1910538" y="1781763"/>
              <a:ext cx="260400" cy="23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29"/>
            <p:cNvSpPr txBox="1"/>
            <p:nvPr/>
          </p:nvSpPr>
          <p:spPr>
            <a:xfrm>
              <a:off x="1006350" y="1709900"/>
              <a:ext cx="774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Left chain</a:t>
              </a:r>
              <a:endParaRPr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45" name="Google Shape;445;p29"/>
          <p:cNvGrpSpPr/>
          <p:nvPr/>
        </p:nvGrpSpPr>
        <p:grpSpPr>
          <a:xfrm>
            <a:off x="2170938" y="1521363"/>
            <a:ext cx="1164613" cy="496338"/>
            <a:chOff x="2170938" y="1521363"/>
            <a:chExt cx="1164613" cy="496338"/>
          </a:xfrm>
        </p:grpSpPr>
        <p:sp>
          <p:nvSpPr>
            <p:cNvPr id="446" name="Google Shape;446;p29"/>
            <p:cNvSpPr/>
            <p:nvPr/>
          </p:nvSpPr>
          <p:spPr>
            <a:xfrm rot="-5400000">
              <a:off x="2301138" y="1521363"/>
              <a:ext cx="260400" cy="26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447" name="Google Shape;447;p29"/>
            <p:cNvCxnSpPr>
              <a:stCxn id="446" idx="1"/>
              <a:endCxn id="433" idx="3"/>
            </p:cNvCxnSpPr>
            <p:nvPr/>
          </p:nvCxnSpPr>
          <p:spPr>
            <a:xfrm flipH="1">
              <a:off x="2170938" y="1781763"/>
              <a:ext cx="260400" cy="23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29"/>
            <p:cNvSpPr txBox="1"/>
            <p:nvPr/>
          </p:nvSpPr>
          <p:spPr>
            <a:xfrm>
              <a:off x="2561550" y="1709900"/>
              <a:ext cx="774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Right</a:t>
              </a:r>
              <a:r>
                <a:rPr lang="it" sz="8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chain</a:t>
              </a:r>
              <a:endParaRPr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9" name="Google Shape;449;p29"/>
          <p:cNvSpPr txBox="1"/>
          <p:nvPr/>
        </p:nvSpPr>
        <p:spPr>
          <a:xfrm>
            <a:off x="840700" y="740588"/>
            <a:ext cx="13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Within Δ rounds</a:t>
            </a:r>
            <a:endParaRPr sz="800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232595" y="2718175"/>
            <a:ext cx="441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long as the two chains have equal lengths, honest nodes cannot choose between the two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2607450" y="728175"/>
            <a:ext cx="124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|left| = |right|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221500" y="3353450"/>
            <a:ext cx="443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soon as one of the two chains is ahead for more than Δ rounds, the adversary loses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232600" y="4135925"/>
            <a:ext cx="463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Even if consistency holds, the adversary is able to sustain a fork for </a:t>
            </a:r>
            <a:r>
              <a:rPr i="1"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 block with non negligible 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probability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 (in </a:t>
            </a:r>
            <a:r>
              <a:rPr i="1"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0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175" y="1316763"/>
            <a:ext cx="2685425" cy="26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0"/>
          <p:cNvSpPr txBox="1"/>
          <p:nvPr/>
        </p:nvSpPr>
        <p:spPr>
          <a:xfrm>
            <a:off x="713050" y="2340900"/>
            <a:ext cx="364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attention!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75875"/>
            <a:ext cx="1606748" cy="6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0"/>
          <p:cNvSpPr txBox="1"/>
          <p:nvPr/>
        </p:nvSpPr>
        <p:spPr>
          <a:xfrm>
            <a:off x="5490638" y="879450"/>
            <a:ext cx="236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Consult the paper here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461950" y="955500"/>
            <a:ext cx="4220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Blockchain Fundamentals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Sleepy Protocol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Consistency property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Convergence Opportunities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new Markov Model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Sleepy Best Attack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6225" y="204400"/>
            <a:ext cx="138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Blockchain </a:t>
            </a: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fundamentals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94900" y="754875"/>
            <a:ext cx="235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Peer to Peer network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94900" y="2340900"/>
            <a:ext cx="177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Chain of blocks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94900" y="3926913"/>
            <a:ext cx="27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Consensus protocol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6" title="p2p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0" y="408800"/>
            <a:ext cx="2721601" cy="12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chain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088" y="2277160"/>
            <a:ext cx="4192424" cy="5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consensus_protoco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3350" y="3226150"/>
            <a:ext cx="2471250" cy="18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Sleepy protocol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 title="sleepy_network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50" y="1052963"/>
            <a:ext cx="5098071" cy="371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2597725" y="900688"/>
            <a:ext cx="423408" cy="105900"/>
            <a:chOff x="2597725" y="748288"/>
            <a:chExt cx="423408" cy="105900"/>
          </a:xfrm>
        </p:grpSpPr>
        <p:sp>
          <p:nvSpPr>
            <p:cNvPr id="105" name="Google Shape;105;p18"/>
            <p:cNvSpPr/>
            <p:nvPr/>
          </p:nvSpPr>
          <p:spPr>
            <a:xfrm>
              <a:off x="2597725" y="7482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915233" y="7482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2756473" y="7482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>
            <a:off x="4716400" y="1301063"/>
            <a:ext cx="423408" cy="105900"/>
            <a:chOff x="4779600" y="1225388"/>
            <a:chExt cx="423408" cy="105900"/>
          </a:xfrm>
        </p:grpSpPr>
        <p:sp>
          <p:nvSpPr>
            <p:cNvPr id="109" name="Google Shape;109;p18"/>
            <p:cNvSpPr/>
            <p:nvPr/>
          </p:nvSpPr>
          <p:spPr>
            <a:xfrm>
              <a:off x="4779600" y="12253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097108" y="12253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4938348" y="122538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8"/>
          <p:cNvSpPr/>
          <p:nvPr/>
        </p:nvSpPr>
        <p:spPr>
          <a:xfrm>
            <a:off x="5192643" y="1301063"/>
            <a:ext cx="105900" cy="10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779600" y="3739363"/>
            <a:ext cx="105900" cy="1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2709425" y="1856638"/>
            <a:ext cx="264648" cy="105900"/>
            <a:chOff x="3845375" y="1626638"/>
            <a:chExt cx="264648" cy="105900"/>
          </a:xfrm>
        </p:grpSpPr>
        <p:sp>
          <p:nvSpPr>
            <p:cNvPr id="115" name="Google Shape;115;p18"/>
            <p:cNvSpPr/>
            <p:nvPr/>
          </p:nvSpPr>
          <p:spPr>
            <a:xfrm>
              <a:off x="3845375" y="16266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004123" y="16266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8"/>
          <p:cNvGrpSpPr/>
          <p:nvPr/>
        </p:nvGrpSpPr>
        <p:grpSpPr>
          <a:xfrm>
            <a:off x="3999200" y="4797038"/>
            <a:ext cx="423408" cy="105900"/>
            <a:chOff x="3999200" y="4644638"/>
            <a:chExt cx="423408" cy="105900"/>
          </a:xfrm>
        </p:grpSpPr>
        <p:sp>
          <p:nvSpPr>
            <p:cNvPr id="118" name="Google Shape;118;p18"/>
            <p:cNvSpPr/>
            <p:nvPr/>
          </p:nvSpPr>
          <p:spPr>
            <a:xfrm>
              <a:off x="3999200" y="46446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316708" y="46446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157948" y="46446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2127275" y="4343313"/>
            <a:ext cx="423408" cy="105900"/>
            <a:chOff x="2127275" y="4190913"/>
            <a:chExt cx="423408" cy="105900"/>
          </a:xfrm>
        </p:grpSpPr>
        <p:sp>
          <p:nvSpPr>
            <p:cNvPr id="122" name="Google Shape;122;p18"/>
            <p:cNvSpPr/>
            <p:nvPr/>
          </p:nvSpPr>
          <p:spPr>
            <a:xfrm>
              <a:off x="2127275" y="4190913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444783" y="4190913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2286023" y="4190913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672325" y="3418738"/>
            <a:ext cx="423408" cy="105900"/>
            <a:chOff x="672325" y="3266338"/>
            <a:chExt cx="423408" cy="105900"/>
          </a:xfrm>
        </p:grpSpPr>
        <p:sp>
          <p:nvSpPr>
            <p:cNvPr id="126" name="Google Shape;126;p18"/>
            <p:cNvSpPr/>
            <p:nvPr/>
          </p:nvSpPr>
          <p:spPr>
            <a:xfrm>
              <a:off x="672325" y="32663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989833" y="32663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831073" y="3266338"/>
              <a:ext cx="105900" cy="1059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1148568" y="900688"/>
            <a:ext cx="3432775" cy="4002250"/>
            <a:chOff x="1148568" y="748288"/>
            <a:chExt cx="3432775" cy="4002250"/>
          </a:xfrm>
        </p:grpSpPr>
        <p:sp>
          <p:nvSpPr>
            <p:cNvPr id="130" name="Google Shape;130;p18"/>
            <p:cNvSpPr/>
            <p:nvPr/>
          </p:nvSpPr>
          <p:spPr>
            <a:xfrm>
              <a:off x="3073968" y="748288"/>
              <a:ext cx="105900" cy="105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475443" y="4644638"/>
              <a:ext cx="105900" cy="105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2603518" y="4190913"/>
              <a:ext cx="105900" cy="105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148568" y="3266338"/>
              <a:ext cx="105900" cy="105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7264050" y="796950"/>
            <a:ext cx="1318140" cy="788940"/>
            <a:chOff x="7264050" y="644550"/>
            <a:chExt cx="1318140" cy="788940"/>
          </a:xfrm>
        </p:grpSpPr>
        <p:sp>
          <p:nvSpPr>
            <p:cNvPr id="135" name="Google Shape;135;p18"/>
            <p:cNvSpPr/>
            <p:nvPr/>
          </p:nvSpPr>
          <p:spPr>
            <a:xfrm>
              <a:off x="7264050" y="644550"/>
              <a:ext cx="1318140" cy="788940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7659075" y="823475"/>
              <a:ext cx="625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RO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5433600" y="832321"/>
            <a:ext cx="1704900" cy="704100"/>
            <a:chOff x="5433600" y="679921"/>
            <a:chExt cx="1704900" cy="704100"/>
          </a:xfrm>
        </p:grpSpPr>
        <p:cxnSp>
          <p:nvCxnSpPr>
            <p:cNvPr id="138" name="Google Shape;138;p18"/>
            <p:cNvCxnSpPr/>
            <p:nvPr/>
          </p:nvCxnSpPr>
          <p:spPr>
            <a:xfrm flipH="1" rot="10800000">
              <a:off x="5433600" y="1006500"/>
              <a:ext cx="1704900" cy="36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9" name="Google Shape;139;p18"/>
            <p:cNvSpPr txBox="1"/>
            <p:nvPr/>
          </p:nvSpPr>
          <p:spPr>
            <a:xfrm rot="-745631">
              <a:off x="5519451" y="847341"/>
              <a:ext cx="1596199" cy="369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Am I the leader?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5471550" y="1337625"/>
            <a:ext cx="1666800" cy="550095"/>
            <a:chOff x="5471550" y="1185225"/>
            <a:chExt cx="1666800" cy="550095"/>
          </a:xfrm>
        </p:grpSpPr>
        <p:cxnSp>
          <p:nvCxnSpPr>
            <p:cNvPr id="141" name="Google Shape;141;p18"/>
            <p:cNvCxnSpPr/>
            <p:nvPr/>
          </p:nvCxnSpPr>
          <p:spPr>
            <a:xfrm flipH="1">
              <a:off x="5471550" y="1185225"/>
              <a:ext cx="16668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2" name="Google Shape;142;p18"/>
            <p:cNvSpPr txBox="1"/>
            <p:nvPr/>
          </p:nvSpPr>
          <p:spPr>
            <a:xfrm rot="-745235">
              <a:off x="6041740" y="1301840"/>
              <a:ext cx="637419" cy="369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Yes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4080750" y="1406975"/>
            <a:ext cx="1298800" cy="1061600"/>
            <a:chOff x="4080750" y="1254575"/>
            <a:chExt cx="1298800" cy="1061600"/>
          </a:xfrm>
        </p:grpSpPr>
        <p:cxnSp>
          <p:nvCxnSpPr>
            <p:cNvPr id="144" name="Google Shape;144;p18"/>
            <p:cNvCxnSpPr/>
            <p:nvPr/>
          </p:nvCxnSpPr>
          <p:spPr>
            <a:xfrm rot="10800000">
              <a:off x="4080750" y="1254575"/>
              <a:ext cx="611400" cy="14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" name="Google Shape;145;p18"/>
            <p:cNvCxnSpPr/>
            <p:nvPr/>
          </p:nvCxnSpPr>
          <p:spPr>
            <a:xfrm flipH="1">
              <a:off x="4091325" y="1661475"/>
              <a:ext cx="633300" cy="14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6" name="Google Shape;146;p18"/>
            <p:cNvCxnSpPr/>
            <p:nvPr/>
          </p:nvCxnSpPr>
          <p:spPr>
            <a:xfrm flipH="1">
              <a:off x="4394475" y="1810150"/>
              <a:ext cx="423000" cy="316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7" name="Google Shape;147;p18"/>
            <p:cNvCxnSpPr/>
            <p:nvPr/>
          </p:nvCxnSpPr>
          <p:spPr>
            <a:xfrm flipH="1">
              <a:off x="4778825" y="1845475"/>
              <a:ext cx="178500" cy="470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5152150" y="1791350"/>
              <a:ext cx="227400" cy="357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49" name="Google Shape;149;p18"/>
          <p:cNvSpPr txBox="1"/>
          <p:nvPr/>
        </p:nvSpPr>
        <p:spPr>
          <a:xfrm>
            <a:off x="65375" y="4619825"/>
            <a:ext cx="20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After Δ rounds …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100450" y="1729675"/>
            <a:ext cx="18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{&quot;id&quot;:&quot;1&quot;,&quot;type&quot;:&quot;$$&quot;,&quot;backgroundColor&quot;:&quot;#FFFFFF&quot;,&quot;aid&quot;:null,&quot;code&quot;:&quot;$$\\begin{cases}\n{1 }&amp; {\\text{with probability } p }\\\\\n{0 }&amp; {\\text{o.w.}}\\\\\n\\end{cases}$$&quot;,&quot;font&quot;:{&quot;family&quot;:&quot;Arial&quot;,&quot;color&quot;:&quot;#000000&quot;,&quot;size&quot;:12},&quot;backgroundColorModified&quot;:false,&quot;ts&quot;:1727110643540,&quot;cs&quot;:&quot;h2Bj2reZMW/xl9rKDQi+5w==&quot;,&quot;size&quot;:{&quot;width&quot;:185.5,&quot;height&quot;:45.166666666666664}}"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1400" y="1856650"/>
            <a:ext cx="1766888" cy="43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128375" y="61800"/>
            <a:ext cx="60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(Weakly) S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ynchronous network ⇒ Δ maximum network delay (order of 10</a:t>
            </a:r>
            <a:r>
              <a:rPr baseline="30000"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28375" y="351650"/>
            <a:ext cx="31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Static corruption ( 𝜇, </a:t>
            </a:r>
            <a:r>
              <a:rPr lang="it" sz="1200">
                <a:solidFill>
                  <a:srgbClr val="676767"/>
                </a:solidFill>
                <a:latin typeface="Montserrat"/>
                <a:ea typeface="Montserrat"/>
                <a:cs typeface="Montserrat"/>
                <a:sym typeface="Montserrat"/>
              </a:rPr>
              <a:t>𝜎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it" sz="1200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𝜌</a:t>
            </a: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fixed)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{&quot;aid&quot;:null,&quot;font&quot;:{&quot;family&quot;:&quot;Arial&quot;,&quot;color&quot;:&quot;#000000&quot;,&quot;size&quot;:12},&quot;id&quot;:&quot;2&quot;,&quot;backgroundColor&quot;:&quot;#FFFFFF&quot;,&quot;backgroundColorModified&quot;:false,&quot;code&quot;:&quot;\\begin{gather*}\n{p=\\frac{1}{\\Delta c}}\t\n\\end{gather*}&quot;,&quot;type&quot;:&quot;gather*&quot;,&quot;ts&quot;:1727111586371,&quot;cs&quot;:&quot;sn3ivKD89A5Bq3l6UqpJng==&quot;,&quot;size&quot;:{&quot;width&quot;:64.16666666666667,&quot;height&quot;:38.333333333333336}}"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675" y="2468575"/>
            <a:ext cx="611188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5379550" y="3524650"/>
            <a:ext cx="36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Blocks are </a:t>
            </a:r>
            <a:r>
              <a:rPr b="1"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signed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hashed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Longest chain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i="1"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</a:t>
            </a:r>
            <a:r>
              <a:rPr b="1"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chain speed</a:t>
            </a:r>
            <a:endParaRPr b="1"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𝜌 is the </a:t>
            </a:r>
            <a:r>
              <a:rPr b="1"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corrupt fraction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nodes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915700" y="2110050"/>
            <a:ext cx="331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Consistency property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34281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38094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41907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45720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49533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5334600" y="2802300"/>
            <a:ext cx="3813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0"/>
          <p:cNvGrpSpPr/>
          <p:nvPr/>
        </p:nvGrpSpPr>
        <p:grpSpPr>
          <a:xfrm>
            <a:off x="3831038" y="1200638"/>
            <a:ext cx="1339667" cy="191459"/>
            <a:chOff x="4327288" y="2359675"/>
            <a:chExt cx="1339667" cy="191459"/>
          </a:xfrm>
        </p:grpSpPr>
        <p:sp>
          <p:nvSpPr>
            <p:cNvPr id="172" name="Google Shape;172;p20"/>
            <p:cNvSpPr/>
            <p:nvPr/>
          </p:nvSpPr>
          <p:spPr>
            <a:xfrm>
              <a:off x="4327288" y="2359675"/>
              <a:ext cx="191400" cy="1914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901405" y="2359675"/>
              <a:ext cx="191400" cy="1914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614335" y="2359675"/>
              <a:ext cx="191400" cy="1914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5188480" y="2359734"/>
              <a:ext cx="191400" cy="191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5475555" y="2359734"/>
              <a:ext cx="191400" cy="191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7" name="Google Shape;177;p20"/>
            <p:cNvCxnSpPr>
              <a:stCxn id="176" idx="1"/>
              <a:endCxn id="175" idx="3"/>
            </p:cNvCxnSpPr>
            <p:nvPr/>
          </p:nvCxnSpPr>
          <p:spPr>
            <a:xfrm rot="10800000">
              <a:off x="5379855" y="2455434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 rot="10800000">
              <a:off x="5092793" y="2455434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0"/>
            <p:cNvCxnSpPr/>
            <p:nvPr/>
          </p:nvCxnSpPr>
          <p:spPr>
            <a:xfrm rot="10800000">
              <a:off x="4805743" y="2455384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0"/>
            <p:cNvCxnSpPr/>
            <p:nvPr/>
          </p:nvCxnSpPr>
          <p:spPr>
            <a:xfrm rot="10800000">
              <a:off x="4518693" y="2455434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20"/>
          <p:cNvSpPr txBox="1"/>
          <p:nvPr/>
        </p:nvSpPr>
        <p:spPr>
          <a:xfrm>
            <a:off x="5401463" y="1111738"/>
            <a:ext cx="3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=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2" name="Google Shape;182;p20"/>
          <p:cNvGrpSpPr/>
          <p:nvPr/>
        </p:nvGrpSpPr>
        <p:grpSpPr>
          <a:xfrm>
            <a:off x="3326053" y="1488213"/>
            <a:ext cx="1758885" cy="403925"/>
            <a:chOff x="1493450" y="2669400"/>
            <a:chExt cx="2215500" cy="403925"/>
          </a:xfrm>
        </p:grpSpPr>
        <p:sp>
          <p:nvSpPr>
            <p:cNvPr id="183" name="Google Shape;183;p20"/>
            <p:cNvSpPr/>
            <p:nvPr/>
          </p:nvSpPr>
          <p:spPr>
            <a:xfrm rot="-5400000">
              <a:off x="2533100" y="2222700"/>
              <a:ext cx="136200" cy="1029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493450" y="2734625"/>
              <a:ext cx="2215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Common prefix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5" name="Google Shape;185;p20"/>
          <p:cNvSpPr txBox="1"/>
          <p:nvPr/>
        </p:nvSpPr>
        <p:spPr>
          <a:xfrm>
            <a:off x="96625" y="140400"/>
            <a:ext cx="23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Common prefix</a:t>
            </a:r>
            <a:endParaRPr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96625" y="2466900"/>
            <a:ext cx="28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00000"/>
                </a:solidFill>
                <a:latin typeface="Montserrat"/>
                <a:ea typeface="Montserrat"/>
                <a:cs typeface="Montserrat"/>
                <a:sym typeface="Montserrat"/>
              </a:rPr>
              <a:t>Future self consistency</a:t>
            </a:r>
            <a:endParaRPr>
              <a:solidFill>
                <a:srgbClr val="9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70875" y="1101275"/>
            <a:ext cx="19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every honest node: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" name="Google Shape;188;p20"/>
          <p:cNvGrpSpPr/>
          <p:nvPr/>
        </p:nvGrpSpPr>
        <p:grpSpPr>
          <a:xfrm>
            <a:off x="5996138" y="1216113"/>
            <a:ext cx="1339667" cy="191459"/>
            <a:chOff x="5996138" y="1216113"/>
            <a:chExt cx="1339667" cy="191459"/>
          </a:xfrm>
        </p:grpSpPr>
        <p:grpSp>
          <p:nvGrpSpPr>
            <p:cNvPr id="189" name="Google Shape;189;p20"/>
            <p:cNvGrpSpPr/>
            <p:nvPr/>
          </p:nvGrpSpPr>
          <p:grpSpPr>
            <a:xfrm>
              <a:off x="5996138" y="1216113"/>
              <a:ext cx="1339667" cy="191459"/>
              <a:chOff x="5996138" y="1216113"/>
              <a:chExt cx="1339667" cy="191459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5996138" y="1216113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6570255" y="1216113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6283185" y="1216113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6857330" y="1216172"/>
                <a:ext cx="191400" cy="1914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7144405" y="1216172"/>
                <a:ext cx="191400" cy="191400"/>
              </a:xfrm>
              <a:prstGeom prst="rect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5" name="Google Shape;195;p20"/>
            <p:cNvCxnSpPr>
              <a:stCxn id="194" idx="1"/>
              <a:endCxn id="193" idx="3"/>
            </p:cNvCxnSpPr>
            <p:nvPr/>
          </p:nvCxnSpPr>
          <p:spPr>
            <a:xfrm rot="10800000">
              <a:off x="7048705" y="1311872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0"/>
            <p:cNvCxnSpPr/>
            <p:nvPr/>
          </p:nvCxnSpPr>
          <p:spPr>
            <a:xfrm rot="10800000">
              <a:off x="6761643" y="1311872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20"/>
            <p:cNvCxnSpPr/>
            <p:nvPr/>
          </p:nvCxnSpPr>
          <p:spPr>
            <a:xfrm rot="10800000">
              <a:off x="6474593" y="1311822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20"/>
            <p:cNvCxnSpPr/>
            <p:nvPr/>
          </p:nvCxnSpPr>
          <p:spPr>
            <a:xfrm rot="10800000">
              <a:off x="6187543" y="1311872"/>
              <a:ext cx="9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" name="Google Shape;199;p20"/>
          <p:cNvGrpSpPr/>
          <p:nvPr/>
        </p:nvGrpSpPr>
        <p:grpSpPr>
          <a:xfrm>
            <a:off x="6426800" y="1488225"/>
            <a:ext cx="1339500" cy="403925"/>
            <a:chOff x="6656975" y="1462275"/>
            <a:chExt cx="1339500" cy="403925"/>
          </a:xfrm>
        </p:grpSpPr>
        <p:sp>
          <p:nvSpPr>
            <p:cNvPr id="200" name="Google Shape;200;p20"/>
            <p:cNvSpPr/>
            <p:nvPr/>
          </p:nvSpPr>
          <p:spPr>
            <a:xfrm rot="-5400000">
              <a:off x="7251750" y="1260675"/>
              <a:ext cx="136200" cy="539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6656975" y="1527500"/>
              <a:ext cx="133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Trailing blocks</a:t>
              </a:r>
              <a:endPara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1029175" y="3175500"/>
            <a:ext cx="1395455" cy="1554750"/>
            <a:chOff x="1029175" y="3175500"/>
            <a:chExt cx="1395455" cy="1554750"/>
          </a:xfrm>
        </p:grpSpPr>
        <p:pic>
          <p:nvPicPr>
            <p:cNvPr id="203" name="Google Shape;203;p20" title="icons8-face-96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2875" y="3637050"/>
              <a:ext cx="403775" cy="4037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20"/>
            <p:cNvGrpSpPr/>
            <p:nvPr/>
          </p:nvGrpSpPr>
          <p:grpSpPr>
            <a:xfrm>
              <a:off x="1084963" y="4184788"/>
              <a:ext cx="1339667" cy="191459"/>
              <a:chOff x="1084963" y="4184788"/>
              <a:chExt cx="1339667" cy="191459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1084963" y="4184788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1659080" y="4184788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1372010" y="4184788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1946155" y="4184847"/>
                <a:ext cx="191400" cy="1914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2233230" y="4184847"/>
                <a:ext cx="191400" cy="1914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" name="Google Shape;210;p20"/>
              <p:cNvCxnSpPr>
                <a:stCxn id="209" idx="1"/>
                <a:endCxn id="208" idx="3"/>
              </p:cNvCxnSpPr>
              <p:nvPr/>
            </p:nvCxnSpPr>
            <p:spPr>
              <a:xfrm rot="10800000">
                <a:off x="2137530" y="4280547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0"/>
              <p:cNvCxnSpPr/>
              <p:nvPr/>
            </p:nvCxnSpPr>
            <p:spPr>
              <a:xfrm rot="10800000">
                <a:off x="1850468" y="4280547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0"/>
              <p:cNvCxnSpPr/>
              <p:nvPr/>
            </p:nvCxnSpPr>
            <p:spPr>
              <a:xfrm rot="10800000">
                <a:off x="1563418" y="4280497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0"/>
              <p:cNvCxnSpPr/>
              <p:nvPr/>
            </p:nvCxnSpPr>
            <p:spPr>
              <a:xfrm rot="10800000">
                <a:off x="1276368" y="4280547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4" name="Google Shape;214;p20"/>
            <p:cNvSpPr txBox="1"/>
            <p:nvPr/>
          </p:nvSpPr>
          <p:spPr>
            <a:xfrm>
              <a:off x="1215213" y="3175500"/>
              <a:ext cx="107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 round r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1029175" y="4376250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A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1316200" y="4376250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B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1603275" y="4376250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C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</p:grpSp>
      <p:grpSp>
        <p:nvGrpSpPr>
          <p:cNvPr id="218" name="Google Shape;218;p20"/>
          <p:cNvGrpSpPr/>
          <p:nvPr/>
        </p:nvGrpSpPr>
        <p:grpSpPr>
          <a:xfrm>
            <a:off x="5911362" y="3245625"/>
            <a:ext cx="1682530" cy="1525500"/>
            <a:chOff x="5911363" y="3245625"/>
            <a:chExt cx="1682530" cy="1525500"/>
          </a:xfrm>
        </p:grpSpPr>
        <p:pic>
          <p:nvPicPr>
            <p:cNvPr id="219" name="Google Shape;219;p20" title="icons8-face-96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8663" y="3677988"/>
              <a:ext cx="403775" cy="40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0"/>
            <p:cNvSpPr txBox="1"/>
            <p:nvPr/>
          </p:nvSpPr>
          <p:spPr>
            <a:xfrm>
              <a:off x="6175889" y="3245625"/>
              <a:ext cx="120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 round r+T</a:t>
              </a:r>
              <a:endPara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1" name="Google Shape;221;p20"/>
            <p:cNvGrpSpPr/>
            <p:nvPr/>
          </p:nvGrpSpPr>
          <p:grpSpPr>
            <a:xfrm>
              <a:off x="5967176" y="4225725"/>
              <a:ext cx="1626717" cy="191459"/>
              <a:chOff x="5967176" y="4225725"/>
              <a:chExt cx="1626717" cy="191459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5967176" y="4225725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6541293" y="4225725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6254223" y="4225725"/>
                <a:ext cx="191400" cy="191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6828368" y="4225784"/>
                <a:ext cx="191400" cy="1914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7115443" y="4225784"/>
                <a:ext cx="191400" cy="191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" name="Google Shape;227;p20"/>
              <p:cNvCxnSpPr>
                <a:stCxn id="226" idx="1"/>
                <a:endCxn id="225" idx="3"/>
              </p:cNvCxnSpPr>
              <p:nvPr/>
            </p:nvCxnSpPr>
            <p:spPr>
              <a:xfrm rot="10800000">
                <a:off x="7019743" y="4321484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20"/>
              <p:cNvCxnSpPr/>
              <p:nvPr/>
            </p:nvCxnSpPr>
            <p:spPr>
              <a:xfrm rot="10800000">
                <a:off x="6732680" y="4321484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20"/>
              <p:cNvCxnSpPr/>
              <p:nvPr/>
            </p:nvCxnSpPr>
            <p:spPr>
              <a:xfrm rot="10800000">
                <a:off x="6445630" y="4321434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20"/>
              <p:cNvCxnSpPr/>
              <p:nvPr/>
            </p:nvCxnSpPr>
            <p:spPr>
              <a:xfrm rot="10800000">
                <a:off x="6158580" y="4321484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1" name="Google Shape;231;p20"/>
              <p:cNvSpPr/>
              <p:nvPr/>
            </p:nvSpPr>
            <p:spPr>
              <a:xfrm>
                <a:off x="7402493" y="4225734"/>
                <a:ext cx="191400" cy="191400"/>
              </a:xfrm>
              <a:prstGeom prst="rect">
                <a:avLst/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2" name="Google Shape;232;p20"/>
              <p:cNvCxnSpPr>
                <a:stCxn id="231" idx="1"/>
              </p:cNvCxnSpPr>
              <p:nvPr/>
            </p:nvCxnSpPr>
            <p:spPr>
              <a:xfrm rot="10800000">
                <a:off x="7306793" y="4321434"/>
                <a:ext cx="9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3" name="Google Shape;233;p20"/>
            <p:cNvSpPr txBox="1"/>
            <p:nvPr/>
          </p:nvSpPr>
          <p:spPr>
            <a:xfrm>
              <a:off x="5911363" y="4417125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A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6198388" y="4417125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B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485463" y="4417125"/>
              <a:ext cx="303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Nunito Light"/>
                  <a:ea typeface="Nunito Light"/>
                  <a:cs typeface="Nunito Light"/>
                  <a:sym typeface="Nunito Light"/>
                </a:rPr>
                <a:t>C</a:t>
              </a:r>
              <a:endParaRPr sz="11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3396825" y="3492525"/>
            <a:ext cx="1857300" cy="460350"/>
            <a:chOff x="3396825" y="3492525"/>
            <a:chExt cx="1857300" cy="460350"/>
          </a:xfrm>
        </p:grpSpPr>
        <p:cxnSp>
          <p:nvCxnSpPr>
            <p:cNvPr id="237" name="Google Shape;237;p20"/>
            <p:cNvCxnSpPr/>
            <p:nvPr/>
          </p:nvCxnSpPr>
          <p:spPr>
            <a:xfrm>
              <a:off x="3981813" y="3952875"/>
              <a:ext cx="68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stealth"/>
            </a:ln>
          </p:spPr>
        </p:cxnSp>
        <p:sp>
          <p:nvSpPr>
            <p:cNvPr id="238" name="Google Shape;238;p20"/>
            <p:cNvSpPr txBox="1"/>
            <p:nvPr/>
          </p:nvSpPr>
          <p:spPr>
            <a:xfrm>
              <a:off x="3396825" y="3492525"/>
              <a:ext cx="185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After T rounds</a:t>
              </a:r>
              <a:endPara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3889625" y="346750"/>
            <a:ext cx="1222500" cy="757775"/>
            <a:chOff x="3889625" y="346750"/>
            <a:chExt cx="1222500" cy="757775"/>
          </a:xfrm>
        </p:grpSpPr>
        <p:pic>
          <p:nvPicPr>
            <p:cNvPr id="240" name="Google Shape;240;p20" title="icons8-face-96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8975" y="700750"/>
              <a:ext cx="403775" cy="40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0"/>
            <p:cNvSpPr txBox="1"/>
            <p:nvPr/>
          </p:nvSpPr>
          <p:spPr>
            <a:xfrm>
              <a:off x="3889625" y="346750"/>
              <a:ext cx="1222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Alice</a:t>
              </a:r>
              <a:endParaRPr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6054675" y="346750"/>
            <a:ext cx="1222500" cy="736725"/>
            <a:chOff x="6054675" y="346750"/>
            <a:chExt cx="1222500" cy="736725"/>
          </a:xfrm>
        </p:grpSpPr>
        <p:pic>
          <p:nvPicPr>
            <p:cNvPr id="243" name="Google Shape;243;p20" title="icons8-face-96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64050" y="679700"/>
              <a:ext cx="403775" cy="40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0"/>
            <p:cNvSpPr txBox="1"/>
            <p:nvPr/>
          </p:nvSpPr>
          <p:spPr>
            <a:xfrm>
              <a:off x="6054675" y="346750"/>
              <a:ext cx="1222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Bob</a:t>
              </a:r>
              <a:endParaRPr sz="11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1" title="justf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263" y="1003800"/>
            <a:ext cx="4320675" cy="32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273625" y="3860700"/>
            <a:ext cx="376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Consistency depends on </a:t>
            </a:r>
            <a:r>
              <a:rPr i="1"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𝜌 and 𝜎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273625" y="328150"/>
            <a:ext cx="454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Previous Sleepy consistency conditions: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{&quot;aid&quot;:null,&quot;type&quot;:&quot;$$&quot;,&quot;font&quot;:{&quot;family&quot;:&quot;Arial&quot;,&quot;color&quot;:&quot;#000000&quot;,&quot;size&quot;:12},&quot;backgroundColor&quot;:&quot;#FFFFFF&quot;,&quot;id&quot;:&quot;3&quot;,&quot;backgroundColorModified&quot;:false,&quot;code&quot;:&quot;$$(1-2\\alpha\\Delta)\\alpha&gt;\\beta$$&quot;,&quot;ts&quot;:1727116403339,&quot;cs&quot;:&quot;RAxymEmbjOoJ577VMOxpYg==&quot;,&quot;size&quot;:{&quot;width&quot;:130,&quot;height&quot;:19}}" id="252" name="Google Shape;2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5" y="1706600"/>
            <a:ext cx="12382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5&quot;,&quot;code&quot;:&quot;$$\\beta=p\\rho N =\\frac{\\rho}{c\\Delta}$$&quot;,&quot;font&quot;:{&quot;family&quot;:&quot;Arial&quot;,&quot;color&quot;:&quot;#000000&quot;,&quot;size&quot;:12},&quot;type&quot;:&quot;$$&quot;,&quot;backgroundColorModified&quot;:false,&quot;backgroundColor&quot;:&quot;#FFFFFF&quot;,&quot;aid&quot;:null,&quot;ts&quot;:1727116525011,&quot;cs&quot;:&quot;DV18SfZcM8/jSljtmNDyZw==&quot;,&quot;size&quot;:{&quot;width&quot;:126,&quot;height&quot;:34.166666666666664}}" id="253" name="Google Shape;2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75" y="2265300"/>
            <a:ext cx="1200150" cy="325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Arial&quot;,&quot;size&quot;:12,&quot;color&quot;:&quot;#000000&quot;},&quot;type&quot;:&quot;$$&quot;,&quot;code&quot;:&quot;$$\\alpha=p\\mu N=\\frac{(1-\\sigma-\\rho)}{c\\Delta}$$&quot;,&quot;backgroundColorModified&quot;:false,&quot;backgroundColor&quot;:&quot;#FFFFFF&quot;,&quot;id&quot;:&quot;6&quot;,&quot;ts&quot;:1727116549025,&quot;cs&quot;:&quot;zekEir6l+GUZ/6vIU3SRtg==&quot;,&quot;size&quot;:{&quot;width&quot;:195.5,&quot;height&quot;:40.5}}" id="254" name="Google Shape;2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75" y="2759350"/>
            <a:ext cx="1862138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/>
          <p:nvPr/>
        </p:nvSpPr>
        <p:spPr>
          <a:xfrm>
            <a:off x="426025" y="1606750"/>
            <a:ext cx="1388100" cy="385800"/>
          </a:xfrm>
          <a:prstGeom prst="rect">
            <a:avLst/>
          </a:prstGeom>
          <a:noFill/>
          <a:ln cap="flat" cmpd="sng" w="9525">
            <a:solidFill>
              <a:srgbClr val="9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1"/>
          <p:cNvCxnSpPr/>
          <p:nvPr/>
        </p:nvCxnSpPr>
        <p:spPr>
          <a:xfrm>
            <a:off x="2900025" y="2239000"/>
            <a:ext cx="81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