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6"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4" d="100"/>
          <a:sy n="94" d="100"/>
        </p:scale>
        <p:origin x="10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669A-0D0B-DF53-E4E5-124657C8B6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3FB596-4B4E-C39D-CA27-FD027BB0E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647447-B20E-31F1-B4BD-60582929B5C9}"/>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5" name="Footer Placeholder 4">
            <a:extLst>
              <a:ext uri="{FF2B5EF4-FFF2-40B4-BE49-F238E27FC236}">
                <a16:creationId xmlns:a16="http://schemas.microsoft.com/office/drawing/2014/main" id="{805A460B-50A4-AC8B-6799-0230F2A26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68AD9-10D7-F116-177B-1C7A2C74D944}"/>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428978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EB5F-4F6A-1D2E-D799-1FB85573A9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A1492D-F13B-336F-4753-9A6C09ADC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848D6-05C5-601E-3046-86837E572623}"/>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5" name="Footer Placeholder 4">
            <a:extLst>
              <a:ext uri="{FF2B5EF4-FFF2-40B4-BE49-F238E27FC236}">
                <a16:creationId xmlns:a16="http://schemas.microsoft.com/office/drawing/2014/main" id="{8A1CDBFF-01FE-33F2-FE58-C0A00F023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CE30A-3093-F5A2-89F6-20093C152741}"/>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53251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979FB6-43A8-5EEF-B23E-5C08B54E3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010E4A-8F8A-4777-320C-DC80FBC57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B2901-3338-A54D-0C1D-CA54CB0F665D}"/>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5" name="Footer Placeholder 4">
            <a:extLst>
              <a:ext uri="{FF2B5EF4-FFF2-40B4-BE49-F238E27FC236}">
                <a16:creationId xmlns:a16="http://schemas.microsoft.com/office/drawing/2014/main" id="{6AC22508-BDDA-F96E-0A59-1B20A8E35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4B6F7-D722-C24B-5FFC-1FCE40310F42}"/>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37479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DFDA-AD07-00E5-825E-E9E08EB034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B6A7F4-7552-56CE-AE8E-73D711FF3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ECA66-9513-16C8-2E19-746EF838685D}"/>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5" name="Footer Placeholder 4">
            <a:extLst>
              <a:ext uri="{FF2B5EF4-FFF2-40B4-BE49-F238E27FC236}">
                <a16:creationId xmlns:a16="http://schemas.microsoft.com/office/drawing/2014/main" id="{9685BF10-29D1-3FBF-6EA3-726E1FE13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0DDCB-BBBA-5E53-7E20-951E412791D2}"/>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89956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9005-3073-7E8D-9AAC-C77298B54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E59369-31D8-38BB-3EF5-135D3CBB6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550839-935B-2F01-E7FC-86BB6F6763D2}"/>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5" name="Footer Placeholder 4">
            <a:extLst>
              <a:ext uri="{FF2B5EF4-FFF2-40B4-BE49-F238E27FC236}">
                <a16:creationId xmlns:a16="http://schemas.microsoft.com/office/drawing/2014/main" id="{2B3E3A2E-D4C8-5012-7D5D-2D0C2626F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A8A46-CF1D-A93F-BE01-AD252FDF72EF}"/>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24791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6EFE-A751-37D6-8031-61F72F6C4D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267FF-1B3A-36AA-2C89-E642ED9BA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D52DE0-A8D3-CFDB-E424-2C62F99DFC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B69A19-152B-E134-CBD5-2F650107A484}"/>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6" name="Footer Placeholder 5">
            <a:extLst>
              <a:ext uri="{FF2B5EF4-FFF2-40B4-BE49-F238E27FC236}">
                <a16:creationId xmlns:a16="http://schemas.microsoft.com/office/drawing/2014/main" id="{32B0FB97-2A4C-4940-BEB5-D7B40850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AEB1E-5E54-8238-AA6D-8DE971A87C81}"/>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94467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D1EF-A397-8439-294B-2C36A1165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E063F3-7F33-C6FC-B0C9-6573312C0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5FE1D2-F891-0EF8-8504-25D349752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794298-250A-2DBE-DBA7-1D8D82DF4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7C9965-38AE-9D55-9041-8437872698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8DD177-88C9-E1AD-BAC1-315E78429B8F}"/>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8" name="Footer Placeholder 7">
            <a:extLst>
              <a:ext uri="{FF2B5EF4-FFF2-40B4-BE49-F238E27FC236}">
                <a16:creationId xmlns:a16="http://schemas.microsoft.com/office/drawing/2014/main" id="{20D2004E-CC34-3036-45AA-3BFE3DA646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5C362E-CBFA-21F4-A62B-4F28A61A571F}"/>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07198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1943-4157-B84F-8030-3A2DE840F4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65927-1688-5145-AD17-F85A97123B5D}"/>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4" name="Footer Placeholder 3">
            <a:extLst>
              <a:ext uri="{FF2B5EF4-FFF2-40B4-BE49-F238E27FC236}">
                <a16:creationId xmlns:a16="http://schemas.microsoft.com/office/drawing/2014/main" id="{3DCD1CBC-0496-ED2C-ED98-A8419B0DB9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6073FA-EF65-D340-C5F6-25CA1C783F23}"/>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206015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AA4EE-7B60-26CF-9A99-FFBD31C64970}"/>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3" name="Footer Placeholder 2">
            <a:extLst>
              <a:ext uri="{FF2B5EF4-FFF2-40B4-BE49-F238E27FC236}">
                <a16:creationId xmlns:a16="http://schemas.microsoft.com/office/drawing/2014/main" id="{A98F7BB5-F9E4-0E37-38FD-0130B9F8A4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33681-D42D-02B7-90EA-514C308E00FE}"/>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25801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950E-565F-294D-F30C-C5E1D92AD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FAA337-5ACE-3DC0-E501-9F0C77D10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04C1AC-580D-C461-3AD7-40B860949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42BD-97FC-A450-82C2-FF4C8270D91B}"/>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6" name="Footer Placeholder 5">
            <a:extLst>
              <a:ext uri="{FF2B5EF4-FFF2-40B4-BE49-F238E27FC236}">
                <a16:creationId xmlns:a16="http://schemas.microsoft.com/office/drawing/2014/main" id="{F9513EEB-387A-BF7F-2714-06A383496C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96C361-FDB6-DA1B-0879-82FD5A2540CF}"/>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68537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AB34-9D91-8B95-835D-8858EF79A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E10F87-856E-E04E-A585-1A3A87BB2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FB55CC-B3E3-A723-82E3-75E6B255C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F621E-9FC1-664A-330A-4B2970595BA8}"/>
              </a:ext>
            </a:extLst>
          </p:cNvPr>
          <p:cNvSpPr>
            <a:spLocks noGrp="1"/>
          </p:cNvSpPr>
          <p:nvPr>
            <p:ph type="dt" sz="half" idx="10"/>
          </p:nvPr>
        </p:nvSpPr>
        <p:spPr/>
        <p:txBody>
          <a:bodyPr/>
          <a:lstStyle/>
          <a:p>
            <a:fld id="{FAB3EFA4-16C1-4DD1-814E-230AD7548557}" type="datetimeFigureOut">
              <a:rPr lang="en-IN" smtClean="0"/>
              <a:t>22-11-2023</a:t>
            </a:fld>
            <a:endParaRPr lang="en-IN"/>
          </a:p>
        </p:txBody>
      </p:sp>
      <p:sp>
        <p:nvSpPr>
          <p:cNvPr id="6" name="Footer Placeholder 5">
            <a:extLst>
              <a:ext uri="{FF2B5EF4-FFF2-40B4-BE49-F238E27FC236}">
                <a16:creationId xmlns:a16="http://schemas.microsoft.com/office/drawing/2014/main" id="{6C92AC67-2E98-BFA6-30D7-9689AE171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8F83F-3208-5A06-1D3B-C42B40DBB334}"/>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90347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71D64-00FA-C5AB-EEF6-654C687EC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38EA6-03CB-C891-25BD-C2130AAEC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CEBDD-AA90-6BA3-A8B5-E28D23CF7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3EFA4-16C1-4DD1-814E-230AD7548557}" type="datetimeFigureOut">
              <a:rPr lang="en-IN" smtClean="0"/>
              <a:t>22-11-2023</a:t>
            </a:fld>
            <a:endParaRPr lang="en-IN"/>
          </a:p>
        </p:txBody>
      </p:sp>
      <p:sp>
        <p:nvSpPr>
          <p:cNvPr id="5" name="Footer Placeholder 4">
            <a:extLst>
              <a:ext uri="{FF2B5EF4-FFF2-40B4-BE49-F238E27FC236}">
                <a16:creationId xmlns:a16="http://schemas.microsoft.com/office/drawing/2014/main" id="{969D1971-3E15-6739-FF24-1C70D23C1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1D5312-9287-46E1-7087-67ECF9054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1BBFD-373E-433F-A18D-2577CFB971DD}" type="slidenum">
              <a:rPr lang="en-IN" smtClean="0"/>
              <a:t>‹#›</a:t>
            </a:fld>
            <a:endParaRPr lang="en-IN"/>
          </a:p>
        </p:txBody>
      </p:sp>
    </p:spTree>
    <p:extLst>
      <p:ext uri="{BB962C8B-B14F-4D97-AF65-F5344CB8AC3E}">
        <p14:creationId xmlns:p14="http://schemas.microsoft.com/office/powerpoint/2010/main" val="2079853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D6F2C75-417C-D5E7-0B38-D979A0569C6B}"/>
              </a:ext>
            </a:extLst>
          </p:cNvPr>
          <p:cNvSpPr/>
          <p:nvPr/>
        </p:nvSpPr>
        <p:spPr>
          <a:xfrm>
            <a:off x="2492149" y="424543"/>
            <a:ext cx="6349772" cy="1053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     Multiple Image Encryption </a:t>
            </a:r>
            <a:endParaRPr lang="en-IN" sz="3600" dirty="0"/>
          </a:p>
        </p:txBody>
      </p:sp>
      <p:sp>
        <p:nvSpPr>
          <p:cNvPr id="2" name="Rectangle: Top Corners Rounded 1">
            <a:extLst>
              <a:ext uri="{FF2B5EF4-FFF2-40B4-BE49-F238E27FC236}">
                <a16:creationId xmlns:a16="http://schemas.microsoft.com/office/drawing/2014/main" id="{B0ADA38F-9CD6-410C-6400-21B1811EC06B}"/>
              </a:ext>
            </a:extLst>
          </p:cNvPr>
          <p:cNvSpPr/>
          <p:nvPr/>
        </p:nvSpPr>
        <p:spPr>
          <a:xfrm>
            <a:off x="206149" y="2510136"/>
            <a:ext cx="3206522" cy="616786"/>
          </a:xfrm>
          <a:prstGeom prst="round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Statement :</a:t>
            </a:r>
            <a:endParaRPr lang="en-IN" sz="2400" dirty="0"/>
          </a:p>
        </p:txBody>
      </p:sp>
      <p:sp>
        <p:nvSpPr>
          <p:cNvPr id="5" name="TextBox 4">
            <a:extLst>
              <a:ext uri="{FF2B5EF4-FFF2-40B4-BE49-F238E27FC236}">
                <a16:creationId xmlns:a16="http://schemas.microsoft.com/office/drawing/2014/main" id="{B6CBE6E7-5070-E2A4-C9B9-7154C1A7BFB9}"/>
              </a:ext>
            </a:extLst>
          </p:cNvPr>
          <p:cNvSpPr txBox="1"/>
          <p:nvPr/>
        </p:nvSpPr>
        <p:spPr>
          <a:xfrm>
            <a:off x="206149" y="3578483"/>
            <a:ext cx="10252301" cy="954107"/>
          </a:xfrm>
          <a:prstGeom prst="rect">
            <a:avLst/>
          </a:prstGeom>
          <a:noFill/>
        </p:spPr>
        <p:txBody>
          <a:bodyPr wrap="square" rtlCol="0">
            <a:spAutoFit/>
          </a:bodyPr>
          <a:lstStyle/>
          <a:p>
            <a:r>
              <a:rPr lang="en-US" sz="2800" dirty="0"/>
              <a:t>Multiple Image Encryption algorithm based on Genetic Central Dogma theory</a:t>
            </a:r>
            <a:endParaRPr lang="en-IN" sz="2800" dirty="0"/>
          </a:p>
        </p:txBody>
      </p:sp>
    </p:spTree>
    <p:extLst>
      <p:ext uri="{BB962C8B-B14F-4D97-AF65-F5344CB8AC3E}">
        <p14:creationId xmlns:p14="http://schemas.microsoft.com/office/powerpoint/2010/main" val="409662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7BCB26-580E-AE23-4865-35EC57E4FD6E}"/>
              </a:ext>
            </a:extLst>
          </p:cNvPr>
          <p:cNvSpPr/>
          <p:nvPr/>
        </p:nvSpPr>
        <p:spPr>
          <a:xfrm>
            <a:off x="506186" y="730696"/>
            <a:ext cx="3404507"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Abstract</a:t>
            </a:r>
            <a:endParaRPr lang="en-IN" sz="3200" dirty="0"/>
          </a:p>
        </p:txBody>
      </p:sp>
      <p:sp>
        <p:nvSpPr>
          <p:cNvPr id="3" name="TextBox 2">
            <a:extLst>
              <a:ext uri="{FF2B5EF4-FFF2-40B4-BE49-F238E27FC236}">
                <a16:creationId xmlns:a16="http://schemas.microsoft.com/office/drawing/2014/main" id="{2D3413E4-3631-0B1E-7539-06A854DC0EDA}"/>
              </a:ext>
            </a:extLst>
          </p:cNvPr>
          <p:cNvSpPr txBox="1"/>
          <p:nvPr/>
        </p:nvSpPr>
        <p:spPr>
          <a:xfrm>
            <a:off x="302079" y="1170666"/>
            <a:ext cx="10972800" cy="430887"/>
          </a:xfrm>
          <a:prstGeom prst="rect">
            <a:avLst/>
          </a:prstGeom>
          <a:noFill/>
        </p:spPr>
        <p:txBody>
          <a:bodyPr wrap="square" rtlCol="0">
            <a:spAutoFit/>
          </a:bodyPr>
          <a:lstStyle/>
          <a:p>
            <a:pPr marL="285750" indent="-285750">
              <a:buFont typeface="Arial" panose="020B0604020202020204" pitchFamily="34" charset="0"/>
              <a:buChar char="•"/>
            </a:pPr>
            <a:endParaRPr lang="en-IN" sz="2200" dirty="0"/>
          </a:p>
        </p:txBody>
      </p:sp>
      <p:sp>
        <p:nvSpPr>
          <p:cNvPr id="6" name="TextBox 5">
            <a:extLst>
              <a:ext uri="{FF2B5EF4-FFF2-40B4-BE49-F238E27FC236}">
                <a16:creationId xmlns:a16="http://schemas.microsoft.com/office/drawing/2014/main" id="{02B52DDD-8D8A-9669-40B0-876C20F1862E}"/>
              </a:ext>
            </a:extLst>
          </p:cNvPr>
          <p:cNvSpPr txBox="1"/>
          <p:nvPr/>
        </p:nvSpPr>
        <p:spPr>
          <a:xfrm>
            <a:off x="391886" y="2041523"/>
            <a:ext cx="10972800" cy="4154984"/>
          </a:xfrm>
          <a:prstGeom prst="rect">
            <a:avLst/>
          </a:prstGeom>
          <a:noFill/>
        </p:spPr>
        <p:txBody>
          <a:bodyPr wrap="square" rtlCol="0">
            <a:spAutoFit/>
          </a:bodyPr>
          <a:lstStyle/>
          <a:p>
            <a:r>
              <a:rPr lang="en-US" sz="2200" dirty="0"/>
              <a:t>The "Genetic Central Dogma-Based Image Encryption" project pioneers a novel image security approach by fusing chaos theory and DNA encoding principles. Initiated with the Lorenz chaotic system, an intricate and unpredictable sequence is generated, forming the basis for scrambling pixel values. Employing DNA encoding rules, pixel values are represented, and a secure key is established by hashing image data. The encryption process involves chaotic sequences indexing pixel values, resulting in a scrambled image, complemented by an XOR operation with an encoded key matrix for heightened security. During decryption, chaotic sequences and the key matrix reverse the encryption steps, faithfully restoring the original image. This interdisciplinary amalgamation of biological and chaos theory principles showcases a distinctive and robust image encryption method. Implemented in Python with libraries like NumPy and OpenCV, the project underscores the practicality and efficiency of this innovative system for fortifying digital communication security.</a:t>
            </a:r>
            <a:endParaRPr lang="en-IN" sz="2200" dirty="0"/>
          </a:p>
        </p:txBody>
      </p:sp>
    </p:spTree>
    <p:extLst>
      <p:ext uri="{BB962C8B-B14F-4D97-AF65-F5344CB8AC3E}">
        <p14:creationId xmlns:p14="http://schemas.microsoft.com/office/powerpoint/2010/main" val="226082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29CF8EC-A8DB-8160-6352-23FCBEED3C0A}"/>
              </a:ext>
            </a:extLst>
          </p:cNvPr>
          <p:cNvSpPr/>
          <p:nvPr/>
        </p:nvSpPr>
        <p:spPr>
          <a:xfrm>
            <a:off x="476795" y="751224"/>
            <a:ext cx="3404507" cy="718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Introduction</a:t>
            </a:r>
            <a:endParaRPr lang="en-IN" sz="2800" dirty="0"/>
          </a:p>
        </p:txBody>
      </p:sp>
      <p:sp>
        <p:nvSpPr>
          <p:cNvPr id="5" name="TextBox 4">
            <a:extLst>
              <a:ext uri="{FF2B5EF4-FFF2-40B4-BE49-F238E27FC236}">
                <a16:creationId xmlns:a16="http://schemas.microsoft.com/office/drawing/2014/main" id="{F05161D4-B5DD-8402-E133-3344DC4C6F6C}"/>
              </a:ext>
            </a:extLst>
          </p:cNvPr>
          <p:cNvSpPr txBox="1"/>
          <p:nvPr/>
        </p:nvSpPr>
        <p:spPr>
          <a:xfrm>
            <a:off x="394879" y="2269672"/>
            <a:ext cx="11402241" cy="3477875"/>
          </a:xfrm>
          <a:prstGeom prst="rect">
            <a:avLst/>
          </a:prstGeom>
          <a:noFill/>
        </p:spPr>
        <p:txBody>
          <a:bodyPr wrap="square" rtlCol="0">
            <a:spAutoFit/>
          </a:bodyPr>
          <a:lstStyle/>
          <a:p>
            <a:pPr marL="285750" indent="-285750">
              <a:buFont typeface="Arial" panose="020B0604020202020204" pitchFamily="34" charset="0"/>
              <a:buChar char="•"/>
            </a:pPr>
            <a:r>
              <a:rPr lang="en-US" sz="2200" b="0" i="0" u="none" strike="noStrike" dirty="0">
                <a:effectLst/>
              </a:rPr>
              <a:t>This research presents an efficient and innovative approach to image encryption, utilizing chaos theory, DNA-based key generation, and a multi-threaded processing framework. The method aims to bolster image folder security by independently encrypting each image within the folder. The process begins with the generation of a secure key through the hashing of RGB values using SHA-256, subsequently initializing the Lorenz chaotic system parameters. Leveraging multi-threading, each image undergoes simultaneous processing, including decomposition into RGB channels and DNA encoding. A dynamic chaotic key matrix is generated for each image, and the DNA-encoded sequences are XORed with this matrix, resulting in a secure and uniquely encrypted image. This multi-threaded methodology significantly improves computational speed and scalability, making it well-suited for efficiently securing image folders.</a:t>
            </a:r>
            <a:endParaRPr lang="en-IN" sz="2200" dirty="0"/>
          </a:p>
        </p:txBody>
      </p:sp>
    </p:spTree>
    <p:extLst>
      <p:ext uri="{BB962C8B-B14F-4D97-AF65-F5344CB8AC3E}">
        <p14:creationId xmlns:p14="http://schemas.microsoft.com/office/powerpoint/2010/main" val="266488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EADD7FF-A047-AA6F-A90D-3FCE7A3F74F6}"/>
              </a:ext>
            </a:extLst>
          </p:cNvPr>
          <p:cNvSpPr/>
          <p:nvPr/>
        </p:nvSpPr>
        <p:spPr>
          <a:xfrm>
            <a:off x="408214" y="334736"/>
            <a:ext cx="3037115" cy="767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Methodology</a:t>
            </a:r>
            <a:endParaRPr lang="en-IN" sz="2400" dirty="0"/>
          </a:p>
        </p:txBody>
      </p:sp>
      <p:sp>
        <p:nvSpPr>
          <p:cNvPr id="5" name="TextBox 4">
            <a:extLst>
              <a:ext uri="{FF2B5EF4-FFF2-40B4-BE49-F238E27FC236}">
                <a16:creationId xmlns:a16="http://schemas.microsoft.com/office/drawing/2014/main" id="{A6C21852-A507-8FA8-41E0-B2A19EF1CB91}"/>
              </a:ext>
            </a:extLst>
          </p:cNvPr>
          <p:cNvSpPr txBox="1"/>
          <p:nvPr/>
        </p:nvSpPr>
        <p:spPr>
          <a:xfrm>
            <a:off x="408214" y="1330779"/>
            <a:ext cx="9274629"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Key Generation: </a:t>
            </a:r>
            <a:r>
              <a:rPr lang="en-US" dirty="0"/>
              <a:t> A secure cryptographic key is generated by applying the SHA-256 algorithm to hash the RGB values of each pixel in the image, ensuring a robust foundation for subsequent encryption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1" dirty="0"/>
              <a:t>Lorenz Chaotic System Initialization: </a:t>
            </a:r>
            <a:r>
              <a:rPr lang="en-US" dirty="0"/>
              <a:t>The Lorenz chaotic system parameters (a, b, c) are initialized using the generated cryptographic key. This dynamic initialization introduces chaos and unpredictability to the encryption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1" dirty="0"/>
              <a:t>Multi-Threaded Processing: </a:t>
            </a:r>
            <a:r>
              <a:rPr lang="en-US" dirty="0"/>
              <a:t>Leveraging multi-threading, each image within the folder undergoes concurrent processing. This simultaneous approach enhances computational efficiency by allowing independent encryption operations for each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1" dirty="0"/>
              <a:t>Image Decomposition</a:t>
            </a:r>
            <a:r>
              <a:rPr lang="en-US" b="1" dirty="0"/>
              <a:t>: </a:t>
            </a:r>
            <a:r>
              <a:rPr lang="en-US" dirty="0"/>
              <a:t>The images are decomposed into their individual RGB channels, separating the color information for independent processing.</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IN" b="1" dirty="0"/>
              <a:t>DNA Encoding: </a:t>
            </a:r>
            <a:r>
              <a:rPr lang="en-US" dirty="0"/>
              <a:t>Each RGB channel undergoes encoding using a DNA-based scheme, where specific binary pairs representing DNA bases (A, T, G, C) are assigned to pixel values. This step introduces biological inspiration and complexity to the encryption.</a:t>
            </a:r>
            <a:endParaRPr lang="en-IN" dirty="0"/>
          </a:p>
        </p:txBody>
      </p:sp>
    </p:spTree>
    <p:extLst>
      <p:ext uri="{BB962C8B-B14F-4D97-AF65-F5344CB8AC3E}">
        <p14:creationId xmlns:p14="http://schemas.microsoft.com/office/powerpoint/2010/main" val="369989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A53FD0-04CC-47E5-D3BB-CFF48353096F}"/>
              </a:ext>
            </a:extLst>
          </p:cNvPr>
          <p:cNvSpPr txBox="1"/>
          <p:nvPr/>
        </p:nvSpPr>
        <p:spPr>
          <a:xfrm>
            <a:off x="213631" y="636815"/>
            <a:ext cx="11356522" cy="2862322"/>
          </a:xfrm>
          <a:prstGeom prst="rect">
            <a:avLst/>
          </a:prstGeom>
          <a:noFill/>
        </p:spPr>
        <p:txBody>
          <a:bodyPr wrap="square" rtlCol="0">
            <a:spAutoFit/>
          </a:bodyPr>
          <a:lstStyle/>
          <a:p>
            <a:pPr marL="285750" indent="-285750">
              <a:buFont typeface="Arial" panose="020B0604020202020204" pitchFamily="34" charset="0"/>
              <a:buChar char="•"/>
            </a:pPr>
            <a:r>
              <a:rPr lang="en-IN" b="1" dirty="0"/>
              <a:t>Dynamic Chaotic Key Matrix: </a:t>
            </a:r>
            <a:r>
              <a:rPr lang="en-US" b="1" dirty="0"/>
              <a:t> </a:t>
            </a:r>
            <a:r>
              <a:rPr lang="en-US" dirty="0"/>
              <a:t>A dynamic chaotic key matrix is generated for each image, influenced by the chaotic sequences derived from the Lorenz system. This matrix serves as a unique cryptographic element for XOR operations.</a:t>
            </a:r>
          </a:p>
          <a:p>
            <a:endParaRPr lang="en-US" dirty="0"/>
          </a:p>
          <a:p>
            <a:pPr marL="285750" indent="-285750">
              <a:buFont typeface="Arial" panose="020B0604020202020204" pitchFamily="34" charset="0"/>
              <a:buChar char="•"/>
            </a:pPr>
            <a:r>
              <a:rPr lang="en-US" b="1" dirty="0"/>
              <a:t>XOR Operation: </a:t>
            </a:r>
            <a:r>
              <a:rPr lang="en-US" dirty="0"/>
              <a:t>The DNA-encoded sequences from each RGB channel are XORed with the dynamically generated chaotic key matrix. This bitwise operation combines the chaos-driven key matrix with the DNA-encoded information, contributing to the security and uniqueness of the encryption.</a:t>
            </a:r>
          </a:p>
          <a:p>
            <a:endParaRPr lang="en-US" b="1" dirty="0"/>
          </a:p>
          <a:p>
            <a:pPr marL="285750" indent="-285750">
              <a:buFont typeface="Arial" panose="020B0604020202020204" pitchFamily="34" charset="0"/>
              <a:buChar char="•"/>
            </a:pPr>
            <a:r>
              <a:rPr lang="en-US" b="1" dirty="0"/>
              <a:t>Resultant Encryption:  </a:t>
            </a:r>
            <a:r>
              <a:rPr lang="en-US" dirty="0"/>
              <a:t>The culmination of the above steps produces a securely encrypted image. The multi-threaded methodology ensures efficiency, while the chaotic and DNA-based elements contribute to the robustness of the encryption.</a:t>
            </a:r>
          </a:p>
        </p:txBody>
      </p:sp>
      <p:pic>
        <p:nvPicPr>
          <p:cNvPr id="8" name="Picture 7">
            <a:extLst>
              <a:ext uri="{FF2B5EF4-FFF2-40B4-BE49-F238E27FC236}">
                <a16:creationId xmlns:a16="http://schemas.microsoft.com/office/drawing/2014/main" id="{EB28C636-C77D-EB22-639B-D04D7DF5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172" y="4639253"/>
            <a:ext cx="2443842" cy="2159124"/>
          </a:xfrm>
          <a:prstGeom prst="rect">
            <a:avLst/>
          </a:prstGeom>
        </p:spPr>
      </p:pic>
      <p:pic>
        <p:nvPicPr>
          <p:cNvPr id="10" name="Picture 9">
            <a:extLst>
              <a:ext uri="{FF2B5EF4-FFF2-40B4-BE49-F238E27FC236}">
                <a16:creationId xmlns:a16="http://schemas.microsoft.com/office/drawing/2014/main" id="{FC260D6A-36FD-AB4A-0440-E63740C05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4639253"/>
            <a:ext cx="2443842" cy="2159125"/>
          </a:xfrm>
          <a:prstGeom prst="rect">
            <a:avLst/>
          </a:prstGeom>
        </p:spPr>
      </p:pic>
      <p:sp>
        <p:nvSpPr>
          <p:cNvPr id="12" name="Rectangle: Rounded Corners 11">
            <a:extLst>
              <a:ext uri="{FF2B5EF4-FFF2-40B4-BE49-F238E27FC236}">
                <a16:creationId xmlns:a16="http://schemas.microsoft.com/office/drawing/2014/main" id="{4EE793DB-2FD0-6D31-D807-159549177732}"/>
              </a:ext>
            </a:extLst>
          </p:cNvPr>
          <p:cNvSpPr/>
          <p:nvPr/>
        </p:nvSpPr>
        <p:spPr>
          <a:xfrm>
            <a:off x="609601" y="3927021"/>
            <a:ext cx="2443842" cy="498022"/>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Before Encryption</a:t>
            </a:r>
            <a:endParaRPr lang="en-IN" dirty="0"/>
          </a:p>
        </p:txBody>
      </p:sp>
      <p:sp>
        <p:nvSpPr>
          <p:cNvPr id="13" name="Rectangle: Rounded Corners 12">
            <a:extLst>
              <a:ext uri="{FF2B5EF4-FFF2-40B4-BE49-F238E27FC236}">
                <a16:creationId xmlns:a16="http://schemas.microsoft.com/office/drawing/2014/main" id="{C0F4C770-D40C-DA27-0E10-C91F5091BBE6}"/>
              </a:ext>
            </a:extLst>
          </p:cNvPr>
          <p:cNvSpPr/>
          <p:nvPr/>
        </p:nvSpPr>
        <p:spPr>
          <a:xfrm>
            <a:off x="8175172" y="3922939"/>
            <a:ext cx="2443842" cy="498022"/>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After Encryption</a:t>
            </a:r>
            <a:endParaRPr lang="en-IN" dirty="0"/>
          </a:p>
        </p:txBody>
      </p:sp>
      <p:sp>
        <p:nvSpPr>
          <p:cNvPr id="14" name="Arrow: Right 13">
            <a:extLst>
              <a:ext uri="{FF2B5EF4-FFF2-40B4-BE49-F238E27FC236}">
                <a16:creationId xmlns:a16="http://schemas.microsoft.com/office/drawing/2014/main" id="{8CD8FAD3-1C93-732A-1EFF-D4680B1C80D4}"/>
              </a:ext>
            </a:extLst>
          </p:cNvPr>
          <p:cNvSpPr/>
          <p:nvPr/>
        </p:nvSpPr>
        <p:spPr>
          <a:xfrm>
            <a:off x="4419601" y="5061856"/>
            <a:ext cx="2694214" cy="11593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164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49BB713-BA35-4BAC-6F7F-75FD84D6A359}"/>
              </a:ext>
            </a:extLst>
          </p:cNvPr>
          <p:cNvSpPr/>
          <p:nvPr/>
        </p:nvSpPr>
        <p:spPr>
          <a:xfrm>
            <a:off x="261257" y="342900"/>
            <a:ext cx="2718707"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Conclusion</a:t>
            </a:r>
            <a:endParaRPr lang="en-IN" sz="2400" dirty="0"/>
          </a:p>
        </p:txBody>
      </p:sp>
      <p:sp>
        <p:nvSpPr>
          <p:cNvPr id="6" name="TextBox 5">
            <a:extLst>
              <a:ext uri="{FF2B5EF4-FFF2-40B4-BE49-F238E27FC236}">
                <a16:creationId xmlns:a16="http://schemas.microsoft.com/office/drawing/2014/main" id="{B9BA7F8F-9A62-DC49-0F01-48731C5AC549}"/>
              </a:ext>
            </a:extLst>
          </p:cNvPr>
          <p:cNvSpPr txBox="1"/>
          <p:nvPr/>
        </p:nvSpPr>
        <p:spPr>
          <a:xfrm>
            <a:off x="367393" y="1567543"/>
            <a:ext cx="8792936" cy="4154984"/>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Söhne"/>
              </a:rPr>
              <a:t>In summary, the "Genetic Central Dogma-Based Multiple Image Encryption" project introduces an innovative image security approach, combining chaos theory and DNA encoding principles. Through the integration of the Lorenz chaotic system, DNA encoding rules, and secure key generation, the project achieves a multi-layered encryption process. </a:t>
            </a:r>
          </a:p>
          <a:p>
            <a:pPr marL="285750" indent="-285750">
              <a:buFont typeface="Arial" panose="020B0604020202020204" pitchFamily="34" charset="0"/>
              <a:buChar char="•"/>
            </a:pPr>
            <a:r>
              <a:rPr lang="en-US" sz="2400" b="0" i="0" dirty="0">
                <a:effectLst/>
                <a:latin typeface="Söhne"/>
              </a:rPr>
              <a:t>This project not only validates the effectiveness of merging principles from biology and chaos theory in digital security but also presents a promising solution for robust image encryption in our increasingly digital landscape, emphasizing the project's relevance and potential contributions to information security.</a:t>
            </a:r>
            <a:endParaRPr lang="en-IN" sz="2200" dirty="0"/>
          </a:p>
        </p:txBody>
      </p:sp>
      <p:pic>
        <p:nvPicPr>
          <p:cNvPr id="8" name="Picture 7">
            <a:extLst>
              <a:ext uri="{FF2B5EF4-FFF2-40B4-BE49-F238E27FC236}">
                <a16:creationId xmlns:a16="http://schemas.microsoft.com/office/drawing/2014/main" id="{0210D171-3A19-B257-9B0E-33E137683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479" y="1961810"/>
            <a:ext cx="2403361" cy="2324440"/>
          </a:xfrm>
          <a:prstGeom prst="rect">
            <a:avLst/>
          </a:prstGeom>
        </p:spPr>
      </p:pic>
    </p:spTree>
    <p:extLst>
      <p:ext uri="{BB962C8B-B14F-4D97-AF65-F5344CB8AC3E}">
        <p14:creationId xmlns:p14="http://schemas.microsoft.com/office/powerpoint/2010/main" val="33418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712</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 Kumar Reddy</dc:creator>
  <cp:lastModifiedBy>Tarun Kumar Reddy</cp:lastModifiedBy>
  <cp:revision>4</cp:revision>
  <dcterms:created xsi:type="dcterms:W3CDTF">2023-05-02T07:24:12Z</dcterms:created>
  <dcterms:modified xsi:type="dcterms:W3CDTF">2023-11-22T06:47:05Z</dcterms:modified>
</cp:coreProperties>
</file>