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75" r:id="rId7"/>
    <p:sldId id="276" r:id="rId8"/>
    <p:sldId id="262" r:id="rId9"/>
    <p:sldId id="272" r:id="rId10"/>
    <p:sldId id="270" r:id="rId11"/>
    <p:sldId id="273" r:id="rId12"/>
    <p:sldId id="271" r:id="rId13"/>
    <p:sldId id="274" r:id="rId14"/>
    <p:sldId id="263" r:id="rId15"/>
    <p:sldId id="277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29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62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hu-HU" noProof="0" dirty="0"/>
            <a:t>Ötletelés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hu-HU" noProof="0" dirty="0"/>
            <a:t>Tervezés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hu-HU" noProof="0" dirty="0"/>
            <a:t>Programozás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hu-HU" noProof="0" dirty="0"/>
            <a:t>Kész</a:t>
          </a:r>
          <a:r>
            <a:rPr lang="hu-HU" baseline="0" noProof="0" dirty="0"/>
            <a:t> projekt</a:t>
          </a:r>
          <a:endParaRPr lang="hu-HU" noProof="0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E2597FCC-9C55-4BCD-A266-36F00A6D418F}">
      <dgm:prSet/>
      <dgm:spPr/>
      <dgm:t>
        <a:bodyPr/>
        <a:lstStyle/>
        <a:p>
          <a:r>
            <a:rPr lang="hu-HU" dirty="0"/>
            <a:t>Tesztelés</a:t>
          </a:r>
        </a:p>
      </dgm:t>
    </dgm:pt>
    <dgm:pt modelId="{AC2C420F-5DC1-43D2-8A29-CD59C269CA69}" type="parTrans" cxnId="{996872B4-1701-43A3-96A3-03D2D60A53B0}">
      <dgm:prSet/>
      <dgm:spPr/>
      <dgm:t>
        <a:bodyPr/>
        <a:lstStyle/>
        <a:p>
          <a:endParaRPr lang="hu-HU"/>
        </a:p>
      </dgm:t>
    </dgm:pt>
    <dgm:pt modelId="{3393E417-D872-401A-ADEA-32058EA08BB7}" type="sibTrans" cxnId="{996872B4-1701-43A3-96A3-03D2D60A53B0}">
      <dgm:prSet/>
      <dgm:spPr/>
      <dgm:t>
        <a:bodyPr/>
        <a:lstStyle/>
        <a:p>
          <a:endParaRPr lang="hu-HU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1986ABBD-CC2C-42B6-BB73-268B2FEE6980}" type="pres">
      <dgm:prSet presAssocID="{E2597FCC-9C55-4BCD-A266-36F00A6D418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219E9AB-6106-40D8-AFBF-FDC18036774B}" type="pres">
      <dgm:prSet presAssocID="{3393E417-D872-401A-ADEA-32058EA08BB7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996872B4-1701-43A3-96A3-03D2D60A53B0}" srcId="{44156040-AF98-4F2C-9909-9F2439F6F588}" destId="{E2597FCC-9C55-4BCD-A266-36F00A6D418F}" srcOrd="3" destOrd="0" parTransId="{AC2C420F-5DC1-43D2-8A29-CD59C269CA69}" sibTransId="{3393E417-D872-401A-ADEA-32058EA08BB7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4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1BEEF3EF-6D8E-45FD-9B13-D94718157729}" type="presOf" srcId="{E2597FCC-9C55-4BCD-A266-36F00A6D418F}" destId="{1986ABBD-CC2C-42B6-BB73-268B2FEE6980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4C4E7760-296A-4586-A133-FAC9B16F3DCB}" type="presParOf" srcId="{1C61A9A2-33F2-469B-8AC4-A104A5A98D78}" destId="{1986ABBD-CC2C-42B6-BB73-268B2FEE6980}" srcOrd="6" destOrd="0" presId="urn:microsoft.com/office/officeart/2005/8/layout/chevron1"/>
    <dgm:cxn modelId="{69CED68A-FA80-4EB8-BF83-83C4868DE3A1}" type="presParOf" srcId="{1C61A9A2-33F2-469B-8AC4-A104A5A98D78}" destId="{6219E9AB-6106-40D8-AFBF-FDC18036774B}" srcOrd="7" destOrd="0" presId="urn:microsoft.com/office/officeart/2005/8/layout/chevron1"/>
    <dgm:cxn modelId="{3065F5B9-06B1-4353-A251-703F2693DE95}" type="presParOf" srcId="{1C61A9A2-33F2-469B-8AC4-A104A5A98D78}" destId="{BDD0B0F7-A87C-4B5B-A4C3-4E4BE6EB0F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2789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Ötletelés</a:t>
          </a:r>
        </a:p>
      </dsp:txBody>
      <dsp:txXfrm>
        <a:off x="499302" y="1153332"/>
        <a:ext cx="1489539" cy="993026"/>
      </dsp:txXfrm>
    </dsp:sp>
    <dsp:sp modelId="{919A589F-F74A-40C3-BE88-AB8730BCAB04}">
      <dsp:nvSpPr>
        <dsp:cNvPr id="0" name=""/>
        <dsp:cNvSpPr/>
      </dsp:nvSpPr>
      <dsp:spPr>
        <a:xfrm>
          <a:off x="2237098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Tervezés</a:t>
          </a:r>
        </a:p>
      </dsp:txBody>
      <dsp:txXfrm>
        <a:off x="2733611" y="1153332"/>
        <a:ext cx="1489539" cy="993026"/>
      </dsp:txXfrm>
    </dsp:sp>
    <dsp:sp modelId="{268F2328-4548-422B-9C65-80797E16B241}">
      <dsp:nvSpPr>
        <dsp:cNvPr id="0" name=""/>
        <dsp:cNvSpPr/>
      </dsp:nvSpPr>
      <dsp:spPr>
        <a:xfrm>
          <a:off x="4471408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Programozás</a:t>
          </a:r>
        </a:p>
      </dsp:txBody>
      <dsp:txXfrm>
        <a:off x="4967921" y="1153332"/>
        <a:ext cx="1489539" cy="993026"/>
      </dsp:txXfrm>
    </dsp:sp>
    <dsp:sp modelId="{1986ABBD-CC2C-42B6-BB73-268B2FEE6980}">
      <dsp:nvSpPr>
        <dsp:cNvPr id="0" name=""/>
        <dsp:cNvSpPr/>
      </dsp:nvSpPr>
      <dsp:spPr>
        <a:xfrm>
          <a:off x="6705717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Tesztelés</a:t>
          </a:r>
        </a:p>
      </dsp:txBody>
      <dsp:txXfrm>
        <a:off x="7202230" y="1153332"/>
        <a:ext cx="1489539" cy="993026"/>
      </dsp:txXfrm>
    </dsp:sp>
    <dsp:sp modelId="{BDD0B0F7-A87C-4B5B-A4C3-4E4BE6EB0FE4}">
      <dsp:nvSpPr>
        <dsp:cNvPr id="0" name=""/>
        <dsp:cNvSpPr/>
      </dsp:nvSpPr>
      <dsp:spPr>
        <a:xfrm>
          <a:off x="8940026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Kész</a:t>
          </a:r>
          <a:r>
            <a:rPr lang="hu-HU" sz="1800" kern="1200" baseline="0" noProof="0" dirty="0"/>
            <a:t> projekt</a:t>
          </a:r>
          <a:endParaRPr lang="hu-HU" sz="1800" kern="1200" noProof="0" dirty="0"/>
        </a:p>
      </dsp:txBody>
      <dsp:txXfrm>
        <a:off x="9436539" y="1153332"/>
        <a:ext cx="1489539" cy="993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64ED7D-2366-43A2-9AE0-FAF420B0EB0E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E535FD-C828-49A5-9854-C447DB2225A6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sz="1200" i="1" dirty="0">
                <a:latin typeface="Arial" pitchFamily="34" charset="0"/>
                <a:cs typeface="Arial" pitchFamily="34" charset="0"/>
              </a:rPr>
              <a:t>A dián szereplő kép módosításához jelölje ki, majd törölje a képet. Ezután a helyőrzőben lévő Képek ikonra kattintva szúrhatja be a kívánt képet.</a:t>
            </a:r>
          </a:p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A26A6-0F1A-DBD9-9BA3-C129C632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03EA2A5-8FC3-B857-3E63-AD45D3F26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D79D49E-232A-4125-5E96-767B8E09E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E57FFB-6F52-A776-913D-C2397955D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821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38251-2BBE-85D6-EFC5-42DCB284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B3C9AEA0-7B56-38E5-EE50-A33B25C65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8513555-C7B0-2875-0BF9-1444B82E7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24FE67-14D8-ACEC-B54C-FF98915B2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045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ADB7-1586-E69C-F1C8-D7739F1A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26B077C-4784-0E8F-2E98-443A15761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5482C57-6E9D-4057-D71B-39571A2FC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33BA86-759D-6491-A0FF-EFBB76B0D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60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84122-B298-3571-8825-8EFAB630B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F3D66389-B835-6849-FB8B-ECBA3002F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425F6AA-608C-EECB-7089-D369C7128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DC36E7-3F7C-B419-8B14-BF280186A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0335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06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70D35-D206-A92A-DFD3-8844DF7FE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D7AD5881-8342-71D8-F32B-B2E0A46B2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1373AA2-37FB-4E50-2B5F-4D3223B78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5238050-FE50-BF93-3EEA-44013C8AF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420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3340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582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8327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33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7274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9205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21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580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55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88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43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163D9-3463-34E8-B95E-652E80608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3B210F52-5A76-A418-6D68-4B71D77DC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FF10E44-F3D1-ABFF-672C-6DB7547A2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A6DCA3D-A7BA-E585-C709-D56E32F25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2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606F2-61F8-C106-F22F-8CAC056DC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20ABD30-AC04-6B8C-6187-F895177A2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0333777-C82B-590F-1784-5134FA440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ACC0FF1-2FB0-A902-3471-274281069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48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010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AA929-CFFB-10C1-1DBF-1031CEAB3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B0CED98-C7DA-8F2F-4A8A-3BCBB9AE2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DD1B533-6689-0C4D-6A7A-00BC0302F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2FC2CF2-8BD4-7695-2BF9-BE12E26E7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863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hu-HU" sz="1800" dirty="0"/>
          </a:p>
        </p:txBody>
      </p:sp>
      <p:sp>
        <p:nvSpPr>
          <p:cNvPr id="7" name="Szabadkézi sokszög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FBBB92-31B6-46BF-83F8-5F73C09075D1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t kép képaláírások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0" name="Téglalap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/>
          </a:p>
        </p:txBody>
      </p:sp>
      <p:sp>
        <p:nvSpPr>
          <p:cNvPr id="12" name="Téglalap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13" name="Szöveg helye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D079A-20E6-4441-A0DD-1C29C79F697E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9120C-60C1-4CFB-8BEF-267A8435F950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7B3AA-D083-42CB-899F-8A8945511659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7345-D714-4207-A47B-1C176F12354F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dia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sz="1800" dirty="0"/>
          </a:p>
        </p:txBody>
      </p:sp>
      <p:sp>
        <p:nvSpPr>
          <p:cNvPr id="11" name="Szabadkézi sokszög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12" name="Szabadkézi sokszög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5" name="Kép helyőrzője 14" descr="Üres helyőrző kép hozzáadásához. Kattintson a helyőrzőre, és jelölje ki a hozzáadni kívánt képet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sz="1800" dirty="0"/>
          </a:p>
        </p:txBody>
      </p:sp>
      <p:sp>
        <p:nvSpPr>
          <p:cNvPr id="8" name="Szabadkézi sokszög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9" name="Szabadkézi sokszög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10" name="Szabadkézi sokszög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2F9DC-FC17-42CB-944D-B3A09E96C056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C1F6B-2A9F-4376-83B4-6D84A7783A2C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9AD6F-AE0E-4A33-801A-F7942C5C943C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97360-F985-4587-AB08-4C218AA3FE4A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FD6BD-CAE9-4288-8C6C-B7A4A4405C24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8" name="Téglalap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C2E45E6-1410-4866-81AA-E124CC605C26}" type="datetime1">
              <a:rPr lang="hu-HU" smtClean="0"/>
              <a:t>2025. 05. 11.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1" y="1016001"/>
            <a:ext cx="5120640" cy="1071868"/>
          </a:xfrm>
        </p:spPr>
        <p:txBody>
          <a:bodyPr rtlCol="0">
            <a:normAutofit/>
          </a:bodyPr>
          <a:lstStyle/>
          <a:p>
            <a:pPr rtl="0"/>
            <a:r>
              <a:rPr lang="hu-HU" sz="4800" b="1" u="sng" dirty="0">
                <a:latin typeface="+mn-lt"/>
              </a:rPr>
              <a:t>Park1t&amp;Go</a:t>
            </a:r>
          </a:p>
        </p:txBody>
      </p:sp>
      <p:pic>
        <p:nvPicPr>
          <p:cNvPr id="5" name="Kép helyőrzője 4" descr="Városi utcakép elmosódott mozgásokkal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1" y="2426854"/>
            <a:ext cx="5120640" cy="2004292"/>
          </a:xfrm>
        </p:spPr>
        <p:txBody>
          <a:bodyPr rtlCol="0"/>
          <a:lstStyle/>
          <a:p>
            <a:pPr rtl="0"/>
            <a:r>
              <a:rPr lang="hu-HU" dirty="0"/>
              <a:t>Készítette: 	Zsiros Máté</a:t>
            </a:r>
          </a:p>
          <a:p>
            <a:pPr rtl="0"/>
            <a:r>
              <a:rPr lang="hu-HU" dirty="0"/>
              <a:t>		Tóth Bence</a:t>
            </a:r>
          </a:p>
          <a:p>
            <a:pPr rtl="0"/>
            <a:r>
              <a:rPr lang="hu-HU" dirty="0"/>
              <a:t>		Kovács Zétény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D2A9E9BD-4B4D-F99F-6C03-6270415BCDF4}"/>
              </a:ext>
            </a:extLst>
          </p:cNvPr>
          <p:cNvSpPr/>
          <p:nvPr/>
        </p:nvSpPr>
        <p:spPr>
          <a:xfrm>
            <a:off x="967738" y="3768840"/>
            <a:ext cx="2532843" cy="2532843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6" name="Kép 5" descr="A képen Grafika, embléma, Betűtípus, szimból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48E0654-9D47-6EE1-49D2-F8763615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92" y="3974347"/>
            <a:ext cx="2004293" cy="200429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48C8677-AE41-2860-7FDD-EB52A9761F5C}"/>
              </a:ext>
            </a:extLst>
          </p:cNvPr>
          <p:cNvSpPr txBox="1"/>
          <p:nvPr/>
        </p:nvSpPr>
        <p:spPr>
          <a:xfrm>
            <a:off x="1593278" y="5851705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>
                <a:solidFill>
                  <a:schemeClr val="tx2"/>
                </a:solidFill>
              </a:rPr>
              <a:t>Park1t&amp;Go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E99F3-BEEC-A667-3325-162814EF0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1EDD79-CDDD-669C-23D8-F9CF927C8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Bemutató videó a webes felületről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5B780761-3242-126E-9CAB-D5D69E523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Ezen részért felelős: Tóth Bence</a:t>
            </a:r>
          </a:p>
        </p:txBody>
      </p:sp>
    </p:spTree>
    <p:extLst>
      <p:ext uri="{BB962C8B-B14F-4D97-AF65-F5344CB8AC3E}">
        <p14:creationId xmlns:p14="http://schemas.microsoft.com/office/powerpoint/2010/main" val="31165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0D47D-89AE-3466-77D3-E1B482D6A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8749AE-43FE-D4C6-19AB-15BFFEEF7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DUMA a webes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69C61174-B2FE-425C-3902-ADBB5AEF7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1C77A-31D0-CFD3-5320-C36B19D29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9AB242-3BB5-D44D-2B7F-806A34F4D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Bemutató video az </a:t>
            </a:r>
            <a:r>
              <a:rPr lang="hu-HU" dirty="0" err="1"/>
              <a:t>androidos</a:t>
            </a:r>
            <a:r>
              <a:rPr lang="hu-HU" dirty="0"/>
              <a:t> felületről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BF740576-0D53-A793-7BA4-7E75B69A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Ezen részért felelős: Kovács Zétény</a:t>
            </a:r>
          </a:p>
        </p:txBody>
      </p:sp>
    </p:spTree>
    <p:extLst>
      <p:ext uri="{BB962C8B-B14F-4D97-AF65-F5344CB8AC3E}">
        <p14:creationId xmlns:p14="http://schemas.microsoft.com/office/powerpoint/2010/main" val="29306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8824C-6493-591D-D895-BAB4995F1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F51FBE-0B5C-129C-1F5B-FBFC51945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DUMA az </a:t>
            </a:r>
            <a:r>
              <a:rPr lang="hu-HU" dirty="0" err="1"/>
              <a:t>androidról</a:t>
            </a:r>
            <a:endParaRPr lang="hu-HU" dirty="0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CA4D7B1A-387A-5747-EDBE-82238B73B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89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Kihívásaink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4789F-67CA-E398-FD67-D540CE776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A0FCD0-3B52-51D1-1CC2-08081BCF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Mi várható a jövőben?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1B327C-A99C-CFB3-40DE-9FA2C95D0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73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Diacím hozzáadása – 3</a:t>
            </a:r>
          </a:p>
        </p:txBody>
      </p:sp>
      <p:sp>
        <p:nvSpPr>
          <p:cNvPr id="11" name="Szöveg helye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3" name="Szöveg helye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Diacím hozzáadása –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Diacím hozzáadása – 5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19481235-403A-F253-4547-CADF871573DE}"/>
              </a:ext>
            </a:extLst>
          </p:cNvPr>
          <p:cNvSpPr/>
          <p:nvPr/>
        </p:nvSpPr>
        <p:spPr>
          <a:xfrm>
            <a:off x="5495636" y="1549494"/>
            <a:ext cx="6646972" cy="5273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rtl="0"/>
            <a:r>
              <a:rPr lang="hu-HU" dirty="0"/>
              <a:t>Célja a projektünknek</a:t>
            </a:r>
          </a:p>
        </p:txBody>
      </p:sp>
      <p:pic>
        <p:nvPicPr>
          <p:cNvPr id="1026" name="Picture 2" descr="10 város, ahol a leghangulatosabbak az esti városi séták - Vadászlesen">
            <a:extLst>
              <a:ext uri="{FF2B5EF4-FFF2-40B4-BE49-F238E27FC236}">
                <a16:creationId xmlns:a16="http://schemas.microsoft.com/office/drawing/2014/main" id="{184B0EAD-799C-1580-B696-E6996114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029" y="1600200"/>
            <a:ext cx="6465095" cy="51720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1156854" y="2105891"/>
            <a:ext cx="3479800" cy="4343400"/>
          </a:xfrm>
        </p:spPr>
        <p:txBody>
          <a:bodyPr rtlCol="0" anchor="ctr">
            <a:normAutofit/>
          </a:bodyPr>
          <a:lstStyle/>
          <a:p>
            <a:pPr marL="0" indent="0" rtl="0">
              <a:buNone/>
            </a:pPr>
            <a:r>
              <a:rPr lang="hu-HU" sz="1600" dirty="0"/>
              <a:t>E</a:t>
            </a:r>
            <a:r>
              <a:rPr lang="hu-HU" sz="1600" dirty="0">
                <a:effectLst/>
              </a:rPr>
              <a:t>gy könnyen használható parkolási platformot akartunk létre hozni, amely nemcsak egy új lehetőséget ad, hanem </a:t>
            </a:r>
            <a:r>
              <a:rPr lang="hu-HU" sz="1600" b="1" u="sng" dirty="0">
                <a:effectLst/>
              </a:rPr>
              <a:t>leegyszerűsíti</a:t>
            </a:r>
            <a:r>
              <a:rPr lang="hu-HU" sz="1600" dirty="0">
                <a:effectLst/>
              </a:rPr>
              <a:t> a </a:t>
            </a:r>
            <a:r>
              <a:rPr lang="hu-HU" sz="1600" b="1" dirty="0">
                <a:effectLst/>
              </a:rPr>
              <a:t>parkolóházak </a:t>
            </a:r>
            <a:r>
              <a:rPr lang="hu-HU" sz="1600" b="1" u="sng" dirty="0">
                <a:effectLst/>
              </a:rPr>
              <a:t>kezelését</a:t>
            </a:r>
            <a:r>
              <a:rPr lang="hu-HU" sz="1600" b="1" dirty="0">
                <a:effectLst/>
              </a:rPr>
              <a:t> és a </a:t>
            </a:r>
            <a:r>
              <a:rPr lang="hu-HU" sz="1600" b="1" u="sng" dirty="0">
                <a:effectLst/>
              </a:rPr>
              <a:t>parkolást</a:t>
            </a:r>
            <a:r>
              <a:rPr lang="hu-HU" sz="1600" dirty="0">
                <a:effectLst/>
              </a:rPr>
              <a:t>.</a:t>
            </a:r>
          </a:p>
          <a:p>
            <a:pPr marL="0" indent="0" rtl="0">
              <a:buNone/>
            </a:pPr>
            <a:endParaRPr lang="hu-HU" sz="1600" dirty="0"/>
          </a:p>
          <a:p>
            <a:pPr marL="0" indent="0" rtl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>
                <a:effectLst/>
              </a:rPr>
              <a:t>Ez a projekt nem csupán egy újabb alkalmazás, hanem segít az </a:t>
            </a:r>
            <a:r>
              <a:rPr lang="hu-HU" sz="1600" b="1" u="sng" dirty="0">
                <a:effectLst/>
              </a:rPr>
              <a:t>adminisztrációban, leegyszerűsíti a parkolást</a:t>
            </a:r>
            <a:r>
              <a:rPr lang="hu-HU" sz="1600" dirty="0">
                <a:effectLst/>
              </a:rPr>
              <a:t>, és támogatja a környezetbarát megoldásokat, hozzájárulva a </a:t>
            </a:r>
            <a:r>
              <a:rPr lang="hu-HU" sz="1600" b="1" dirty="0">
                <a:effectLst/>
              </a:rPr>
              <a:t>városi közlekedés jobb működéséhez.</a:t>
            </a:r>
          </a:p>
          <a:p>
            <a:pPr marL="0" indent="0">
              <a:buNone/>
            </a:pPr>
            <a:endParaRPr lang="hu-HU" sz="1600" dirty="0">
              <a:effectLst/>
            </a:endParaRPr>
          </a:p>
          <a:p>
            <a:pPr marL="0" indent="0" rtl="0">
              <a:buNone/>
            </a:pPr>
            <a:endParaRPr lang="hu-HU" sz="1600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B339AEB7-BF92-4AE8-642E-35F4F6A0DFCD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99FB7C7D-3296-6A38-70C3-85B72C1277A9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0" name="Kép 9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38B0BBA1-DCA5-425D-B246-42EDF535A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C1E38138-C559-301D-0C87-3240611EFCC0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Diacím hozzáadása – 6</a:t>
            </a:r>
          </a:p>
        </p:txBody>
      </p:sp>
      <p:sp>
        <p:nvSpPr>
          <p:cNvPr id="5" name="Kép helyőrzője 4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Diacím hozzáadása – 7</a:t>
            </a:r>
          </a:p>
        </p:txBody>
      </p:sp>
      <p:sp>
        <p:nvSpPr>
          <p:cNvPr id="4" name="Kép helyőrzője 3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Kép helye 5"/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Szöveg helye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rtl="0"/>
            <a:r>
              <a:rPr lang="hu-HU" dirty="0"/>
              <a:t>Milyen platformokra elérhető?</a:t>
            </a:r>
          </a:p>
        </p:txBody>
      </p:sp>
      <p:pic>
        <p:nvPicPr>
          <p:cNvPr id="2050" name="Picture 2" descr="An Introduction To Cross-Platform Mobile Development">
            <a:extLst>
              <a:ext uri="{FF2B5EF4-FFF2-40B4-BE49-F238E27FC236}">
                <a16:creationId xmlns:a16="http://schemas.microsoft.com/office/drawing/2014/main" id="{EC3ADD9E-0BB0-1D81-FA9F-438522D9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r="19705" b="-1"/>
          <a:stretch/>
        </p:blipFill>
        <p:spPr bwMode="auto">
          <a:xfrm>
            <a:off x="805874" y="1664046"/>
            <a:ext cx="5061527" cy="480845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artalom helye 8">
            <a:extLst>
              <a:ext uri="{FF2B5EF4-FFF2-40B4-BE49-F238E27FC236}">
                <a16:creationId xmlns:a16="http://schemas.microsoft.com/office/drawing/2014/main" id="{13783B63-2E88-36DC-544D-7E41C00CA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>
            <a:normAutofit/>
          </a:bodyPr>
          <a:lstStyle/>
          <a:p>
            <a:r>
              <a:rPr lang="hu-HU" sz="2000" b="1" u="sng" dirty="0"/>
              <a:t>Konzolos felület: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Rendszergazdai kezelő felület az üzemeltetők részére</a:t>
            </a:r>
          </a:p>
          <a:p>
            <a:pPr marL="320040" lvl="1" indent="0">
              <a:buNone/>
            </a:pPr>
            <a:endParaRPr lang="hu-HU" dirty="0"/>
          </a:p>
          <a:p>
            <a:r>
              <a:rPr lang="hu-HU" sz="2000" b="1" u="sng" dirty="0"/>
              <a:t>Androidos mobileszköz: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Foglalási felület, felhasználók részére</a:t>
            </a:r>
          </a:p>
          <a:p>
            <a:pPr marL="320040" lvl="1" indent="0">
              <a:buNone/>
            </a:pPr>
            <a:endParaRPr lang="hu-HU" dirty="0"/>
          </a:p>
          <a:p>
            <a:r>
              <a:rPr lang="hu-HU" sz="2000" b="1" u="sng" dirty="0"/>
              <a:t>Webes felület: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Visszajelzési felület, felhasználok részére</a:t>
            </a:r>
          </a:p>
          <a:p>
            <a:pPr marL="320040" lvl="1" indent="0">
              <a:buNone/>
            </a:pPr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01E5962-856E-AC90-A1BF-BB2363D803A3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861BD658-A2C0-6E45-123D-A4A053C24C22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2" name="Kép 11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0B1E1C51-2235-F341-3695-3094E422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7D66C2A5-62E5-BA4B-A969-B539DF4854F9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9922" y="251502"/>
            <a:ext cx="9601200" cy="1036850"/>
          </a:xfrm>
        </p:spPr>
        <p:txBody>
          <a:bodyPr rtlCol="0"/>
          <a:lstStyle/>
          <a:p>
            <a:pPr rtl="0"/>
            <a:r>
              <a:rPr lang="hu-HU" dirty="0"/>
              <a:t>Azok alkalmazások listája amely segítették a projekt megvalósítását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4E60D92-B776-763A-3EA0-C3C4A77F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0600" y="1690255"/>
            <a:ext cx="4572000" cy="4343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Git</a:t>
            </a:r>
            <a:r>
              <a:rPr lang="hu-HU" dirty="0"/>
              <a:t> és </a:t>
            </a:r>
            <a:r>
              <a:rPr lang="hu-HU" dirty="0" err="1"/>
              <a:t>Github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Trello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Figma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Node.js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2XAMPP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Firefox</a:t>
            </a:r>
          </a:p>
          <a:p>
            <a:endParaRPr lang="hu-HU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3D67588E-15FE-FC59-092A-6BA1F6052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671782"/>
            <a:ext cx="3285836" cy="2004291"/>
          </a:xfrm>
        </p:spPr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endParaRPr lang="hu-HU" dirty="0"/>
          </a:p>
          <a:p>
            <a:r>
              <a:rPr lang="hu-HU" dirty="0"/>
              <a:t>Android </a:t>
            </a:r>
            <a:r>
              <a:rPr lang="hu-HU" dirty="0" err="1"/>
              <a:t>studio</a:t>
            </a:r>
            <a:endParaRPr lang="hu-HU" dirty="0"/>
          </a:p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  <p:pic>
        <p:nvPicPr>
          <p:cNvPr id="1026" name="Picture 2" descr="Programming Code Photos - Download Free High-Quality Pictures | Freepik">
            <a:extLst>
              <a:ext uri="{FF2B5EF4-FFF2-40B4-BE49-F238E27FC236}">
                <a16:creationId xmlns:a16="http://schemas.microsoft.com/office/drawing/2014/main" id="{23CC13CC-5CFA-37CF-DDEB-8C56A6F7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85236"/>
            <a:ext cx="4572000" cy="341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FE22E371-950B-239C-BA8D-38118918BF23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4B7CE0A7-008B-FB7A-DA9A-6F55B3E5781D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1" name="Kép 10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F57A34C1-240C-8F22-8454-61B29B62B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6EFD8B1-B70E-1801-4604-BA367111501B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églalap 19">
            <a:extLst>
              <a:ext uri="{FF2B5EF4-FFF2-40B4-BE49-F238E27FC236}">
                <a16:creationId xmlns:a16="http://schemas.microsoft.com/office/drawing/2014/main" id="{4A14336B-7152-71B6-2792-17F9A13F22AD}"/>
              </a:ext>
            </a:extLst>
          </p:cNvPr>
          <p:cNvSpPr/>
          <p:nvPr/>
        </p:nvSpPr>
        <p:spPr>
          <a:xfrm>
            <a:off x="7435273" y="3666836"/>
            <a:ext cx="4679712" cy="2724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Projektünk szakaszai</a:t>
            </a:r>
          </a:p>
        </p:txBody>
      </p:sp>
      <p:graphicFrame>
        <p:nvGraphicFramePr>
          <p:cNvPr id="6" name="Tartalom helye 5" descr="Egyszerű sávnyíl folyamatábra diagram, amelyen 4 lépés látható balról jobbra rendezv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440435"/>
              </p:ext>
            </p:extLst>
          </p:nvPr>
        </p:nvGraphicFramePr>
        <p:xfrm>
          <a:off x="383309" y="995218"/>
          <a:ext cx="11425382" cy="329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6FB6F03-4D2F-3D22-9D90-31070A232E5B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4" name="Ellipszis 3">
              <a:extLst>
                <a:ext uri="{FF2B5EF4-FFF2-40B4-BE49-F238E27FC236}">
                  <a16:creationId xmlns:a16="http://schemas.microsoft.com/office/drawing/2014/main" id="{F351B386-0959-EC30-4994-66FDBAABCBB4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5" name="Kép 4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ECBDB09A-FEEB-7D09-ACF1-E6DD8BD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A6C7F72C-3C51-DA71-4119-8A6E6B216112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7A515B9D-576F-F6B2-C172-D1B71203712B}"/>
              </a:ext>
            </a:extLst>
          </p:cNvPr>
          <p:cNvCxnSpPr>
            <a:cxnSpLocks/>
          </p:cNvCxnSpPr>
          <p:nvPr/>
        </p:nvCxnSpPr>
        <p:spPr>
          <a:xfrm flipV="1">
            <a:off x="1468582" y="3299691"/>
            <a:ext cx="0" cy="112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F81F9D95-EF14-8D27-CFA3-43224E5F6BDF}"/>
              </a:ext>
            </a:extLst>
          </p:cNvPr>
          <p:cNvCxnSpPr>
            <a:cxnSpLocks/>
          </p:cNvCxnSpPr>
          <p:nvPr/>
        </p:nvCxnSpPr>
        <p:spPr>
          <a:xfrm flipV="1">
            <a:off x="3840018" y="3299691"/>
            <a:ext cx="0" cy="112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9E34C5A9-F4A6-4A15-37A4-D7C141FDEE4A}"/>
              </a:ext>
            </a:extLst>
          </p:cNvPr>
          <p:cNvCxnSpPr>
            <a:cxnSpLocks/>
          </p:cNvCxnSpPr>
          <p:nvPr/>
        </p:nvCxnSpPr>
        <p:spPr>
          <a:xfrm flipV="1">
            <a:off x="6091382" y="3299691"/>
            <a:ext cx="0" cy="112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BEF7A87-D99F-785C-6CAE-07223EE1F7B6}"/>
              </a:ext>
            </a:extLst>
          </p:cNvPr>
          <p:cNvSpPr/>
          <p:nvPr/>
        </p:nvSpPr>
        <p:spPr>
          <a:xfrm>
            <a:off x="489530" y="4525815"/>
            <a:ext cx="2036614" cy="1597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2"/>
                </a:solidFill>
              </a:rPr>
              <a:t>Trello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1B444465-68AB-5877-332A-8D2832FEDD4A}"/>
              </a:ext>
            </a:extLst>
          </p:cNvPr>
          <p:cNvSpPr/>
          <p:nvPr/>
        </p:nvSpPr>
        <p:spPr>
          <a:xfrm>
            <a:off x="2858655" y="4525814"/>
            <a:ext cx="1990434" cy="1597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2"/>
                </a:solidFill>
              </a:rPr>
              <a:t>Figma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0DD9FB60-CFED-48F4-97A2-7B4179B09F35}"/>
              </a:ext>
            </a:extLst>
          </p:cNvPr>
          <p:cNvSpPr/>
          <p:nvPr/>
        </p:nvSpPr>
        <p:spPr>
          <a:xfrm>
            <a:off x="5121563" y="4525814"/>
            <a:ext cx="1990438" cy="1597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Android </a:t>
            </a:r>
            <a:r>
              <a:rPr lang="hu-HU" dirty="0" err="1">
                <a:solidFill>
                  <a:schemeClr val="tx2"/>
                </a:solidFill>
              </a:rPr>
              <a:t>studio</a:t>
            </a:r>
            <a:endParaRPr lang="hu-HU" dirty="0">
              <a:solidFill>
                <a:schemeClr val="tx2"/>
              </a:solidFill>
            </a:endParaRPr>
          </a:p>
          <a:p>
            <a:pPr algn="ctr"/>
            <a:r>
              <a:rPr lang="hu-HU" dirty="0">
                <a:solidFill>
                  <a:schemeClr val="tx2"/>
                </a:solidFill>
              </a:rPr>
              <a:t>Visual </a:t>
            </a:r>
            <a:r>
              <a:rPr lang="hu-HU" dirty="0" err="1">
                <a:solidFill>
                  <a:schemeClr val="tx2"/>
                </a:solidFill>
              </a:rPr>
              <a:t>studio</a:t>
            </a:r>
            <a:endParaRPr lang="hu-HU" dirty="0">
              <a:solidFill>
                <a:schemeClr val="tx2"/>
              </a:solidFill>
            </a:endParaRPr>
          </a:p>
          <a:p>
            <a:pPr algn="ctr"/>
            <a:r>
              <a:rPr lang="hu-HU" dirty="0">
                <a:solidFill>
                  <a:schemeClr val="tx2"/>
                </a:solidFill>
              </a:rPr>
              <a:t>Visual </a:t>
            </a:r>
            <a:r>
              <a:rPr lang="hu-HU" dirty="0" err="1">
                <a:solidFill>
                  <a:schemeClr val="tx2"/>
                </a:solidFill>
              </a:rPr>
              <a:t>studio</a:t>
            </a:r>
            <a:r>
              <a:rPr lang="hu-HU" dirty="0">
                <a:solidFill>
                  <a:schemeClr val="tx2"/>
                </a:solidFill>
              </a:rPr>
              <a:t> c.</a:t>
            </a:r>
          </a:p>
        </p:txBody>
      </p:sp>
      <p:pic>
        <p:nvPicPr>
          <p:cNvPr id="2050" name="Picture 2" descr="Major Benefits of Automated Testing">
            <a:extLst>
              <a:ext uri="{FF2B5EF4-FFF2-40B4-BE49-F238E27FC236}">
                <a16:creationId xmlns:a16="http://schemas.microsoft.com/office/drawing/2014/main" id="{03B687EA-6686-4500-AAD0-65DC6926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31" y="3788641"/>
            <a:ext cx="4415799" cy="24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7E4D1-B70A-37C4-DF7C-D1D15F42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ACB6C-B62A-5D24-F502-A9CAED71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rtl="0"/>
            <a:r>
              <a:rPr lang="hu-HU" dirty="0"/>
              <a:t>Ötletelés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0443E5D5-D2B5-B0AE-40F8-51868487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" y="1638902"/>
            <a:ext cx="10934700" cy="4133851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hu-HU" sz="2400" dirty="0"/>
              <a:t>Az erre használt alkalmazás a </a:t>
            </a:r>
            <a:r>
              <a:rPr lang="hu-HU" sz="2400" b="1" u="sng" dirty="0" err="1"/>
              <a:t>Trello</a:t>
            </a:r>
            <a:r>
              <a:rPr lang="hu-HU" sz="2400" dirty="0"/>
              <a:t>. Próbáltuk projektünket kisebb szakaszokra bontani hogy azt jól </a:t>
            </a:r>
            <a:r>
              <a:rPr lang="hu-HU" sz="2400" b="1" u="sng" dirty="0"/>
              <a:t>nyomon tudjuk követni</a:t>
            </a:r>
            <a:r>
              <a:rPr lang="hu-HU" sz="2400" dirty="0"/>
              <a:t>.</a:t>
            </a:r>
          </a:p>
          <a:p>
            <a:pPr marL="320040" lvl="1" indent="0">
              <a:buNone/>
            </a:pPr>
            <a:endParaRPr lang="hu-HU" sz="2400" dirty="0"/>
          </a:p>
          <a:p>
            <a:pPr marL="320040" lvl="1" indent="0">
              <a:buNone/>
            </a:pPr>
            <a:endParaRPr lang="hu-HU" sz="2400" dirty="0"/>
          </a:p>
          <a:p>
            <a:pPr marL="320040" lvl="1" indent="0">
              <a:buNone/>
            </a:pPr>
            <a:r>
              <a:rPr lang="hu-HU" sz="2400" dirty="0"/>
              <a:t>Ezután a részeket </a:t>
            </a:r>
          </a:p>
          <a:p>
            <a:pPr marL="320040" lvl="1" indent="0">
              <a:buNone/>
            </a:pPr>
            <a:r>
              <a:rPr lang="hu-HU" sz="2400" dirty="0"/>
              <a:t>kiosztottuk csapattagjaink-</a:t>
            </a:r>
          </a:p>
          <a:p>
            <a:pPr marL="320040" lvl="1" indent="0">
              <a:buNone/>
            </a:pPr>
            <a:r>
              <a:rPr lang="hu-HU" sz="2400" dirty="0" err="1"/>
              <a:t>nak</a:t>
            </a:r>
            <a:r>
              <a:rPr lang="hu-HU" sz="2400" dirty="0"/>
              <a:t> akik ezeket majd</a:t>
            </a:r>
          </a:p>
          <a:p>
            <a:pPr marL="320040" lvl="1" indent="0">
              <a:buNone/>
            </a:pPr>
            <a:r>
              <a:rPr lang="hu-HU" sz="2400" dirty="0"/>
              <a:t> megvalósítják.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B918189-506F-2E92-25D1-A93D853D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1" y="2714624"/>
            <a:ext cx="7715249" cy="3744430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0E1C01F5-BCD7-EB3C-D59B-D94D5E9C3635}"/>
              </a:ext>
            </a:extLst>
          </p:cNvPr>
          <p:cNvSpPr/>
          <p:nvPr/>
        </p:nvSpPr>
        <p:spPr>
          <a:xfrm>
            <a:off x="4305301" y="6010275"/>
            <a:ext cx="2762249" cy="448779"/>
          </a:xfrm>
          <a:prstGeom prst="rect">
            <a:avLst/>
          </a:prstGeom>
          <a:solidFill>
            <a:srgbClr val="EF79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2"/>
                </a:solidFill>
              </a:rPr>
              <a:t>Trello</a:t>
            </a:r>
            <a:r>
              <a:rPr lang="hu-HU" dirty="0">
                <a:solidFill>
                  <a:schemeClr val="tx2"/>
                </a:solidFill>
              </a:rPr>
              <a:t> felületünk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B205E52-1574-73B9-68B1-97B2A7D080E3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30FEBB1C-A10B-39E8-4622-644522566DE5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9" name="Kép 18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76F4D03C-A7F6-1822-1CDD-D8244DE1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030FF067-666D-4365-A21F-4DC18C4E7B4E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1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52114-280E-964B-21C5-E73BED5D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40C351-DF81-9629-1E71-8573DF62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22" y="251502"/>
            <a:ext cx="9601200" cy="1036850"/>
          </a:xfrm>
        </p:spPr>
        <p:txBody>
          <a:bodyPr rtlCol="0"/>
          <a:lstStyle/>
          <a:p>
            <a:pPr rtl="0"/>
            <a:r>
              <a:rPr lang="hu-HU" dirty="0"/>
              <a:t>Tervezés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35EE5F7C-D122-E56D-BA9F-E92ABFBF0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344" y="1699491"/>
            <a:ext cx="10804238" cy="2004291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erre használt alkalmazás a </a:t>
            </a:r>
            <a:r>
              <a:rPr lang="hu-HU" b="1" u="sng" dirty="0" err="1"/>
              <a:t>Figma</a:t>
            </a:r>
            <a:r>
              <a:rPr lang="hu-HU" dirty="0"/>
              <a:t>. Az alkalmazásban </a:t>
            </a:r>
            <a:r>
              <a:rPr lang="hu-HU" b="1" u="sng" dirty="0"/>
              <a:t>megterveztük</a:t>
            </a:r>
            <a:r>
              <a:rPr lang="hu-HU" dirty="0"/>
              <a:t> </a:t>
            </a:r>
            <a:r>
              <a:rPr lang="hu-HU" b="1" u="sng" dirty="0"/>
              <a:t>grafikusan</a:t>
            </a:r>
            <a:r>
              <a:rPr lang="hu-HU" dirty="0"/>
              <a:t> a projektünk részleit. Kezdés </a:t>
            </a:r>
            <a:r>
              <a:rPr lang="hu-HU" b="1" u="sng" dirty="0"/>
              <a:t>drótvázakat</a:t>
            </a:r>
            <a:r>
              <a:rPr lang="hu-HU" dirty="0"/>
              <a:t> hoztunk létre, ezek alapján később megalkottuk a </a:t>
            </a:r>
            <a:r>
              <a:rPr lang="hu-HU" b="1" u="sng" dirty="0"/>
              <a:t>prototípusokat</a:t>
            </a:r>
            <a:r>
              <a:rPr lang="hu-HU" dirty="0"/>
              <a:t>.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492019E9-75E2-22C4-35F6-4DE2CDD99C56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83907875-D583-1C19-1AA5-B0C863AF19AE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1" name="Kép 10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BAB2C1F1-2C33-452C-2D9D-5147E5A3D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60721072-4BA8-8DA3-7F38-3DE9C53BA712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1C1123DC-6B18-E95C-D2A3-3E120401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089" y="3050741"/>
            <a:ext cx="4611611" cy="364836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ED3DAC9-7E2A-35D5-833E-BA545C50F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51" y="3031097"/>
            <a:ext cx="4678931" cy="3668008"/>
          </a:xfrm>
          <a:prstGeom prst="rect">
            <a:avLst/>
          </a:prstGeom>
        </p:spPr>
      </p:pic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C9E18D5-B9BE-6C04-0FBD-D6130C2747A0}"/>
              </a:ext>
            </a:extLst>
          </p:cNvPr>
          <p:cNvCxnSpPr/>
          <p:nvPr/>
        </p:nvCxnSpPr>
        <p:spPr>
          <a:xfrm>
            <a:off x="5449455" y="4710545"/>
            <a:ext cx="1209963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 16">
            <a:extLst>
              <a:ext uri="{FF2B5EF4-FFF2-40B4-BE49-F238E27FC236}">
                <a16:creationId xmlns:a16="http://schemas.microsoft.com/office/drawing/2014/main" id="{31D2B31D-9FB9-0720-24FA-6A85E0348462}"/>
              </a:ext>
            </a:extLst>
          </p:cNvPr>
          <p:cNvSpPr/>
          <p:nvPr/>
        </p:nvSpPr>
        <p:spPr>
          <a:xfrm>
            <a:off x="3384223" y="6325386"/>
            <a:ext cx="1945159" cy="373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Drótváz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3815F2B-35E7-52DB-E13B-324794A0E145}"/>
              </a:ext>
            </a:extLst>
          </p:cNvPr>
          <p:cNvSpPr/>
          <p:nvPr/>
        </p:nvSpPr>
        <p:spPr>
          <a:xfrm>
            <a:off x="6754089" y="6325386"/>
            <a:ext cx="1945159" cy="373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Prototípus</a:t>
            </a:r>
          </a:p>
        </p:txBody>
      </p:sp>
    </p:spTree>
    <p:extLst>
      <p:ext uri="{BB962C8B-B14F-4D97-AF65-F5344CB8AC3E}">
        <p14:creationId xmlns:p14="http://schemas.microsoft.com/office/powerpoint/2010/main" val="1198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Bemutató video asztaliról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Ezen részért felelős: Zsiros Máté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8F0CA-6A62-8769-A629-EEA70248A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0A9C7E-4FE0-EB50-E682-38F2AD7A2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DUMA az asztaliról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4B68B0CC-351F-4771-F858-D45FB3971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38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Értékesítési irány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79_TF03431374.potx" id="{0AC9E330-718A-4131-B8C0-8AE79CF1FEE6}" vid="{04CF4229-82D3-4BD8-B41C-7E0CB117E9C0}"/>
    </a:ext>
  </a:extLst>
</a:theme>
</file>

<file path=ppt/theme/theme2.xml><?xml version="1.0" encoding="utf-8"?>
<a:theme xmlns:a="http://schemas.openxmlformats.org/drawingml/2006/main" name="Office-téma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Üzleti irány bemutató (szélesvásznú)</Template>
  <TotalTime>149</TotalTime>
  <Words>345</Words>
  <Application>Microsoft Office PowerPoint</Application>
  <PresentationFormat>Szélesvásznú</PresentationFormat>
  <Paragraphs>97</Paragraphs>
  <Slides>21</Slides>
  <Notes>21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Courier New</vt:lpstr>
      <vt:lpstr>Wingdings</vt:lpstr>
      <vt:lpstr>Értékesítési irány 16X9</vt:lpstr>
      <vt:lpstr>Park1t&amp;Go</vt:lpstr>
      <vt:lpstr>Célja a projektünknek</vt:lpstr>
      <vt:lpstr>Milyen platformokra elérhető?</vt:lpstr>
      <vt:lpstr>Azok alkalmazások listája amely segítették a projekt megvalósítását</vt:lpstr>
      <vt:lpstr>Projektünk szakaszai</vt:lpstr>
      <vt:lpstr>Ötletelés</vt:lpstr>
      <vt:lpstr>Tervezés</vt:lpstr>
      <vt:lpstr>Bemutató video asztaliról</vt:lpstr>
      <vt:lpstr>DUMA az asztaliról</vt:lpstr>
      <vt:lpstr>Bemutató videó a webes felületről</vt:lpstr>
      <vt:lpstr>DUMA a webes</vt:lpstr>
      <vt:lpstr>Bemutató video az androidos felületről</vt:lpstr>
      <vt:lpstr>DUMA az androidról</vt:lpstr>
      <vt:lpstr>Kihívásaink</vt:lpstr>
      <vt:lpstr>Mi várható a jövőben?</vt:lpstr>
      <vt:lpstr>Diacím hozzáadása – 3</vt:lpstr>
      <vt:lpstr>Diacím hozzáadása – 4</vt:lpstr>
      <vt:lpstr>PowerPoint-bemutató</vt:lpstr>
      <vt:lpstr>Diacím hozzáadása – 5</vt:lpstr>
      <vt:lpstr>Diacím hozzáadása – 6</vt:lpstr>
      <vt:lpstr>Diacím hozzáadása –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11</cp:revision>
  <dcterms:created xsi:type="dcterms:W3CDTF">2025-05-11T11:52:38Z</dcterms:created>
  <dcterms:modified xsi:type="dcterms:W3CDTF">2025-05-11T20:13:42Z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