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6"/>
  </p:notesMasterIdLst>
  <p:handoutMasterIdLst>
    <p:handoutMasterId r:id="rId37"/>
  </p:handoutMasterIdLst>
  <p:sldIdLst>
    <p:sldId id="503" r:id="rId3"/>
    <p:sldId id="473" r:id="rId4"/>
    <p:sldId id="504" r:id="rId5"/>
    <p:sldId id="505" r:id="rId6"/>
    <p:sldId id="506" r:id="rId7"/>
    <p:sldId id="645" r:id="rId8"/>
    <p:sldId id="646" r:id="rId9"/>
    <p:sldId id="507" r:id="rId10"/>
    <p:sldId id="481" r:id="rId11"/>
    <p:sldId id="482" r:id="rId12"/>
    <p:sldId id="483" r:id="rId13"/>
    <p:sldId id="484" r:id="rId14"/>
    <p:sldId id="508" r:id="rId15"/>
    <p:sldId id="647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6" r:id="rId25"/>
    <p:sldId id="510" r:id="rId26"/>
    <p:sldId id="517" r:id="rId27"/>
    <p:sldId id="499" r:id="rId28"/>
    <p:sldId id="500" r:id="rId29"/>
    <p:sldId id="511" r:id="rId30"/>
    <p:sldId id="650" r:id="rId31"/>
    <p:sldId id="655" r:id="rId32"/>
    <p:sldId id="656" r:id="rId33"/>
    <p:sldId id="653" r:id="rId34"/>
    <p:sldId id="654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473"/>
            <p14:sldId id="504"/>
          </p14:sldIdLst>
        </p14:section>
        <p14:section name="Functional Programming" id="{10745B23-C988-4BAA-AE42-C501B8B4B899}">
          <p14:sldIdLst>
            <p14:sldId id="505"/>
            <p14:sldId id="506"/>
            <p14:sldId id="645"/>
            <p14:sldId id="646"/>
          </p14:sldIdLst>
        </p14:section>
        <p14:section name="Lambda Expressions" id="{FC7A6BB1-9875-4E99-A906-85D921810372}">
          <p14:sldIdLst>
            <p14:sldId id="507"/>
            <p14:sldId id="481"/>
            <p14:sldId id="482"/>
            <p14:sldId id="483"/>
            <p14:sldId id="484"/>
          </p14:sldIdLst>
        </p14:section>
        <p14:section name="Functions" id="{FF983992-9705-473B-B3E7-FA29676CBF4A}">
          <p14:sldIdLst>
            <p14:sldId id="508"/>
            <p14:sldId id="647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6"/>
            <p14:sldId id="510"/>
            <p14:sldId id="517"/>
            <p14:sldId id="499"/>
            <p14:sldId id="500"/>
          </p14:sldIdLst>
        </p14:section>
        <p14:section name="Conclusion" id="{58D64C7F-D402-4999-9405-70BF278F6A9E}">
          <p14:sldIdLst>
            <p14:sldId id="511"/>
            <p14:sldId id="650"/>
            <p14:sldId id="655"/>
            <p14:sldId id="656"/>
            <p14:sldId id="653"/>
            <p14:sldId id="6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BEEDC"/>
    <a:srgbClr val="3BABFF"/>
    <a:srgbClr val="005828"/>
    <a:srgbClr val="00B050"/>
    <a:srgbClr val="003760"/>
    <a:srgbClr val="0070C0"/>
    <a:srgbClr val="C6C0AA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384" autoAdjust="0"/>
  </p:normalViewPr>
  <p:slideViewPr>
    <p:cSldViewPr>
      <p:cViewPr varScale="1">
        <p:scale>
          <a:sx n="88" d="100"/>
          <a:sy n="88" d="100"/>
        </p:scale>
        <p:origin x="432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0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3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42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2140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228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53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7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0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7145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4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4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1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7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1.png"/><Relationship Id="rId22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8.jpeg"/><Relationship Id="rId7" Type="http://schemas.openxmlformats.org/officeDocument/2006/relationships/image" Target="../media/image6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1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 smtClean="0"/>
              <a:t>SoftUni</a:t>
            </a:r>
            <a:r>
              <a:rPr lang="en-US" dirty="0" smtClean="0"/>
              <a:t> </a:t>
            </a:r>
            <a:r>
              <a:rPr lang="en-US" dirty="0"/>
              <a:t>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185796"/>
            <a:ext cx="2362200" cy="31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0413" y="1875400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223007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4549165"/>
            <a:ext cx="68676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3" y="5931266"/>
            <a:ext cx="7162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8DEB595-67A5-46CF-9E3D-E0AA2425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05" y="4556568"/>
            <a:ext cx="3505200" cy="5259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MyMethod();</a:t>
            </a:r>
          </a:p>
        </p:txBody>
      </p:sp>
    </p:spTree>
    <p:extLst>
      <p:ext uri="{BB962C8B-B14F-4D97-AF65-F5344CB8AC3E}">
        <p14:creationId xmlns:p14="http://schemas.microsoft.com/office/powerpoint/2010/main" val="2322913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 smtClean="0"/>
              <a:t>integers </a:t>
            </a:r>
            <a:r>
              <a:rPr lang="en-US" dirty="0"/>
              <a:t>from </a:t>
            </a:r>
            <a:r>
              <a:rPr lang="en-US" dirty="0" smtClean="0"/>
              <a:t>the console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even numbers</a:t>
            </a:r>
            <a:r>
              <a:rPr lang="en-US" dirty="0" smtClean="0"/>
              <a:t>, sorted </a:t>
            </a:r>
            <a:r>
              <a:rPr lang="en-US" dirty="0"/>
              <a:t>in ascending order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 smtClean="0">
                <a:solidFill>
                  <a:schemeClr val="bg1"/>
                </a:solidFill>
              </a:rPr>
              <a:t>two </a:t>
            </a:r>
            <a:r>
              <a:rPr lang="en-US" b="1" dirty="0">
                <a:solidFill>
                  <a:schemeClr val="bg1"/>
                </a:solidFill>
              </a:rPr>
              <a:t>Lambda Expressions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dirty="0"/>
              <a:t>Examples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12812" y="381000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82110" y="381000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59711" y="388111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68504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468504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59711" y="475615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56008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556008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59711" y="563119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1363725"/>
            <a:ext cx="91405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int[] numbers = Console.ReadLine()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	.Split(new string[] { ", " }, 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StringSplitOptions.RemoveEmptyEntries)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chemeClr val="tx1"/>
                </a:solidFill>
              </a:rPr>
              <a:t>	.Select(</a:t>
            </a:r>
            <a:r>
              <a:rPr lang="en-US" sz="2400" dirty="0">
                <a:solidFill>
                  <a:schemeClr val="bg1"/>
                </a:solidFill>
              </a:rPr>
              <a:t>n =&gt; int.Parse(n)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.Where(</a:t>
            </a:r>
            <a:r>
              <a:rPr lang="en-US" sz="2400" dirty="0">
                <a:solidFill>
                  <a:schemeClr val="bg1"/>
                </a:solidFill>
              </a:rPr>
              <a:t>n =&gt; n % 2 </a:t>
            </a:r>
            <a:r>
              <a:rPr lang="bg-BG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= 0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.OrderBy(</a:t>
            </a:r>
            <a:r>
              <a:rPr lang="en-US" sz="2400" dirty="0">
                <a:solidFill>
                  <a:schemeClr val="bg1"/>
                </a:solidFill>
              </a:rPr>
              <a:t>n =&gt; 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.ToArray();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result = string.Join(", ", numbers);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Console.WriteLine(result);</a:t>
            </a:r>
          </a:p>
        </p:txBody>
      </p:sp>
    </p:spTree>
    <p:extLst>
      <p:ext uri="{BB962C8B-B14F-4D97-AF65-F5344CB8AC3E}">
        <p14:creationId xmlns:p14="http://schemas.microsoft.com/office/powerpoint/2010/main" val="24504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Func&lt;T, V&gt;, Action&lt;T&gt;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0897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0"/>
                <a:solidFill>
                  <a:schemeClr val="bg2"/>
                </a:solidFill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16156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delegate</a:t>
            </a:r>
            <a:r>
              <a:rPr lang="en-US" dirty="0"/>
              <a:t> is a type that represents references to methods with a particular parameter list and return type</a:t>
            </a:r>
          </a:p>
          <a:p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r>
              <a:rPr lang="en-US" dirty="0"/>
              <a:t>Can be used to define callback methods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35BF4-ED06-41F9-BC8B-5A4CB73C02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879604"/>
            <a:ext cx="9001009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</p:spTree>
    <p:extLst>
      <p:ext uri="{BB962C8B-B14F-4D97-AF65-F5344CB8AC3E}">
        <p14:creationId xmlns:p14="http://schemas.microsoft.com/office/powerpoint/2010/main" val="20711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Initialization of </a:t>
            </a:r>
            <a:r>
              <a:rPr lang="en-US" dirty="0" smtClean="0"/>
              <a:t>a function 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can be </a:t>
            </a:r>
            <a:r>
              <a:rPr lang="en-US" sz="3200" b="1" dirty="0">
                <a:solidFill>
                  <a:schemeClr val="bg1"/>
                </a:solidFill>
              </a:rPr>
              <a:t>different </a:t>
            </a:r>
            <a:r>
              <a:rPr lang="en-US" sz="3200" b="1" dirty="0" smtClean="0">
                <a:solidFill>
                  <a:schemeClr val="bg1"/>
                </a:solidFill>
              </a:rPr>
              <a:t>types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</a:t>
            </a:r>
            <a:r>
              <a:rPr lang="en-US" sz="3200" b="1" dirty="0">
                <a:solidFill>
                  <a:schemeClr val="bg1"/>
                </a:solidFill>
              </a:rPr>
              <a:t>must be from </a:t>
            </a:r>
            <a:r>
              <a:rPr lang="en-US" sz="3200" b="1" dirty="0" smtClean="0">
                <a:solidFill>
                  <a:schemeClr val="bg1"/>
                </a:solidFill>
              </a:rPr>
              <a:t>the declared type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200" dirty="0" smtClean="0"/>
              <a:t> </a:t>
            </a:r>
            <a:r>
              <a:rPr lang="en-US" sz="3200" dirty="0"/>
              <a:t>generic delegate </a:t>
            </a:r>
            <a:r>
              <a:rPr lang="en-US" sz="3200" dirty="0" smtClean="0"/>
              <a:t>uses </a:t>
            </a:r>
            <a:r>
              <a:rPr lang="en-US" sz="3200" dirty="0"/>
              <a:t>type parameters to define the number and </a:t>
            </a:r>
            <a:br>
              <a:rPr lang="en-US" sz="3200" dirty="0"/>
            </a:br>
            <a:r>
              <a:rPr lang="en-US" sz="3200" dirty="0"/>
              <a:t>types of input </a:t>
            </a:r>
            <a:r>
              <a:rPr lang="en-US" sz="3200" dirty="0" smtClean="0"/>
              <a:t>parameters and returns the </a:t>
            </a:r>
            <a:r>
              <a:rPr lang="en-US" sz="3200" dirty="0"/>
              <a:t>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</a:t>
            </a:r>
            <a:r>
              <a:rPr lang="en-US" noProof="1" smtClean="0"/>
              <a:t>Func&lt;T</a:t>
            </a:r>
            <a:r>
              <a:rPr lang="en-US" dirty="0" smtClean="0"/>
              <a:t>, </a:t>
            </a:r>
            <a:r>
              <a:rPr lang="en-US" dirty="0"/>
              <a:t>V&gt;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5478" y="2771260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0411" y="2029151"/>
            <a:ext cx="1819491" cy="577081"/>
          </a:xfrm>
          <a:prstGeom prst="wedgeRoundRectCallout">
            <a:avLst>
              <a:gd name="adj1" fmla="val 54578"/>
              <a:gd name="adj2" fmla="val 49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2642" y="630570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58340" y="1524000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Lambda Expressions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59661" y="3482891"/>
            <a:ext cx="2804490" cy="47730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parameter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841284" y="3477956"/>
            <a:ext cx="2911813" cy="47730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Return 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046412" y="2023444"/>
            <a:ext cx="2079142" cy="577081"/>
          </a:xfrm>
          <a:prstGeom prst="wedgeRoundRectCallout">
            <a:avLst>
              <a:gd name="adj1" fmla="val 28204"/>
              <a:gd name="adj2" fmla="val 68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331604" y="3482892"/>
            <a:ext cx="1145692" cy="47730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0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Action&lt;T&gt;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865131"/>
            <a:ext cx="6934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727204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 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=&gt; 						  			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5393406"/>
            <a:ext cx="60198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print("pesho"); 	  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pesho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42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numbers from </a:t>
            </a:r>
            <a:r>
              <a:rPr lang="en-US" dirty="0" smtClean="0"/>
              <a:t>the console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your own</a:t>
            </a:r>
            <a:r>
              <a:rPr lang="en-US" b="1" dirty="0">
                <a:solidFill>
                  <a:schemeClr val="bg1"/>
                </a:solidFill>
              </a:rPr>
              <a:t> function to parse</a:t>
            </a:r>
            <a:r>
              <a:rPr lang="en-US" dirty="0"/>
              <a:t> each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count </a:t>
            </a:r>
            <a:r>
              <a:rPr lang="en-US" dirty="0"/>
              <a:t>of numbers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965048" y="3505200"/>
            <a:ext cx="94876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3946" y="3806110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7130693" y="39315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049" y="4938428"/>
            <a:ext cx="94876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46" y="5179006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7126893" y="5313004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5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1516748"/>
            <a:ext cx="9858388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string input = Console.ReadLine();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Func&lt;string, int&gt;</a:t>
            </a:r>
            <a:r>
              <a:rPr lang="en-US" sz="2800" dirty="0">
                <a:solidFill>
                  <a:schemeClr val="tx1"/>
                </a:solidFill>
              </a:rPr>
              <a:t> parser = 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int[] numbers = input.Split(new string[] {", "},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StringSplitOptions.RemoveEmptyEntries)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.Select(</a:t>
            </a:r>
            <a:r>
              <a:rPr lang="en-US" sz="2800" dirty="0">
                <a:solidFill>
                  <a:schemeClr val="bg1"/>
                </a:solidFill>
              </a:rPr>
              <a:t>parser</a:t>
            </a:r>
            <a:r>
              <a:rPr lang="en-US" sz="2800" dirty="0">
                <a:solidFill>
                  <a:schemeClr val="tx1"/>
                </a:solidFill>
              </a:rPr>
              <a:t>).ToArray();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Console.WriteLine(numbers.Length);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DDEBD-6D1F-4F94-8632-227168702480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 smtClean="0"/>
              <a:t>a text </a:t>
            </a:r>
            <a:r>
              <a:rPr lang="en-US" dirty="0"/>
              <a:t>from </a:t>
            </a:r>
            <a:r>
              <a:rPr lang="en-US" dirty="0" smtClean="0"/>
              <a:t>the console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Filter only </a:t>
            </a:r>
            <a:r>
              <a:rPr lang="en-US" dirty="0" smtClean="0"/>
              <a:t>words,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start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capital </a:t>
            </a:r>
            <a:r>
              <a:rPr lang="en-US" dirty="0"/>
              <a:t>letter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each of the words on </a:t>
            </a:r>
            <a:r>
              <a:rPr lang="en-US" dirty="0"/>
              <a:t>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8219" y="3901850"/>
            <a:ext cx="5601511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58639" y="3886200"/>
            <a:ext cx="2057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47" y="4222717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637" y="5407250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639" y="5419819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212" y="5474221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Functional Programming Paradigms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Lambda Expressions</a:t>
            </a:r>
          </a:p>
          <a:p>
            <a:pPr marL="444500" indent="-444500" defTabSz="895350">
              <a:lnSpc>
                <a:spcPct val="100000"/>
              </a:lnSpc>
              <a:buClr>
                <a:schemeClr val="tx1"/>
              </a:buClr>
              <a:buFontTx/>
              <a:buAutoNum type="arabicPeriod"/>
              <a:tabLst/>
            </a:pPr>
            <a:r>
              <a:rPr lang="en-US" sz="3800" dirty="0">
                <a:latin typeface="+mj-lt"/>
              </a:rPr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sz="3800" dirty="0"/>
              <a:t>, </a:t>
            </a:r>
            <a:r>
              <a:rPr lang="en-US" sz="38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800" dirty="0"/>
              <a:t> Passing Functions to Methods</a:t>
            </a:r>
            <a:endParaRPr lang="bg-BG" sz="38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0937" y="1295400"/>
            <a:ext cx="988694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 smtClean="0">
                <a:solidFill>
                  <a:schemeClr val="bg1"/>
                </a:solidFill>
              </a:rPr>
              <a:t>Func&lt;string, bool&gt;</a:t>
            </a:r>
            <a:r>
              <a:rPr lang="en-US" noProof="1" smtClean="0">
                <a:solidFill>
                  <a:schemeClr val="tx1"/>
                </a:solidFill>
              </a:rPr>
              <a:t> checker = </a:t>
            </a:r>
            <a:r>
              <a:rPr lang="en-US" noProof="1" smtClean="0">
                <a:solidFill>
                  <a:schemeClr val="bg1"/>
                </a:solidFill>
              </a:rPr>
              <a:t>n =&gt; n[0] == n.ToUpper()[0]</a:t>
            </a:r>
            <a:r>
              <a:rPr lang="en-US" noProof="1" smtClean="0">
                <a:solidFill>
                  <a:schemeClr val="tx1"/>
                </a:solidFill>
              </a:rPr>
              <a:t>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var words = Console.ReadLine().Split(new string[] {" "}, 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          StringSplitOptions.RemoveEmptyEntries)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               .Where(</a:t>
            </a:r>
            <a:r>
              <a:rPr lang="en-US" noProof="1" smtClean="0">
                <a:solidFill>
                  <a:schemeClr val="bg1"/>
                </a:solidFill>
              </a:rPr>
              <a:t>checker</a:t>
            </a:r>
            <a:r>
              <a:rPr lang="en-US" noProof="1" smtClean="0">
                <a:solidFill>
                  <a:schemeClr val="tx1"/>
                </a:solidFill>
              </a:rPr>
              <a:t>)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               .ToArray();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foreach (string word in words)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Console.WriteLine(word);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}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667EB-38AF-4B51-A7A5-7AA725C7BF77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</a:t>
            </a:r>
            <a:r>
              <a:rPr lang="bg-BG" dirty="0"/>
              <a:t> </a:t>
            </a:r>
            <a:r>
              <a:rPr lang="en-GB" dirty="0"/>
              <a:t>the </a:t>
            </a:r>
            <a:r>
              <a:rPr lang="en-US" dirty="0"/>
              <a:t>console </a:t>
            </a:r>
            <a:r>
              <a:rPr lang="en-US" b="1" dirty="0">
                <a:solidFill>
                  <a:schemeClr val="bg1"/>
                </a:solidFill>
              </a:rPr>
              <a:t>prices of items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20% to all of them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UnaryOperator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0412" y="3253098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4360" y="3253098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50" y="3327743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409" y="3253097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357" y="3226971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547" y="3327742"/>
            <a:ext cx="5238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1328413"/>
            <a:ext cx="92964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 smtClean="0">
                <a:solidFill>
                  <a:schemeClr val="tx1"/>
                </a:solidFill>
              </a:rPr>
              <a:t>double[] prices = Console.ReadLine()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  .Split(new string[] { ", " }, 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      StringSplitOptions.RemoveEmptyEntries)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  .Select(</a:t>
            </a:r>
            <a:r>
              <a:rPr lang="en-US" sz="2800" noProof="1" smtClean="0">
                <a:solidFill>
                  <a:schemeClr val="bg1"/>
                </a:solidFill>
              </a:rPr>
              <a:t>double.Parse</a:t>
            </a:r>
            <a:r>
              <a:rPr lang="en-US" sz="2800" noProof="1" smtClean="0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  .Select(</a:t>
            </a:r>
            <a:r>
              <a:rPr lang="en-US" sz="2800" noProof="1" smtClean="0">
                <a:solidFill>
                  <a:schemeClr val="bg1"/>
                </a:solidFill>
              </a:rPr>
              <a:t>n =&gt; n * 1.2</a:t>
            </a:r>
            <a:r>
              <a:rPr lang="en-US" sz="2800" noProof="1" smtClean="0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  .ToArray();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foreach (var price in prices)</a:t>
            </a:r>
          </a:p>
          <a:p>
            <a:r>
              <a:rPr lang="en-US" sz="2800" noProof="1" smtClean="0">
                <a:solidFill>
                  <a:schemeClr val="tx1"/>
                </a:solidFill>
              </a:rPr>
              <a:t>  Console.WriteLine($"{price:f2}");</a:t>
            </a:r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143C5-6E02-4D0E-96C3-5509E91B539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828800"/>
            <a:ext cx="10126689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4214629"/>
            <a:ext cx="85344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75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 </a:t>
            </a:r>
            <a:r>
              <a:rPr lang="en-US" dirty="0" smtClean="0"/>
              <a:t>the console </a:t>
            </a:r>
            <a:r>
              <a:rPr lang="en-US" b="1" dirty="0">
                <a:solidFill>
                  <a:schemeClr val="bg1"/>
                </a:solidFill>
              </a:rPr>
              <a:t>n people</a:t>
            </a:r>
            <a:r>
              <a:rPr lang="en-US" dirty="0"/>
              <a:t> with their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condition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an age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 smtClean="0"/>
              <a:t>a format </a:t>
            </a:r>
            <a:r>
              <a:rPr lang="en-US" dirty="0"/>
              <a:t>type 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0262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8741" y="3148963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46633" y="4090896"/>
            <a:ext cx="19467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848487" y="450056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559" y="3152843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287" y="4252034"/>
            <a:ext cx="11236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7865903" y="448195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1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1966390"/>
            <a:ext cx="10440988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 smtClean="0">
                <a:solidFill>
                  <a:schemeClr val="accent2"/>
                </a:solidFill>
              </a:rPr>
              <a:t>// TODO</a:t>
            </a:r>
            <a:r>
              <a:rPr lang="en-US" sz="2600" dirty="0">
                <a:solidFill>
                  <a:schemeClr val="accent2"/>
                </a:solidFill>
              </a:rPr>
              <a:t>: </a:t>
            </a:r>
            <a:r>
              <a:rPr lang="en-US" sz="2600" i="1" dirty="0">
                <a:solidFill>
                  <a:schemeClr val="accent2"/>
                </a:solidFill>
              </a:rPr>
              <a:t>Read data from </a:t>
            </a:r>
            <a:r>
              <a:rPr lang="en-US" sz="2600" i="1" dirty="0" smtClean="0">
                <a:solidFill>
                  <a:schemeClr val="accent2"/>
                </a:solidFill>
              </a:rPr>
              <a:t>the console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noProof="1" smtClean="0">
                <a:solidFill>
                  <a:schemeClr val="bg1"/>
                </a:solidFill>
              </a:rPr>
              <a:t>Func</a:t>
            </a:r>
            <a:r>
              <a:rPr lang="en-US" sz="2600" dirty="0" smtClean="0">
                <a:solidFill>
                  <a:schemeClr val="bg1"/>
                </a:solidFill>
              </a:rPr>
              <a:t>&lt;</a:t>
            </a:r>
            <a:r>
              <a:rPr lang="en-US" sz="2600" noProof="1" smtClean="0">
                <a:solidFill>
                  <a:schemeClr val="bg1"/>
                </a:solidFill>
              </a:rPr>
              <a:t>int</a:t>
            </a:r>
            <a:r>
              <a:rPr lang="en-US" sz="2600" dirty="0" smtClean="0">
                <a:solidFill>
                  <a:schemeClr val="bg1"/>
                </a:solidFill>
              </a:rPr>
              <a:t>, </a:t>
            </a:r>
            <a:r>
              <a:rPr lang="en-US" sz="2600" dirty="0">
                <a:solidFill>
                  <a:schemeClr val="bg1"/>
                </a:solidFill>
              </a:rPr>
              <a:t>bool&gt;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tester = </a:t>
            </a:r>
            <a:r>
              <a:rPr lang="en-US" sz="2600" noProof="1" smtClean="0">
                <a:solidFill>
                  <a:schemeClr val="tx1"/>
                </a:solidFill>
              </a:rPr>
              <a:t>CreateTester(condition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>
                <a:solidFill>
                  <a:schemeClr val="tx1"/>
                </a:solidFill>
              </a:rPr>
              <a:t>age);</a:t>
            </a:r>
          </a:p>
          <a:p>
            <a:r>
              <a:rPr lang="en-US" sz="2600" noProof="1" smtClean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noProof="1" smtClean="0"/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printer </a:t>
            </a:r>
            <a:r>
              <a:rPr lang="en-US" sz="2600" dirty="0">
                <a:solidFill>
                  <a:schemeClr val="tx1"/>
                </a:solidFill>
              </a:rPr>
              <a:t>= 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                              </a:t>
            </a:r>
            <a:r>
              <a:rPr lang="en-US" sz="2600" noProof="1" smtClean="0">
                <a:solidFill>
                  <a:schemeClr val="tx1"/>
                </a:solidFill>
              </a:rPr>
              <a:t>CreatePrinter</a:t>
            </a:r>
            <a:r>
              <a:rPr lang="en-US" sz="2600" dirty="0" smtClean="0">
                <a:solidFill>
                  <a:schemeClr val="tx1"/>
                </a:solidFill>
              </a:rPr>
              <a:t>(format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noProof="1" smtClean="0">
                <a:solidFill>
                  <a:schemeClr val="tx1"/>
                </a:solidFill>
              </a:rPr>
              <a:t>PrintFilteredStudent(people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>
                <a:solidFill>
                  <a:schemeClr val="tx1"/>
                </a:solidFill>
              </a:rPr>
              <a:t>tester, printer);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35D21-0C6B-409B-AF84-CDE2980DCB37}"/>
              </a:ext>
            </a:extLst>
          </p:cNvPr>
          <p:cNvSpPr txBox="1"/>
          <p:nvPr/>
        </p:nvSpPr>
        <p:spPr>
          <a:xfrm>
            <a:off x="0" y="64008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0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Func&lt;int, bool&gt; </a:t>
            </a:r>
            <a:r>
              <a:rPr lang="en-US" sz="2600" dirty="0">
                <a:solidFill>
                  <a:schemeClr val="tx1"/>
                </a:solidFill>
              </a:rPr>
              <a:t>CreateTester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				     </a:t>
            </a:r>
            <a:r>
              <a:rPr lang="en-US" sz="2600" dirty="0">
                <a:solidFill>
                  <a:schemeClr val="tx1"/>
                </a:solidFill>
              </a:rPr>
              <a:t>(string condition, int age)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(condition)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"younger":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&lt;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"older":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&gt;=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CABF0-FB69-4439-B8EC-22976FCE4F12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dirty="0"/>
              <a:t> </a:t>
            </a:r>
            <a:endParaRPr lang="bg-BG" sz="2600" dirty="0"/>
          </a:p>
          <a:p>
            <a:r>
              <a:rPr lang="bg-BG" sz="2600" dirty="0"/>
              <a:t>                                </a:t>
            </a:r>
            <a:r>
              <a:rPr lang="en-US" sz="2600" dirty="0">
                <a:solidFill>
                  <a:schemeClr val="tx1"/>
                </a:solidFill>
              </a:rPr>
              <a:t>CreatePrinter(string format)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(format)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case "name":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</a:p>
          <a:p>
            <a:r>
              <a:rPr lang="bg-BG" sz="2600" dirty="0">
                <a:solidFill>
                  <a:schemeClr val="tx1"/>
                </a:solidFill>
              </a:rPr>
              <a:t>      </a:t>
            </a:r>
            <a:r>
              <a:rPr lang="en-US" sz="2600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/>
              <a:t>    </a:t>
            </a:r>
            <a:r>
              <a:rPr lang="bg-BG" sz="2600" dirty="0" smtClean="0">
                <a:solidFill>
                  <a:schemeClr val="accent2"/>
                </a:solidFill>
              </a:rPr>
              <a:t>//</a:t>
            </a:r>
            <a:r>
              <a:rPr lang="en-US" sz="2600" dirty="0" smtClean="0">
                <a:solidFill>
                  <a:schemeClr val="accent2"/>
                </a:solidFill>
              </a:rPr>
              <a:t> TODO</a:t>
            </a:r>
            <a:r>
              <a:rPr lang="en-US" sz="2600" dirty="0">
                <a:solidFill>
                  <a:schemeClr val="accent2"/>
                </a:solidFill>
              </a:rPr>
              <a:t>: </a:t>
            </a:r>
            <a:r>
              <a:rPr lang="en-US" sz="2600" i="1" dirty="0">
                <a:solidFill>
                  <a:schemeClr val="accent2"/>
                </a:solidFill>
              </a:rPr>
              <a:t>complete the other cases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511DE-1DA2-45E2-9C34-7FA7FA7AC2D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Lambda expressions are </a:t>
            </a:r>
            <a:r>
              <a:rPr lang="en-US" sz="3200" b="1" dirty="0">
                <a:solidFill>
                  <a:schemeClr val="bg1"/>
                </a:solidFill>
              </a:rPr>
              <a:t>anonymous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Func&lt;T, TResult&gt;</a:t>
            </a:r>
            <a:r>
              <a:rPr lang="en-US" sz="3200" dirty="0">
                <a:solidFill>
                  <a:schemeClr val="bg2"/>
                </a:solidFill>
              </a:rPr>
              <a:t> is a function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that returns TResult type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submitted as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parameters </a:t>
            </a:r>
          </a:p>
        </p:txBody>
      </p:sp>
    </p:spTree>
    <p:extLst>
      <p:ext uri="{BB962C8B-B14F-4D97-AF65-F5344CB8AC3E}">
        <p14:creationId xmlns:p14="http://schemas.microsoft.com/office/powerpoint/2010/main" val="202141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noProof="1" smtClean="0"/>
              <a:t>csharp-</a:t>
            </a:r>
            <a:r>
              <a:rPr lang="en-US" sz="11500" b="1" dirty="0" smtClean="0"/>
              <a:t>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8974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4248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0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Paradigms, Concepts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4561" y="1524000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2"/>
                </a:solidFill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12473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special </a:t>
            </a:r>
            <a:br>
              <a:rPr lang="en-US" dirty="0"/>
            </a:br>
            <a:r>
              <a:rPr lang="en-US" dirty="0"/>
              <a:t>relationship where </a:t>
            </a:r>
            <a:r>
              <a:rPr lang="en-US" b="1" dirty="0">
                <a:solidFill>
                  <a:schemeClr val="bg1"/>
                </a:solidFill>
              </a:rPr>
              <a:t>each input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single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79327" y="1828800"/>
            <a:ext cx="29899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69940" y="2338285"/>
            <a:ext cx="1324777" cy="582182"/>
          </a:xfrm>
          <a:prstGeom prst="wedgeRoundRectCallout">
            <a:avLst>
              <a:gd name="adj1" fmla="val 65210"/>
              <a:gd name="adj2" fmla="val -29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227981"/>
              </p:ext>
            </p:extLst>
          </p:nvPr>
        </p:nvGraphicFramePr>
        <p:xfrm>
          <a:off x="8355593" y="1592341"/>
          <a:ext cx="2207305" cy="3934907"/>
        </p:xfrm>
        <a:graphic>
          <a:graphicData uri="http://schemas.openxmlformats.org/drawingml/2006/table">
            <a:tbl>
              <a:tblPr/>
              <a:tblGrid>
                <a:gridCol w="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949510" y="2964214"/>
            <a:ext cx="1324777" cy="582182"/>
          </a:xfrm>
          <a:prstGeom prst="wedgeRoundRectCallout">
            <a:avLst>
              <a:gd name="adj1" fmla="val -7511"/>
              <a:gd name="adj2" fmla="val -8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88581" y="2964214"/>
            <a:ext cx="1324777" cy="582182"/>
          </a:xfrm>
          <a:prstGeom prst="wedgeRoundRectCallout">
            <a:avLst>
              <a:gd name="adj1" fmla="val -33395"/>
              <a:gd name="adj2" fmla="val -83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8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3"/>
            <a:ext cx="10012498" cy="5276053"/>
          </a:xfrm>
        </p:spPr>
        <p:txBody>
          <a:bodyPr>
            <a:normAutofit/>
          </a:bodyPr>
          <a:lstStyle/>
          <a:p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dirty="0" smtClean="0"/>
              <a:t>declarative</a:t>
            </a:r>
            <a:endParaRPr lang="bg-BG" dirty="0"/>
          </a:p>
          <a:p>
            <a:r>
              <a:rPr lang="en-US" dirty="0"/>
              <a:t>Its main focus is on "what to solve</a:t>
            </a:r>
            <a:r>
              <a:rPr lang="en-US" dirty="0" smtClean="0"/>
              <a:t>"</a:t>
            </a:r>
            <a:r>
              <a:rPr lang="bg-BG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not</a:t>
            </a:r>
            <a:br>
              <a:rPr lang="en-US" dirty="0" smtClean="0"/>
            </a:br>
            <a:r>
              <a:rPr lang="en-US" dirty="0" smtClean="0"/>
              <a:t>"how </a:t>
            </a:r>
            <a:r>
              <a:rPr lang="en-US" dirty="0"/>
              <a:t>to </a:t>
            </a:r>
            <a:r>
              <a:rPr lang="en-US" dirty="0" smtClean="0"/>
              <a:t>solve</a:t>
            </a:r>
            <a:r>
              <a:rPr lang="en-US" dirty="0"/>
              <a:t>"</a:t>
            </a:r>
            <a:endParaRPr lang="bg-BG" dirty="0"/>
          </a:p>
          <a:p>
            <a:r>
              <a:rPr lang="en-US" dirty="0" smtClean="0"/>
              <a:t>Functions can be:</a:t>
            </a:r>
          </a:p>
          <a:p>
            <a:pPr lvl="1"/>
            <a:r>
              <a:rPr lang="en-US" dirty="0" smtClean="0"/>
              <a:t> First-Class</a:t>
            </a:r>
          </a:p>
          <a:p>
            <a:pPr lvl="1"/>
            <a:r>
              <a:rPr lang="en-US" dirty="0" smtClean="0"/>
              <a:t>Higher-Order</a:t>
            </a:r>
            <a:r>
              <a:rPr lang="en-US" dirty="0"/>
              <a:t> -</a:t>
            </a:r>
            <a:r>
              <a:rPr lang="en-US" dirty="0" smtClean="0"/>
              <a:t> they either take </a:t>
            </a:r>
            <a:r>
              <a:rPr lang="en-US" dirty="0"/>
              <a:t>other functions 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arguments or </a:t>
            </a:r>
            <a:r>
              <a:rPr lang="en-US" dirty="0"/>
              <a:t>return </a:t>
            </a:r>
            <a:r>
              <a:rPr lang="en-US" dirty="0" smtClean="0"/>
              <a:t>them </a:t>
            </a:r>
            <a:r>
              <a:rPr lang="en-US" dirty="0"/>
              <a:t>as results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114-9D3F-4BBD-AB3C-A78DFC8D9F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3"/>
            <a:ext cx="10012498" cy="5276053"/>
          </a:xfrm>
        </p:spPr>
        <p:txBody>
          <a:bodyPr>
            <a:normAutofit/>
          </a:bodyPr>
          <a:lstStyle/>
          <a:p>
            <a:r>
              <a:rPr lang="en-US" sz="3600" dirty="0"/>
              <a:t>Treats computation as the evaluation of </a:t>
            </a:r>
            <a:br>
              <a:rPr lang="en-US" sz="3600" dirty="0"/>
            </a:br>
            <a:r>
              <a:rPr lang="en-US" sz="3600" dirty="0"/>
              <a:t>mathematical </a:t>
            </a:r>
            <a:r>
              <a:rPr lang="en-US" sz="3600" dirty="0" smtClean="0"/>
              <a:t>functions, </a:t>
            </a:r>
            <a:r>
              <a:rPr lang="en-US" sz="3600" dirty="0"/>
              <a:t>avoiding state and </a:t>
            </a:r>
            <a:br>
              <a:rPr lang="en-US" sz="3600" dirty="0"/>
            </a:br>
            <a:r>
              <a:rPr lang="en-US" sz="3600" dirty="0"/>
              <a:t>mutable data</a:t>
            </a:r>
          </a:p>
          <a:p>
            <a:r>
              <a:rPr lang="en-US" sz="3600" dirty="0"/>
              <a:t>There can't be any </a:t>
            </a:r>
            <a:r>
              <a:rPr lang="en-US" sz="3600"/>
              <a:t>information </a:t>
            </a:r>
            <a:r>
              <a:rPr lang="en-US" sz="3600" smtClean="0"/>
              <a:t>accessed</a:t>
            </a:r>
            <a:br>
              <a:rPr lang="en-US" sz="3600" smtClean="0"/>
            </a:br>
            <a:r>
              <a:rPr lang="en-US" sz="3600" smtClean="0"/>
              <a:t>beside the </a:t>
            </a:r>
            <a:r>
              <a:rPr lang="en-US" sz="3600" dirty="0"/>
              <a:t>input variables</a:t>
            </a:r>
          </a:p>
          <a:p>
            <a:r>
              <a:rPr lang="en-US" sz="3600" dirty="0"/>
              <a:t>The output value of a function depends only on </a:t>
            </a:r>
            <a:br>
              <a:rPr lang="en-US" sz="3600" dirty="0"/>
            </a:br>
            <a:r>
              <a:rPr lang="en-US" sz="3600" dirty="0"/>
              <a:t>the arguments that are passed to the function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</a:t>
            </a:r>
            <a:r>
              <a:rPr lang="en-GB" dirty="0" smtClean="0"/>
              <a:t>Programming (2)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114-9D3F-4BBD-AB3C-A78DFC8D9F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914400"/>
            <a:ext cx="198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anonymous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containing </a:t>
            </a:r>
            <a:r>
              <a:rPr lang="en-US" dirty="0"/>
              <a:t>expressions and statements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/>
              <a:t>Lambda syntax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 the lambda operator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en-US" dirty="0" smtClean="0">
                <a:latin typeface="Consolas" pitchFamily="49" charset="0"/>
              </a:rPr>
              <a:t>"</a:t>
            </a:r>
            <a:r>
              <a:rPr lang="en-US" dirty="0" smtClean="0"/>
              <a:t> (</a:t>
            </a:r>
            <a:r>
              <a:rPr lang="en-US" sz="3200" b="1" dirty="0" smtClean="0">
                <a:solidFill>
                  <a:schemeClr val="bg1"/>
                </a:solidFill>
              </a:rPr>
              <a:t>goes to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body holds the expression or statement 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41612" y="3070159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parameters</a:t>
            </a:r>
            <a:r>
              <a:rPr lang="en-US" sz="2400" noProof="1"/>
              <a:t>)</a:t>
            </a:r>
            <a:r>
              <a:rPr lang="en-US" sz="2400" noProof="1">
                <a:solidFill>
                  <a:schemeClr val="bg1"/>
                </a:solidFill>
              </a:rPr>
              <a:t> =&gt; </a:t>
            </a:r>
            <a:r>
              <a:rPr lang="en-US" sz="2400" noProof="1"/>
              <a:t>{</a:t>
            </a:r>
            <a:r>
              <a:rPr lang="en-US" sz="2400" noProof="1">
                <a:solidFill>
                  <a:schemeClr val="bg1"/>
                </a:solidFill>
              </a:rPr>
              <a:t>body</a:t>
            </a:r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849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13066</TotalTime>
  <Words>1349</Words>
  <Application>Microsoft Office PowerPoint</Application>
  <PresentationFormat>Custom</PresentationFormat>
  <Paragraphs>339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Functional Programming</vt:lpstr>
      <vt:lpstr>Table of Contents</vt:lpstr>
      <vt:lpstr>Have a Question?</vt:lpstr>
      <vt:lpstr>PowerPoint Presentation</vt:lpstr>
      <vt:lpstr>What is Function?</vt:lpstr>
      <vt:lpstr>Functional Programming </vt:lpstr>
      <vt:lpstr>Functional Programming (2) </vt:lpstr>
      <vt:lpstr>PowerPoint Presentation</vt:lpstr>
      <vt:lpstr>Lambda Expressions</vt:lpstr>
      <vt:lpstr>Lambda Expressions (2)</vt:lpstr>
      <vt:lpstr>Problem: Sort Even Numbers </vt:lpstr>
      <vt:lpstr>Solution: Sort Even Numbers</vt:lpstr>
      <vt:lpstr>PowerPoint Presentation</vt:lpstr>
      <vt:lpstr>Delegates</vt:lpstr>
      <vt:lpstr>Generic Delegates - Func&lt;T, V&gt;</vt:lpstr>
      <vt:lpstr>Generic Delegates - Action&lt;T&gt;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</vt:lpstr>
      <vt:lpstr>Solution: Filter by Age (2)</vt:lpstr>
      <vt:lpstr>Solution: Filter by Age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Functional Programming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Peter Arnaudov</cp:lastModifiedBy>
  <cp:revision>431</cp:revision>
  <dcterms:created xsi:type="dcterms:W3CDTF">2014-01-02T17:00:34Z</dcterms:created>
  <dcterms:modified xsi:type="dcterms:W3CDTF">2019-09-28T05:54:49Z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