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653" r:id="rId2"/>
    <p:sldId id="504" r:id="rId3"/>
    <p:sldId id="630" r:id="rId4"/>
    <p:sldId id="631" r:id="rId5"/>
    <p:sldId id="634" r:id="rId6"/>
    <p:sldId id="635" r:id="rId7"/>
    <p:sldId id="636" r:id="rId8"/>
    <p:sldId id="638" r:id="rId9"/>
    <p:sldId id="639" r:id="rId10"/>
    <p:sldId id="640" r:id="rId11"/>
    <p:sldId id="643" r:id="rId12"/>
    <p:sldId id="644" r:id="rId13"/>
    <p:sldId id="647" r:id="rId14"/>
    <p:sldId id="648" r:id="rId15"/>
    <p:sldId id="649" r:id="rId16"/>
    <p:sldId id="650" r:id="rId17"/>
    <p:sldId id="651" r:id="rId18"/>
    <p:sldId id="652" r:id="rId19"/>
    <p:sldId id="627" r:id="rId20"/>
    <p:sldId id="629" r:id="rId21"/>
    <p:sldId id="645" r:id="rId22"/>
    <p:sldId id="626" r:id="rId23"/>
    <p:sldId id="628" r:id="rId24"/>
    <p:sldId id="583" r:id="rId25"/>
    <p:sldId id="584" r:id="rId26"/>
    <p:sldId id="585" r:id="rId27"/>
    <p:sldId id="587" r:id="rId28"/>
    <p:sldId id="586" r:id="rId29"/>
    <p:sldId id="588" r:id="rId30"/>
    <p:sldId id="589" r:id="rId31"/>
    <p:sldId id="590" r:id="rId32"/>
    <p:sldId id="591" r:id="rId33"/>
    <p:sldId id="592" r:id="rId34"/>
    <p:sldId id="594" r:id="rId35"/>
    <p:sldId id="595" r:id="rId36"/>
    <p:sldId id="596" r:id="rId37"/>
    <p:sldId id="598" r:id="rId38"/>
    <p:sldId id="599" r:id="rId39"/>
    <p:sldId id="606" r:id="rId40"/>
    <p:sldId id="607" r:id="rId41"/>
    <p:sldId id="608" r:id="rId42"/>
    <p:sldId id="609" r:id="rId43"/>
    <p:sldId id="614" r:id="rId44"/>
    <p:sldId id="615" r:id="rId45"/>
    <p:sldId id="618" r:id="rId46"/>
    <p:sldId id="611" r:id="rId47"/>
    <p:sldId id="612" r:id="rId48"/>
    <p:sldId id="620" r:id="rId49"/>
    <p:sldId id="621" r:id="rId50"/>
    <p:sldId id="622" r:id="rId51"/>
    <p:sldId id="623" r:id="rId52"/>
    <p:sldId id="624" r:id="rId53"/>
    <p:sldId id="625" r:id="rId54"/>
    <p:sldId id="571" r:id="rId55"/>
    <p:sldId id="654" r:id="rId56"/>
    <p:sldId id="259" r:id="rId57"/>
    <p:sldId id="493" r:id="rId58"/>
    <p:sldId id="65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653"/>
            <p14:sldId id="504"/>
          </p14:sldIdLst>
        </p14:section>
        <p14:section name="Algorithmic Complexity" id="{475668E2-421D-40F6-B5EB-CD32D8C210A4}">
          <p14:sldIdLst>
            <p14:sldId id="630"/>
            <p14:sldId id="631"/>
            <p14:sldId id="634"/>
            <p14:sldId id="635"/>
            <p14:sldId id="636"/>
            <p14:sldId id="638"/>
            <p14:sldId id="639"/>
            <p14:sldId id="640"/>
            <p14:sldId id="643"/>
            <p14:sldId id="644"/>
          </p14:sldIdLst>
        </p14:section>
        <p14:section name="Brute Force" id="{8B1AFD03-DBF0-4113-B505-F959E4A71E08}">
          <p14:sldIdLst>
            <p14:sldId id="647"/>
            <p14:sldId id="648"/>
            <p14:sldId id="649"/>
            <p14:sldId id="650"/>
            <p14:sldId id="651"/>
            <p14:sldId id="652"/>
          </p14:sldIdLst>
        </p14:section>
        <p14:section name="Recursion" id="{C4F0A2FC-0F1D-401C-9A7E-3EE3AB5164E8}">
          <p14:sldIdLst>
            <p14:sldId id="627"/>
            <p14:sldId id="629"/>
            <p14:sldId id="645"/>
            <p14:sldId id="626"/>
            <p14:sldId id="628"/>
            <p14:sldId id="583"/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Generating Combinations" id="{6C32D2A9-8413-4703-8ADC-7413F45C489F}">
          <p14:sldIdLst>
            <p14:sldId id="594"/>
            <p14:sldId id="595"/>
            <p14:sldId id="596"/>
            <p14:sldId id="598"/>
            <p14:sldId id="599"/>
          </p14:sldIdLst>
        </p14:section>
        <p14:section name="Backtracking" id="{3357849A-E244-4944-A448-C64EB45D7E47}">
          <p14:sldIdLst>
            <p14:sldId id="606"/>
            <p14:sldId id="607"/>
            <p14:sldId id="608"/>
            <p14:sldId id="609"/>
            <p14:sldId id="614"/>
            <p14:sldId id="615"/>
            <p14:sldId id="618"/>
            <p14:sldId id="611"/>
            <p14:sldId id="612"/>
          </p14:sldIdLst>
        </p14:section>
        <p14:section name="Rrcursion or Iteration" id="{68171754-51A8-4D9D-9E1B-BE9DA8F3616F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Summary" id="{577D266E-7C17-4E24-9DCA-A4F14D05E43A}">
          <p14:sldIdLst>
            <p14:sldId id="571"/>
            <p14:sldId id="654"/>
            <p14:sldId id="259"/>
            <p14:sldId id="493"/>
            <p14:sldId id="6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Paunov" initials="MP" lastIdx="1" clrIdx="0">
    <p:extLst>
      <p:ext uri="{19B8F6BF-5375-455C-9EA6-DF929625EA0E}">
        <p15:presenceInfo xmlns:p15="http://schemas.microsoft.com/office/powerpoint/2012/main" userId="Martin Pau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FFFF"/>
    <a:srgbClr val="4D6783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58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CD560-301A-4906-B821-8645942F7D2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90BE7-CB5F-4F8B-8037-18A6143AA5D2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Track</a:t>
          </a:r>
        </a:p>
      </dgm:t>
    </dgm:pt>
    <dgm:pt modelId="{25F68831-5944-4654-8EBC-904973EE5DA2}" type="parTrans" cxnId="{F039D168-B074-4F40-A823-B7D7D2D20EFC}">
      <dgm:prSet/>
      <dgm:spPr/>
      <dgm:t>
        <a:bodyPr/>
        <a:lstStyle/>
        <a:p>
          <a:endParaRPr lang="en-US"/>
        </a:p>
      </dgm:t>
    </dgm:pt>
    <dgm:pt modelId="{AF6414DB-C167-4AE0-9412-3B5951BCC48C}" type="sibTrans" cxnId="{F039D168-B074-4F40-A823-B7D7D2D20EFC}">
      <dgm:prSet/>
      <dgm:spPr/>
      <dgm:t>
        <a:bodyPr/>
        <a:lstStyle/>
        <a:p>
          <a:endParaRPr lang="en-US"/>
        </a:p>
      </dgm:t>
    </dgm:pt>
    <dgm:pt modelId="{348A69EE-2A56-4C3B-8186-E574930F8D73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Recurre</a:t>
          </a:r>
        </a:p>
      </dgm:t>
    </dgm:pt>
    <dgm:pt modelId="{1277244B-9356-44FC-89C9-AA658B0722F9}" type="parTrans" cxnId="{D0EB790B-98E1-442B-933B-FCFA77344E1C}">
      <dgm:prSet/>
      <dgm:spPr/>
      <dgm:t>
        <a:bodyPr/>
        <a:lstStyle/>
        <a:p>
          <a:endParaRPr lang="en-US"/>
        </a:p>
      </dgm:t>
    </dgm:pt>
    <dgm:pt modelId="{5CA9BAE4-6026-4EBA-ABB1-5CBFE6B793F2}" type="sibTrans" cxnId="{D0EB790B-98E1-442B-933B-FCFA77344E1C}">
      <dgm:prSet/>
      <dgm:spPr/>
      <dgm:t>
        <a:bodyPr/>
        <a:lstStyle/>
        <a:p>
          <a:endParaRPr lang="en-US"/>
        </a:p>
      </dgm:t>
    </dgm:pt>
    <dgm:pt modelId="{C79375B6-2DF5-43D9-9A86-01A8E7207F5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Backtrack</a:t>
          </a:r>
        </a:p>
      </dgm:t>
    </dgm:pt>
    <dgm:pt modelId="{3F8FC300-6093-4BEA-A777-7C201516E604}" type="parTrans" cxnId="{2672E83D-C823-48E6-BB37-BE074B86636D}">
      <dgm:prSet/>
      <dgm:spPr/>
      <dgm:t>
        <a:bodyPr/>
        <a:lstStyle/>
        <a:p>
          <a:endParaRPr lang="en-US"/>
        </a:p>
      </dgm:t>
    </dgm:pt>
    <dgm:pt modelId="{C09583EF-B600-473A-882F-0289C19E9120}" type="sibTrans" cxnId="{2672E83D-C823-48E6-BB37-BE074B86636D}">
      <dgm:prSet/>
      <dgm:spPr/>
      <dgm:t>
        <a:bodyPr/>
        <a:lstStyle/>
        <a:p>
          <a:endParaRPr lang="en-US"/>
        </a:p>
      </dgm:t>
    </dgm:pt>
    <dgm:pt modelId="{6FB808BC-2062-4C09-8D34-591779173C13}" type="pres">
      <dgm:prSet presAssocID="{94CCD560-301A-4906-B821-8645942F7D2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CD378B-35F8-48CF-BB79-5B7A88BB7489}" type="pres">
      <dgm:prSet presAssocID="{79390BE7-CB5F-4F8B-8037-18A6143AA5D2}" presName="Accent1" presStyleCnt="0"/>
      <dgm:spPr/>
    </dgm:pt>
    <dgm:pt modelId="{3E077406-6655-4BEB-94D2-50BB6B875D0D}" type="pres">
      <dgm:prSet presAssocID="{79390BE7-CB5F-4F8B-8037-18A6143AA5D2}" presName="Accent" presStyleLbl="node1" presStyleIdx="0" presStyleCnt="3"/>
      <dgm:spPr>
        <a:solidFill>
          <a:schemeClr val="bg2"/>
        </a:solidFill>
        <a:ln>
          <a:noFill/>
        </a:ln>
      </dgm:spPr>
    </dgm:pt>
    <dgm:pt modelId="{9688C3FD-1DAF-4F05-B93E-7E6269603AB4}" type="pres">
      <dgm:prSet presAssocID="{79390BE7-CB5F-4F8B-8037-18A6143AA5D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3AAC635-1574-44FF-886C-E0876D36965E}" type="pres">
      <dgm:prSet presAssocID="{348A69EE-2A56-4C3B-8186-E574930F8D73}" presName="Accent2" presStyleCnt="0"/>
      <dgm:spPr/>
    </dgm:pt>
    <dgm:pt modelId="{3E4DED2A-016B-4121-83A6-40FD6C841344}" type="pres">
      <dgm:prSet presAssocID="{348A69EE-2A56-4C3B-8186-E574930F8D73}" presName="Accent" presStyleLbl="node1" presStyleIdx="1" presStyleCnt="3"/>
      <dgm:spPr>
        <a:solidFill>
          <a:schemeClr val="bg2"/>
        </a:solidFill>
        <a:ln>
          <a:noFill/>
        </a:ln>
      </dgm:spPr>
    </dgm:pt>
    <dgm:pt modelId="{FF876006-DA25-4430-9694-3A50828F089F}" type="pres">
      <dgm:prSet presAssocID="{348A69EE-2A56-4C3B-8186-E574930F8D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3E67C54-B551-4E69-A303-7C71D22B8DE4}" type="pres">
      <dgm:prSet presAssocID="{C79375B6-2DF5-43D9-9A86-01A8E7207F5E}" presName="Accent3" presStyleCnt="0"/>
      <dgm:spPr/>
    </dgm:pt>
    <dgm:pt modelId="{98108AB4-B95E-4F12-B914-84FCDC4BD013}" type="pres">
      <dgm:prSet presAssocID="{C79375B6-2DF5-43D9-9A86-01A8E7207F5E}" presName="Accent" presStyleLbl="node1" presStyleIdx="2" presStyleCnt="3"/>
      <dgm:spPr>
        <a:solidFill>
          <a:schemeClr val="bg2"/>
        </a:solidFill>
        <a:ln>
          <a:noFill/>
        </a:ln>
      </dgm:spPr>
    </dgm:pt>
    <dgm:pt modelId="{529101FA-5563-4388-8636-0F857E92A320}" type="pres">
      <dgm:prSet presAssocID="{C79375B6-2DF5-43D9-9A86-01A8E7207F5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0EB790B-98E1-442B-933B-FCFA77344E1C}" srcId="{94CCD560-301A-4906-B821-8645942F7D26}" destId="{348A69EE-2A56-4C3B-8186-E574930F8D73}" srcOrd="1" destOrd="0" parTransId="{1277244B-9356-44FC-89C9-AA658B0722F9}" sibTransId="{5CA9BAE4-6026-4EBA-ABB1-5CBFE6B793F2}"/>
    <dgm:cxn modelId="{24E1A039-346A-4E38-984D-CF7138895373}" type="presOf" srcId="{94CCD560-301A-4906-B821-8645942F7D26}" destId="{6FB808BC-2062-4C09-8D34-591779173C13}" srcOrd="0" destOrd="0" presId="urn:microsoft.com/office/officeart/2009/layout/CircleArrowProcess"/>
    <dgm:cxn modelId="{2672E83D-C823-48E6-BB37-BE074B86636D}" srcId="{94CCD560-301A-4906-B821-8645942F7D26}" destId="{C79375B6-2DF5-43D9-9A86-01A8E7207F5E}" srcOrd="2" destOrd="0" parTransId="{3F8FC300-6093-4BEA-A777-7C201516E604}" sibTransId="{C09583EF-B600-473A-882F-0289C19E9120}"/>
    <dgm:cxn modelId="{F039D168-B074-4F40-A823-B7D7D2D20EFC}" srcId="{94CCD560-301A-4906-B821-8645942F7D26}" destId="{79390BE7-CB5F-4F8B-8037-18A6143AA5D2}" srcOrd="0" destOrd="0" parTransId="{25F68831-5944-4654-8EBC-904973EE5DA2}" sibTransId="{AF6414DB-C167-4AE0-9412-3B5951BCC48C}"/>
    <dgm:cxn modelId="{F7C89D7A-D82E-49FF-9D7A-D90C18CEBF32}" type="presOf" srcId="{C79375B6-2DF5-43D9-9A86-01A8E7207F5E}" destId="{529101FA-5563-4388-8636-0F857E92A320}" srcOrd="0" destOrd="0" presId="urn:microsoft.com/office/officeart/2009/layout/CircleArrowProcess"/>
    <dgm:cxn modelId="{A4E9E37F-F0CD-4D18-904B-5DBFBA3B3ED4}" type="presOf" srcId="{79390BE7-CB5F-4F8B-8037-18A6143AA5D2}" destId="{9688C3FD-1DAF-4F05-B93E-7E6269603AB4}" srcOrd="0" destOrd="0" presId="urn:microsoft.com/office/officeart/2009/layout/CircleArrowProcess"/>
    <dgm:cxn modelId="{2C8C00F2-22B4-4311-A074-760322E9361C}" type="presOf" srcId="{348A69EE-2A56-4C3B-8186-E574930F8D73}" destId="{FF876006-DA25-4430-9694-3A50828F089F}" srcOrd="0" destOrd="0" presId="urn:microsoft.com/office/officeart/2009/layout/CircleArrowProcess"/>
    <dgm:cxn modelId="{80CDDBE2-B565-4188-AF86-7EF22886D5A6}" type="presParOf" srcId="{6FB808BC-2062-4C09-8D34-591779173C13}" destId="{E3CD378B-35F8-48CF-BB79-5B7A88BB7489}" srcOrd="0" destOrd="0" presId="urn:microsoft.com/office/officeart/2009/layout/CircleArrowProcess"/>
    <dgm:cxn modelId="{935051C7-51D4-4297-9676-655F4653D991}" type="presParOf" srcId="{E3CD378B-35F8-48CF-BB79-5B7A88BB7489}" destId="{3E077406-6655-4BEB-94D2-50BB6B875D0D}" srcOrd="0" destOrd="0" presId="urn:microsoft.com/office/officeart/2009/layout/CircleArrowProcess"/>
    <dgm:cxn modelId="{826769D5-6983-47D2-801E-504947593C4A}" type="presParOf" srcId="{6FB808BC-2062-4C09-8D34-591779173C13}" destId="{9688C3FD-1DAF-4F05-B93E-7E6269603AB4}" srcOrd="1" destOrd="0" presId="urn:microsoft.com/office/officeart/2009/layout/CircleArrowProcess"/>
    <dgm:cxn modelId="{AF064738-0E33-4B65-AFF0-43DC3564A550}" type="presParOf" srcId="{6FB808BC-2062-4C09-8D34-591779173C13}" destId="{13AAC635-1574-44FF-886C-E0876D36965E}" srcOrd="2" destOrd="0" presId="urn:microsoft.com/office/officeart/2009/layout/CircleArrowProcess"/>
    <dgm:cxn modelId="{582F30C9-8A48-44C8-AE9E-E743B9BE6C77}" type="presParOf" srcId="{13AAC635-1574-44FF-886C-E0876D36965E}" destId="{3E4DED2A-016B-4121-83A6-40FD6C841344}" srcOrd="0" destOrd="0" presId="urn:microsoft.com/office/officeart/2009/layout/CircleArrowProcess"/>
    <dgm:cxn modelId="{29D1A80F-3361-4D98-8C04-9A0E0C474CAD}" type="presParOf" srcId="{6FB808BC-2062-4C09-8D34-591779173C13}" destId="{FF876006-DA25-4430-9694-3A50828F089F}" srcOrd="3" destOrd="0" presId="urn:microsoft.com/office/officeart/2009/layout/CircleArrowProcess"/>
    <dgm:cxn modelId="{DC048F12-BD44-4318-BAF0-4E0779479B3D}" type="presParOf" srcId="{6FB808BC-2062-4C09-8D34-591779173C13}" destId="{F3E67C54-B551-4E69-A303-7C71D22B8DE4}" srcOrd="4" destOrd="0" presId="urn:microsoft.com/office/officeart/2009/layout/CircleArrowProcess"/>
    <dgm:cxn modelId="{6BB8A6E4-EFA0-4333-9E29-E233910641CA}" type="presParOf" srcId="{F3E67C54-B551-4E69-A303-7C71D22B8DE4}" destId="{98108AB4-B95E-4F12-B914-84FCDC4BD013}" srcOrd="0" destOrd="0" presId="urn:microsoft.com/office/officeart/2009/layout/CircleArrowProcess"/>
    <dgm:cxn modelId="{28A16377-CD54-409D-A72A-DE3C0B36E4FC}" type="presParOf" srcId="{6FB808BC-2062-4C09-8D34-591779173C13}" destId="{529101FA-5563-4388-8636-0F857E92A3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A2191-E31B-47C3-A210-FC1E1DB65F2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3BD0A-9E42-45D5-AB9A-8721302E20E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28B7F451-4AC7-4E01-AE19-7FFD5C7F5D4C}" type="parTrans" cxnId="{2BFB114A-BDF1-4704-96F0-11E571AE73B4}">
      <dgm:prSet/>
      <dgm:spPr/>
      <dgm:t>
        <a:bodyPr/>
        <a:lstStyle/>
        <a:p>
          <a:endParaRPr lang="en-US"/>
        </a:p>
      </dgm:t>
    </dgm:pt>
    <dgm:pt modelId="{C217C907-890F-44FD-B000-D41BE60B9260}" type="sibTrans" cxnId="{2BFB114A-BDF1-4704-96F0-11E571AE73B4}">
      <dgm:prSet/>
      <dgm:spPr/>
      <dgm:t>
        <a:bodyPr/>
        <a:lstStyle/>
        <a:p>
          <a:endParaRPr lang="en-US"/>
        </a:p>
      </dgm:t>
    </dgm:pt>
    <dgm:pt modelId="{FC6B4275-CFA0-4CC7-81BE-4DF6C79883A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E9600514-A53D-404A-A8B6-0138B51D9268}" type="parTrans" cxnId="{AD7CB034-F48B-452E-B6B2-F1D5F98A10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737D060-541F-47EC-9FFD-765C1DF89AFF}" type="sibTrans" cxnId="{AD7CB034-F48B-452E-B6B2-F1D5F98A105A}">
      <dgm:prSet/>
      <dgm:spPr/>
      <dgm:t>
        <a:bodyPr/>
        <a:lstStyle/>
        <a:p>
          <a:endParaRPr lang="en-US"/>
        </a:p>
      </dgm:t>
    </dgm:pt>
    <dgm:pt modelId="{EFD237FD-B4C2-4303-BCDC-98F00F219D6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5884962F-1C8A-4730-9DCB-C3BC2563743A}" type="parTrans" cxnId="{E5EB0519-74CE-4B57-BEE2-6569F4448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F906BF0-2323-42A6-9981-21CC3973AAA7}" type="sibTrans" cxnId="{E5EB0519-74CE-4B57-BEE2-6569F4448765}">
      <dgm:prSet/>
      <dgm:spPr/>
      <dgm:t>
        <a:bodyPr/>
        <a:lstStyle/>
        <a:p>
          <a:endParaRPr lang="en-US"/>
        </a:p>
      </dgm:t>
    </dgm:pt>
    <dgm:pt modelId="{39D2180B-B33B-40C5-AD59-5A98CAF03B9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C0DC8B34-D31E-4703-939B-C72677B48A7D}" type="parTrans" cxnId="{1A4044B7-5007-4F7E-A7F5-62F299F0B9D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7920F52-FE2F-457A-831B-D9ABAD55C543}" type="sibTrans" cxnId="{1A4044B7-5007-4F7E-A7F5-62F299F0B9DD}">
      <dgm:prSet/>
      <dgm:spPr/>
      <dgm:t>
        <a:bodyPr/>
        <a:lstStyle/>
        <a:p>
          <a:endParaRPr lang="en-US"/>
        </a:p>
      </dgm:t>
    </dgm:pt>
    <dgm:pt modelId="{DCC389B9-4FB5-459B-8B35-AAD20D5BBCA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</a:t>
          </a:r>
        </a:p>
      </dgm:t>
    </dgm:pt>
    <dgm:pt modelId="{D9A09114-D47C-468C-A656-E5590C2F00D9}" type="parTrans" cxnId="{BBB28148-A54C-45FD-9870-BD2559E4BCD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2D477C-EA6D-477B-A459-8F64BD91A5F9}" type="sibTrans" cxnId="{BBB28148-A54C-45FD-9870-BD2559E4BCDB}">
      <dgm:prSet/>
      <dgm:spPr/>
      <dgm:t>
        <a:bodyPr/>
        <a:lstStyle/>
        <a:p>
          <a:endParaRPr lang="en-US"/>
        </a:p>
      </dgm:t>
    </dgm:pt>
    <dgm:pt modelId="{9A7CE537-4752-46FA-B800-3D22D376531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</a:t>
          </a:r>
        </a:p>
      </dgm:t>
    </dgm:pt>
    <dgm:pt modelId="{7888D73B-A773-418E-95E8-DC842AAECA7C}" type="parTrans" cxnId="{58A706FF-9B73-4E7E-A5BA-C486B105B9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F413FA-8C82-4E76-9806-1E8A6EC6A206}" type="sibTrans" cxnId="{58A706FF-9B73-4E7E-A5BA-C486B105B98E}">
      <dgm:prSet/>
      <dgm:spPr/>
      <dgm:t>
        <a:bodyPr/>
        <a:lstStyle/>
        <a:p>
          <a:endParaRPr lang="en-US"/>
        </a:p>
      </dgm:t>
    </dgm:pt>
    <dgm:pt modelId="{B93A05F9-3D21-48E3-A2BE-35D51F310C09}" type="pres">
      <dgm:prSet presAssocID="{346A2191-E31B-47C3-A210-FC1E1DB65F2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1F8E4F-9F66-40CA-9CFF-A972041AEBF1}" type="pres">
      <dgm:prSet presAssocID="{CCF3BD0A-9E42-45D5-AB9A-8721302E20E8}" presName="centerShape" presStyleLbl="node0" presStyleIdx="0" presStyleCnt="1" custLinFactNeighborX="1344" custLinFactNeighborY="408"/>
      <dgm:spPr/>
    </dgm:pt>
    <dgm:pt modelId="{4DCBAF7D-212D-4007-8B6F-4054CE7F3658}" type="pres">
      <dgm:prSet presAssocID="{E9600514-A53D-404A-A8B6-0138B51D9268}" presName="Name9" presStyleLbl="parChTrans1D2" presStyleIdx="0" presStyleCnt="5"/>
      <dgm:spPr/>
    </dgm:pt>
    <dgm:pt modelId="{82A020A5-E374-4478-85D6-54078319851F}" type="pres">
      <dgm:prSet presAssocID="{E9600514-A53D-404A-A8B6-0138B51D9268}" presName="connTx" presStyleLbl="parChTrans1D2" presStyleIdx="0" presStyleCnt="5"/>
      <dgm:spPr/>
    </dgm:pt>
    <dgm:pt modelId="{A509F52F-DAF7-4CEA-B176-4037D74F115E}" type="pres">
      <dgm:prSet presAssocID="{FC6B4275-CFA0-4CC7-81BE-4DF6C79883A3}" presName="node" presStyleLbl="node1" presStyleIdx="0" presStyleCnt="5" custRadScaleRad="188763" custRadScaleInc="8939">
        <dgm:presLayoutVars>
          <dgm:bulletEnabled val="1"/>
        </dgm:presLayoutVars>
      </dgm:prSet>
      <dgm:spPr/>
    </dgm:pt>
    <dgm:pt modelId="{3D6D2B50-61FA-49F4-845B-F9AF924D0474}" type="pres">
      <dgm:prSet presAssocID="{5884962F-1C8A-4730-9DCB-C3BC2563743A}" presName="Name9" presStyleLbl="parChTrans1D2" presStyleIdx="1" presStyleCnt="5"/>
      <dgm:spPr/>
    </dgm:pt>
    <dgm:pt modelId="{8270F1BA-1E78-43E0-955E-3CEBB777ED0A}" type="pres">
      <dgm:prSet presAssocID="{5884962F-1C8A-4730-9DCB-C3BC2563743A}" presName="connTx" presStyleLbl="parChTrans1D2" presStyleIdx="1" presStyleCnt="5"/>
      <dgm:spPr/>
    </dgm:pt>
    <dgm:pt modelId="{42F74A79-3513-423C-B7D1-F32D26A4AA8E}" type="pres">
      <dgm:prSet presAssocID="{EFD237FD-B4C2-4303-BCDC-98F00F219D68}" presName="node" presStyleLbl="node1" presStyleIdx="1" presStyleCnt="5" custRadScaleRad="177835" custRadScaleInc="-13392">
        <dgm:presLayoutVars>
          <dgm:bulletEnabled val="1"/>
        </dgm:presLayoutVars>
      </dgm:prSet>
      <dgm:spPr/>
    </dgm:pt>
    <dgm:pt modelId="{92862A26-66B6-46E0-A056-9651482197D9}" type="pres">
      <dgm:prSet presAssocID="{C0DC8B34-D31E-4703-939B-C72677B48A7D}" presName="Name9" presStyleLbl="parChTrans1D2" presStyleIdx="2" presStyleCnt="5"/>
      <dgm:spPr/>
    </dgm:pt>
    <dgm:pt modelId="{BA73FE5D-64CB-40CC-99D0-45C349B9520F}" type="pres">
      <dgm:prSet presAssocID="{C0DC8B34-D31E-4703-939B-C72677B48A7D}" presName="connTx" presStyleLbl="parChTrans1D2" presStyleIdx="2" presStyleCnt="5"/>
      <dgm:spPr/>
    </dgm:pt>
    <dgm:pt modelId="{5552192D-62D4-4B45-80BE-C6EE974793DD}" type="pres">
      <dgm:prSet presAssocID="{39D2180B-B33B-40C5-AD59-5A98CAF03B99}" presName="node" presStyleLbl="node1" presStyleIdx="2" presStyleCnt="5" custRadScaleRad="123740" custRadScaleInc="-103216">
        <dgm:presLayoutVars>
          <dgm:bulletEnabled val="1"/>
        </dgm:presLayoutVars>
      </dgm:prSet>
      <dgm:spPr/>
    </dgm:pt>
    <dgm:pt modelId="{2DA7A26D-BF10-498F-BA8A-502C39065E11}" type="pres">
      <dgm:prSet presAssocID="{D9A09114-D47C-468C-A656-E5590C2F00D9}" presName="Name9" presStyleLbl="parChTrans1D2" presStyleIdx="3" presStyleCnt="5"/>
      <dgm:spPr/>
    </dgm:pt>
    <dgm:pt modelId="{9E43B25D-F4B4-47B1-9988-D89ACC8630BF}" type="pres">
      <dgm:prSet presAssocID="{D9A09114-D47C-468C-A656-E5590C2F00D9}" presName="connTx" presStyleLbl="parChTrans1D2" presStyleIdx="3" presStyleCnt="5"/>
      <dgm:spPr/>
    </dgm:pt>
    <dgm:pt modelId="{77D4084E-7865-41B3-85F7-92D20829E2A1}" type="pres">
      <dgm:prSet presAssocID="{DCC389B9-4FB5-459B-8B35-AAD20D5BBCA7}" presName="node" presStyleLbl="node1" presStyleIdx="3" presStyleCnt="5" custRadScaleRad="117257" custRadScaleInc="8905">
        <dgm:presLayoutVars>
          <dgm:bulletEnabled val="1"/>
        </dgm:presLayoutVars>
      </dgm:prSet>
      <dgm:spPr/>
    </dgm:pt>
    <dgm:pt modelId="{834CA1BC-C6A1-497D-99A0-0E2F018C0754}" type="pres">
      <dgm:prSet presAssocID="{7888D73B-A773-418E-95E8-DC842AAECA7C}" presName="Name9" presStyleLbl="parChTrans1D2" presStyleIdx="4" presStyleCnt="5"/>
      <dgm:spPr/>
    </dgm:pt>
    <dgm:pt modelId="{9E0A144C-4344-4D4D-836C-B3C166E569B1}" type="pres">
      <dgm:prSet presAssocID="{7888D73B-A773-418E-95E8-DC842AAECA7C}" presName="connTx" presStyleLbl="parChTrans1D2" presStyleIdx="4" presStyleCnt="5"/>
      <dgm:spPr/>
    </dgm:pt>
    <dgm:pt modelId="{10B36EE8-494A-448E-84F0-461AF338E222}" type="pres">
      <dgm:prSet presAssocID="{9A7CE537-4752-46FA-B800-3D22D376531C}" presName="node" presStyleLbl="node1" presStyleIdx="4" presStyleCnt="5" custRadScaleRad="166397" custRadScaleInc="-12562">
        <dgm:presLayoutVars>
          <dgm:bulletEnabled val="1"/>
        </dgm:presLayoutVars>
      </dgm:prSet>
      <dgm:spPr/>
    </dgm:pt>
  </dgm:ptLst>
  <dgm:cxnLst>
    <dgm:cxn modelId="{26069E04-3966-4C38-BA8E-518A0140EA75}" type="presOf" srcId="{C0DC8B34-D31E-4703-939B-C72677B48A7D}" destId="{92862A26-66B6-46E0-A056-9651482197D9}" srcOrd="0" destOrd="0" presId="urn:microsoft.com/office/officeart/2005/8/layout/radial1"/>
    <dgm:cxn modelId="{D65E9806-A5E6-4E78-BE13-268B872F6AFB}" type="presOf" srcId="{CCF3BD0A-9E42-45D5-AB9A-8721302E20E8}" destId="{D91F8E4F-9F66-40CA-9CFF-A972041AEBF1}" srcOrd="0" destOrd="0" presId="urn:microsoft.com/office/officeart/2005/8/layout/radial1"/>
    <dgm:cxn modelId="{6229EF0F-359B-4AAA-A0C3-D9793D8D1220}" type="presOf" srcId="{346A2191-E31B-47C3-A210-FC1E1DB65F2C}" destId="{B93A05F9-3D21-48E3-A2BE-35D51F310C09}" srcOrd="0" destOrd="0" presId="urn:microsoft.com/office/officeart/2005/8/layout/radial1"/>
    <dgm:cxn modelId="{E5EB0519-74CE-4B57-BEE2-6569F4448765}" srcId="{CCF3BD0A-9E42-45D5-AB9A-8721302E20E8}" destId="{EFD237FD-B4C2-4303-BCDC-98F00F219D68}" srcOrd="1" destOrd="0" parTransId="{5884962F-1C8A-4730-9DCB-C3BC2563743A}" sibTransId="{AF906BF0-2323-42A6-9981-21CC3973AAA7}"/>
    <dgm:cxn modelId="{68C4901B-05F7-4E47-B98B-484D9BF09446}" type="presOf" srcId="{5884962F-1C8A-4730-9DCB-C3BC2563743A}" destId="{8270F1BA-1E78-43E0-955E-3CEBB777ED0A}" srcOrd="1" destOrd="0" presId="urn:microsoft.com/office/officeart/2005/8/layout/radial1"/>
    <dgm:cxn modelId="{9E660721-EB26-4D1A-91C2-6205A181B1CE}" type="presOf" srcId="{5884962F-1C8A-4730-9DCB-C3BC2563743A}" destId="{3D6D2B50-61FA-49F4-845B-F9AF924D0474}" srcOrd="0" destOrd="0" presId="urn:microsoft.com/office/officeart/2005/8/layout/radial1"/>
    <dgm:cxn modelId="{8BFEEA22-5CEE-457B-B805-B9F92AE72B23}" type="presOf" srcId="{D9A09114-D47C-468C-A656-E5590C2F00D9}" destId="{2DA7A26D-BF10-498F-BA8A-502C39065E11}" srcOrd="0" destOrd="0" presId="urn:microsoft.com/office/officeart/2005/8/layout/radial1"/>
    <dgm:cxn modelId="{AD849125-9433-4E3D-91D7-24B36E804ADE}" type="presOf" srcId="{7888D73B-A773-418E-95E8-DC842AAECA7C}" destId="{9E0A144C-4344-4D4D-836C-B3C166E569B1}" srcOrd="1" destOrd="0" presId="urn:microsoft.com/office/officeart/2005/8/layout/radial1"/>
    <dgm:cxn modelId="{AD7CB034-F48B-452E-B6B2-F1D5F98A105A}" srcId="{CCF3BD0A-9E42-45D5-AB9A-8721302E20E8}" destId="{FC6B4275-CFA0-4CC7-81BE-4DF6C79883A3}" srcOrd="0" destOrd="0" parTransId="{E9600514-A53D-404A-A8B6-0138B51D9268}" sibTransId="{C737D060-541F-47EC-9FFD-765C1DF89AFF}"/>
    <dgm:cxn modelId="{36B5D437-4CBC-4AE5-B475-010B60DBF6CB}" type="presOf" srcId="{39D2180B-B33B-40C5-AD59-5A98CAF03B99}" destId="{5552192D-62D4-4B45-80BE-C6EE974793DD}" srcOrd="0" destOrd="0" presId="urn:microsoft.com/office/officeart/2005/8/layout/radial1"/>
    <dgm:cxn modelId="{8EFE4863-0BE3-4AB5-B038-2D5AB198B761}" type="presOf" srcId="{DCC389B9-4FB5-459B-8B35-AAD20D5BBCA7}" destId="{77D4084E-7865-41B3-85F7-92D20829E2A1}" srcOrd="0" destOrd="0" presId="urn:microsoft.com/office/officeart/2005/8/layout/radial1"/>
    <dgm:cxn modelId="{BBB28148-A54C-45FD-9870-BD2559E4BCDB}" srcId="{CCF3BD0A-9E42-45D5-AB9A-8721302E20E8}" destId="{DCC389B9-4FB5-459B-8B35-AAD20D5BBCA7}" srcOrd="3" destOrd="0" parTransId="{D9A09114-D47C-468C-A656-E5590C2F00D9}" sibTransId="{592D477C-EA6D-477B-A459-8F64BD91A5F9}"/>
    <dgm:cxn modelId="{2BFB114A-BDF1-4704-96F0-11E571AE73B4}" srcId="{346A2191-E31B-47C3-A210-FC1E1DB65F2C}" destId="{CCF3BD0A-9E42-45D5-AB9A-8721302E20E8}" srcOrd="0" destOrd="0" parTransId="{28B7F451-4AC7-4E01-AE19-7FFD5C7F5D4C}" sibTransId="{C217C907-890F-44FD-B000-D41BE60B9260}"/>
    <dgm:cxn modelId="{F4FF6076-91A1-4D7F-B7B5-29D121FF2D84}" type="presOf" srcId="{E9600514-A53D-404A-A8B6-0138B51D9268}" destId="{82A020A5-E374-4478-85D6-54078319851F}" srcOrd="1" destOrd="0" presId="urn:microsoft.com/office/officeart/2005/8/layout/radial1"/>
    <dgm:cxn modelId="{234E8392-BF76-4169-98F3-84335B4359BE}" type="presOf" srcId="{9A7CE537-4752-46FA-B800-3D22D376531C}" destId="{10B36EE8-494A-448E-84F0-461AF338E222}" srcOrd="0" destOrd="0" presId="urn:microsoft.com/office/officeart/2005/8/layout/radial1"/>
    <dgm:cxn modelId="{01F47FA8-D217-4C81-B23D-73BF3745CA61}" type="presOf" srcId="{D9A09114-D47C-468C-A656-E5590C2F00D9}" destId="{9E43B25D-F4B4-47B1-9988-D89ACC8630BF}" srcOrd="1" destOrd="0" presId="urn:microsoft.com/office/officeart/2005/8/layout/radial1"/>
    <dgm:cxn modelId="{84CC27B1-A304-4F10-AD28-03A877D9268D}" type="presOf" srcId="{7888D73B-A773-418E-95E8-DC842AAECA7C}" destId="{834CA1BC-C6A1-497D-99A0-0E2F018C0754}" srcOrd="0" destOrd="0" presId="urn:microsoft.com/office/officeart/2005/8/layout/radial1"/>
    <dgm:cxn modelId="{1A4044B7-5007-4F7E-A7F5-62F299F0B9DD}" srcId="{CCF3BD0A-9E42-45D5-AB9A-8721302E20E8}" destId="{39D2180B-B33B-40C5-AD59-5A98CAF03B99}" srcOrd="2" destOrd="0" parTransId="{C0DC8B34-D31E-4703-939B-C72677B48A7D}" sibTransId="{D7920F52-FE2F-457A-831B-D9ABAD55C543}"/>
    <dgm:cxn modelId="{3EAD62B8-9498-4E27-8E21-9E34AD282BEA}" type="presOf" srcId="{EFD237FD-B4C2-4303-BCDC-98F00F219D68}" destId="{42F74A79-3513-423C-B7D1-F32D26A4AA8E}" srcOrd="0" destOrd="0" presId="urn:microsoft.com/office/officeart/2005/8/layout/radial1"/>
    <dgm:cxn modelId="{89D428BA-45C8-4D99-9910-79F892BE36D6}" type="presOf" srcId="{E9600514-A53D-404A-A8B6-0138B51D9268}" destId="{4DCBAF7D-212D-4007-8B6F-4054CE7F3658}" srcOrd="0" destOrd="0" presId="urn:microsoft.com/office/officeart/2005/8/layout/radial1"/>
    <dgm:cxn modelId="{F10D7DC0-5D59-44C1-8E8F-0D1940F064BB}" type="presOf" srcId="{C0DC8B34-D31E-4703-939B-C72677B48A7D}" destId="{BA73FE5D-64CB-40CC-99D0-45C349B9520F}" srcOrd="1" destOrd="0" presId="urn:microsoft.com/office/officeart/2005/8/layout/radial1"/>
    <dgm:cxn modelId="{C68DDCFB-3A63-4A40-8792-8F1F9E8D1EB3}" type="presOf" srcId="{FC6B4275-CFA0-4CC7-81BE-4DF6C79883A3}" destId="{A509F52F-DAF7-4CEA-B176-4037D74F115E}" srcOrd="0" destOrd="0" presId="urn:microsoft.com/office/officeart/2005/8/layout/radial1"/>
    <dgm:cxn modelId="{58A706FF-9B73-4E7E-A5BA-C486B105B98E}" srcId="{CCF3BD0A-9E42-45D5-AB9A-8721302E20E8}" destId="{9A7CE537-4752-46FA-B800-3D22D376531C}" srcOrd="4" destOrd="0" parTransId="{7888D73B-A773-418E-95E8-DC842AAECA7C}" sibTransId="{34F413FA-8C82-4E76-9806-1E8A6EC6A206}"/>
    <dgm:cxn modelId="{40991A68-8596-44D3-BF80-6D1A6AE14A1E}" type="presParOf" srcId="{B93A05F9-3D21-48E3-A2BE-35D51F310C09}" destId="{D91F8E4F-9F66-40CA-9CFF-A972041AEBF1}" srcOrd="0" destOrd="0" presId="urn:microsoft.com/office/officeart/2005/8/layout/radial1"/>
    <dgm:cxn modelId="{6EF80D20-D3B0-4571-8F78-C7FCCF49716D}" type="presParOf" srcId="{B93A05F9-3D21-48E3-A2BE-35D51F310C09}" destId="{4DCBAF7D-212D-4007-8B6F-4054CE7F3658}" srcOrd="1" destOrd="0" presId="urn:microsoft.com/office/officeart/2005/8/layout/radial1"/>
    <dgm:cxn modelId="{0B4C3391-6326-4467-940B-449133303A49}" type="presParOf" srcId="{4DCBAF7D-212D-4007-8B6F-4054CE7F3658}" destId="{82A020A5-E374-4478-85D6-54078319851F}" srcOrd="0" destOrd="0" presId="urn:microsoft.com/office/officeart/2005/8/layout/radial1"/>
    <dgm:cxn modelId="{15B8785C-E6E2-40A6-A801-A1322DDFB747}" type="presParOf" srcId="{B93A05F9-3D21-48E3-A2BE-35D51F310C09}" destId="{A509F52F-DAF7-4CEA-B176-4037D74F115E}" srcOrd="2" destOrd="0" presId="urn:microsoft.com/office/officeart/2005/8/layout/radial1"/>
    <dgm:cxn modelId="{602A49E5-B6EE-42EF-ACB7-5270D552D0A4}" type="presParOf" srcId="{B93A05F9-3D21-48E3-A2BE-35D51F310C09}" destId="{3D6D2B50-61FA-49F4-845B-F9AF924D0474}" srcOrd="3" destOrd="0" presId="urn:microsoft.com/office/officeart/2005/8/layout/radial1"/>
    <dgm:cxn modelId="{61AEC58E-DC4A-494B-A74F-D291D31F799D}" type="presParOf" srcId="{3D6D2B50-61FA-49F4-845B-F9AF924D0474}" destId="{8270F1BA-1E78-43E0-955E-3CEBB777ED0A}" srcOrd="0" destOrd="0" presId="urn:microsoft.com/office/officeart/2005/8/layout/radial1"/>
    <dgm:cxn modelId="{769301D2-7AEE-4DF2-9488-5F4DFF071E31}" type="presParOf" srcId="{B93A05F9-3D21-48E3-A2BE-35D51F310C09}" destId="{42F74A79-3513-423C-B7D1-F32D26A4AA8E}" srcOrd="4" destOrd="0" presId="urn:microsoft.com/office/officeart/2005/8/layout/radial1"/>
    <dgm:cxn modelId="{0B3D6AE6-66CD-488F-931E-5AFA5642040F}" type="presParOf" srcId="{B93A05F9-3D21-48E3-A2BE-35D51F310C09}" destId="{92862A26-66B6-46E0-A056-9651482197D9}" srcOrd="5" destOrd="0" presId="urn:microsoft.com/office/officeart/2005/8/layout/radial1"/>
    <dgm:cxn modelId="{CB0B0784-83B5-481B-AF6F-9F6F73B0F7A9}" type="presParOf" srcId="{92862A26-66B6-46E0-A056-9651482197D9}" destId="{BA73FE5D-64CB-40CC-99D0-45C349B9520F}" srcOrd="0" destOrd="0" presId="urn:microsoft.com/office/officeart/2005/8/layout/radial1"/>
    <dgm:cxn modelId="{BF04FCA7-94E1-4E61-8C56-AD6166224200}" type="presParOf" srcId="{B93A05F9-3D21-48E3-A2BE-35D51F310C09}" destId="{5552192D-62D4-4B45-80BE-C6EE974793DD}" srcOrd="6" destOrd="0" presId="urn:microsoft.com/office/officeart/2005/8/layout/radial1"/>
    <dgm:cxn modelId="{A3AE2523-4E8E-4FB6-85D5-9A646A4A4C97}" type="presParOf" srcId="{B93A05F9-3D21-48E3-A2BE-35D51F310C09}" destId="{2DA7A26D-BF10-498F-BA8A-502C39065E11}" srcOrd="7" destOrd="0" presId="urn:microsoft.com/office/officeart/2005/8/layout/radial1"/>
    <dgm:cxn modelId="{A4E13413-8977-4896-B9CF-8505EC27CEB2}" type="presParOf" srcId="{2DA7A26D-BF10-498F-BA8A-502C39065E11}" destId="{9E43B25D-F4B4-47B1-9988-D89ACC8630BF}" srcOrd="0" destOrd="0" presId="urn:microsoft.com/office/officeart/2005/8/layout/radial1"/>
    <dgm:cxn modelId="{B0BD84B4-81FF-46AA-96A4-47FC0AD2F8CB}" type="presParOf" srcId="{B93A05F9-3D21-48E3-A2BE-35D51F310C09}" destId="{77D4084E-7865-41B3-85F7-92D20829E2A1}" srcOrd="8" destOrd="0" presId="urn:microsoft.com/office/officeart/2005/8/layout/radial1"/>
    <dgm:cxn modelId="{94CD6707-94CF-4076-900D-0D2542FC0548}" type="presParOf" srcId="{B93A05F9-3D21-48E3-A2BE-35D51F310C09}" destId="{834CA1BC-C6A1-497D-99A0-0E2F018C0754}" srcOrd="9" destOrd="0" presId="urn:microsoft.com/office/officeart/2005/8/layout/radial1"/>
    <dgm:cxn modelId="{0E38C48C-D0F6-4E8E-B444-72F3FF3D38AE}" type="presParOf" srcId="{834CA1BC-C6A1-497D-99A0-0E2F018C0754}" destId="{9E0A144C-4344-4D4D-836C-B3C166E569B1}" srcOrd="0" destOrd="0" presId="urn:microsoft.com/office/officeart/2005/8/layout/radial1"/>
    <dgm:cxn modelId="{A38C2F4B-A4F1-40D2-80D1-F7171EB78AB0}" type="presParOf" srcId="{B93A05F9-3D21-48E3-A2BE-35D51F310C09}" destId="{10B36EE8-494A-448E-84F0-461AF338E22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7406-6655-4BEB-94D2-50BB6B875D0D}">
      <dsp:nvSpPr>
        <dsp:cNvPr id="0" name=""/>
        <dsp:cNvSpPr/>
      </dsp:nvSpPr>
      <dsp:spPr>
        <a:xfrm>
          <a:off x="1447129" y="0"/>
          <a:ext cx="1681632" cy="168188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C3FD-1DAF-4F05-B93E-7E6269603AB4}">
      <dsp:nvSpPr>
        <dsp:cNvPr id="0" name=""/>
        <dsp:cNvSpPr/>
      </dsp:nvSpPr>
      <dsp:spPr>
        <a:xfrm>
          <a:off x="1818825" y="60721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Track</a:t>
          </a:r>
        </a:p>
      </dsp:txBody>
      <dsp:txXfrm>
        <a:off x="1818825" y="607212"/>
        <a:ext cx="934451" cy="467113"/>
      </dsp:txXfrm>
    </dsp:sp>
    <dsp:sp modelId="{3E4DED2A-016B-4121-83A6-40FD6C841344}">
      <dsp:nvSpPr>
        <dsp:cNvPr id="0" name=""/>
        <dsp:cNvSpPr/>
      </dsp:nvSpPr>
      <dsp:spPr>
        <a:xfrm>
          <a:off x="980061" y="966369"/>
          <a:ext cx="1681632" cy="168188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6006-DA25-4430-9694-3A50828F089F}">
      <dsp:nvSpPr>
        <dsp:cNvPr id="0" name=""/>
        <dsp:cNvSpPr/>
      </dsp:nvSpPr>
      <dsp:spPr>
        <a:xfrm>
          <a:off x="1353652" y="157917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Recurre</a:t>
          </a:r>
        </a:p>
      </dsp:txBody>
      <dsp:txXfrm>
        <a:off x="1353652" y="1579172"/>
        <a:ext cx="934451" cy="467113"/>
      </dsp:txXfrm>
    </dsp:sp>
    <dsp:sp modelId="{98108AB4-B95E-4F12-B914-84FCDC4BD013}">
      <dsp:nvSpPr>
        <dsp:cNvPr id="0" name=""/>
        <dsp:cNvSpPr/>
      </dsp:nvSpPr>
      <dsp:spPr>
        <a:xfrm>
          <a:off x="1566817" y="2048382"/>
          <a:ext cx="1444783" cy="144536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01FA-5563-4388-8636-0F857E92A320}">
      <dsp:nvSpPr>
        <dsp:cNvPr id="0" name=""/>
        <dsp:cNvSpPr/>
      </dsp:nvSpPr>
      <dsp:spPr>
        <a:xfrm>
          <a:off x="1821036" y="2552530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Backtrack</a:t>
          </a:r>
        </a:p>
      </dsp:txBody>
      <dsp:txXfrm>
        <a:off x="1821036" y="2552530"/>
        <a:ext cx="934451" cy="467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F8E4F-9F66-40CA-9CFF-A972041AEBF1}">
      <dsp:nvSpPr>
        <dsp:cNvPr id="0" name=""/>
        <dsp:cNvSpPr/>
      </dsp:nvSpPr>
      <dsp:spPr>
        <a:xfrm>
          <a:off x="1850615" y="1117390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1974088" y="1240863"/>
        <a:ext cx="596177" cy="596177"/>
      </dsp:txXfrm>
    </dsp:sp>
    <dsp:sp modelId="{4DCBAF7D-212D-4007-8B6F-4054CE7F3658}">
      <dsp:nvSpPr>
        <dsp:cNvPr id="0" name=""/>
        <dsp:cNvSpPr/>
      </dsp:nvSpPr>
      <dsp:spPr>
        <a:xfrm rot="16466550">
          <a:off x="2176766" y="963339"/>
          <a:ext cx="277634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277634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8642" y="973315"/>
        <a:ext cx="13881" cy="13881"/>
      </dsp:txXfrm>
    </dsp:sp>
    <dsp:sp modelId="{A509F52F-DAF7-4CEA-B176-4037D74F115E}">
      <dsp:nvSpPr>
        <dsp:cNvPr id="0" name=""/>
        <dsp:cNvSpPr/>
      </dsp:nvSpPr>
      <dsp:spPr>
        <a:xfrm>
          <a:off x="1937428" y="0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2060901" y="123473"/>
        <a:ext cx="596177" cy="596177"/>
      </dsp:txXfrm>
    </dsp:sp>
    <dsp:sp modelId="{3D6D2B50-61FA-49F4-845B-F9AF924D0474}">
      <dsp:nvSpPr>
        <dsp:cNvPr id="0" name=""/>
        <dsp:cNvSpPr/>
      </dsp:nvSpPr>
      <dsp:spPr>
        <a:xfrm rot="20195614">
          <a:off x="2614389" y="1138981"/>
          <a:ext cx="1085398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85398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9954" y="1128763"/>
        <a:ext cx="54269" cy="54269"/>
      </dsp:txXfrm>
    </dsp:sp>
    <dsp:sp modelId="{42F74A79-3513-423C-B7D1-F32D26A4AA8E}">
      <dsp:nvSpPr>
        <dsp:cNvPr id="0" name=""/>
        <dsp:cNvSpPr/>
      </dsp:nvSpPr>
      <dsp:spPr>
        <a:xfrm>
          <a:off x="3620439" y="351283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743912" y="474756"/>
        <a:ext cx="596177" cy="596177"/>
      </dsp:txXfrm>
    </dsp:sp>
    <dsp:sp modelId="{92862A26-66B6-46E0-A056-9651482197D9}">
      <dsp:nvSpPr>
        <dsp:cNvPr id="0" name=""/>
        <dsp:cNvSpPr/>
      </dsp:nvSpPr>
      <dsp:spPr>
        <a:xfrm rot="1010472">
          <a:off x="2665271" y="1714335"/>
          <a:ext cx="484368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484368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5346" y="1719143"/>
        <a:ext cx="24218" cy="24218"/>
      </dsp:txXfrm>
    </dsp:sp>
    <dsp:sp modelId="{5552192D-62D4-4B45-80BE-C6EE974793DD}">
      <dsp:nvSpPr>
        <dsp:cNvPr id="0" name=""/>
        <dsp:cNvSpPr/>
      </dsp:nvSpPr>
      <dsp:spPr>
        <a:xfrm>
          <a:off x="3121173" y="1501991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244646" y="1625464"/>
        <a:ext cx="596177" cy="596177"/>
      </dsp:txXfrm>
    </dsp:sp>
    <dsp:sp modelId="{2DA7A26D-BF10-498F-BA8A-502C39065E11}">
      <dsp:nvSpPr>
        <dsp:cNvPr id="0" name=""/>
        <dsp:cNvSpPr/>
      </dsp:nvSpPr>
      <dsp:spPr>
        <a:xfrm rot="8007390">
          <a:off x="1659256" y="1966948"/>
          <a:ext cx="382709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382709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841043" y="1974298"/>
        <a:ext cx="19135" cy="19135"/>
      </dsp:txXfrm>
    </dsp:sp>
    <dsp:sp modelId="{77D4084E-7865-41B3-85F7-92D20829E2A1}">
      <dsp:nvSpPr>
        <dsp:cNvPr id="0" name=""/>
        <dsp:cNvSpPr/>
      </dsp:nvSpPr>
      <dsp:spPr>
        <a:xfrm>
          <a:off x="1007483" y="2007218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</a:t>
          </a:r>
        </a:p>
      </dsp:txBody>
      <dsp:txXfrm>
        <a:off x="1130956" y="2130691"/>
        <a:ext cx="596177" cy="596177"/>
      </dsp:txXfrm>
    </dsp:sp>
    <dsp:sp modelId="{834CA1BC-C6A1-497D-99A0-0E2F018C0754}">
      <dsp:nvSpPr>
        <dsp:cNvPr id="0" name=""/>
        <dsp:cNvSpPr/>
      </dsp:nvSpPr>
      <dsp:spPr>
        <a:xfrm rot="11612055">
          <a:off x="862159" y="1304697"/>
          <a:ext cx="1014245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14245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43926" y="1296259"/>
        <a:ext cx="50712" cy="50712"/>
      </dsp:txXfrm>
    </dsp:sp>
    <dsp:sp modelId="{10B36EE8-494A-448E-84F0-461AF338E222}">
      <dsp:nvSpPr>
        <dsp:cNvPr id="0" name=""/>
        <dsp:cNvSpPr/>
      </dsp:nvSpPr>
      <dsp:spPr>
        <a:xfrm>
          <a:off x="44825" y="682717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</a:t>
          </a:r>
        </a:p>
      </dsp:txBody>
      <dsp:txXfrm>
        <a:off x="168298" y="806190"/>
        <a:ext cx="596177" cy="596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77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26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96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704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166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63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1692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477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softuni.b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01E2E-FB60-426A-9D1E-28B0EF35A7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5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890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8E7F5-1104-4E99-9901-B6ECF9E2F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2D2B5-1FFB-461C-AF88-CA2A9FA19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3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9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9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1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5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3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110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5EBD635C-6C62-4E17-9795-5AA98A82B3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7680CE7-5F77-4860-95F4-B90C0DBDB509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3079E8A-BCD7-4908-A6E5-F08996952E00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B5D9794-4C6C-44DC-909C-12F5BC36727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C47A2A89-3B7F-4C96-A69F-33E2F7AAC128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2" name="Rectangle 5">
                <a:extLst>
                  <a:ext uri="{FF2B5EF4-FFF2-40B4-BE49-F238E27FC236}">
                    <a16:creationId xmlns:a16="http://schemas.microsoft.com/office/drawing/2014/main" id="{6A17D977-6C2D-4BF7-B05C-2669D016F077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EC761629-21CA-433C-8AAE-04AB88BABD6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217B63F5-1F62-4E45-9498-61C1CE48D7AF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AE7025D-460A-439A-ABAE-1912B32C59B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7E1FA39-FC98-4FF7-9DF1-5BF396BBEEE0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B157B1-ACC8-41B9-B96E-1E34005ECA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DB7F8E-C1F7-40E1-97C2-996C7564C4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28F7E7C-81F3-48EA-806C-19FF11ED2ED2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F84EED9-68FD-4F56-BEED-23A7A57E4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0EE2351-28DC-4EAE-B9F7-24387A6322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8B92816-FCE9-4D97-8E06-237BC557B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D1E1BB4-C5F9-4141-AAFF-C7687AD5B37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DCDEF86-2DCE-4634-9365-F4CC9BDCAFED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4624E3A-3E37-4511-B9FB-16AC7C665E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3A9117-7987-4170-9E8D-E49104E79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1613EE30-4263-48C0-8B97-A179D0986D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83A60-2F06-476B-A785-2A73EB6F4720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AC80CD-35E4-4E22-BBE8-EABB6D476317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626EC3A-679A-44B2-8ABF-DC5507D180FF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3D835CB8-4254-4396-88A9-2E02C9F0644A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E97E0367-038B-4441-9158-5FBB3CE4ED1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786498A3-D9C5-4D7B-8A37-50EACAAB1D45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F39BC5F5-3C6F-4526-A881-7040E21D925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459CAAE-B7AA-4166-93EF-0F5A0EF6DA41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7DF430-1B7A-480F-B422-346446113886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55EDD8-E24B-4F2A-8BDE-4535DFEE3A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0D5EAC-96B3-4AD3-A1DA-D15999E7BB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AE0D365-49B5-441E-8A35-94862993D5F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43DF3F7-0958-45E0-9690-2B4E60F69A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F53EB6D-C074-4EA1-8765-FB4FFF4C58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71A730-7E51-457F-AE07-12792C91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740AB0A-669D-4B8E-B7E2-301D485877F6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AD4581-A568-4266-840A-8821E6CA46C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A7C6D9C-7415-46EF-9A44-C714E7FF53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0F93E03-ECC9-42C1-8F9E-40E42A30C3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F1CBB56B-6386-4AD0-A65C-0E258C656BE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DD487E9B-A01F-49A9-9CF0-3D9A14CD6B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26CFAB31-C957-47E3-AB97-68F3B14EE9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72BBF6C2-D112-489D-93D5-73ADDDC30C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Logo Software University" descr="Software University logo">
            <a:extLst>
              <a:ext uri="{FF2B5EF4-FFF2-40B4-BE49-F238E27FC236}">
                <a16:creationId xmlns:a16="http://schemas.microsoft.com/office/drawing/2014/main" id="{1C26F23C-3D18-44EE-BA59-1EB5FC261D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9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4.png"/><Relationship Id="rId10" Type="http://schemas.openxmlformats.org/officeDocument/2006/relationships/image" Target="../media/image35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4EB1520-7A69-44D4-8409-A59F5280FF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https://about.softuni.bg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5FF2EB-6682-4035-B8F3-A003F94466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C9CB54A-20BE-416E-AB34-FB07CA9A08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309"/>
            <a:ext cx="2980696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C6715D-CD68-4905-BCDC-CD3E341C2D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6BA217B-4244-40A1-9EDD-824726547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recursion and backtracking, recursion vs Iteration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4FAFE0F-15DC-42BA-B601-0795AE8B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and Backtracking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CFFF15-EC4E-4EA8-B327-451218348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2468695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Descriptions that allow us to examine an algorithm's running time by expressing its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common asymptotic notations: 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 </a:t>
            </a:r>
            <a:r>
              <a:rPr lang="en-US" sz="3400" b="1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Theta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Θ(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Omega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Ω(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Asymptotic 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04880"/>
              </p:ext>
            </p:extLst>
          </p:nvPr>
        </p:nvGraphicFramePr>
        <p:xfrm>
          <a:off x="644939" y="1426820"/>
          <a:ext cx="9993606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517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477379-2225-4E5E-84B5-760B49634F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460D-EFD1-4B9C-A15E-FE23586E27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440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6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4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58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258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85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238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/>
            <a:r>
              <a:rPr lang="en-US" dirty="0"/>
              <a:t>Algorithmic Complexity</a:t>
            </a:r>
          </a:p>
          <a:p>
            <a:pPr marL="514350" indent="-514350"/>
            <a:r>
              <a:rPr lang="en-US" dirty="0"/>
              <a:t>Brute Force</a:t>
            </a:r>
          </a:p>
          <a:p>
            <a:pPr marL="514350" indent="-514350"/>
            <a:r>
              <a:rPr lang="en-US" dirty="0"/>
              <a:t>Recursion</a:t>
            </a:r>
          </a:p>
          <a:p>
            <a:pPr marL="514350" indent="-514350"/>
            <a:r>
              <a:rPr lang="en-US" dirty="0"/>
              <a:t>Generating Simple Combinations</a:t>
            </a:r>
          </a:p>
          <a:p>
            <a:pPr marL="514350" indent="-514350"/>
            <a:r>
              <a:rPr lang="en-US" dirty="0"/>
              <a:t>Backtracking</a:t>
            </a:r>
          </a:p>
          <a:p>
            <a:pPr lvl="1"/>
            <a:r>
              <a:rPr lang="en-US" dirty="0"/>
              <a:t>The 8 Queens Problem</a:t>
            </a:r>
          </a:p>
          <a:p>
            <a:pPr lvl="1"/>
            <a:r>
              <a:rPr lang="en-US" dirty="0"/>
              <a:t>Finding All Paths in a Labyrinth Recursively</a:t>
            </a:r>
          </a:p>
          <a:p>
            <a:pPr marL="514350" indent="-514350"/>
            <a:r>
              <a:rPr lang="en-US" dirty="0"/>
              <a:t>Recursion or Iteration?</a:t>
            </a:r>
          </a:p>
          <a:p>
            <a:pPr lvl="1"/>
            <a:r>
              <a:rPr lang="en-US" dirty="0"/>
              <a:t>Harmful Recursion and Optimizing Bad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of solving a problem where the solution depends on solutions to smaller instances of the same problem</a:t>
            </a:r>
          </a:p>
          <a:p>
            <a:r>
              <a:rPr lang="en-US" dirty="0"/>
              <a:t>A common </a:t>
            </a:r>
            <a:r>
              <a:rPr lang="en-US" b="1" dirty="0">
                <a:solidFill>
                  <a:schemeClr val="bg1"/>
                </a:solidFill>
              </a:rPr>
              <a:t>computer programing tactic </a:t>
            </a:r>
            <a:r>
              <a:rPr lang="en-US" dirty="0"/>
              <a:t>is to </a:t>
            </a:r>
            <a:r>
              <a:rPr lang="en-US" b="1" dirty="0">
                <a:solidFill>
                  <a:schemeClr val="bg1"/>
                </a:solidFill>
              </a:rPr>
              <a:t>divide</a:t>
            </a:r>
            <a:r>
              <a:rPr lang="en-US" dirty="0"/>
              <a:t>  a problem into </a:t>
            </a:r>
            <a:r>
              <a:rPr lang="en-US" b="1" dirty="0">
                <a:solidFill>
                  <a:schemeClr val="bg1"/>
                </a:solidFill>
              </a:rPr>
              <a:t>sub-problems</a:t>
            </a:r>
            <a:r>
              <a:rPr lang="en-US" dirty="0"/>
              <a:t> of the same type as the original,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sub-problems, and </a:t>
            </a: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Recursion?</a:t>
            </a:r>
          </a:p>
        </p:txBody>
      </p:sp>
    </p:spTree>
    <p:extLst>
      <p:ext uri="{BB962C8B-B14F-4D97-AF65-F5344CB8AC3E}">
        <p14:creationId xmlns:p14="http://schemas.microsoft.com/office/powerpoint/2010/main" val="3813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pPr lvl="1"/>
            <a:r>
              <a:rPr lang="en-US" dirty="0"/>
              <a:t>After the recursive call the rest code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754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4264" y="1230768"/>
            <a:ext cx="9929724" cy="5276048"/>
          </a:xfrm>
        </p:spPr>
        <p:txBody>
          <a:bodyPr>
            <a:normAutofit/>
          </a:bodyPr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small </a:t>
            </a:r>
            <a:r>
              <a:rPr lang="en-US" sz="3400" b="1" dirty="0">
                <a:solidFill>
                  <a:schemeClr val="bg1"/>
                </a:solidFill>
              </a:rPr>
              <a:t>fixed-size</a:t>
            </a:r>
            <a:r>
              <a:rPr lang="en-US" dirty="0"/>
              <a:t> chunk of memory (e.g. 1MB)</a:t>
            </a:r>
          </a:p>
          <a:p>
            <a:r>
              <a:rPr lang="en-GB" dirty="0"/>
              <a:t>Keeps track of </a:t>
            </a:r>
            <a:r>
              <a:rPr lang="en-GB" sz="3400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point</a:t>
            </a:r>
            <a:r>
              <a:rPr lang="en-GB" dirty="0"/>
              <a:t> to which each active subroutine should </a:t>
            </a:r>
            <a:r>
              <a:rPr lang="en-GB" sz="3400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sz="3400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executing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8027621" y="3844614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Box 50"/>
          <p:cNvSpPr txBox="1"/>
          <p:nvPr/>
        </p:nvSpPr>
        <p:spPr>
          <a:xfrm>
            <a:off x="8027623" y="387167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20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104999" y="4579557"/>
            <a:ext cx="1530411" cy="1332125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857589" y="4108745"/>
            <a:ext cx="1028212" cy="801165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579809" y="50086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482319" y="500331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6303570" y="500077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779344" y="4129446"/>
            <a:ext cx="1028212" cy="780464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76129" y="5674922"/>
            <a:ext cx="1243844" cy="648998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46485" y="5671874"/>
            <a:ext cx="1243844" cy="656740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8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2.59259E-6 L 0.29857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14167 -0.09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53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Problem solving technique (In CS)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bg1"/>
                </a:solidFill>
              </a:rPr>
              <a:t>function calling itself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Definition</a:t>
            </a:r>
          </a:p>
        </p:txBody>
      </p:sp>
      <p:sp>
        <p:nvSpPr>
          <p:cNvPr id="10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328852" y="529710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98959" y="3514302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50203" y="4150455"/>
            <a:ext cx="178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Sum(array)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696814" y="3726719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216332" y="4130995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1704"/>
              </p:ext>
            </p:extLst>
          </p:nvPr>
        </p:nvGraphicFramePr>
        <p:xfrm>
          <a:off x="1780526" y="5183142"/>
          <a:ext cx="27432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6697819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957953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516059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0633722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31439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1606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8117"/>
              </p:ext>
            </p:extLst>
          </p:nvPr>
        </p:nvGraphicFramePr>
        <p:xfrm>
          <a:off x="7740331" y="5183142"/>
          <a:ext cx="223048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620">
                  <a:extLst>
                    <a:ext uri="{9D8B030D-6E8A-4147-A177-3AD203B41FA5}">
                      <a16:colId xmlns:a16="http://schemas.microsoft.com/office/drawing/2014/main" val="482027775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179951204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4130443918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872290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704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17455"/>
              </p:ext>
            </p:extLst>
          </p:nvPr>
        </p:nvGraphicFramePr>
        <p:xfrm>
          <a:off x="6633253" y="5182961"/>
          <a:ext cx="51272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720">
                  <a:extLst>
                    <a:ext uri="{9D8B030D-6E8A-4147-A177-3AD203B41FA5}">
                      <a16:colId xmlns:a16="http://schemas.microsoft.com/office/drawing/2014/main" val="3370636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2042" y="253726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9840" y="425932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2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2840" y="4262254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5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8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4425" y="2397257"/>
            <a:ext cx="378490" cy="4829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8354" y="138759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199472" y="102637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3982" y="1372324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9480" y="1334470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9103" y="32291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90235" y="33748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3823" y="5167825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2451" y="4741591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3367"/>
              </p:ext>
            </p:extLst>
          </p:nvPr>
        </p:nvGraphicFramePr>
        <p:xfrm>
          <a:off x="1217589" y="2397257"/>
          <a:ext cx="219456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9189"/>
              </p:ext>
            </p:extLst>
          </p:nvPr>
        </p:nvGraphicFramePr>
        <p:xfrm>
          <a:off x="5330111" y="23972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45619"/>
              </p:ext>
            </p:extLst>
          </p:nvPr>
        </p:nvGraphicFramePr>
        <p:xfrm>
          <a:off x="7606215" y="4164976"/>
          <a:ext cx="10953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653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653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466"/>
              </p:ext>
            </p:extLst>
          </p:nvPr>
        </p:nvGraphicFramePr>
        <p:xfrm>
          <a:off x="6471320" y="2397255"/>
          <a:ext cx="16421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384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31759"/>
              </p:ext>
            </p:extLst>
          </p:nvPr>
        </p:nvGraphicFramePr>
        <p:xfrm>
          <a:off x="5329216" y="416497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21633"/>
              </p:ext>
            </p:extLst>
          </p:nvPr>
        </p:nvGraphicFramePr>
        <p:xfrm>
          <a:off x="6471019" y="416497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3723"/>
              </p:ext>
            </p:extLst>
          </p:nvPr>
        </p:nvGraphicFramePr>
        <p:xfrm>
          <a:off x="5329216" y="5638958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615"/>
              </p:ext>
            </p:extLst>
          </p:nvPr>
        </p:nvGraphicFramePr>
        <p:xfrm>
          <a:off x="6453522" y="5638957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5412"/>
              </p:ext>
            </p:extLst>
          </p:nvPr>
        </p:nvGraphicFramePr>
        <p:xfrm>
          <a:off x="7607019" y="56389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6154"/>
              </p:ext>
            </p:extLst>
          </p:nvPr>
        </p:nvGraphicFramePr>
        <p:xfrm>
          <a:off x="8725943" y="563895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017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3037" y="1150938"/>
            <a:ext cx="11804650" cy="5570537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70990" y="3616266"/>
            <a:ext cx="532682" cy="281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82" y="3500716"/>
            <a:ext cx="16857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59" y="3500716"/>
            <a:ext cx="7704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388" y="4327929"/>
            <a:ext cx="14078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-1 0 1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58" y="4327929"/>
            <a:ext cx="5287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ight Arrow 14">
            <a:extLst>
              <a:ext uri="{FF2B5EF4-FFF2-40B4-BE49-F238E27FC236}">
                <a16:creationId xmlns:a16="http://schemas.microsoft.com/office/drawing/2014/main" id="{BB7724A8-2B11-4A82-AA6A-78339B1E9513}"/>
              </a:ext>
            </a:extLst>
          </p:cNvPr>
          <p:cNvSpPr/>
          <p:nvPr/>
        </p:nvSpPr>
        <p:spPr>
          <a:xfrm>
            <a:off x="5363963" y="4449023"/>
            <a:ext cx="532682" cy="281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97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8001" y="1918661"/>
            <a:ext cx="8535997" cy="3690535"/>
          </a:xfrm>
        </p:spPr>
        <p:txBody>
          <a:bodyPr/>
          <a:lstStyle/>
          <a:p>
            <a:r>
              <a:rPr lang="en-GB" sz="2400" dirty="0"/>
              <a:t>static int </a:t>
            </a:r>
            <a:r>
              <a:rPr lang="en-GB" sz="2400" dirty="0">
                <a:solidFill>
                  <a:schemeClr val="bg1"/>
                </a:solidFill>
              </a:rPr>
              <a:t>Sum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400" dirty="0"/>
              <a:t>int[] array, int index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 if (</a:t>
            </a:r>
            <a:r>
              <a:rPr lang="en-GB" sz="2400" dirty="0">
                <a:solidFill>
                  <a:schemeClr val="bg1"/>
                </a:solidFill>
              </a:rPr>
              <a:t>index</a:t>
            </a:r>
            <a:r>
              <a:rPr lang="en-GB" sz="2400" dirty="0"/>
              <a:t> == </a:t>
            </a:r>
            <a:r>
              <a:rPr lang="en-GB" sz="2400" dirty="0" err="1">
                <a:solidFill>
                  <a:schemeClr val="bg1"/>
                </a:solidFill>
              </a:rPr>
              <a:t>array.Length</a:t>
            </a:r>
            <a:r>
              <a:rPr lang="en-GB" sz="2400" dirty="0">
                <a:solidFill>
                  <a:schemeClr val="bg1"/>
                </a:solidFill>
              </a:rPr>
              <a:t> - 1</a:t>
            </a:r>
            <a:r>
              <a:rPr lang="en-GB" sz="2400" dirty="0"/>
              <a:t>)</a:t>
            </a:r>
          </a:p>
          <a:p>
            <a:r>
              <a:rPr lang="en-GB" sz="2400" dirty="0"/>
              <a:t>   {</a:t>
            </a:r>
          </a:p>
          <a:p>
            <a:r>
              <a:rPr lang="en-GB" sz="2400" dirty="0"/>
              <a:t>      return array[index];</a:t>
            </a:r>
          </a:p>
          <a:p>
            <a:r>
              <a:rPr lang="en-GB" sz="2400" dirty="0"/>
              <a:t>   }</a:t>
            </a:r>
          </a:p>
          <a:p>
            <a:endParaRPr lang="en-GB" sz="2400" dirty="0"/>
          </a:p>
          <a:p>
            <a:r>
              <a:rPr lang="en-GB" sz="2400" dirty="0"/>
              <a:t>   </a:t>
            </a:r>
            <a:r>
              <a:rPr lang="en-GB" sz="2400" dirty="0">
                <a:solidFill>
                  <a:schemeClr val="bg1"/>
                </a:solidFill>
              </a:rPr>
              <a:t>return</a:t>
            </a:r>
            <a:r>
              <a:rPr lang="en-GB" sz="2400" dirty="0"/>
              <a:t> array[index] + </a:t>
            </a:r>
            <a:r>
              <a:rPr lang="en-GB" sz="2400" dirty="0">
                <a:solidFill>
                  <a:schemeClr val="bg1"/>
                </a:solidFill>
              </a:rPr>
              <a:t>Sum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400" dirty="0"/>
              <a:t>array, index + 1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400" dirty="0"/>
              <a:t>;</a:t>
            </a:r>
          </a:p>
          <a:p>
            <a:r>
              <a:rPr lang="en-GB" sz="2400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622036" y="2547035"/>
            <a:ext cx="2148832" cy="578882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236243" y="5236622"/>
            <a:ext cx="2544580" cy="578882"/>
          </a:xfrm>
          <a:prstGeom prst="wedgeRoundRectCallout">
            <a:avLst>
              <a:gd name="adj1" fmla="val -59365"/>
              <a:gd name="adj2" fmla="val -520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2537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1160" y="3177517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115234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115234"/>
            <a:ext cx="10245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0757" y="455688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4494602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050" y="4494602"/>
            <a:ext cx="20434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3628800</a:t>
            </a:r>
          </a:p>
        </p:txBody>
      </p:sp>
    </p:spTree>
    <p:extLst>
      <p:ext uri="{BB962C8B-B14F-4D97-AF65-F5344CB8AC3E}">
        <p14:creationId xmlns:p14="http://schemas.microsoft.com/office/powerpoint/2010/main" val="191942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2509" indent="-457200" fontAlgn="base">
              <a:lnSpc>
                <a:spcPts val="3600"/>
              </a:lnSpc>
              <a:buClr>
                <a:schemeClr val="tx1"/>
              </a:buClr>
              <a:buSzPct val="100000"/>
              <a:defRPr/>
            </a:pPr>
            <a:r>
              <a:rPr lang="en-US" dirty="0"/>
              <a:t>Recursive d</a:t>
            </a:r>
            <a:r>
              <a:rPr lang="en-US" sz="3200" dirty="0"/>
              <a:t>efinition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 factorial):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675" y="1954051"/>
            <a:ext cx="960755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115234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115234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5123798" y="3115234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964361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964361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5123798" y="3964361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4813488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4813488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5123798" y="4813488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5662615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5662615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5123798" y="5662615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0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16021" y="2184334"/>
            <a:ext cx="7159958" cy="2914938"/>
          </a:xfrm>
        </p:spPr>
        <p:txBody>
          <a:bodyPr/>
          <a:lstStyle/>
          <a:p>
            <a:r>
              <a:rPr lang="pt-BR" sz="2400" dirty="0"/>
              <a:t>static long </a:t>
            </a:r>
            <a:r>
              <a:rPr lang="pt-BR" sz="2400" dirty="0">
                <a:solidFill>
                  <a:schemeClr val="bg1"/>
                </a:solidFill>
              </a:rPr>
              <a:t>GetFactorial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2400" dirty="0"/>
              <a:t>int num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pt-BR" sz="2400" dirty="0"/>
              <a:t>{</a:t>
            </a:r>
            <a:br>
              <a:rPr lang="pt-BR" sz="2400" dirty="0"/>
            </a:br>
            <a:r>
              <a:rPr lang="pt-BR" sz="2400" dirty="0"/>
              <a:t>   if (num == 0)</a:t>
            </a:r>
          </a:p>
          <a:p>
            <a:r>
              <a:rPr lang="pt-BR" sz="2400" dirty="0"/>
              <a:t>      return 1; </a:t>
            </a:r>
          </a:p>
          <a:p>
            <a:r>
              <a:rPr lang="pt-BR" sz="2400" dirty="0"/>
              <a:t>   </a:t>
            </a:r>
          </a:p>
          <a:p>
            <a:r>
              <a:rPr lang="pt-BR" sz="2400" dirty="0"/>
              <a:t>  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400" dirty="0"/>
              <a:t> num * </a:t>
            </a:r>
            <a:r>
              <a:rPr lang="pt-BR" sz="2400" dirty="0">
                <a:solidFill>
                  <a:schemeClr val="bg1"/>
                </a:solidFill>
              </a:rPr>
              <a:t>GetFactorial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2400" dirty="0"/>
              <a:t>num - 1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400" dirty="0"/>
              <a:t>;</a:t>
            </a:r>
            <a:br>
              <a:rPr lang="pt-BR" sz="2400" dirty="0"/>
            </a:br>
            <a:r>
              <a:rPr lang="pt-BR" sz="2400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03998" y="3043174"/>
            <a:ext cx="2148832" cy="578882"/>
          </a:xfrm>
          <a:prstGeom prst="wedgeRoundRectCallout">
            <a:avLst>
              <a:gd name="adj1" fmla="val -64244"/>
              <a:gd name="adj2" fmla="val -18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313375" y="4279615"/>
            <a:ext cx="2544580" cy="578882"/>
          </a:xfrm>
          <a:prstGeom prst="wedgeRoundRectCallout">
            <a:avLst>
              <a:gd name="adj1" fmla="val -59714"/>
              <a:gd name="adj2" fmla="val -2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3335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>
                <a:solidFill>
                  <a:schemeClr val="bg2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1806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 recursion</a:t>
            </a:r>
          </a:p>
          <a:p>
            <a:pPr lvl="1"/>
            <a:r>
              <a:rPr lang="en-US" dirty="0"/>
              <a:t>A method directly calls itself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Indirect recursion</a:t>
            </a:r>
          </a:p>
          <a:p>
            <a:pPr lvl="1"/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 </a:t>
            </a:r>
            <a:r>
              <a:rPr lang="en-US" dirty="0"/>
              <a:t>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method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/>
              <a:t>Or even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Recursive methods have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parts: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Recursive calls </a:t>
            </a:r>
            <a:r>
              <a:rPr lang="en-US" dirty="0"/>
              <a:t>(step-in)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Post-actions</a:t>
            </a:r>
            <a:r>
              <a:rPr lang="en-US" dirty="0"/>
              <a:t> (after returning from recursion)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45966" y="4026339"/>
            <a:ext cx="4705319" cy="2525279"/>
          </a:xfrm>
        </p:spPr>
        <p:txBody>
          <a:bodyPr/>
          <a:lstStyle/>
          <a:p>
            <a:r>
              <a:rPr lang="pt-BR" dirty="0"/>
              <a:t>static void Recursion()</a:t>
            </a:r>
          </a:p>
          <a:p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// Pre-actions</a:t>
            </a:r>
          </a:p>
          <a:p>
            <a:r>
              <a:rPr lang="pt-BR" dirty="0"/>
              <a:t>  Recursion();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// Post-actions</a:t>
            </a:r>
            <a:br>
              <a:rPr lang="pt-BR" dirty="0"/>
            </a:br>
            <a:r>
              <a:rPr lang="pt-BR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draws the following figure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Drawing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60901" y="359733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067" y="3535047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199" y="1995986"/>
            <a:ext cx="2407579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#####</a:t>
            </a:r>
          </a:p>
        </p:txBody>
      </p:sp>
    </p:spTree>
    <p:extLst>
      <p:ext uri="{BB962C8B-B14F-4D97-AF65-F5344CB8AC3E}">
        <p14:creationId xmlns:p14="http://schemas.microsoft.com/office/powerpoint/2010/main" val="35247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38323" y="1623243"/>
            <a:ext cx="7315354" cy="3687714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 err="1"/>
              <a:t>PrintFigure</a:t>
            </a:r>
            <a:r>
              <a:rPr lang="en-US" dirty="0"/>
              <a:t>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(n == 0)</a:t>
            </a: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bg-BG" dirty="0"/>
              <a:t>      </a:t>
            </a:r>
            <a:r>
              <a:rPr lang="en-US" dirty="0"/>
              <a:t>return;</a:t>
            </a:r>
          </a:p>
          <a:p>
            <a:pPr>
              <a:buClr>
                <a:srgbClr val="F2B254"/>
              </a:buClr>
              <a:buSzPct val="100000"/>
            </a:pP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TODO: Pre-action</a:t>
            </a:r>
            <a:r>
              <a:rPr lang="bg-BG" dirty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accent2"/>
                </a:solidFill>
              </a:rPr>
              <a:t>print n asterisks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err="1"/>
              <a:t>PrintFigure</a:t>
            </a:r>
            <a:r>
              <a:rPr lang="en-US" dirty="0"/>
              <a:t>(n - 1);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TODO: Post-action: print n hashtags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Pre-Actions and Post-Actions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Simple Combinations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Recursive Algorithm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70620"/>
              </p:ext>
            </p:extLst>
          </p:nvPr>
        </p:nvGraphicFramePr>
        <p:xfrm>
          <a:off x="5214470" y="1604682"/>
          <a:ext cx="1760070" cy="1972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690">
                  <a:extLst>
                    <a:ext uri="{9D8B030D-6E8A-4147-A177-3AD203B41FA5}">
                      <a16:colId xmlns:a16="http://schemas.microsoft.com/office/drawing/2014/main" val="2043953812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2649417669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1749682393"/>
                    </a:ext>
                  </a:extLst>
                </a:gridCol>
              </a:tblGrid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28957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5456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30021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1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7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How to generate all 8-bit vectors </a:t>
            </a:r>
            <a:r>
              <a:rPr lang="en-US" sz="3400" b="1" dirty="0">
                <a:solidFill>
                  <a:schemeClr val="bg1"/>
                </a:solidFill>
              </a:rPr>
              <a:t>recursively</a:t>
            </a:r>
            <a:r>
              <a:rPr lang="en-US" sz="3400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910" y="2264926"/>
            <a:ext cx="3200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0 1 1 1 1 1 1 1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3003297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Start with a </a:t>
            </a:r>
            <a:r>
              <a:rPr lang="en-GB" sz="3400" b="1" dirty="0">
                <a:solidFill>
                  <a:schemeClr val="bg1"/>
                </a:solidFill>
              </a:rPr>
              <a:t>blank vector</a:t>
            </a:r>
          </a:p>
          <a:p>
            <a:pPr marL="0" indent="0">
              <a:buNone/>
            </a:pPr>
            <a:endParaRPr lang="en-GB" sz="3400" dirty="0"/>
          </a:p>
          <a:p>
            <a:r>
              <a:rPr lang="en-GB" sz="3400" dirty="0"/>
              <a:t>Choose the </a:t>
            </a:r>
            <a:r>
              <a:rPr lang="en-GB" sz="3400" b="1" dirty="0">
                <a:solidFill>
                  <a:schemeClr val="bg1"/>
                </a:solidFill>
              </a:rPr>
              <a:t>first position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loop through all possibilities</a:t>
            </a:r>
          </a:p>
          <a:p>
            <a:endParaRPr lang="en-GB" sz="3400" dirty="0"/>
          </a:p>
          <a:p>
            <a:endParaRPr lang="en-GB" sz="3400" dirty="0"/>
          </a:p>
          <a:p>
            <a:endParaRPr lang="en-GB" sz="3400" dirty="0"/>
          </a:p>
          <a:p>
            <a:r>
              <a:rPr lang="en-GB" sz="3400" dirty="0"/>
              <a:t>For each possibility, generate all </a:t>
            </a:r>
            <a:r>
              <a:rPr lang="en-GB" sz="3400" b="1" dirty="0">
                <a:solidFill>
                  <a:schemeClr val="bg1"/>
                </a:solidFill>
              </a:rPr>
              <a:t>(n – 1)-bit </a:t>
            </a:r>
            <a:r>
              <a:rPr lang="en-GB" sz="3400" dirty="0"/>
              <a:t>vectors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2858227" y="2765393"/>
            <a:ext cx="287337" cy="34693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8805719" y="2810218"/>
            <a:ext cx="287337" cy="337969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592968" y="474223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540460" y="47026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54797"/>
              </p:ext>
            </p:extLst>
          </p:nvPr>
        </p:nvGraphicFramePr>
        <p:xfrm>
          <a:off x="1012052" y="1993343"/>
          <a:ext cx="39847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8094">
                  <a:extLst>
                    <a:ext uri="{9D8B030D-6E8A-4147-A177-3AD203B41FA5}">
                      <a16:colId xmlns:a16="http://schemas.microsoft.com/office/drawing/2014/main" val="3583140253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90884095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15768392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236702919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98240895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98954300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21758634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3201766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014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33313"/>
              </p:ext>
            </p:extLst>
          </p:nvPr>
        </p:nvGraphicFramePr>
        <p:xfrm>
          <a:off x="1014772" y="3738384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48679"/>
              </p:ext>
            </p:extLst>
          </p:nvPr>
        </p:nvGraphicFramePr>
        <p:xfrm>
          <a:off x="6958372" y="3738384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365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58391" y="1287000"/>
            <a:ext cx="9075218" cy="5237625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(int index, int[] vector)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if (index &gt;= </a:t>
            </a:r>
            <a:r>
              <a:rPr lang="en-US" dirty="0" err="1"/>
              <a:t>vector.Length</a:t>
            </a:r>
            <a:r>
              <a:rPr lang="en-US" dirty="0"/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string.Join</a:t>
            </a:r>
            <a:r>
              <a:rPr lang="en-US" dirty="0"/>
              <a:t>(" ", vector));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for (int i = 0; i &lt;= 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vector[index] 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(index + 1, vector);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Generate n-bit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5613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3332"/>
              </p:ext>
            </p:extLst>
          </p:nvPr>
        </p:nvGraphicFramePr>
        <p:xfrm>
          <a:off x="2032004" y="1957594"/>
          <a:ext cx="1349541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1957084517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21377987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931981267"/>
                    </a:ext>
                  </a:extLst>
                </a:gridCol>
              </a:tblGrid>
              <a:tr h="41248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71510"/>
                  </a:ext>
                </a:extLst>
              </a:tr>
            </a:tbl>
          </a:graphicData>
        </a:graphic>
      </p:graphicFrame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3-bit Vectors Recursion Tree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943" y="1655277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412" y="402819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048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477" y="4027420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78" y="4027422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391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958" y="4027421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317" y="52576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517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986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717" y="52195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477" y="52342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946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048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277" y="51961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039655" y="2175709"/>
            <a:ext cx="1504355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5998206" y="2175709"/>
            <a:ext cx="1542908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6822578" y="3497071"/>
            <a:ext cx="718537" cy="531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7995312" y="3497071"/>
            <a:ext cx="887331" cy="5303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ABD2B-D793-41F3-B2F5-DE5474BBF212}"/>
              </a:ext>
            </a:extLst>
          </p:cNvPr>
          <p:cNvCxnSpPr>
            <a:cxnSpLocks/>
            <a:stCxn id="37" idx="5"/>
            <a:endCxn id="50" idx="0"/>
          </p:cNvCxnSpPr>
          <p:nvPr/>
        </p:nvCxnSpPr>
        <p:spPr>
          <a:xfrm>
            <a:off x="9109741" y="4547853"/>
            <a:ext cx="197371" cy="667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8501643" y="4547853"/>
            <a:ext cx="153901" cy="6863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049676" y="4548631"/>
            <a:ext cx="232767" cy="6475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6460214" y="4548631"/>
            <a:ext cx="135265" cy="6665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139222" y="4547853"/>
            <a:ext cx="221461" cy="6907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4522482" y="4547853"/>
            <a:ext cx="162542" cy="7098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2999542" y="4547855"/>
            <a:ext cx="151341" cy="6717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356152" y="4547855"/>
            <a:ext cx="189193" cy="6907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2772443" y="3497071"/>
            <a:ext cx="813014" cy="5303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039655" y="3497070"/>
            <a:ext cx="872469" cy="5303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424423" y="21757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6750384" y="21687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2877602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028975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112860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159853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102758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132171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6865971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315875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377253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282215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232141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247202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842934" y="1905592"/>
            <a:ext cx="120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vector: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49864" y="1371600"/>
            <a:ext cx="163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81200" y="1894820"/>
            <a:ext cx="516259" cy="573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9" name="AutoShape 7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128189" y="5264683"/>
            <a:ext cx="1221478" cy="602718"/>
          </a:xfrm>
          <a:prstGeom prst="wedgeRoundRectCallout">
            <a:avLst>
              <a:gd name="adj1" fmla="val -74859"/>
              <a:gd name="adj2" fmla="val -27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FFFF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88066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5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0047 L 0.11967 -0.0004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6" grpId="2" animBg="1"/>
      <p:bldP spid="5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Generating All Candidates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90331719"/>
              </p:ext>
            </p:extLst>
          </p:nvPr>
        </p:nvGraphicFramePr>
        <p:xfrm>
          <a:off x="3836894" y="845173"/>
          <a:ext cx="4108824" cy="349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2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Computational time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space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Communication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400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400" dirty="0">
                <a:ea typeface="굴림" pitchFamily="50" charset="-127"/>
              </a:rPr>
              <a:t>operations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backtracking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Class of algorithms for </a:t>
            </a:r>
            <a:r>
              <a:rPr lang="en-US" sz="3398" b="1" dirty="0">
                <a:solidFill>
                  <a:schemeClr val="bg1"/>
                </a:solidFill>
              </a:rPr>
              <a:t>finding all solutions</a:t>
            </a:r>
            <a:endParaRPr lang="en-US" dirty="0"/>
          </a:p>
          <a:p>
            <a:pPr lvl="2"/>
            <a:r>
              <a:rPr lang="en-US" dirty="0"/>
              <a:t>E.g. find all paths from Source to Destination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4328299"/>
              </p:ext>
            </p:extLst>
          </p:nvPr>
        </p:nvGraphicFramePr>
        <p:xfrm>
          <a:off x="4372339" y="3456204"/>
          <a:ext cx="4485341" cy="28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0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How does backtracking work?</a:t>
            </a:r>
          </a:p>
          <a:p>
            <a:pPr lvl="1"/>
            <a:r>
              <a:rPr lang="en-US" sz="3400" dirty="0"/>
              <a:t>At each step </a:t>
            </a:r>
            <a:r>
              <a:rPr lang="en-US" sz="3400" b="1" dirty="0">
                <a:solidFill>
                  <a:schemeClr val="bg1"/>
                </a:solidFill>
              </a:rPr>
              <a:t>tries all perspective possibilities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recursively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Drop</a:t>
            </a:r>
            <a:r>
              <a:rPr lang="en-US" sz="3400" dirty="0"/>
              <a:t> all </a:t>
            </a:r>
            <a:r>
              <a:rPr lang="en-US" sz="3400" b="1" dirty="0">
                <a:solidFill>
                  <a:schemeClr val="bg1"/>
                </a:solidFill>
              </a:rPr>
              <a:t>non-perspective possibilities </a:t>
            </a:r>
            <a:r>
              <a:rPr lang="en-US" sz="3400" dirty="0"/>
              <a:t>as early as possible</a:t>
            </a:r>
          </a:p>
          <a:p>
            <a:r>
              <a:rPr lang="en-US" sz="3400" dirty="0"/>
              <a:t>Backtracking has </a:t>
            </a:r>
            <a:r>
              <a:rPr lang="en-US" sz="3400" b="1" dirty="0">
                <a:solidFill>
                  <a:schemeClr val="bg1"/>
                </a:solidFill>
              </a:rPr>
              <a:t>exponential running time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40561" y="1610899"/>
            <a:ext cx="7310878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recurrence(Node node)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(node is solution)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err="1"/>
              <a:t>printSolution</a:t>
            </a:r>
            <a:r>
              <a:rPr lang="en-US" dirty="0"/>
              <a:t>(node);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 else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each child c of node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if (c is perspective candidate)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markPositionVisited</a:t>
            </a:r>
            <a:r>
              <a:rPr lang="en-US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recurrence(c);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unmarkPositionVisited</a:t>
            </a:r>
            <a:r>
              <a:rPr lang="en-US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(Pseudocode)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We are given a </a:t>
            </a:r>
            <a:r>
              <a:rPr lang="en-US" sz="3400" b="1" dirty="0">
                <a:solidFill>
                  <a:schemeClr val="bg1"/>
                </a:solidFill>
              </a:rPr>
              <a:t>labyrinth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Empty cells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-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dirty="0"/>
              <a:t> are passable, the others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*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dirty="0"/>
              <a:t> are not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</a:t>
            </a:r>
            <a:r>
              <a:rPr lang="en-US" sz="3400" b="1" dirty="0">
                <a:solidFill>
                  <a:schemeClr val="bg1"/>
                </a:solidFill>
              </a:rPr>
              <a:t>start from the top left </a:t>
            </a:r>
            <a:r>
              <a:rPr lang="en-US" sz="3400" dirty="0"/>
              <a:t>corner and </a:t>
            </a:r>
            <a:r>
              <a:rPr lang="en-US" sz="3400" b="1" dirty="0">
                <a:solidFill>
                  <a:schemeClr val="bg1"/>
                </a:solidFill>
              </a:rPr>
              <a:t>can move in all                   4 directions </a:t>
            </a:r>
            <a:r>
              <a:rPr lang="en-US" sz="3400" dirty="0"/>
              <a:t>(up, down, left, right)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want to </a:t>
            </a:r>
            <a:r>
              <a:rPr lang="en-US" sz="3400" b="1" dirty="0">
                <a:solidFill>
                  <a:schemeClr val="bg1"/>
                </a:solidFill>
              </a:rPr>
              <a:t>find all paths to the exit</a:t>
            </a:r>
            <a:r>
              <a:rPr lang="en-US" sz="3400" dirty="0"/>
              <a:t>, marked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e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different paths</a:t>
            </a:r>
            <a:r>
              <a:rPr lang="en-US" dirty="0"/>
              <a:t> from the top left corner to the bottom right corner: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A0012-9ED1-441C-B887-A25978408460}"/>
              </a:ext>
            </a:extLst>
          </p:cNvPr>
          <p:cNvSpPr txBox="1"/>
          <p:nvPr/>
        </p:nvSpPr>
        <p:spPr>
          <a:xfrm>
            <a:off x="750688" y="535762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RRDDLLDDRRRRRR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D683D-2161-47EE-93C6-62D6E6419C9C}"/>
              </a:ext>
            </a:extLst>
          </p:cNvPr>
          <p:cNvSpPr txBox="1"/>
          <p:nvPr/>
        </p:nvSpPr>
        <p:spPr>
          <a:xfrm>
            <a:off x="4522426" y="5357627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RRDDRRUURRDDDD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9B570-D091-44A3-B515-9161BBD5130D}"/>
              </a:ext>
            </a:extLst>
          </p:cNvPr>
          <p:cNvSpPr txBox="1"/>
          <p:nvPr/>
        </p:nvSpPr>
        <p:spPr>
          <a:xfrm>
            <a:off x="8756061" y="5357627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RRDDRRRRDD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10974"/>
              </p:ext>
            </p:extLst>
          </p:nvPr>
        </p:nvGraphicFramePr>
        <p:xfrm>
          <a:off x="416833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13979"/>
              </p:ext>
            </p:extLst>
          </p:nvPr>
        </p:nvGraphicFramePr>
        <p:xfrm>
          <a:off x="4246395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80494"/>
              </p:ext>
            </p:extLst>
          </p:nvPr>
        </p:nvGraphicFramePr>
        <p:xfrm>
          <a:off x="8075957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List&lt;char&gt;</a:t>
            </a:r>
            <a:r>
              <a:rPr lang="en-US" dirty="0"/>
              <a:t> that will store the path</a:t>
            </a:r>
          </a:p>
          <a:p>
            <a:r>
              <a:rPr lang="en-US" dirty="0"/>
              <a:t>Pass a direction at each recursive call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Add the direction at </a:t>
            </a:r>
            <a:r>
              <a:rPr lang="en-US" dirty="0"/>
              <a:t>the start of each recursive call</a:t>
            </a:r>
          </a:p>
          <a:p>
            <a:r>
              <a:rPr lang="en-US" dirty="0"/>
              <a:t>If you find an exit of the lab, then print the path</a:t>
            </a:r>
          </a:p>
          <a:p>
            <a:r>
              <a:rPr lang="en-US" dirty="0"/>
              <a:t>Otherwise, mark the current cell as visited and try visit all possible directions</a:t>
            </a:r>
          </a:p>
          <a:p>
            <a:r>
              <a:rPr lang="en-US" dirty="0">
                <a:sym typeface="Wingdings" panose="05000000000000000000" pitchFamily="2" charset="2"/>
              </a:rPr>
              <a:t>Unmark the current cell and remove the last direction </a:t>
            </a:r>
            <a:r>
              <a:rPr lang="en-US" dirty="0"/>
              <a:t>at the end of each recursive call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in a Labyrinth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7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find 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possible placements 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8 queens on a chessboard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that no two queens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can attack each other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http://en.wikipedia.org/wiki/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Eight_queens_puzzle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960" y="1602215"/>
            <a:ext cx="4388885" cy="438888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Find all solutions to "8 Queens Puzzle“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At each step: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Put</a:t>
            </a:r>
            <a:r>
              <a:rPr lang="en-US" sz="3400" dirty="0"/>
              <a:t> a queen at </a:t>
            </a:r>
          </a:p>
          <a:p>
            <a:pPr lvl="1"/>
            <a:r>
              <a:rPr lang="en-US" sz="3400" dirty="0"/>
              <a:t>free position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Recursive call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the queen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4632" y="1873724"/>
            <a:ext cx="6748743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 err="1"/>
              <a:t>PutQueens</a:t>
            </a:r>
            <a:r>
              <a:rPr lang="en-US" dirty="0"/>
              <a:t>(row)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(row == 8)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PrintSolution</a:t>
            </a:r>
            <a:r>
              <a:rPr lang="en-US" dirty="0"/>
              <a:t>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(col = 0 … 7)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if (</a:t>
            </a:r>
            <a:r>
              <a:rPr lang="en-US" dirty="0" err="1"/>
              <a:t>CanPlaceQueen</a:t>
            </a:r>
            <a:r>
              <a:rPr lang="en-US" dirty="0"/>
              <a:t>(row, col))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err="1">
                <a:solidFill>
                  <a:schemeClr val="bg1"/>
                </a:solidFill>
              </a:rPr>
              <a:t>SetQueen</a:t>
            </a:r>
            <a:r>
              <a:rPr lang="en-US" dirty="0"/>
              <a:t>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err="1"/>
              <a:t>PutQueens</a:t>
            </a:r>
            <a:r>
              <a:rPr lang="en-US" dirty="0"/>
              <a:t>(row + 1);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err="1">
                <a:solidFill>
                  <a:schemeClr val="bg1"/>
                </a:solidFill>
              </a:rPr>
              <a:t>RemoveQueen</a:t>
            </a:r>
            <a:r>
              <a:rPr lang="en-US" dirty="0"/>
              <a:t>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 or Iteration?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to Use and When to Avoid Recursion?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6447" y="1972235"/>
            <a:ext cx="2456330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dirty="0">
                <a:solidFill>
                  <a:schemeClr val="bg2"/>
                </a:solidFill>
              </a:rPr>
              <a:t>R || I</a:t>
            </a:r>
          </a:p>
        </p:txBody>
      </p:sp>
    </p:spTree>
    <p:extLst>
      <p:ext uri="{BB962C8B-B14F-4D97-AF65-F5344CB8AC3E}">
        <p14:creationId xmlns:p14="http://schemas.microsoft.com/office/powerpoint/2010/main" val="23349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Recursion vs. Iteration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Recursive calls are </a:t>
            </a:r>
            <a:r>
              <a:rPr lang="en-US" sz="3000" b="1" dirty="0">
                <a:solidFill>
                  <a:schemeClr val="bg1"/>
                </a:solidFill>
              </a:rPr>
              <a:t>slower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Parameters and return values </a:t>
            </a:r>
            <a:r>
              <a:rPr lang="en-US" sz="3000" b="1" dirty="0">
                <a:solidFill>
                  <a:schemeClr val="bg1"/>
                </a:solidFill>
              </a:rPr>
              <a:t>travel</a:t>
            </a:r>
            <a:r>
              <a:rPr lang="en-US" sz="3000" dirty="0"/>
              <a:t> through the stack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Good for branching problems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 function call </a:t>
            </a:r>
            <a:r>
              <a:rPr lang="en-US" sz="3000" b="1" dirty="0">
                <a:solidFill>
                  <a:schemeClr val="bg1"/>
                </a:solidFill>
              </a:rPr>
              <a:t>cost</a:t>
            </a:r>
          </a:p>
          <a:p>
            <a:r>
              <a:rPr lang="en-US" sz="3000" dirty="0"/>
              <a:t>Creates </a:t>
            </a:r>
            <a:r>
              <a:rPr lang="en-US" sz="3000" b="1" dirty="0">
                <a:solidFill>
                  <a:schemeClr val="bg1"/>
                </a:solidFill>
              </a:rPr>
              <a:t>local</a:t>
            </a:r>
            <a:r>
              <a:rPr lang="en-US" sz="3000" dirty="0"/>
              <a:t> variables</a:t>
            </a:r>
          </a:p>
          <a:p>
            <a:r>
              <a:rPr lang="en-US" sz="3000" dirty="0"/>
              <a:t>Good for linear problems (no branching)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644859" y="3467100"/>
            <a:ext cx="4042551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static long Fact(int n</a:t>
            </a:r>
            <a:r>
              <a:rPr lang="bg-BG" sz="2000" dirty="0"/>
              <a:t>)</a:t>
            </a:r>
            <a:endParaRPr lang="en-US" sz="2000" dirty="0"/>
          </a:p>
          <a:p>
            <a:pPr>
              <a:buClr>
                <a:srgbClr val="F2B254"/>
              </a:buClr>
              <a:buSzPct val="100000"/>
            </a:pPr>
            <a:r>
              <a:rPr lang="bg-BG" sz="2000" dirty="0"/>
              <a:t>{</a:t>
            </a:r>
            <a:br>
              <a:rPr lang="bg-BG" sz="2000" dirty="0"/>
            </a:br>
            <a:r>
              <a:rPr lang="en-US" sz="2000" dirty="0"/>
              <a:t>  </a:t>
            </a:r>
            <a:r>
              <a:rPr lang="bg-BG" sz="2000" dirty="0"/>
              <a:t>if (</a:t>
            </a:r>
            <a:r>
              <a:rPr lang="en-US" sz="2000" dirty="0"/>
              <a:t>n</a:t>
            </a:r>
            <a:r>
              <a:rPr lang="bg-BG" sz="2000" dirty="0"/>
              <a:t> </a:t>
            </a:r>
            <a:r>
              <a:rPr lang="en-US" sz="2000" dirty="0"/>
              <a:t>==</a:t>
            </a:r>
            <a:r>
              <a:rPr lang="bg-BG" sz="2000" dirty="0"/>
              <a:t> </a:t>
            </a:r>
            <a:r>
              <a:rPr lang="en-US" sz="2000" dirty="0"/>
              <a:t>0</a:t>
            </a:r>
            <a:r>
              <a:rPr lang="bg-BG" sz="2000" dirty="0"/>
              <a:t>) </a:t>
            </a:r>
            <a:r>
              <a:rPr lang="en-US" sz="2000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</a:t>
            </a:r>
            <a:r>
              <a:rPr lang="bg-BG" sz="2000" dirty="0"/>
              <a:t>return 1;</a:t>
            </a:r>
            <a:r>
              <a:rPr lang="en-US" sz="2000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</a:t>
            </a:r>
            <a:r>
              <a:rPr lang="bg-BG" sz="2000" dirty="0"/>
              <a:t>return n * </a:t>
            </a:r>
            <a:r>
              <a:rPr lang="en-US" sz="2000" dirty="0"/>
              <a:t>Fact</a:t>
            </a:r>
            <a:r>
              <a:rPr lang="bg-BG" sz="2000" dirty="0"/>
              <a:t>(n - 1); </a:t>
            </a:r>
            <a:br>
              <a:rPr lang="bg-BG" sz="2000" dirty="0"/>
            </a:br>
            <a:r>
              <a:rPr lang="bg-BG" sz="2000" dirty="0"/>
              <a:t>} </a:t>
            </a:r>
            <a:endParaRPr lang="en-US" sz="20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038397" y="3467100"/>
            <a:ext cx="4724978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static long Fact(int n</a:t>
            </a:r>
            <a:r>
              <a:rPr lang="bg-BG" sz="2000" dirty="0"/>
              <a:t>)</a:t>
            </a:r>
            <a:r>
              <a:rPr lang="en-US" sz="2000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sz="2000" dirty="0"/>
              <a:t>{</a:t>
            </a:r>
            <a:br>
              <a:rPr lang="bg-BG" sz="2000" dirty="0"/>
            </a:br>
            <a:r>
              <a:rPr lang="en-US" sz="2000" dirty="0"/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return result;</a:t>
            </a:r>
            <a:br>
              <a:rPr lang="bg-BG" sz="2000" dirty="0"/>
            </a:br>
            <a:r>
              <a:rPr lang="bg-BG" sz="2000" dirty="0"/>
              <a:t>} 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17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input(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>
                <a:ea typeface="굴림" pitchFamily="50" charset="-127"/>
              </a:rPr>
              <a:t>) of the function is the main source of steps growth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653344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600" b="1" noProof="1">
                <a:latin typeface="Consolas" pitchFamily="49" charset="0"/>
              </a:rPr>
              <a:t>long GetOperationsCount(int n)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long counter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for (int 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 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n; i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for (int j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 j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n; j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counter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counter;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76919" y="1837392"/>
            <a:ext cx="3098228" cy="919401"/>
          </a:xfrm>
          <a:custGeom>
            <a:avLst/>
            <a:gdLst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-609948 w 3098228"/>
              <a:gd name="connsiteY18" fmla="*/ 198738 h 919401"/>
              <a:gd name="connsiteX19" fmla="*/ 0 w 3098228"/>
              <a:gd name="connsiteY19" fmla="*/ 153234 h 919401"/>
              <a:gd name="connsiteX20" fmla="*/ 0 w 3098228"/>
              <a:gd name="connsiteY20" fmla="*/ 153237 h 919401"/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0 w 3098228"/>
              <a:gd name="connsiteY18" fmla="*/ 153234 h 919401"/>
              <a:gd name="connsiteX19" fmla="*/ 0 w 3098228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98228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16371" y="0"/>
                </a:lnTo>
                <a:lnTo>
                  <a:pt x="516371" y="0"/>
                </a:lnTo>
                <a:lnTo>
                  <a:pt x="1290928" y="0"/>
                </a:lnTo>
                <a:lnTo>
                  <a:pt x="2944991" y="0"/>
                </a:lnTo>
                <a:cubicBezTo>
                  <a:pt x="3029621" y="0"/>
                  <a:pt x="3098228" y="68607"/>
                  <a:pt x="3098228" y="153237"/>
                </a:cubicBezTo>
                <a:lnTo>
                  <a:pt x="3098228" y="153234"/>
                </a:lnTo>
                <a:lnTo>
                  <a:pt x="3098228" y="153234"/>
                </a:lnTo>
                <a:lnTo>
                  <a:pt x="3098228" y="383084"/>
                </a:lnTo>
                <a:lnTo>
                  <a:pt x="3098228" y="766164"/>
                </a:lnTo>
                <a:cubicBezTo>
                  <a:pt x="3098228" y="850794"/>
                  <a:pt x="3029621" y="919401"/>
                  <a:pt x="2944991" y="919401"/>
                </a:cubicBezTo>
                <a:lnTo>
                  <a:pt x="1290928" y="919401"/>
                </a:lnTo>
                <a:lnTo>
                  <a:pt x="516371" y="919401"/>
                </a:lnTo>
                <a:lnTo>
                  <a:pt x="516371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383084"/>
                </a:lnTo>
                <a:lnTo>
                  <a:pt x="0" y="153234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= 3(n ^ 2) + 3n + 3</a:t>
            </a:r>
          </a:p>
        </p:txBody>
      </p:sp>
    </p:spTree>
    <p:extLst>
      <p:ext uri="{BB962C8B-B14F-4D97-AF65-F5344CB8AC3E}">
        <p14:creationId xmlns:p14="http://schemas.microsoft.com/office/powerpoint/2010/main" val="2187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Infinite recursion </a:t>
            </a:r>
            <a:r>
              <a:rPr lang="en-US" dirty="0"/>
              <a:t>== a method calls itself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infinitely</a:t>
            </a:r>
          </a:p>
          <a:p>
            <a:pPr lvl="1"/>
            <a:r>
              <a:rPr lang="en-US" dirty="0"/>
              <a:t>Typically, infinite recursion == bug in the program</a:t>
            </a:r>
          </a:p>
          <a:p>
            <a:pPr lvl="1"/>
            <a:r>
              <a:rPr lang="en-US" dirty="0"/>
              <a:t>The bottom of the recursion is missing or wrong</a:t>
            </a:r>
          </a:p>
          <a:p>
            <a:pPr lvl="1"/>
            <a:r>
              <a:rPr lang="en-US" dirty="0"/>
              <a:t>In C# / Java / C++ causes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dirty="0"/>
              <a:t>" error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F7CD68C-B0AB-42EE-BFC8-8C11F24F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3" y="3984993"/>
            <a:ext cx="6707529" cy="1676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27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When used incorrectly recursion could take too much memory and computing power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Can be Harmful!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44474" y="2490359"/>
            <a:ext cx="9626990" cy="4075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long </a:t>
            </a:r>
            <a:r>
              <a:rPr lang="en-US" dirty="0" err="1"/>
              <a:t>CalcFib</a:t>
            </a:r>
            <a:r>
              <a:rPr lang="en-US" dirty="0"/>
              <a:t>(int number)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(number &lt;=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return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return </a:t>
            </a:r>
            <a:r>
              <a:rPr lang="en-US" dirty="0" err="1"/>
              <a:t>CalcFib</a:t>
            </a:r>
            <a:r>
              <a:rPr lang="en-US" dirty="0"/>
              <a:t>(number - 1) + </a:t>
            </a:r>
            <a:r>
              <a:rPr lang="en-US" dirty="0" err="1"/>
              <a:t>CalcFib</a:t>
            </a:r>
            <a:r>
              <a:rPr lang="en-US" dirty="0"/>
              <a:t>(number - 2);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CalcFib</a:t>
            </a:r>
            <a:r>
              <a:rPr lang="en-US" dirty="0"/>
              <a:t>(10)); </a:t>
            </a:r>
            <a:r>
              <a:rPr lang="en-US" dirty="0">
                <a:solidFill>
                  <a:schemeClr val="accent2"/>
                </a:solidFill>
              </a:rPr>
              <a:t>//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CalcFib</a:t>
            </a:r>
            <a:r>
              <a:rPr lang="en-US" dirty="0"/>
              <a:t>(50)); </a:t>
            </a:r>
            <a:r>
              <a:rPr lang="en-US" dirty="0">
                <a:solidFill>
                  <a:schemeClr val="accent2"/>
                </a:solidFill>
              </a:rPr>
              <a:t>// This will hang!</a:t>
            </a:r>
          </a:p>
        </p:txBody>
      </p:sp>
    </p:spTree>
    <p:extLst>
      <p:ext uri="{BB962C8B-B14F-4D97-AF65-F5344CB8AC3E}">
        <p14:creationId xmlns:p14="http://schemas.microsoft.com/office/powerpoint/2010/main" val="28677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makes about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recursive calls</a:t>
            </a:r>
          </a:p>
          <a:p>
            <a:r>
              <a:rPr lang="en-US" dirty="0"/>
              <a:t>The same value is calculated many, many times!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Recursive Fibonacci Calculation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60" y="2801451"/>
            <a:ext cx="7559135" cy="31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Avoid recursion when an </a:t>
            </a:r>
            <a:r>
              <a:rPr lang="en-US" sz="3400" b="1" dirty="0">
                <a:solidFill>
                  <a:schemeClr val="bg1"/>
                </a:solidFill>
              </a:rPr>
              <a:t>obvious</a:t>
            </a:r>
            <a:r>
              <a:rPr lang="en-US" sz="3400" dirty="0"/>
              <a:t> iterative            algorithm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Examples: </a:t>
            </a:r>
            <a:r>
              <a:rPr lang="en-US" sz="3400" b="1" dirty="0">
                <a:solidFill>
                  <a:schemeClr val="bg1"/>
                </a:solidFill>
              </a:rPr>
              <a:t>factorial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fibonacci</a:t>
            </a:r>
            <a:r>
              <a:rPr lang="en-US" sz="3400" dirty="0"/>
              <a:t> numbers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Use recursion for </a:t>
            </a:r>
            <a:r>
              <a:rPr lang="en-US" sz="3400" b="1" dirty="0">
                <a:solidFill>
                  <a:schemeClr val="bg1"/>
                </a:solidFill>
              </a:rPr>
              <a:t>combinatorial</a:t>
            </a:r>
            <a:r>
              <a:rPr lang="en-US" sz="3400" dirty="0"/>
              <a:t> algorithms where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At each step you need to </a:t>
            </a:r>
            <a:r>
              <a:rPr lang="en-US" sz="3400" b="1" dirty="0">
                <a:solidFill>
                  <a:schemeClr val="bg1"/>
                </a:solidFill>
              </a:rPr>
              <a:t>recursively</a:t>
            </a:r>
            <a:r>
              <a:rPr lang="en-US" sz="3400" dirty="0"/>
              <a:t> explore more than one possible continuation, i.e. </a:t>
            </a:r>
            <a:r>
              <a:rPr lang="en-US" sz="3400" b="1" dirty="0">
                <a:solidFill>
                  <a:schemeClr val="bg1"/>
                </a:solidFill>
              </a:rPr>
              <a:t>branched</a:t>
            </a:r>
            <a:r>
              <a:rPr lang="en-US" sz="3400" dirty="0"/>
              <a:t> recursive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Recursion?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Algorithmic </a:t>
            </a:r>
            <a:r>
              <a:rPr lang="en-US" sz="2700" b="1" dirty="0">
                <a:solidFill>
                  <a:schemeClr val="bg1"/>
                </a:solidFill>
              </a:rPr>
              <a:t>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Backtracking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When </a:t>
            </a:r>
            <a:r>
              <a:rPr lang="en-US" sz="2700" b="1" dirty="0">
                <a:solidFill>
                  <a:schemeClr val="bg1"/>
                </a:solidFill>
              </a:rPr>
              <a:t>to use 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When </a:t>
            </a:r>
            <a:r>
              <a:rPr lang="en-US" sz="2700" b="1" dirty="0">
                <a:solidFill>
                  <a:schemeClr val="bg1"/>
                </a:solidFill>
              </a:rPr>
              <a:t>to use iteration</a:t>
            </a: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EFE5BCE-504B-4CB1-AE58-44B8EA5B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55BC-5D13-46A3-8E91-0BA80F284C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1108" y="4551433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2310" y="3479744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9286" y="1476892"/>
            <a:ext cx="5575977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70007" y="4550827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2777" y="1467733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172" y="2482131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70007" y="1468885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56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0007" y="3479744"/>
            <a:ext cx="2466333" cy="8760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422" y="2460231"/>
            <a:ext cx="1147706" cy="8781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2466" y="4550827"/>
            <a:ext cx="1502525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038" y="3487370"/>
            <a:ext cx="3290953" cy="86844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70007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5959" y="5561966"/>
            <a:ext cx="2961504" cy="8713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05F6D-7100-411E-91C2-32DDEEC6EB8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2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3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5"/>
              </a:rPr>
              <a:t>forum.softuni.bg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F9AED8-E132-4EC3-9B38-B86C8D3A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Some parts of the equation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400" dirty="0">
                <a:ea typeface="굴림" pitchFamily="50" charset="-127"/>
              </a:rPr>
              <a:t>than others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3(n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+ 3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           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The previous solution becomes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≈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7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we need to measure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possibilities: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5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From the previous chart we can deduce:</a:t>
            </a:r>
          </a:p>
          <a:p>
            <a:pPr lvl="1"/>
            <a:r>
              <a:rPr lang="en-US" sz="3400" dirty="0"/>
              <a:t>For smaller size of the input 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we </a:t>
            </a:r>
            <a:r>
              <a:rPr lang="en-US" sz="3400" b="1" dirty="0">
                <a:solidFill>
                  <a:schemeClr val="bg1"/>
                </a:solidFill>
              </a:rPr>
              <a:t>don't care much for the     runtime</a:t>
            </a:r>
            <a:endParaRPr lang="en-US" sz="3400" dirty="0"/>
          </a:p>
          <a:p>
            <a:pPr lvl="1"/>
            <a:r>
              <a:rPr lang="en-US" sz="3400" dirty="0"/>
              <a:t>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/>
              <a:t>If an algorithm </a:t>
            </a:r>
            <a:r>
              <a:rPr lang="en-US" sz="3400" b="1" dirty="0">
                <a:solidFill>
                  <a:schemeClr val="bg1"/>
                </a:solidFill>
              </a:rPr>
              <a:t>has to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            within 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</a:p>
          <a:p>
            <a:pPr lvl="1"/>
            <a:r>
              <a:rPr lang="en-US" sz="3400" dirty="0"/>
              <a:t>We're 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not the actual time 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13094</TotalTime>
  <Words>2852</Words>
  <Application>Microsoft Office PowerPoint</Application>
  <PresentationFormat>Widescreen</PresentationFormat>
  <Paragraphs>713</Paragraphs>
  <Slides>58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1_SoftUni3_1</vt:lpstr>
      <vt:lpstr>Recursion and Backtracking</vt:lpstr>
      <vt:lpstr>Table of Contents</vt:lpstr>
      <vt:lpstr>PowerPoint Presentation</vt:lpstr>
      <vt:lpstr>Algorithm Analysis</vt:lpstr>
      <vt:lpstr>Problem: Get Number of Steps</vt:lpstr>
      <vt:lpstr>Simplifying Step Count</vt:lpstr>
      <vt:lpstr>Time Complexity</vt:lpstr>
      <vt:lpstr>Time Complexity</vt:lpstr>
      <vt:lpstr>Time Complexity</vt:lpstr>
      <vt:lpstr>Asymptotic notations</vt:lpstr>
      <vt:lpstr>Asymptotic Functions</vt:lpstr>
      <vt:lpstr>Typical Complexities</vt:lpstr>
      <vt:lpstr>PowerPoint Presentation</vt:lpstr>
      <vt:lpstr>Brute-Force Algorithms</vt:lpstr>
      <vt:lpstr>Brute-Force Algorithms</vt:lpstr>
      <vt:lpstr>Brute-Force Algorithms</vt:lpstr>
      <vt:lpstr>Brute-Force Algorithms</vt:lpstr>
      <vt:lpstr>Brute-Force Algorithms</vt:lpstr>
      <vt:lpstr>PowerPoint Presentation</vt:lpstr>
      <vt:lpstr>What is Recursion?</vt:lpstr>
      <vt:lpstr>What is Recursion?</vt:lpstr>
      <vt:lpstr>Call Stack</vt:lpstr>
      <vt:lpstr>Other Definition</vt:lpstr>
      <vt:lpstr>Array Sum – Example</vt:lpstr>
      <vt:lpstr>Problem: Array Sum</vt:lpstr>
      <vt:lpstr>Solution: Array Sum</vt:lpstr>
      <vt:lpstr>Problem: Recursive Factorial</vt:lpstr>
      <vt:lpstr>Recursive Factorial – Example</vt:lpstr>
      <vt:lpstr>Solution: Recursive Factorial</vt:lpstr>
      <vt:lpstr>Direct and Indirect Recursion</vt:lpstr>
      <vt:lpstr>Recursion Pre-Actions and Post-Actions</vt:lpstr>
      <vt:lpstr>Problem: Recursive Drawing</vt:lpstr>
      <vt:lpstr>Pre-Actions and Post-Actions – Example</vt:lpstr>
      <vt:lpstr>PowerPoint Presentation</vt:lpstr>
      <vt:lpstr>Generating 0/1 Vectors</vt:lpstr>
      <vt:lpstr>Generating 0/1 Vectors</vt:lpstr>
      <vt:lpstr>Solution: Generate n-bit Vectors</vt:lpstr>
      <vt:lpstr>Generating 3-bit Vectors Recursion Tree </vt:lpstr>
      <vt:lpstr>PowerPoint Presentation</vt:lpstr>
      <vt:lpstr>Backtracking</vt:lpstr>
      <vt:lpstr>Backtracking</vt:lpstr>
      <vt:lpstr>Backtracking Algorithm (Pseudocode)</vt:lpstr>
      <vt:lpstr>Finding All Paths in a Labyrinth</vt:lpstr>
      <vt:lpstr>Finding All Paths in a Labyrinth (2)</vt:lpstr>
      <vt:lpstr>Find all Paths in a Labyrinth</vt:lpstr>
      <vt:lpstr>The "8 Queens" Puzzle</vt:lpstr>
      <vt:lpstr>Solving The "8 Queens" Puzzle</vt:lpstr>
      <vt:lpstr>PowerPoint Presentation</vt:lpstr>
      <vt:lpstr>Performance: Recursion vs. Iteration</vt:lpstr>
      <vt:lpstr>Infinite Recursion</vt:lpstr>
      <vt:lpstr>Recursion Can be Harmful!</vt:lpstr>
      <vt:lpstr>How the Recursive Fibonacci Calculation Works?</vt:lpstr>
      <vt:lpstr>When to Use Recursion?</vt:lpstr>
      <vt:lpstr>Summary</vt:lpstr>
      <vt:lpstr>Questions?</vt:lpstr>
      <vt:lpstr>SoftUni Diamond Partners</vt:lpstr>
      <vt:lpstr>License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Anna Sarambelieva</cp:lastModifiedBy>
  <cp:revision>495</cp:revision>
  <dcterms:created xsi:type="dcterms:W3CDTF">2018-05-23T13:08:44Z</dcterms:created>
  <dcterms:modified xsi:type="dcterms:W3CDTF">2020-11-18T14:30:54Z</dcterms:modified>
  <cp:category>computer programming, programming, algorithms</cp:category>
</cp:coreProperties>
</file>