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2"/>
  </p:sldMasterIdLst>
  <p:notesMasterIdLst>
    <p:notesMasterId r:id="rId44"/>
  </p:notesMasterIdLst>
  <p:handoutMasterIdLst>
    <p:handoutMasterId r:id="rId45"/>
  </p:handoutMasterIdLst>
  <p:sldIdLst>
    <p:sldId id="402" r:id="rId3"/>
    <p:sldId id="493" r:id="rId4"/>
    <p:sldId id="508" r:id="rId5"/>
    <p:sldId id="467" r:id="rId6"/>
    <p:sldId id="543" r:id="rId7"/>
    <p:sldId id="544" r:id="rId8"/>
    <p:sldId id="586" r:id="rId9"/>
    <p:sldId id="545" r:id="rId10"/>
    <p:sldId id="546" r:id="rId11"/>
    <p:sldId id="547" r:id="rId12"/>
    <p:sldId id="548" r:id="rId13"/>
    <p:sldId id="549" r:id="rId14"/>
    <p:sldId id="550" r:id="rId15"/>
    <p:sldId id="551" r:id="rId16"/>
    <p:sldId id="552" r:id="rId17"/>
    <p:sldId id="587" r:id="rId18"/>
    <p:sldId id="553" r:id="rId19"/>
    <p:sldId id="554" r:id="rId20"/>
    <p:sldId id="555" r:id="rId21"/>
    <p:sldId id="556" r:id="rId22"/>
    <p:sldId id="539" r:id="rId23"/>
    <p:sldId id="558" r:id="rId24"/>
    <p:sldId id="559" r:id="rId25"/>
    <p:sldId id="560" r:id="rId26"/>
    <p:sldId id="561" r:id="rId27"/>
    <p:sldId id="585" r:id="rId28"/>
    <p:sldId id="562" r:id="rId29"/>
    <p:sldId id="563" r:id="rId30"/>
    <p:sldId id="564" r:id="rId31"/>
    <p:sldId id="571" r:id="rId32"/>
    <p:sldId id="566" r:id="rId33"/>
    <p:sldId id="567" r:id="rId34"/>
    <p:sldId id="568" r:id="rId35"/>
    <p:sldId id="569" r:id="rId36"/>
    <p:sldId id="570" r:id="rId37"/>
    <p:sldId id="349" r:id="rId38"/>
    <p:sldId id="578" r:id="rId39"/>
    <p:sldId id="588" r:id="rId40"/>
    <p:sldId id="589" r:id="rId41"/>
    <p:sldId id="581" r:id="rId42"/>
    <p:sldId id="582" r:id="rId4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402"/>
            <p14:sldId id="493"/>
            <p14:sldId id="508"/>
          </p14:sldIdLst>
        </p14:section>
        <p14:section name="Inheritance" id="{434EBAE8-1691-433D-9596-8AE3E67F67B5}">
          <p14:sldIdLst>
            <p14:sldId id="467"/>
            <p14:sldId id="543"/>
            <p14:sldId id="544"/>
          </p14:sldIdLst>
        </p14:section>
        <p14:section name="Class Hierarchies" id="{C261472A-82E0-4D71-A64D-EDBAF13CD5D5}">
          <p14:sldIdLst>
            <p14:sldId id="586"/>
            <p14:sldId id="545"/>
            <p14:sldId id="546"/>
            <p14:sldId id="547"/>
            <p14:sldId id="548"/>
            <p14:sldId id="549"/>
            <p14:sldId id="550"/>
            <p14:sldId id="551"/>
            <p14:sldId id="552"/>
          </p14:sldIdLst>
        </p14:section>
        <p14:section name="Accessing Base Class Members" id="{678CAFF1-72C7-4D58-B82E-B9AFA8C5F8ED}">
          <p14:sldIdLst>
            <p14:sldId id="587"/>
            <p14:sldId id="553"/>
            <p14:sldId id="554"/>
            <p14:sldId id="555"/>
            <p14:sldId id="556"/>
          </p14:sldIdLst>
        </p14:section>
        <p14:section name="Reusing Classes" id="{0CBB760E-C5D5-4A66-BF06-60DE8A8988E0}">
          <p14:sldIdLst>
            <p14:sldId id="539"/>
            <p14:sldId id="558"/>
            <p14:sldId id="559"/>
            <p14:sldId id="560"/>
            <p14:sldId id="561"/>
            <p14:sldId id="585"/>
            <p14:sldId id="562"/>
            <p14:sldId id="563"/>
            <p14:sldId id="564"/>
          </p14:sldIdLst>
        </p14:section>
        <p14:section name="Type of Class Reuse" id="{2C1F1145-2D35-4F71-AF8E-C175991AA836}">
          <p14:sldIdLst>
            <p14:sldId id="571"/>
            <p14:sldId id="566"/>
            <p14:sldId id="567"/>
            <p14:sldId id="568"/>
            <p14:sldId id="569"/>
            <p14:sldId id="570"/>
          </p14:sldIdLst>
        </p14:section>
        <p14:section name="Conclusion" id="{10E03AB1-9AA8-4E86-9A64-D741901E50A2}">
          <p14:sldIdLst>
            <p14:sldId id="349"/>
            <p14:sldId id="578"/>
            <p14:sldId id="588"/>
            <p14:sldId id="589"/>
            <p14:sldId id="581"/>
            <p14:sldId id="582"/>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51" autoAdjust="0"/>
    <p:restoredTop sz="94479" autoAdjust="0"/>
  </p:normalViewPr>
  <p:slideViewPr>
    <p:cSldViewPr>
      <p:cViewPr varScale="1">
        <p:scale>
          <a:sx n="83" d="100"/>
          <a:sy n="83" d="100"/>
        </p:scale>
        <p:origin x="370" y="62"/>
      </p:cViewPr>
      <p:guideLst>
        <p:guide orient="horz" pos="2160"/>
        <p:guide pos="3839"/>
      </p:guideLst>
    </p:cSldViewPr>
  </p:slideViewPr>
  <p:outlineViewPr>
    <p:cViewPr>
      <p:scale>
        <a:sx n="33" d="100"/>
        <a:sy n="33" d="100"/>
      </p:scale>
      <p:origin x="0" y="-3619"/>
    </p:cViewPr>
  </p:outlineViewPr>
  <p:notesTextViewPr>
    <p:cViewPr>
      <p:scale>
        <a:sx n="1" d="1"/>
        <a:sy n="1" d="1"/>
      </p:scale>
      <p:origin x="0" y="0"/>
    </p:cViewPr>
  </p:notesTextViewPr>
  <p:sorterViewPr>
    <p:cViewPr>
      <p:scale>
        <a:sx n="100" d="100"/>
        <a:sy n="100" d="100"/>
      </p:scale>
      <p:origin x="0" y="-3504"/>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10/24/2019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a:t>
            </a:r>
            <a:r>
              <a:rPr lang="en-US" sz="1000" dirty="0" smtClean="0"/>
              <a:t>-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10/24/2019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a:t>
            </a:r>
            <a:r>
              <a:rPr lang="en-US" sz="1000" dirty="0" smtClean="0"/>
              <a:t>-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994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Tree>
    <p:extLst>
      <p:ext uri="{BB962C8B-B14F-4D97-AF65-F5344CB8AC3E}">
        <p14:creationId xmlns:p14="http://schemas.microsoft.com/office/powerpoint/2010/main" val="400889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268281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dirty="0" smtClean="0"/>
              <a:t>© Software University Foundation - </a:t>
            </a:r>
            <a:r>
              <a:rPr lang="en-US" sz="1000" u="sng" dirty="0" smtClean="0">
                <a:hlinkClick r:id="rId3"/>
              </a:rPr>
              <a:t>http://softuni.org</a:t>
            </a:r>
            <a:endParaRPr lang="en-US" sz="1000" dirty="0" smtClean="0"/>
          </a:p>
          <a:p>
            <a:r>
              <a:rPr lang="en-US" sz="1000" dirty="0" smtClean="0"/>
              <a:t>This work is licensed under the </a:t>
            </a:r>
            <a:r>
              <a:rPr lang="en-US" sz="1000" u="sng" noProof="1" smtClean="0">
                <a:hlinkClick r:id="rId4"/>
              </a:rPr>
              <a:t>Creative Commons Attribution-NonCommercial-ShareAlike</a:t>
            </a:r>
            <a:r>
              <a:rPr lang="en-US" sz="1000" noProof="1" smtClean="0"/>
              <a:t> </a:t>
            </a:r>
            <a:r>
              <a:rPr lang="en-US" sz="1000" dirty="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605785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968137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58905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425291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2896966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3289662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677696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197044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317947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2410976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dirty="0" smtClean="0"/>
              <a:t>© Software University Foundation - </a:t>
            </a:r>
            <a:r>
              <a:rPr lang="en-US" sz="1000" u="sng" dirty="0" smtClean="0">
                <a:hlinkClick r:id="rId3"/>
              </a:rPr>
              <a:t>http://softuni.org</a:t>
            </a:r>
            <a:endParaRPr lang="en-US" sz="1000" dirty="0" smtClean="0"/>
          </a:p>
          <a:p>
            <a:r>
              <a:rPr lang="en-US" sz="1000" dirty="0" smtClean="0"/>
              <a:t>This work is licensed under the </a:t>
            </a:r>
            <a:r>
              <a:rPr lang="en-US" sz="1000" u="sng" noProof="1" smtClean="0">
                <a:hlinkClick r:id="rId4"/>
              </a:rPr>
              <a:t>Creative Commons Attribution-NonCommercial-ShareAlike</a:t>
            </a:r>
            <a:r>
              <a:rPr lang="en-US" sz="1000" noProof="1" smtClean="0"/>
              <a:t> </a:t>
            </a:r>
            <a:r>
              <a:rPr lang="en-US" sz="1000" dirty="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249537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2667899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460493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Tree>
    <p:extLst>
      <p:ext uri="{BB962C8B-B14F-4D97-AF65-F5344CB8AC3E}">
        <p14:creationId xmlns:p14="http://schemas.microsoft.com/office/powerpoint/2010/main" val="3562353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3218030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4172808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746088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4095513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Tree>
    <p:extLst>
      <p:ext uri="{BB962C8B-B14F-4D97-AF65-F5344CB8AC3E}">
        <p14:creationId xmlns:p14="http://schemas.microsoft.com/office/powerpoint/2010/main" val="184101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287403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extLst>
      <p:ext uri="{BB962C8B-B14F-4D97-AF65-F5344CB8AC3E}">
        <p14:creationId xmlns:p14="http://schemas.microsoft.com/office/powerpoint/2010/main" val="2505804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a:t>
            </a:r>
            <a:r>
              <a:rPr lang="en-US" sz="1000" dirty="0" smtClean="0">
                <a:solidFill>
                  <a:prstClr val="black"/>
                </a:solidFill>
              </a:rPr>
              <a:t>-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434645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80281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48655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a:t>
            </a:r>
            <a:r>
              <a:rPr lang="en-US" sz="1000" dirty="0" smtClean="0">
                <a:solidFill>
                  <a:prstClr val="black"/>
                </a:solidFill>
              </a:rPr>
              <a:t>-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7234876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134753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264941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Tree>
    <p:extLst>
      <p:ext uri="{BB962C8B-B14F-4D97-AF65-F5344CB8AC3E}">
        <p14:creationId xmlns:p14="http://schemas.microsoft.com/office/powerpoint/2010/main" val="269801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70546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82020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3018565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66905873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30.png"/><Relationship Id="rId5" Type="http://schemas.openxmlformats.org/officeDocument/2006/relationships/hyperlink" Target="https://www.facebook.com/SoftwareUniversity" TargetMode="External"/><Relationship Id="rId10" Type="http://schemas.openxmlformats.org/officeDocument/2006/relationships/image" Target="../media/image29.png"/><Relationship Id="rId4" Type="http://schemas.openxmlformats.org/officeDocument/2006/relationships/hyperlink" Target="http://softuni.foundation/" TargetMode="External"/><Relationship Id="rId9" Type="http://schemas.openxmlformats.org/officeDocument/2006/relationships/image" Target="../media/image2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458" y="2351427"/>
            <a:ext cx="5437955" cy="2325990"/>
          </a:xfrm>
        </p:spPr>
        <p:txBody>
          <a:bodyPr/>
          <a:lstStyle>
            <a:lvl1pPr marL="0" indent="0" algn="ctr" latinLnBrk="0">
              <a:buNone/>
              <a:defRPr>
                <a:solidFill>
                  <a:schemeClr val="bg1"/>
                </a:solidFill>
              </a:defRPr>
            </a:lvl1pPr>
          </a:lstStyle>
          <a:p>
            <a:r>
              <a:rPr lang="en-US" smtClean="0"/>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8" y="2374047"/>
            <a:ext cx="3170229"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686" y="1303142"/>
            <a:ext cx="10962447" cy="882654"/>
          </a:xfrm>
        </p:spPr>
        <p:txBody>
          <a:bodyPr>
            <a:normAutofit/>
          </a:bodyPr>
          <a:lstStyle>
            <a:lvl1pPr marL="0" indent="0" algn="ctr" latinLnBrk="0">
              <a:buNone/>
              <a:defRPr sz="3597">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6"/>
            <a:ext cx="2105462"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60" y="6035665"/>
            <a:ext cx="629415"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90" y="6035665"/>
            <a:ext cx="1186773"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686" y="254857"/>
            <a:ext cx="10962447" cy="882654"/>
          </a:xfrm>
        </p:spPr>
        <p:txBody>
          <a:bodyPr/>
          <a:lstStyle>
            <a:lvl1pPr algn="ctr" latinLnBrk="0">
              <a:defRPr sz="4797"/>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5" y="6080062"/>
            <a:ext cx="1436897"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1602" y="5909808"/>
            <a:ext cx="2950749" cy="395420"/>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997"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1602" y="6334604"/>
            <a:ext cx="2950749" cy="363104"/>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797"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0972" y="4867855"/>
            <a:ext cx="2950749" cy="524686"/>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797"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0972" y="5361111"/>
            <a:ext cx="2950749" cy="46005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7"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p:nvSpPr>
        <p:spPr>
          <a:xfrm>
            <a:off x="-1588" y="6702676"/>
            <a:ext cx="12188825"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932044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p:nvPicPr>
        <p:blipFill rotWithShape="1">
          <a:blip r:embed="rId2"/>
          <a:srcRect b="1672"/>
          <a:stretch/>
        </p:blipFill>
        <p:spPr>
          <a:xfrm>
            <a:off x="-3176" y="5788"/>
            <a:ext cx="12192000"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0" y="27569"/>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809417" y="703245"/>
            <a:ext cx="6543440"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578"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4"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4"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047" y="1702474"/>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7869" y="3776294"/>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6378" y="3776294"/>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6003" y="3775664"/>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45253" y="3776294"/>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2"/>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891F0BE-C845-41D7-980D-08F473447E31}"/>
              </a:ext>
            </a:extLst>
          </p:cNvPr>
          <p:cNvSpPr>
            <a:spLocks noGrp="1"/>
          </p:cNvSpPr>
          <p:nvPr>
            <p:ph type="dt" sz="half" idx="10"/>
          </p:nvPr>
        </p:nvSpPr>
        <p:spPr/>
        <p:txBody>
          <a:bodyPr/>
          <a:lstStyle>
            <a:lvl1pPr>
              <a:defRPr>
                <a:solidFill>
                  <a:schemeClr val="bg2"/>
                </a:solidFill>
              </a:defRPr>
            </a:lvl1pPr>
          </a:lstStyle>
          <a:p>
            <a:fld id="{A799ADCA-7754-45F0-B541-16BE24B0FC67}" type="datetime1">
              <a:rPr lang="en-US" smtClean="0"/>
              <a:t>10/24/2019</a:t>
            </a:fld>
            <a:endParaRPr lang="en-US" dirty="0"/>
          </a:p>
        </p:txBody>
      </p:sp>
      <p:sp>
        <p:nvSpPr>
          <p:cNvPr id="5" name="Footer Placeholder 4">
            <a:extLst>
              <a:ext uri="{FF2B5EF4-FFF2-40B4-BE49-F238E27FC236}">
                <a16:creationId xmlns:a16="http://schemas.microsoft.com/office/drawing/2014/main" id="{D7D1AECB-B130-49B3-BA09-BE6F94994213}"/>
              </a:ext>
            </a:extLst>
          </p:cNvPr>
          <p:cNvSpPr>
            <a:spLocks noGrp="1"/>
          </p:cNvSpPr>
          <p:nvPr>
            <p:ph type="ftr" sz="quarter" idx="11"/>
          </p:nvPr>
        </p:nvSpPr>
        <p:spPr/>
        <p:txBody>
          <a:bodyPr/>
          <a:lstStyle>
            <a:lvl1pPr>
              <a:defRPr>
                <a:solidFill>
                  <a:schemeClr val="bg2"/>
                </a:solidFill>
              </a:defRPr>
            </a:lvl1pPr>
          </a:lstStyle>
          <a:p>
            <a:endParaRPr lang="en-US" dirty="0"/>
          </a:p>
        </p:txBody>
      </p:sp>
      <p:sp>
        <p:nvSpPr>
          <p:cNvPr id="8" name="Slide Number Placeholder 7">
            <a:extLst>
              <a:ext uri="{FF2B5EF4-FFF2-40B4-BE49-F238E27FC236}">
                <a16:creationId xmlns:a16="http://schemas.microsoft.com/office/drawing/2014/main" id="{3059D535-5F61-423F-B295-136EB6A19A62}"/>
              </a:ext>
            </a:extLst>
          </p:cNvPr>
          <p:cNvSpPr>
            <a:spLocks noGrp="1"/>
          </p:cNvSpPr>
          <p:nvPr>
            <p:ph type="sldNum" sz="quarter" idx="12"/>
          </p:nvPr>
        </p:nvSpPr>
        <p:spPr/>
        <p:txBody>
          <a:bodyPr/>
          <a:lstStyle>
            <a:lvl1pPr>
              <a:defRPr>
                <a:solidFill>
                  <a:schemeClr val="bg2"/>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3415778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371" y="1186308"/>
            <a:ext cx="9830858" cy="5496127"/>
          </a:xfrm>
        </p:spPr>
        <p:txBody>
          <a:bodyPr wrap="square">
            <a:noAutofit/>
          </a:bodyPr>
          <a:lstStyle>
            <a:lvl1pPr latinLnBrk="0">
              <a:buClr>
                <a:schemeClr val="tx1"/>
              </a:buClr>
              <a:defRPr sz="2797"/>
            </a:lvl1pPr>
            <a:lvl2pPr marL="989684" marR="0" indent="-380648" algn="l" defTabSz="1218072" rtl="0" eaLnBrk="1" fontAlgn="auto" latinLnBrk="0" hangingPunct="1">
              <a:lnSpc>
                <a:spcPct val="100000"/>
              </a:lnSpc>
              <a:spcBef>
                <a:spcPts val="600"/>
              </a:spcBef>
              <a:spcAft>
                <a:spcPts val="600"/>
              </a:spcAft>
              <a:buClrTx/>
              <a:buSzTx/>
              <a:buFont typeface="Wingdings" panose="05000000000000000000" pitchFamily="2" charset="2"/>
              <a:buChar char="§"/>
              <a:tabLst>
                <a:tab pos="282320" algn="l"/>
              </a:tabLst>
              <a:defRPr/>
            </a:lvl2pPr>
            <a:lvl3pPr>
              <a:buClr>
                <a:schemeClr val="tx1"/>
              </a:buClr>
              <a:defRPr/>
            </a:lvl3pPr>
          </a:lstStyle>
          <a:p>
            <a:pPr>
              <a:lnSpc>
                <a:spcPct val="100000"/>
              </a:lnSpc>
            </a:pPr>
            <a:r>
              <a:rPr lang="en-US" sz="3197" dirty="0"/>
              <a:t>Software University – High-Quality Education, Profession and Job for Software Developers</a:t>
            </a:r>
          </a:p>
          <a:p>
            <a:pPr lvl="1">
              <a:lnSpc>
                <a:spcPct val="100000"/>
              </a:lnSpc>
            </a:pPr>
            <a:r>
              <a:rPr lang="en-US" sz="2897" noProof="1">
                <a:hlinkClick r:id="rId3"/>
              </a:rPr>
              <a:t>softuni.bg</a:t>
            </a:r>
            <a:r>
              <a:rPr lang="en-US" sz="2897" noProof="1"/>
              <a:t> </a:t>
            </a:r>
          </a:p>
          <a:p>
            <a:pPr>
              <a:lnSpc>
                <a:spcPct val="100000"/>
              </a:lnSpc>
            </a:pPr>
            <a:r>
              <a:rPr lang="en-US" sz="3197" dirty="0"/>
              <a:t>Software University Foundation</a:t>
            </a:r>
            <a:endParaRPr lang="bg-BG" sz="3197" dirty="0"/>
          </a:p>
          <a:p>
            <a:pPr lvl="1">
              <a:lnSpc>
                <a:spcPct val="100000"/>
              </a:lnSpc>
            </a:pPr>
            <a:r>
              <a:rPr lang="en-US" sz="2997" noProof="1">
                <a:hlinkClick r:id="rId4"/>
              </a:rPr>
              <a:t>http://softuni.foundation/</a:t>
            </a:r>
            <a:endParaRPr lang="en-US" sz="2997" noProof="1"/>
          </a:p>
          <a:p>
            <a:pPr>
              <a:lnSpc>
                <a:spcPct val="100000"/>
              </a:lnSpc>
            </a:pPr>
            <a:r>
              <a:rPr lang="en-US" sz="3197" dirty="0"/>
              <a:t>Software University @ Facebook</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kumimoji="0" lang="en-US" sz="2897"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7"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7" dirty="0"/>
              <a:t>Software University Forums</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lang="en-US" sz="2797" dirty="0">
                <a:hlinkClick r:id="rId6"/>
              </a:rPr>
              <a:t>forum.softuni.bg</a:t>
            </a:r>
            <a:endParaRPr lang="en-US" sz="2797"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5" y="5017463"/>
            <a:ext cx="1042233" cy="1042233"/>
          </a:xfrm>
          <a:prstGeom prst="rect">
            <a:avLst/>
          </a:prstGeom>
        </p:spPr>
      </p:pic>
      <p:pic>
        <p:nvPicPr>
          <p:cNvPr id="16" name="Picture 15">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60" y="2384689"/>
            <a:ext cx="3226924"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29" y="1319424"/>
            <a:ext cx="1669839"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42" y="108873"/>
            <a:ext cx="9503571" cy="882654"/>
          </a:xfrm>
        </p:spPr>
        <p:txBody>
          <a:bodyPr/>
          <a:lstStyle>
            <a:lvl1pPr latinLnBrk="0">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15578451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EF559924-B239-418D-AFBA-969F2097D99C}" type="datetime1">
              <a:rPr lang="en-US" smtClean="0"/>
              <a:t>10/24/2019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4898902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7"/>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Tree>
    <p:extLst>
      <p:ext uri="{BB962C8B-B14F-4D97-AF65-F5344CB8AC3E}">
        <p14:creationId xmlns:p14="http://schemas.microsoft.com/office/powerpoint/2010/main" val="36662580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latinLnBrk="0">
              <a:buNone/>
              <a:defRPr sz="5394"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9"/>
            <a:ext cx="10958928" cy="499819"/>
          </a:xfrm>
          <a:prstGeom prst="rect">
            <a:avLst/>
          </a:prstGeom>
        </p:spPr>
        <p:txBody>
          <a:bodyPr anchor="ctr">
            <a:noAutofit/>
          </a:bodyPr>
          <a:lstStyle>
            <a:lvl1pPr marL="0" indent="0" algn="ctr" latinLnBrk="0">
              <a:buNone/>
              <a:defRPr sz="3997"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2"/>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8039677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4972" y="1121144"/>
            <a:ext cx="9927138"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620" y="100750"/>
            <a:ext cx="8397308" cy="882654"/>
          </a:xfrm>
        </p:spPr>
        <p:txBody>
          <a:bodyPr/>
          <a:lstStyle>
            <a:lvl1pPr latinLnBrk="0">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3038" y="274595"/>
            <a:ext cx="2144287"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lvl1pPr latinLnBrk="0">
              <a:defRPr/>
            </a:lvl1pPr>
          </a:lstStyle>
          <a:p>
            <a:fld id="{5239FAB7-E2B9-4BFA-B222-AC897DBAEFB2}" type="datetime1">
              <a:rPr lang="en-US" smtClean="0"/>
              <a:t>10/24/2019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lvl1pPr latinLnBrk="0">
              <a:defRPr/>
            </a:lvl1p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814765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2" y="3314705"/>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620" y="100750"/>
            <a:ext cx="8397308" cy="882654"/>
          </a:xfrm>
        </p:spPr>
        <p:txBody>
          <a:bodyPr/>
          <a:lstStyle>
            <a:lvl1pPr latinLnBrk="0">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8564" y="1121144"/>
            <a:ext cx="10033549"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lvl1pPr latinLnBrk="0">
              <a:defRPr>
                <a:solidFill>
                  <a:schemeClr val="tx1"/>
                </a:solidFill>
              </a:defRPr>
            </a:lvl1pPr>
          </a:lstStyle>
          <a:p>
            <a:fld id="{38E8E434-0E06-4E19-B78A-CF2699DDF06E}" type="datetime1">
              <a:rPr lang="en-US" smtClean="0"/>
              <a:t>10/24/2019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lvl1pPr latinLnBrk="0">
              <a:defRPr/>
            </a:lvl1p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038" y="274595"/>
            <a:ext cx="2144287" cy="534964"/>
          </a:xfrm>
          <a:prstGeom prst="rect">
            <a:avLst/>
          </a:prstGeom>
        </p:spPr>
      </p:pic>
    </p:spTree>
    <p:extLst>
      <p:ext uri="{BB962C8B-B14F-4D97-AF65-F5344CB8AC3E}">
        <p14:creationId xmlns:p14="http://schemas.microsoft.com/office/powerpoint/2010/main" val="1316776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8"/>
            <a:ext cx="357123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latinLnBrk="0">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15" y="1371605"/>
            <a:ext cx="8180332" cy="4795935"/>
          </a:xfrm>
        </p:spPr>
        <p:txBody>
          <a:bodyPr/>
          <a:lstStyle>
            <a:lvl1pPr marL="513888" indent="-513888" latinLnBrk="0">
              <a:buFont typeface="+mj-lt"/>
              <a:buAutoNum type="arabicPeriod"/>
              <a:defRPr>
                <a:solidFill>
                  <a:schemeClr val="tx1"/>
                </a:solidFill>
              </a:defRPr>
            </a:lvl1pPr>
            <a:lvl2pPr>
              <a:defRPr/>
            </a:lvl2pPr>
          </a:lstStyle>
          <a:p>
            <a:pPr lvl="0"/>
            <a:r>
              <a:rPr lang="en-GB" dirty="0"/>
              <a:t>…</a:t>
            </a:r>
          </a:p>
          <a:p>
            <a:pPr lvl="1"/>
            <a:r>
              <a:rPr lang="en-GB" dirty="0"/>
              <a:t>…</a:t>
            </a:r>
          </a:p>
          <a:p>
            <a:pPr lvl="1"/>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lvl1pPr latinLnBrk="0">
              <a:defRPr/>
            </a:lvl1pPr>
          </a:lstStyle>
          <a:p>
            <a:fld id="{37FDBE56-17E5-4E31-AA4C-5A0B0BC3D221}" type="datetime1">
              <a:rPr lang="en-US" smtClean="0"/>
              <a:t>10/24/2019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lvl1pPr latinLnBrk="0">
              <a:defRPr/>
            </a:lvl1p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7388392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6" name="Rectangle 15">
            <a:extLst>
              <a:ext uri="{FF2B5EF4-FFF2-40B4-BE49-F238E27FC236}">
                <a16:creationId xmlns:a16="http://schemas.microsoft.com/office/drawing/2014/main" id="{7ECF49BE-911D-4AA9-ACBB-00FF28322ABD}"/>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4"/>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24" tIns="60912" rIns="121824" bIns="60912" numCol="1" spcCol="0" rtlCol="0" fromWordArt="0" anchor="ctr" anchorCtr="0" forceAA="0" compatLnSpc="1">
            <a:prstTxWarp prst="textNoShape">
              <a:avLst/>
            </a:prstTxWarp>
            <a:noAutofit/>
          </a:bodyP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6"/>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4"/>
            <a:ext cx="95865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352" y="1195931"/>
            <a:ext cx="5424735" cy="4824103"/>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3738" y="1195931"/>
            <a:ext cx="5424734" cy="4824103"/>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768" y="6390561"/>
            <a:ext cx="808502" cy="308845"/>
          </a:xfrm>
        </p:spPr>
        <p:txBody>
          <a:bodyPr/>
          <a:lstStyle>
            <a:lvl1pPr latinLnBrk="0">
              <a:defRPr>
                <a:solidFill>
                  <a:schemeClr val="tx1"/>
                </a:solidFill>
              </a:defRPr>
            </a:lvl1pPr>
          </a:lstStyle>
          <a:p>
            <a:fld id="{052DB682-B11D-4AB1-9E0B-2AFBC465A8E7}" type="datetime1">
              <a:rPr lang="en-US" smtClean="0"/>
              <a:t>10/24/2019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lvl1pPr latinLnBrk="0">
              <a:defRPr>
                <a:solidFill>
                  <a:schemeClr val="tx1"/>
                </a:solidFill>
              </a:defRPr>
            </a:lvl1p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latinLnBrk="0">
              <a:defRPr>
                <a:solidFill>
                  <a:schemeClr val="bg2"/>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35827504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lvl1pPr latinLnBrk="0">
              <a:defRPr/>
            </a:lvl1pPr>
          </a:lstStyle>
          <a:p>
            <a:fld id="{A3FD790E-447F-43E6-B78C-77EF88D7AF98}" type="datetime1">
              <a:rPr lang="en-US" smtClean="0"/>
              <a:t>10/24/2019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4722355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5" y="1121"/>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452" y="1196126"/>
            <a:ext cx="11808021" cy="5185625"/>
          </a:xfrm>
        </p:spPr>
        <p:txBody>
          <a:bodyPr/>
          <a:lstStyle>
            <a:lvl1pPr marL="0" indent="0" latinLnBrk="0">
              <a:buNone/>
              <a:defRPr>
                <a:solidFill>
                  <a:schemeClr val="tx1"/>
                </a:solidFill>
              </a:defRPr>
            </a:lvl1pPr>
            <a:lvl2pPr marL="609036"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073" y="1880170"/>
            <a:ext cx="10946680" cy="1380159"/>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7"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lvl1pPr latinLnBrk="0">
              <a:defRPr/>
            </a:lvl1pPr>
          </a:lstStyle>
          <a:p>
            <a:fld id="{D23401AF-10C2-4303-AB7D-70091974EC8B}" type="datetime1">
              <a:rPr lang="en-US" smtClean="0"/>
              <a:t>10/24/2019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22504870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9103550-B62A-4EFE-815D-0BE048B690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7936" y="274677"/>
            <a:ext cx="2125527"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Rectangle 20">
            <a:extLst>
              <a:ext uri="{FF2B5EF4-FFF2-40B4-BE49-F238E27FC236}">
                <a16:creationId xmlns:a16="http://schemas.microsoft.com/office/drawing/2014/main" id="{1ADC34D6-9228-4253-9C4C-D8A6DA24AA56}"/>
              </a:ext>
            </a:extLst>
          </p:cNvPr>
          <p:cNvSpPr/>
          <p:nvPr/>
        </p:nvSpPr>
        <p:spPr>
          <a:xfrm>
            <a:off x="-3175" y="9525"/>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2" name="Picture 21">
            <a:extLst>
              <a:ext uri="{FF2B5EF4-FFF2-40B4-BE49-F238E27FC236}">
                <a16:creationId xmlns:a16="http://schemas.microsoft.com/office/drawing/2014/main" id="{1298FECF-EFE4-4F1B-B56E-2184F0CA17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7936" y="284202"/>
            <a:ext cx="2125527" cy="530284"/>
          </a:xfrm>
          <a:prstGeom prst="rect">
            <a:avLst/>
          </a:prstGeom>
        </p:spPr>
      </p:pic>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3"/>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6" y="1355077"/>
            <a:ext cx="3888360" cy="5366405"/>
          </a:xfrm>
          <a:prstGeom prst="rect">
            <a:avLst/>
          </a:prstGeom>
          <a:solidFill>
            <a:schemeClr val="bg2">
              <a:lumMod val="90000"/>
            </a:schemeClr>
          </a:solidFill>
        </p:spPr>
        <p:txBody>
          <a:bodyPr anchor="ctr"/>
          <a:lstStyle>
            <a:lvl1pPr marL="0" indent="0" algn="ctr" latinLnBrk="0">
              <a:buNone/>
              <a:defRPr sz="2130" baseline="0">
                <a:solidFill>
                  <a:schemeClr val="tx1"/>
                </a:solidFill>
                <a:latin typeface="+mn-lt"/>
                <a:cs typeface="Arial" pitchFamily="34" charset="0"/>
              </a:defRPr>
            </a:lvl1pPr>
            <a:lvl2pPr marL="609036" indent="0">
              <a:buNone/>
              <a:defRPr sz="3730"/>
            </a:lvl2pPr>
            <a:lvl3pPr marL="1218072" indent="0">
              <a:buNone/>
              <a:defRPr sz="3197"/>
            </a:lvl3pPr>
            <a:lvl4pPr marL="1827109" indent="0">
              <a:buNone/>
              <a:defRPr sz="2664"/>
            </a:lvl4pPr>
            <a:lvl5pPr marL="2436145" indent="0">
              <a:buNone/>
              <a:defRPr sz="2664"/>
            </a:lvl5pPr>
            <a:lvl6pPr marL="3045182" indent="0">
              <a:buNone/>
              <a:defRPr sz="2664"/>
            </a:lvl6pPr>
            <a:lvl7pPr marL="3654218" indent="0">
              <a:buNone/>
              <a:defRPr sz="2664"/>
            </a:lvl7pPr>
            <a:lvl8pPr marL="4263254" indent="0">
              <a:buNone/>
              <a:defRPr sz="2664"/>
            </a:lvl8pPr>
            <a:lvl9pPr marL="4872290" indent="0">
              <a:buNone/>
              <a:defRPr sz="2664"/>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3"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3"/>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4688" y="1353867"/>
            <a:ext cx="7197424" cy="5027884"/>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
        <p:nvSpPr>
          <p:cNvPr id="4" name="Title 3">
            <a:extLst>
              <a:ext uri="{FF2B5EF4-FFF2-40B4-BE49-F238E27FC236}">
                <a16:creationId xmlns:a16="http://schemas.microsoft.com/office/drawing/2014/main" id="{CFD2D4F1-AF85-4B10-8FB0-9E23BF5A25AB}"/>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endParaRPr lang="bg-BG" dirty="0"/>
          </a:p>
        </p:txBody>
      </p:sp>
      <p:sp>
        <p:nvSpPr>
          <p:cNvPr id="7" name="Date Placeholder 6">
            <a:extLst>
              <a:ext uri="{FF2B5EF4-FFF2-40B4-BE49-F238E27FC236}">
                <a16:creationId xmlns:a16="http://schemas.microsoft.com/office/drawing/2014/main" id="{A9150CCF-9572-47BC-99D4-752FC5DAD94F}"/>
              </a:ext>
            </a:extLst>
          </p:cNvPr>
          <p:cNvSpPr>
            <a:spLocks noGrp="1"/>
          </p:cNvSpPr>
          <p:nvPr>
            <p:ph type="dt" sz="half" idx="14"/>
          </p:nvPr>
        </p:nvSpPr>
        <p:spPr/>
        <p:txBody>
          <a:bodyPr/>
          <a:lstStyle>
            <a:lvl1pPr latinLnBrk="0">
              <a:defRPr/>
            </a:lvl1pPr>
          </a:lstStyle>
          <a:p>
            <a:fld id="{F9BDACBF-E50B-4D94-8DE2-B07C54B445C3}" type="datetime1">
              <a:rPr lang="en-US" smtClean="0"/>
              <a:t>10/24/2019</a:t>
            </a:fld>
            <a:endParaRPr lang="en-US" dirty="0"/>
          </a:p>
        </p:txBody>
      </p:sp>
      <p:sp>
        <p:nvSpPr>
          <p:cNvPr id="12" name="Footer Placeholder 11">
            <a:extLst>
              <a:ext uri="{FF2B5EF4-FFF2-40B4-BE49-F238E27FC236}">
                <a16:creationId xmlns:a16="http://schemas.microsoft.com/office/drawing/2014/main" id="{40209300-FF05-499D-B365-957E5FF12902}"/>
              </a:ext>
            </a:extLst>
          </p:cNvPr>
          <p:cNvSpPr>
            <a:spLocks noGrp="1"/>
          </p:cNvSpPr>
          <p:nvPr>
            <p:ph type="ftr" sz="quarter" idx="15"/>
          </p:nvPr>
        </p:nvSpPr>
        <p:spPr/>
        <p:txBody>
          <a:bodyPr/>
          <a:lstStyle>
            <a:lvl1pPr latinLnBrk="0">
              <a:defRPr/>
            </a:lvl1pPr>
          </a:lstStyle>
          <a:p>
            <a:endParaRPr lang="en-US" dirty="0"/>
          </a:p>
        </p:txBody>
      </p:sp>
      <p:sp>
        <p:nvSpPr>
          <p:cNvPr id="13" name="Slide Number Placeholder 12">
            <a:extLst>
              <a:ext uri="{FF2B5EF4-FFF2-40B4-BE49-F238E27FC236}">
                <a16:creationId xmlns:a16="http://schemas.microsoft.com/office/drawing/2014/main" id="{0A4ACB69-3FFB-4CAD-A98D-4B0BB5C82018}"/>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0070286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768" y="6397197"/>
            <a:ext cx="808502" cy="308845"/>
          </a:xfrm>
          <a:prstGeom prst="rect">
            <a:avLst/>
          </a:prstGeom>
        </p:spPr>
        <p:txBody>
          <a:bodyPr vert="horz" lIns="36000" tIns="36000" rIns="36000" bIns="36000" rtlCol="0" anchor="ctr"/>
          <a:lstStyle>
            <a:lvl1pPr algn="ctr" latinLnBrk="0">
              <a:defRPr sz="1000">
                <a:solidFill>
                  <a:schemeClr val="tx1"/>
                </a:solidFill>
              </a:defRPr>
            </a:lvl1pPr>
          </a:lstStyle>
          <a:p>
            <a:fld id="{D39AE4D7-2C99-4CF7-980D-6C18784D13BE}" type="datetime1">
              <a:rPr lang="en-US" smtClean="0"/>
              <a:t>10/24/2019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270" y="6397197"/>
            <a:ext cx="10564533" cy="308845"/>
          </a:xfrm>
          <a:prstGeom prst="rect">
            <a:avLst/>
          </a:prstGeom>
        </p:spPr>
        <p:txBody>
          <a:bodyPr vert="horz" lIns="36000" tIns="36000" rIns="36000" bIns="36000" rtlCol="0" anchor="ctr"/>
          <a:lstStyle>
            <a:lvl1pPr algn="ctr" latinLnBrk="0">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3400" y="6397197"/>
            <a:ext cx="428710" cy="308845"/>
          </a:xfrm>
          <a:prstGeom prst="rect">
            <a:avLst/>
          </a:prstGeom>
        </p:spPr>
        <p:txBody>
          <a:bodyPr vert="horz" lIns="36000" tIns="36000" rIns="36000" bIns="36000" rtlCol="0" anchor="ctr"/>
          <a:lstStyle>
            <a:lvl1pPr algn="r" latinLnBrk="0">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356" y="100750"/>
            <a:ext cx="9503571" cy="882654"/>
          </a:xfrm>
          <a:prstGeom prst="rect">
            <a:avLst/>
          </a:prstGeom>
        </p:spPr>
        <p:txBody>
          <a:bodyPr vert="horz" lIns="108000" tIns="36000" rIns="108000" bIns="36000" rtlCol="0" anchor="ctr" anchorCtr="0">
            <a:normAutofit/>
          </a:bodyPr>
          <a:lstStyle/>
          <a:p>
            <a:r>
              <a:rPr lang="en-US" smtClean="0"/>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429361871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072" rtl="0" eaLnBrk="1" latinLnBrk="0" hangingPunct="1">
        <a:spcBef>
          <a:spcPct val="0"/>
        </a:spcBef>
        <a:buNone/>
        <a:defRPr sz="3997" b="1" kern="1200">
          <a:solidFill>
            <a:schemeClr val="tx1"/>
          </a:solidFill>
          <a:latin typeface="+mj-lt"/>
          <a:ea typeface="+mj-ea"/>
          <a:cs typeface="+mj-cs"/>
        </a:defRPr>
      </a:lvl1pPr>
    </p:titleStyle>
    <p:bodyStyle>
      <a:lvl1pPr marL="456778" indent="-456778" algn="l" defTabSz="1218072" rtl="0" eaLnBrk="1" latinLnBrk="0" hangingPunct="1">
        <a:lnSpc>
          <a:spcPct val="105000"/>
        </a:lnSpc>
        <a:spcBef>
          <a:spcPts val="600"/>
        </a:spcBef>
        <a:spcAft>
          <a:spcPts val="600"/>
        </a:spcAft>
        <a:buFont typeface="Wingdings" panose="05000000000000000000" pitchFamily="2" charset="2"/>
        <a:buChar char="§"/>
        <a:defRPr sz="3397" kern="1200">
          <a:solidFill>
            <a:schemeClr val="tx1"/>
          </a:solidFill>
          <a:latin typeface="+mn-lt"/>
          <a:ea typeface="+mn-ea"/>
          <a:cs typeface="+mn-cs"/>
        </a:defRPr>
      </a:lvl1pPr>
      <a:lvl2pPr marL="989684" indent="-380648" algn="l" defTabSz="1218072" rtl="0" eaLnBrk="1" latinLnBrk="0" hangingPunct="1">
        <a:lnSpc>
          <a:spcPct val="105000"/>
        </a:lnSpc>
        <a:spcBef>
          <a:spcPts val="600"/>
        </a:spcBef>
        <a:spcAft>
          <a:spcPts val="600"/>
        </a:spcAft>
        <a:buFont typeface="Wingdings" panose="05000000000000000000" pitchFamily="2" charset="2"/>
        <a:buChar char="§"/>
        <a:defRPr sz="3197" kern="1200">
          <a:solidFill>
            <a:schemeClr val="tx1"/>
          </a:solidFill>
          <a:latin typeface="+mn-lt"/>
          <a:ea typeface="+mn-ea"/>
          <a:cs typeface="+mn-cs"/>
        </a:defRPr>
      </a:lvl2pPr>
      <a:lvl3pPr marL="1522591" indent="-304519" algn="l" defTabSz="1218072" rtl="0" eaLnBrk="1" latinLnBrk="0" hangingPunct="1">
        <a:lnSpc>
          <a:spcPct val="105000"/>
        </a:lnSpc>
        <a:spcBef>
          <a:spcPts val="600"/>
        </a:spcBef>
        <a:spcAft>
          <a:spcPts val="600"/>
        </a:spcAft>
        <a:buFont typeface="Wingdings" panose="05000000000000000000" pitchFamily="2" charset="2"/>
        <a:buChar char="§"/>
        <a:defRPr sz="2997" kern="1200">
          <a:solidFill>
            <a:schemeClr val="tx1"/>
          </a:solidFill>
          <a:latin typeface="+mn-lt"/>
          <a:ea typeface="+mn-ea"/>
          <a:cs typeface="+mn-cs"/>
        </a:defRPr>
      </a:lvl3pPr>
      <a:lvl4pPr marL="2131627" indent="-304519" algn="l" defTabSz="1218072" rtl="0" eaLnBrk="1" latinLnBrk="0" hangingPunct="1">
        <a:lnSpc>
          <a:spcPct val="105000"/>
        </a:lnSpc>
        <a:spcBef>
          <a:spcPts val="600"/>
        </a:spcBef>
        <a:spcAft>
          <a:spcPts val="600"/>
        </a:spcAft>
        <a:buFont typeface="Wingdings" panose="05000000000000000000" pitchFamily="2" charset="2"/>
        <a:buChar char="§"/>
        <a:defRPr sz="2797" kern="1200">
          <a:solidFill>
            <a:schemeClr val="tx1"/>
          </a:solidFill>
          <a:latin typeface="+mn-lt"/>
          <a:ea typeface="+mn-ea"/>
          <a:cs typeface="+mn-cs"/>
        </a:defRPr>
      </a:lvl4pPr>
      <a:lvl5pPr marL="2740663" indent="-304519" algn="l" defTabSz="1218072" rtl="0" eaLnBrk="1" latinLnBrk="0" hangingPunct="1">
        <a:lnSpc>
          <a:spcPct val="105000"/>
        </a:lnSpc>
        <a:spcBef>
          <a:spcPts val="600"/>
        </a:spcBef>
        <a:spcAft>
          <a:spcPts val="600"/>
        </a:spcAft>
        <a:buFont typeface="Wingdings" panose="05000000000000000000" pitchFamily="2" charset="2"/>
        <a:buChar char="§"/>
        <a:defRPr sz="2597" kern="1200">
          <a:solidFill>
            <a:schemeClr val="tx1"/>
          </a:solidFill>
          <a:latin typeface="+mn-lt"/>
          <a:ea typeface="+mn-ea"/>
          <a:cs typeface="+mn-cs"/>
        </a:defRPr>
      </a:lvl5pPr>
      <a:lvl6pPr marL="3349699"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6pPr>
      <a:lvl7pPr marL="3958736"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7pPr>
      <a:lvl8pPr marL="4567772"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8pPr>
      <a:lvl9pPr marL="5176808"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9pPr>
    </p:bodyStyle>
    <p:otherStyle>
      <a:defPPr>
        <a:defRPr lang="ko-KR"/>
      </a:defPPr>
      <a:lvl1pPr marL="0" algn="l" defTabSz="1218072" rtl="0" eaLnBrk="1" latinLnBrk="1" hangingPunct="1">
        <a:defRPr sz="2397" kern="1200">
          <a:solidFill>
            <a:schemeClr val="tx1"/>
          </a:solidFill>
          <a:latin typeface="+mn-lt"/>
          <a:ea typeface="+mn-ea"/>
          <a:cs typeface="+mn-cs"/>
        </a:defRPr>
      </a:lvl1pPr>
      <a:lvl2pPr marL="609036" algn="l" defTabSz="1218072" rtl="0" eaLnBrk="1" latinLnBrk="1" hangingPunct="1">
        <a:defRPr sz="2397" kern="1200">
          <a:solidFill>
            <a:schemeClr val="tx1"/>
          </a:solidFill>
          <a:latin typeface="+mn-lt"/>
          <a:ea typeface="+mn-ea"/>
          <a:cs typeface="+mn-cs"/>
        </a:defRPr>
      </a:lvl2pPr>
      <a:lvl3pPr marL="1218072" algn="l" defTabSz="1218072" rtl="0" eaLnBrk="1" latinLnBrk="1" hangingPunct="1">
        <a:defRPr sz="2397" kern="1200">
          <a:solidFill>
            <a:schemeClr val="tx1"/>
          </a:solidFill>
          <a:latin typeface="+mn-lt"/>
          <a:ea typeface="+mn-ea"/>
          <a:cs typeface="+mn-cs"/>
        </a:defRPr>
      </a:lvl3pPr>
      <a:lvl4pPr marL="1827109" algn="l" defTabSz="1218072" rtl="0" eaLnBrk="1" latinLnBrk="1" hangingPunct="1">
        <a:defRPr sz="2397" kern="1200">
          <a:solidFill>
            <a:schemeClr val="tx1"/>
          </a:solidFill>
          <a:latin typeface="+mn-lt"/>
          <a:ea typeface="+mn-ea"/>
          <a:cs typeface="+mn-cs"/>
        </a:defRPr>
      </a:lvl4pPr>
      <a:lvl5pPr marL="2436145" algn="l" defTabSz="1218072" rtl="0" eaLnBrk="1" latinLnBrk="1" hangingPunct="1">
        <a:defRPr sz="2397" kern="1200">
          <a:solidFill>
            <a:schemeClr val="tx1"/>
          </a:solidFill>
          <a:latin typeface="+mn-lt"/>
          <a:ea typeface="+mn-ea"/>
          <a:cs typeface="+mn-cs"/>
        </a:defRPr>
      </a:lvl5pPr>
      <a:lvl6pPr marL="3045182" algn="l" defTabSz="1218072" rtl="0" eaLnBrk="1" latinLnBrk="1" hangingPunct="1">
        <a:defRPr sz="2397" kern="1200">
          <a:solidFill>
            <a:schemeClr val="tx1"/>
          </a:solidFill>
          <a:latin typeface="+mn-lt"/>
          <a:ea typeface="+mn-ea"/>
          <a:cs typeface="+mn-cs"/>
        </a:defRPr>
      </a:lvl6pPr>
      <a:lvl7pPr marL="3654218" algn="l" defTabSz="1218072" rtl="0" eaLnBrk="1" latinLnBrk="1" hangingPunct="1">
        <a:defRPr sz="2397" kern="1200">
          <a:solidFill>
            <a:schemeClr val="tx1"/>
          </a:solidFill>
          <a:latin typeface="+mn-lt"/>
          <a:ea typeface="+mn-ea"/>
          <a:cs typeface="+mn-cs"/>
        </a:defRPr>
      </a:lvl7pPr>
      <a:lvl8pPr marL="4263254" algn="l" defTabSz="1218072" rtl="0" eaLnBrk="1" latinLnBrk="1" hangingPunct="1">
        <a:defRPr sz="2397" kern="1200">
          <a:solidFill>
            <a:schemeClr val="tx1"/>
          </a:solidFill>
          <a:latin typeface="+mn-lt"/>
          <a:ea typeface="+mn-ea"/>
          <a:cs typeface="+mn-cs"/>
        </a:defRPr>
      </a:lvl8pPr>
      <a:lvl9pPr marL="4872290" algn="l" defTabSz="1218072" rtl="0" eaLnBrk="1" latinLnBrk="1" hangingPunct="1">
        <a:defRPr sz="239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2160" userDrawn="1">
          <p15:clr>
            <a:srgbClr val="F26B43"/>
          </p15:clr>
        </p15:guide>
        <p15:guide id="4"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hyperlink" Target="https://judge.softuni.bg/Contests/1499/Inheritance-Lab"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softuni.bg/courses/csharp-advanced"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hyperlink" Target="http://www.xs-software.com/" TargetMode="External"/><Relationship Id="rId18" Type="http://schemas.openxmlformats.org/officeDocument/2006/relationships/image" Target="../media/image45.png"/><Relationship Id="rId26" Type="http://schemas.openxmlformats.org/officeDocument/2006/relationships/image" Target="../media/image49.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42.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2.xml"/><Relationship Id="rId16" Type="http://schemas.openxmlformats.org/officeDocument/2006/relationships/image" Target="../media/image44.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hyperlink" Target="http://www.telenor.bg/" TargetMode="External"/><Relationship Id="rId24" Type="http://schemas.openxmlformats.org/officeDocument/2006/relationships/image" Target="../media/image48.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41.png"/><Relationship Id="rId19" Type="http://schemas.openxmlformats.org/officeDocument/2006/relationships/hyperlink" Target="http://smartit.bg/" TargetMode="External"/><Relationship Id="rId4" Type="http://schemas.openxmlformats.org/officeDocument/2006/relationships/image" Target="../media/image38.png"/><Relationship Id="rId9" Type="http://schemas.openxmlformats.org/officeDocument/2006/relationships/hyperlink" Target="https://www.softwaregroup.com/" TargetMode="External"/><Relationship Id="rId14" Type="http://schemas.openxmlformats.org/officeDocument/2006/relationships/image" Target="../media/image43.png"/><Relationship Id="rId22" Type="http://schemas.openxmlformats.org/officeDocument/2006/relationships/image" Target="../media/image47.png"/></Relationships>
</file>

<file path=ppt/slides/_rels/slide39.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50.jpeg"/><Relationship Id="rId7" Type="http://schemas.openxmlformats.org/officeDocument/2006/relationships/image" Target="../media/image52.jpe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hyperlink" Target="http://www.world-of-myths.com/" TargetMode="External"/><Relationship Id="rId5" Type="http://schemas.openxmlformats.org/officeDocument/2006/relationships/image" Target="../media/image51.png"/><Relationship Id="rId4" Type="http://schemas.openxmlformats.org/officeDocument/2006/relationships/hyperlink" Target="https://www.onebitsoftware.net/" TargetMode="External"/><Relationship Id="rId9" Type="http://schemas.openxmlformats.org/officeDocument/2006/relationships/image" Target="../media/image53.gif"/></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hyperlink" Target="http://forum.softuni.bg/" TargetMode="External"/><Relationship Id="rId11" Type="http://schemas.openxmlformats.org/officeDocument/2006/relationships/image" Target="../media/image55.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85" y="2273769"/>
            <a:ext cx="2197960" cy="235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793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
        <p:nvSpPr>
          <p:cNvPr id="7" name="Rectangle: Rounded Corners 6"/>
          <p:cNvSpPr/>
          <p:nvPr/>
        </p:nvSpPr>
        <p:spPr>
          <a:xfrm>
            <a:off x="3490052"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p>
        </p:txBody>
      </p:sp>
      <p:sp>
        <p:nvSpPr>
          <p:cNvPr id="8" name="Rectangle: Rounded Corners 7"/>
          <p:cNvSpPr/>
          <p:nvPr/>
        </p:nvSpPr>
        <p:spPr>
          <a:xfrm>
            <a:off x="2132012" y="4990817"/>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9" name="Rectangle: Rounded Corners 8"/>
          <p:cNvSpPr/>
          <p:nvPr/>
        </p:nvSpPr>
        <p:spPr>
          <a:xfrm>
            <a:off x="6102210" y="4990817"/>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3" name="Rectangle: Rounded Corners 12"/>
          <p:cNvSpPr/>
          <p:nvPr/>
        </p:nvSpPr>
        <p:spPr>
          <a:xfrm>
            <a:off x="3746871"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Mother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4" name="Rectangle: Rounded Corners 13"/>
          <p:cNvSpPr/>
          <p:nvPr/>
        </p:nvSpPr>
        <p:spPr>
          <a:xfrm>
            <a:off x="3746871"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Father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5" name="Rectangle: Rounded Corners 14"/>
          <p:cNvSpPr/>
          <p:nvPr/>
        </p:nvSpPr>
        <p:spPr>
          <a:xfrm>
            <a:off x="2283950"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Online</a:t>
            </a:r>
            <a:endParaRPr lang="en-US" sz="2800" b="1" dirty="0">
              <a:solidFill>
                <a:schemeClr val="bg2"/>
              </a:solidFill>
            </a:endParaRPr>
          </a:p>
        </p:txBody>
      </p:sp>
      <p:sp>
        <p:nvSpPr>
          <p:cNvPr id="16" name="Rectangle: Rounded Corners 15"/>
          <p:cNvSpPr/>
          <p:nvPr/>
        </p:nvSpPr>
        <p:spPr>
          <a:xfrm>
            <a:off x="6284462"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Contract</a:t>
            </a:r>
            <a:endParaRPr lang="en-US" sz="2800" b="1" dirty="0">
              <a:solidFill>
                <a:schemeClr val="bg2"/>
              </a:solidFill>
            </a:endParaRPr>
          </a:p>
        </p:txBody>
      </p:sp>
      <p:sp>
        <p:nvSpPr>
          <p:cNvPr id="31" name="AutoShape 6"/>
          <p:cNvSpPr>
            <a:spLocks noChangeArrowheads="1"/>
          </p:cNvSpPr>
          <p:nvPr/>
        </p:nvSpPr>
        <p:spPr bwMode="auto">
          <a:xfrm>
            <a:off x="8555122"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Person</a:t>
            </a:r>
            <a:endParaRPr lang="bg-BG" sz="2400" b="1" dirty="0">
              <a:solidFill>
                <a:srgbClr val="FFFFFF"/>
              </a:solidFill>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1954"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Onsite</a:t>
            </a:r>
            <a:endParaRPr lang="en-US" sz="2800" b="1" dirty="0">
              <a:solidFill>
                <a:schemeClr val="bg2"/>
              </a:solidFill>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1812"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Civil</a:t>
            </a:r>
            <a:endParaRPr lang="en-US" sz="2800" b="1" dirty="0">
              <a:solidFill>
                <a:schemeClr val="bg2"/>
              </a:solidFill>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10363039" y="5533066"/>
            <a:ext cx="1677585" cy="746507"/>
          </a:xfrm>
          <a:prstGeom prst="wedgeRoundRectCallout">
            <a:avLst>
              <a:gd name="adj1" fmla="val -62258"/>
              <a:gd name="adj2" fmla="val 43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Employee</a:t>
            </a:r>
            <a:endParaRPr lang="bg-BG" sz="2400" b="1" dirty="0">
              <a:solidFill>
                <a:srgbClr val="FFFFFF"/>
              </a:solidFill>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225607" y="5533066"/>
            <a:ext cx="1460888" cy="812534"/>
          </a:xfrm>
          <a:prstGeom prst="wedgeRoundRectCallout">
            <a:avLst>
              <a:gd name="adj1" fmla="val 68456"/>
              <a:gd name="adj2" fmla="val 34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Student</a:t>
            </a:r>
            <a:endParaRPr lang="bg-BG" sz="2400" b="1" dirty="0">
              <a:solidFill>
                <a:srgbClr val="FFFFFF"/>
              </a:solidFill>
            </a:endParaRPr>
          </a:p>
        </p:txBody>
      </p:sp>
      <p:sp>
        <p:nvSpPr>
          <p:cNvPr id="20" name="Arrow: Right 20"/>
          <p:cNvSpPr/>
          <p:nvPr/>
        </p:nvSpPr>
        <p:spPr>
          <a:xfrm rot="19112432">
            <a:off x="3757072"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7825" y="4480339"/>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55213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11</a:t>
            </a:fld>
            <a:endParaRPr lang="en-US" dirty="0"/>
          </a:p>
        </p:txBody>
      </p:sp>
      <p:sp>
        <p:nvSpPr>
          <p:cNvPr id="7" name="Text Placeholder 5"/>
          <p:cNvSpPr txBox="1">
            <a:spLocks/>
          </p:cNvSpPr>
          <p:nvPr/>
        </p:nvSpPr>
        <p:spPr>
          <a:xfrm>
            <a:off x="2336009" y="2011061"/>
            <a:ext cx="7924800"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3184993" y="4019015"/>
            <a:ext cx="6226832"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Tree>
    <p:extLst>
      <p:ext uri="{BB962C8B-B14F-4D97-AF65-F5344CB8AC3E}">
        <p14:creationId xmlns:p14="http://schemas.microsoft.com/office/powerpoint/2010/main" val="1713209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a:t>
            </a:r>
            <a:r>
              <a:rPr lang="en-US" b="1" dirty="0" smtClean="0">
                <a:solidFill>
                  <a:schemeClr val="bg1"/>
                </a:solidFill>
              </a:rPr>
              <a:t>inherited</a:t>
            </a:r>
          </a:p>
          <a:p>
            <a:pPr marL="361950" indent="-361950">
              <a:lnSpc>
                <a:spcPct val="110000"/>
              </a:lnSpc>
            </a:pPr>
            <a:r>
              <a:rPr lang="en-US" dirty="0" smtClean="0"/>
              <a:t>They</a:t>
            </a:r>
            <a:r>
              <a:rPr lang="en-US" b="1" dirty="0" smtClean="0">
                <a:solidFill>
                  <a:schemeClr val="bg1"/>
                </a:solidFill>
              </a:rPr>
              <a:t> </a:t>
            </a:r>
            <a:r>
              <a:rPr lang="en-US" dirty="0" smtClean="0"/>
              <a:t>can </a:t>
            </a:r>
            <a:r>
              <a:rPr lang="en-US" dirty="0"/>
              <a:t>be </a:t>
            </a:r>
            <a:r>
              <a:rPr lang="en-US" b="1" dirty="0">
                <a:solidFill>
                  <a:schemeClr val="bg1"/>
                </a:solidFill>
              </a:rPr>
              <a:t>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12</a:t>
            </a:fld>
            <a:endParaRPr lang="en-US" dirty="0"/>
          </a:p>
        </p:txBody>
      </p:sp>
      <p:sp>
        <p:nvSpPr>
          <p:cNvPr id="6" name="Text Placeholder 5"/>
          <p:cNvSpPr txBox="1">
            <a:spLocks/>
          </p:cNvSpPr>
          <p:nvPr/>
        </p:nvSpPr>
        <p:spPr>
          <a:xfrm>
            <a:off x="2208212" y="2743200"/>
            <a:ext cx="7772400" cy="267807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Student </a:t>
            </a:r>
            <a:r>
              <a:rPr lang="en-US" dirty="0">
                <a:solidFill>
                  <a:schemeClr val="bg1"/>
                </a:solidFill>
              </a:rPr>
              <a:t>:</a:t>
            </a:r>
            <a:r>
              <a:rPr lang="en-US" dirty="0"/>
              <a:t> Person {</a:t>
            </a:r>
          </a:p>
          <a:p>
            <a:r>
              <a:rPr lang="en-US" dirty="0"/>
              <a:t>private School school;</a:t>
            </a:r>
          </a:p>
          <a:p>
            <a:r>
              <a:rPr lang="en-US" dirty="0"/>
              <a:t>  public Student(string name, School school)</a:t>
            </a:r>
          </a:p>
          <a:p>
            <a:r>
              <a:rPr lang="en-US" dirty="0"/>
              <a:t>    </a:t>
            </a:r>
            <a:r>
              <a:rPr lang="en-US" dirty="0" smtClean="0">
                <a:solidFill>
                  <a:schemeClr val="bg1"/>
                </a:solidFill>
              </a:rPr>
              <a:t>:base</a:t>
            </a:r>
            <a:r>
              <a:rPr lang="en-US" dirty="0" smtClean="0"/>
              <a:t>(name</a:t>
            </a:r>
            <a:r>
              <a:rPr lang="en-US" dirty="0"/>
              <a:t>) {</a:t>
            </a:r>
            <a:r>
              <a:rPr lang="en-US" noProof="1"/>
              <a:t>this.school</a:t>
            </a:r>
            <a:r>
              <a:rPr lang="en-US" dirty="0"/>
              <a:t> = school;} </a:t>
            </a:r>
          </a:p>
          <a:p>
            <a:r>
              <a:rPr lang="en-US" dirty="0"/>
              <a:t>}</a:t>
            </a:r>
          </a:p>
        </p:txBody>
      </p:sp>
    </p:spTree>
    <p:extLst>
      <p:ext uri="{BB962C8B-B14F-4D97-AF65-F5344CB8AC3E}">
        <p14:creationId xmlns:p14="http://schemas.microsoft.com/office/powerpoint/2010/main" val="366848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13</a:t>
            </a:fld>
            <a:endParaRPr lang="en-US" dirty="0"/>
          </a:p>
        </p:txBody>
      </p:sp>
      <p:sp>
        <p:nvSpPr>
          <p:cNvPr id="13" name="Rectangle: Rounded Corners 12"/>
          <p:cNvSpPr/>
          <p:nvPr/>
        </p:nvSpPr>
        <p:spPr>
          <a:xfrm>
            <a:off x="1674812" y="2057400"/>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Study():void</a:t>
            </a:r>
          </a:p>
        </p:txBody>
      </p:sp>
      <p:sp>
        <p:nvSpPr>
          <p:cNvPr id="10" name="Rectangle: Rounded Corners 9"/>
          <p:cNvSpPr/>
          <p:nvPr/>
        </p:nvSpPr>
        <p:spPr>
          <a:xfrm>
            <a:off x="1687364" y="2069969"/>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Work():void</a:t>
            </a:r>
          </a:p>
        </p:txBody>
      </p:sp>
      <p:sp>
        <p:nvSpPr>
          <p:cNvPr id="12" name="Rectangle: Rounded Corners 11"/>
          <p:cNvSpPr/>
          <p:nvPr/>
        </p:nvSpPr>
        <p:spPr>
          <a:xfrm>
            <a:off x="1917520"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r>
              <a:rPr lang="en-GB" sz="2800" b="1" dirty="0">
                <a:solidFill>
                  <a:schemeClr val="bg2"/>
                </a:solidFill>
                <a:effectLst>
                  <a:outerShdw blurRad="38100" dist="38100" dir="2700000" algn="tl">
                    <a:srgbClr val="000000">
                      <a:alpha val="43137"/>
                    </a:srgbClr>
                  </a:outerShdw>
                </a:effectLst>
              </a:rPr>
              <a:t>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Base</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Sleep():void</a:t>
            </a:r>
            <a:endParaRPr lang="en-US" sz="2800" b="1" dirty="0">
              <a:solidFill>
                <a:schemeClr val="bg2"/>
              </a:solidFill>
            </a:endParaRPr>
          </a:p>
        </p:txBody>
      </p:sp>
    </p:spTree>
    <p:extLst>
      <p:ext uri="{BB962C8B-B14F-4D97-AF65-F5344CB8AC3E}">
        <p14:creationId xmlns:p14="http://schemas.microsoft.com/office/powerpoint/2010/main" val="36240517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Transitive Relation</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14</a:t>
            </a:fld>
            <a:endParaRPr lang="en-US" dirty="0"/>
          </a:p>
        </p:txBody>
      </p:sp>
      <p:sp>
        <p:nvSpPr>
          <p:cNvPr id="7" name="Text Placeholder 5"/>
          <p:cNvSpPr txBox="1">
            <a:spLocks/>
          </p:cNvSpPr>
          <p:nvPr/>
        </p:nvSpPr>
        <p:spPr>
          <a:xfrm>
            <a:off x="2284412" y="1979952"/>
            <a:ext cx="7590726" cy="16329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455612" y="3847437"/>
            <a:ext cx="1752600" cy="5334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Person</a:t>
            </a:r>
            <a:endParaRPr lang="en-US" sz="2800" b="1" dirty="0">
              <a:solidFill>
                <a:schemeClr val="bg2"/>
              </a:solidFill>
            </a:endParaRPr>
          </a:p>
        </p:txBody>
      </p:sp>
      <p:sp>
        <p:nvSpPr>
          <p:cNvPr id="12" name="Rectangle: Rounded Corners 11"/>
          <p:cNvSpPr/>
          <p:nvPr/>
        </p:nvSpPr>
        <p:spPr>
          <a:xfrm>
            <a:off x="3694201" y="5657399"/>
            <a:ext cx="2438400" cy="51480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CollegeStudent</a:t>
            </a:r>
            <a:endParaRPr lang="en-US" sz="2400" b="1" dirty="0">
              <a:solidFill>
                <a:schemeClr val="bg2"/>
              </a:solidFill>
            </a:endParaRPr>
          </a:p>
        </p:txBody>
      </p:sp>
      <p:sp>
        <p:nvSpPr>
          <p:cNvPr id="21" name="Rectangle: Rounded Corners 20"/>
          <p:cNvSpPr/>
          <p:nvPr/>
        </p:nvSpPr>
        <p:spPr>
          <a:xfrm>
            <a:off x="2100402" y="4771417"/>
            <a:ext cx="1974799" cy="5241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Student</a:t>
            </a:r>
            <a:endParaRPr lang="en-US" sz="2400" b="1" dirty="0">
              <a:solidFill>
                <a:schemeClr val="bg2"/>
              </a:solidFill>
            </a:endParaRPr>
          </a:p>
        </p:txBody>
      </p:sp>
      <p:cxnSp>
        <p:nvCxnSpPr>
          <p:cNvPr id="6" name="Connector: Elbow 5"/>
          <p:cNvCxnSpPr>
            <a:cxnSpLocks/>
            <a:stCxn id="21" idx="0"/>
            <a:endCxn id="9" idx="2"/>
          </p:cNvCxnSpPr>
          <p:nvPr/>
        </p:nvCxnSpPr>
        <p:spPr>
          <a:xfrm rot="16200000" flipV="1">
            <a:off x="2014567" y="3698182"/>
            <a:ext cx="390580" cy="1755890"/>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3819661" y="4563658"/>
            <a:ext cx="361882" cy="1825599"/>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Tree>
    <p:extLst>
      <p:ext uri="{BB962C8B-B14F-4D97-AF65-F5344CB8AC3E}">
        <p14:creationId xmlns:p14="http://schemas.microsoft.com/office/powerpoint/2010/main" val="4011638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a:t>
            </a:r>
            <a:r>
              <a:rPr lang="en-US" b="1" dirty="0">
                <a:solidFill>
                  <a:schemeClr val="bg1"/>
                </a:solidFill>
              </a:rPr>
              <a:t>no</a:t>
            </a:r>
            <a:r>
              <a:rPr lang="en-US" dirty="0"/>
              <a:t>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a:t>
            </a:r>
            <a:r>
              <a:rPr lang="en-US" dirty="0"/>
              <a:t>can</a:t>
            </a:r>
            <a:r>
              <a:rPr lang="en-US" b="1" dirty="0">
                <a:solidFill>
                  <a:schemeClr val="bg1"/>
                </a:solidFill>
              </a:rPr>
              <a:t> </a:t>
            </a:r>
            <a:r>
              <a:rPr lang="en-US" dirty="0"/>
              <a:t>be</a:t>
            </a:r>
            <a:r>
              <a:rPr lang="en-US" b="1" dirty="0">
                <a:solidFill>
                  <a:schemeClr val="bg1"/>
                </a:solidFill>
              </a:rPr>
              <a:t> </a:t>
            </a:r>
            <a:r>
              <a:rPr lang="en-US" dirty="0"/>
              <a:t>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15</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Person</a:t>
            </a:r>
            <a:endParaRPr lang="en-US" sz="2800" b="1" dirty="0">
              <a:solidFill>
                <a:schemeClr val="bg2"/>
              </a:solidFill>
            </a:endParaRPr>
          </a:p>
        </p:txBody>
      </p:sp>
      <p:sp>
        <p:nvSpPr>
          <p:cNvPr id="7" name="Rectangle: Rounded Corners 6"/>
          <p:cNvSpPr/>
          <p:nvPr/>
        </p:nvSpPr>
        <p:spPr>
          <a:xfrm>
            <a:off x="4418012" y="4953001"/>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CollegeStudent</a:t>
            </a:r>
            <a:endParaRPr lang="en-US" sz="2800" b="1" dirty="0">
              <a:solidFill>
                <a:schemeClr val="bg2"/>
              </a:solidFill>
            </a:endParaRPr>
          </a:p>
        </p:txBody>
      </p:sp>
      <p:sp>
        <p:nvSpPr>
          <p:cNvPr id="9" name="Rectangle: Rounded Corners 8"/>
          <p:cNvSpPr/>
          <p:nvPr/>
        </p:nvSpPr>
        <p:spPr>
          <a:xfrm>
            <a:off x="6765649" y="3435178"/>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Student</a:t>
            </a:r>
            <a:endParaRPr lang="en-US" sz="2800" b="1" dirty="0">
              <a:solidFill>
                <a:schemeClr val="bg2"/>
              </a:solidFill>
            </a:endParaRPr>
          </a:p>
        </p:txBody>
      </p:sp>
      <p:sp>
        <p:nvSpPr>
          <p:cNvPr id="12" name="Arrow: Right 20"/>
          <p:cNvSpPr/>
          <p:nvPr/>
        </p:nvSpPr>
        <p:spPr>
          <a:xfrm rot="20013444">
            <a:off x="6181757"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0319"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0213"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14614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Accessing Base Class Members</a:t>
            </a:r>
            <a:endParaRPr lang="bg-BG"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1763" y="1524000"/>
            <a:ext cx="2205300" cy="2209800"/>
          </a:xfrm>
          <a:prstGeom prst="rect">
            <a:avLst/>
          </a:prstGeom>
        </p:spPr>
      </p:pic>
    </p:spTree>
    <p:extLst>
      <p:ext uri="{BB962C8B-B14F-4D97-AF65-F5344CB8AC3E}">
        <p14:creationId xmlns:p14="http://schemas.microsoft.com/office/powerpoint/2010/main" val="3170147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17</a:t>
            </a:fld>
            <a:endParaRPr lang="en-US" dirty="0"/>
          </a:p>
        </p:txBody>
      </p:sp>
      <p:sp>
        <p:nvSpPr>
          <p:cNvPr id="6" name="Text Placeholder 5"/>
          <p:cNvSpPr txBox="1">
            <a:spLocks/>
          </p:cNvSpPr>
          <p:nvPr/>
        </p:nvSpPr>
        <p:spPr>
          <a:xfrm>
            <a:off x="1141661" y="1926271"/>
            <a:ext cx="9912401" cy="409352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Employee : Person { </a:t>
            </a:r>
          </a:p>
          <a:p>
            <a:r>
              <a:rPr lang="en-US" dirty="0"/>
              <a:t>  public void Fire(string reasons)</a:t>
            </a:r>
          </a:p>
          <a:p>
            <a:r>
              <a:rPr lang="en-US" dirty="0"/>
              <a:t>  { </a:t>
            </a:r>
          </a:p>
          <a:p>
            <a:r>
              <a:rPr lang="en-US" dirty="0"/>
              <a:t>    </a:t>
            </a:r>
            <a:r>
              <a:rPr lang="en-US" noProof="1"/>
              <a:t>Console.Writeline</a:t>
            </a:r>
            <a:r>
              <a:rPr lang="en-US" dirty="0"/>
              <a:t>($"{</a:t>
            </a:r>
            <a:r>
              <a:rPr lang="en-US" dirty="0">
                <a:solidFill>
                  <a:schemeClr val="bg1"/>
                </a:solidFill>
              </a:rPr>
              <a:t>base.name</a:t>
            </a:r>
            <a:r>
              <a:rPr lang="en-US" dirty="0"/>
              <a:t>} got fired </a:t>
            </a:r>
            <a:br>
              <a:rPr lang="en-US" dirty="0"/>
            </a:br>
            <a:r>
              <a:rPr lang="en-US" dirty="0"/>
              <a:t>                               because of {</a:t>
            </a:r>
            <a:r>
              <a:rPr lang="en-US" dirty="0">
                <a:solidFill>
                  <a:schemeClr val="bg1"/>
                </a:solidFill>
              </a:rPr>
              <a:t>reasons</a:t>
            </a:r>
            <a:r>
              <a:rPr lang="en-US" dirty="0"/>
              <a:t>}");</a:t>
            </a:r>
          </a:p>
          <a:p>
            <a:r>
              <a:rPr lang="en-US" dirty="0"/>
              <a:t>  }</a:t>
            </a:r>
          </a:p>
          <a:p>
            <a:r>
              <a:rPr lang="en-US" dirty="0"/>
              <a:t>}</a:t>
            </a:r>
          </a:p>
        </p:txBody>
      </p:sp>
    </p:spTree>
    <p:extLst>
      <p:ext uri="{BB962C8B-B14F-4D97-AF65-F5344CB8AC3E}">
        <p14:creationId xmlns:p14="http://schemas.microsoft.com/office/powerpoint/2010/main" val="2528539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grpSp>
        <p:nvGrpSpPr>
          <p:cNvPr id="6" name="Group 5"/>
          <p:cNvGrpSpPr/>
          <p:nvPr/>
        </p:nvGrpSpPr>
        <p:grpSpPr>
          <a:xfrm>
            <a:off x="2208212" y="1863565"/>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+Eat():void</a:t>
              </a:r>
            </a:p>
          </p:txBody>
        </p:sp>
      </p:grpSp>
      <p:grpSp>
        <p:nvGrpSpPr>
          <p:cNvPr id="22" name="Group 21"/>
          <p:cNvGrpSpPr/>
          <p:nvPr/>
        </p:nvGrpSpPr>
        <p:grpSpPr>
          <a:xfrm>
            <a:off x="2208212" y="4014558"/>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+Bark():void</a:t>
              </a:r>
            </a:p>
          </p:txBody>
        </p:sp>
      </p:grpSp>
      <p:sp>
        <p:nvSpPr>
          <p:cNvPr id="17" name="Arrow: Right 29"/>
          <p:cNvSpPr/>
          <p:nvPr/>
        </p:nvSpPr>
        <p:spPr>
          <a:xfrm rot="16200000">
            <a:off x="3316007" y="3246026"/>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id="{0DBC3938-8F36-4D61-9B37-3933C1197B4A}"/>
              </a:ext>
            </a:extLst>
          </p:cNvPr>
          <p:cNvSpPr txBox="1">
            <a:spLocks/>
          </p:cNvSpPr>
          <p:nvPr/>
        </p:nvSpPr>
        <p:spPr>
          <a:xfrm>
            <a:off x="6399212" y="2628735"/>
            <a:ext cx="421798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id="{8CE0696D-467D-4A55-848B-EC641106C822}"/>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here</a:t>
            </a:r>
            <a:r>
              <a:rPr lang="en-US" dirty="0" smtClean="0"/>
              <a:t>: </a:t>
            </a:r>
            <a:r>
              <a:rPr lang="en-US" dirty="0">
                <a:hlinkClick r:id="rId3"/>
              </a:rPr>
              <a:t>https://judge.softuni.bg/Contests/1499/Inheritance-Lab</a:t>
            </a:r>
            <a:endParaRPr lang="en-US" dirty="0"/>
          </a:p>
        </p:txBody>
      </p:sp>
      <p:sp>
        <p:nvSpPr>
          <p:cNvPr id="14" name="Arrow: Right 29"/>
          <p:cNvSpPr/>
          <p:nvPr/>
        </p:nvSpPr>
        <p:spPr>
          <a:xfrm>
            <a:off x="5411507" y="3245407"/>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4"/>
          </p:nvPr>
        </p:nvSpPr>
        <p:spPr/>
        <p:txBody>
          <a:bodyPr/>
          <a:lstStyle/>
          <a:p>
            <a:fld id="{C014DD1E-5D91-48A3-AD6D-45FBA980D106}" type="slidenum">
              <a:rPr lang="en-US" smtClean="0"/>
              <a:pPr/>
              <a:t>18</a:t>
            </a:fld>
            <a:endParaRPr lang="en-US" dirty="0"/>
          </a:p>
        </p:txBody>
      </p:sp>
    </p:spTree>
    <p:extLst>
      <p:ext uri="{BB962C8B-B14F-4D97-AF65-F5344CB8AC3E}">
        <p14:creationId xmlns:p14="http://schemas.microsoft.com/office/powerpoint/2010/main" val="2941230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0" y="1150938"/>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sz="4000" dirty="0" smtClean="0"/>
              <a:t>Multiple </a:t>
            </a:r>
            <a:r>
              <a:rPr lang="en-US" sz="4000" dirty="0"/>
              <a:t>Inheritance</a:t>
            </a:r>
            <a:endParaRPr lang="bg-BG" sz="4000" dirty="0"/>
          </a:p>
        </p:txBody>
      </p:sp>
      <p:grpSp>
        <p:nvGrpSpPr>
          <p:cNvPr id="6" name="Group 5"/>
          <p:cNvGrpSpPr/>
          <p:nvPr/>
        </p:nvGrpSpPr>
        <p:grpSpPr>
          <a:xfrm>
            <a:off x="2027266" y="1335949"/>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+Eat():void</a:t>
              </a:r>
            </a:p>
          </p:txBody>
        </p:sp>
      </p:grpSp>
      <p:grpSp>
        <p:nvGrpSpPr>
          <p:cNvPr id="22" name="Group 21"/>
          <p:cNvGrpSpPr/>
          <p:nvPr/>
        </p:nvGrpSpPr>
        <p:grpSpPr>
          <a:xfrm>
            <a:off x="2028360"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+Bark():void</a:t>
              </a:r>
            </a:p>
          </p:txBody>
        </p:sp>
      </p:grpSp>
      <p:grpSp>
        <p:nvGrpSpPr>
          <p:cNvPr id="18" name="Group 17"/>
          <p:cNvGrpSpPr/>
          <p:nvPr/>
        </p:nvGrpSpPr>
        <p:grpSpPr>
          <a:xfrm>
            <a:off x="2027266" y="4837018"/>
            <a:ext cx="2460860" cy="1182782"/>
            <a:chOff x="-306388" y="2077297"/>
            <a:chExt cx="3131324" cy="1344614"/>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8"/>
              <a:ext cx="3131324" cy="6674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+Weep():void</a:t>
              </a:r>
            </a:p>
          </p:txBody>
        </p:sp>
      </p:grpSp>
      <p:sp>
        <p:nvSpPr>
          <p:cNvPr id="25" name="Arrow: Right 29"/>
          <p:cNvSpPr/>
          <p:nvPr/>
        </p:nvSpPr>
        <p:spPr>
          <a:xfrm rot="16200000">
            <a:off x="3070876" y="2510654"/>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2AB7BB1E-8C8B-47B7-A9C1-E03A9AA721CE}"/>
              </a:ext>
            </a:extLst>
          </p:cNvPr>
          <p:cNvSpPr txBox="1">
            <a:spLocks/>
          </p:cNvSpPr>
          <p:nvPr/>
        </p:nvSpPr>
        <p:spPr>
          <a:xfrm>
            <a:off x="6163250" y="2439584"/>
            <a:ext cx="5257799"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Puppy</a:t>
            </a:r>
            <a:r>
              <a:rPr lang="en-US" dirty="0"/>
              <a:t> </a:t>
            </a:r>
            <a:r>
              <a:rPr lang="en-US" noProof="1"/>
              <a:t>puppy</a:t>
            </a:r>
            <a:r>
              <a:rPr lang="en-US" dirty="0"/>
              <a:t> = new </a:t>
            </a:r>
            <a:r>
              <a:rPr lang="en-US" dirty="0">
                <a:solidFill>
                  <a:schemeClr val="bg1"/>
                </a:solidFill>
              </a:rPr>
              <a:t>Puppy()</a:t>
            </a:r>
            <a:r>
              <a:rPr lang="en-US" dirty="0"/>
              <a:t>;</a:t>
            </a:r>
          </a:p>
          <a:p>
            <a:r>
              <a:rPr lang="en-US" dirty="0"/>
              <a:t>puppy.Eat();</a:t>
            </a:r>
          </a:p>
          <a:p>
            <a:r>
              <a:rPr lang="en-US" dirty="0"/>
              <a:t>puppy.Bark();</a:t>
            </a:r>
          </a:p>
          <a:p>
            <a:r>
              <a:rPr lang="en-US" dirty="0"/>
              <a:t>puppy.Weep();</a:t>
            </a:r>
          </a:p>
        </p:txBody>
      </p:sp>
      <p:sp>
        <p:nvSpPr>
          <p:cNvPr id="26" name="TextBox 6">
            <a:extLst>
              <a:ext uri="{FF2B5EF4-FFF2-40B4-BE49-F238E27FC236}">
                <a16:creationId xmlns:a16="http://schemas.microsoft.com/office/drawing/2014/main" id="{A3120491-FBF0-4F3C-97A6-0394E7E5A1C6}"/>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a:t>
            </a:r>
            <a:r>
              <a:rPr lang="en-US" dirty="0" smtClean="0"/>
              <a:t>here: </a:t>
            </a:r>
            <a:r>
              <a:rPr lang="en-US" dirty="0">
                <a:hlinkClick r:id="rId3"/>
              </a:rPr>
              <a:t>https://judge.softuni.bg/Contests/1499/Inheritance-Lab</a:t>
            </a:r>
            <a:endParaRPr lang="en-US" dirty="0"/>
          </a:p>
        </p:txBody>
      </p:sp>
      <p:sp>
        <p:nvSpPr>
          <p:cNvPr id="28" name="Arrow: Right 29"/>
          <p:cNvSpPr/>
          <p:nvPr/>
        </p:nvSpPr>
        <p:spPr>
          <a:xfrm>
            <a:off x="5061883" y="3317705"/>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Arrow: Right 29"/>
          <p:cNvSpPr/>
          <p:nvPr/>
        </p:nvSpPr>
        <p:spPr>
          <a:xfrm rot="16200000">
            <a:off x="3070875" y="4270614"/>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4"/>
          </p:nvPr>
        </p:nvSpPr>
        <p:spPr/>
        <p:txBody>
          <a:bodyPr/>
          <a:lstStyle/>
          <a:p>
            <a:fld id="{C014DD1E-5D91-48A3-AD6D-45FBA980D106}" type="slidenum">
              <a:rPr lang="en-US" smtClean="0"/>
              <a:pPr/>
              <a:t>19</a:t>
            </a:fld>
            <a:endParaRPr lang="en-US" dirty="0"/>
          </a:p>
        </p:txBody>
      </p:sp>
    </p:spTree>
    <p:extLst>
      <p:ext uri="{BB962C8B-B14F-4D97-AF65-F5344CB8AC3E}">
        <p14:creationId xmlns:p14="http://schemas.microsoft.com/office/powerpoint/2010/main" val="145958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603285-689A-4E41-8F77-BD9FEA5C433A}"/>
              </a:ext>
            </a:extLst>
          </p:cNvPr>
          <p:cNvSpPr>
            <a:spLocks noGrp="1"/>
          </p:cNvSpPr>
          <p:nvPr>
            <p:ph type="title"/>
          </p:nvPr>
        </p:nvSpPr>
        <p:spPr/>
        <p:txBody>
          <a:bodyPr/>
          <a:lstStyle/>
          <a:p>
            <a:r>
              <a:rPr lang="en-GB" dirty="0"/>
              <a:t>Table of Contents</a:t>
            </a:r>
            <a:endParaRPr lang="en-US" dirty="0"/>
          </a:p>
        </p:txBody>
      </p:sp>
      <p:sp>
        <p:nvSpPr>
          <p:cNvPr id="3" name="Content Placeholder 2">
            <a:extLst>
              <a:ext uri="{FF2B5EF4-FFF2-40B4-BE49-F238E27FC236}">
                <a16:creationId xmlns:a16="http://schemas.microsoft.com/office/drawing/2014/main" id="{ACAA566F-0E0E-4BF9-A3B0-6F01080380A3}"/>
              </a:ext>
            </a:extLst>
          </p:cNvPr>
          <p:cNvSpPr>
            <a:spLocks noGrp="1"/>
          </p:cNvSpPr>
          <p:nvPr>
            <p:ph type="body" sz="quarter" idx="13"/>
          </p:nvPr>
        </p:nvSpPr>
        <p:spPr/>
        <p:txBody>
          <a:bodyPr/>
          <a:lstStyle/>
          <a:p>
            <a:r>
              <a:rPr lang="en-US" dirty="0"/>
              <a:t>Inheritance</a:t>
            </a:r>
          </a:p>
          <a:p>
            <a:r>
              <a:rPr lang="en-US" dirty="0"/>
              <a:t>Class Hierarchies</a:t>
            </a:r>
          </a:p>
          <a:p>
            <a:r>
              <a:rPr lang="en-US" dirty="0"/>
              <a:t>Inheritance in C#</a:t>
            </a:r>
          </a:p>
          <a:p>
            <a:r>
              <a:rPr lang="en-US" dirty="0"/>
              <a:t>Accessing Members of the Base Class</a:t>
            </a:r>
          </a:p>
          <a:p>
            <a:r>
              <a:rPr lang="en-US" dirty="0" smtClean="0"/>
              <a:t>Reusing Classes</a:t>
            </a:r>
            <a:endParaRPr lang="en-US" dirty="0"/>
          </a:p>
          <a:p>
            <a:r>
              <a:rPr lang="en-US" dirty="0" smtClean="0"/>
              <a:t>Type of Class Reuse</a:t>
            </a:r>
            <a:endParaRPr lang="en-US" dirty="0"/>
          </a:p>
        </p:txBody>
      </p:sp>
      <p:sp>
        <p:nvSpPr>
          <p:cNvPr id="2" name="Slide Number Placeholder 1">
            <a:extLst>
              <a:ext uri="{FF2B5EF4-FFF2-40B4-BE49-F238E27FC236}">
                <a16:creationId xmlns:a16="http://schemas.microsoft.com/office/drawing/2014/main" id="{CA3C29A2-801E-45B5-8313-8492EDF9966A}"/>
              </a:ext>
            </a:extLst>
          </p:cNvPr>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5255251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grpSp>
        <p:nvGrpSpPr>
          <p:cNvPr id="6" name="Group 5"/>
          <p:cNvGrpSpPr/>
          <p:nvPr/>
        </p:nvGrpSpPr>
        <p:grpSpPr>
          <a:xfrm>
            <a:off x="1715986" y="2203355"/>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+Eat():void</a:t>
              </a:r>
            </a:p>
          </p:txBody>
        </p:sp>
      </p:grpSp>
      <p:grpSp>
        <p:nvGrpSpPr>
          <p:cNvPr id="22" name="Group 21"/>
          <p:cNvGrpSpPr/>
          <p:nvPr/>
        </p:nvGrpSpPr>
        <p:grpSpPr>
          <a:xfrm>
            <a:off x="556334" y="3750122"/>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+Bark():void</a:t>
              </a:r>
            </a:p>
          </p:txBody>
        </p:sp>
      </p:grpSp>
      <p:sp>
        <p:nvSpPr>
          <p:cNvPr id="30" name="Arrow: Right 29"/>
          <p:cNvSpPr/>
          <p:nvPr/>
        </p:nvSpPr>
        <p:spPr>
          <a:xfrm>
            <a:off x="6399212" y="3168898"/>
            <a:ext cx="586385" cy="5506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4551" y="3748921"/>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+Meow():void</a:t>
              </a:r>
            </a:p>
          </p:txBody>
        </p:sp>
      </p:grpSp>
      <p:sp>
        <p:nvSpPr>
          <p:cNvPr id="25" name="Arrow: Right 29"/>
          <p:cNvSpPr/>
          <p:nvPr/>
        </p:nvSpPr>
        <p:spPr>
          <a:xfrm rot="16200000">
            <a:off x="1925525" y="3382468"/>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88696C07-7236-499B-8EDD-666A9A40B93A}"/>
              </a:ext>
            </a:extLst>
          </p:cNvPr>
          <p:cNvSpPr txBox="1">
            <a:spLocks/>
          </p:cNvSpPr>
          <p:nvPr/>
        </p:nvSpPr>
        <p:spPr>
          <a:xfrm>
            <a:off x="7412329" y="1600200"/>
            <a:ext cx="4244683"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r>
              <a:rPr lang="en-US" dirty="0"/>
              <a:t>;</a:t>
            </a:r>
          </a:p>
          <a:p>
            <a:r>
              <a:rPr lang="en-US" dirty="0"/>
              <a:t>cat.Eat();</a:t>
            </a:r>
          </a:p>
          <a:p>
            <a:r>
              <a:rPr lang="en-US" dirty="0"/>
              <a:t>cat.Meow();</a:t>
            </a:r>
          </a:p>
        </p:txBody>
      </p:sp>
      <p:sp>
        <p:nvSpPr>
          <p:cNvPr id="24" name="TextBox 6">
            <a:extLst>
              <a:ext uri="{FF2B5EF4-FFF2-40B4-BE49-F238E27FC236}">
                <a16:creationId xmlns:a16="http://schemas.microsoft.com/office/drawing/2014/main" id="{70D3C46A-EAF5-4D93-A8A2-CB870C8160CB}"/>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28" name="Arrow: Right 29"/>
          <p:cNvSpPr/>
          <p:nvPr/>
        </p:nvSpPr>
        <p:spPr>
          <a:xfrm rot="16200000">
            <a:off x="4211525" y="3382469"/>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4"/>
          </p:nvPr>
        </p:nvSpPr>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115159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p:txBody>
          <a:bodyPr/>
          <a:lstStyle/>
          <a:p>
            <a:r>
              <a:rPr lang="en-GB" dirty="0"/>
              <a:t>Reusing Classes</a:t>
            </a:r>
          </a:p>
        </p:txBody>
      </p:sp>
      <p:sp>
        <p:nvSpPr>
          <p:cNvPr id="3"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p:txBody>
          <a:bodyPr/>
          <a:lstStyle/>
          <a:p>
            <a:r>
              <a:rPr lang="en-US" dirty="0"/>
              <a:t>Reusing Code at Class Level</a:t>
            </a:r>
          </a:p>
        </p:txBody>
      </p:sp>
      <p:pic>
        <p:nvPicPr>
          <p:cNvPr id="7" name="Picture 6">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8012" y="990600"/>
            <a:ext cx="3352800" cy="3352800"/>
          </a:xfrm>
          <a:prstGeom prst="rect">
            <a:avLst/>
          </a:prstGeom>
        </p:spPr>
      </p:pic>
    </p:spTree>
    <p:extLst>
      <p:ext uri="{BB962C8B-B14F-4D97-AF65-F5344CB8AC3E}">
        <p14:creationId xmlns:p14="http://schemas.microsoft.com/office/powerpoint/2010/main" val="17911892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a:t>
            </a:r>
            <a:r>
              <a:rPr lang="en-US" b="1" noProof="1">
                <a:solidFill>
                  <a:schemeClr val="bg1"/>
                </a:solidFill>
                <a:latin typeface="Consolas" panose="020B0609020204030204" pitchFamily="49" charset="0"/>
              </a:rPr>
              <a:t>public</a:t>
            </a:r>
            <a:r>
              <a:rPr lang="en-US" b="1" noProof="1">
                <a:solidFill>
                  <a:schemeClr val="bg1"/>
                </a:solidFill>
              </a:rPr>
              <a:t> </a:t>
            </a:r>
            <a:r>
              <a:rPr lang="en-US" noProof="1"/>
              <a:t>and </a:t>
            </a:r>
            <a:r>
              <a:rPr lang="en-US" b="1" noProof="1">
                <a:solidFill>
                  <a:schemeClr val="bg1"/>
                </a:solidFill>
                <a:latin typeface="Consolas" panose="020B0609020204030204" pitchFamily="49" charset="0"/>
              </a:rPr>
              <a:t>protected</a:t>
            </a:r>
            <a:r>
              <a:rPr lang="en-US" noProof="1"/>
              <a:t> members</a:t>
            </a:r>
          </a:p>
          <a:p>
            <a:pPr>
              <a:buClr>
                <a:schemeClr val="tx1"/>
              </a:buClr>
            </a:pPr>
            <a:r>
              <a:rPr lang="en-US" b="1" noProof="1">
                <a:solidFill>
                  <a:schemeClr val="bg1"/>
                </a:solidFill>
                <a:latin typeface="Consolas" panose="020B0609020204030204" pitchFamily="49" charset="0"/>
              </a:rPr>
              <a:t>I</a:t>
            </a:r>
            <a:r>
              <a:rPr lang="en-US" b="1" noProof="1" smtClean="0">
                <a:solidFill>
                  <a:schemeClr val="bg1"/>
                </a:solidFill>
                <a:latin typeface="Consolas" panose="020B0609020204030204" pitchFamily="49" charset="0"/>
              </a:rPr>
              <a:t>nternal</a:t>
            </a:r>
            <a:r>
              <a:rPr lang="en-US" noProof="1" smtClean="0"/>
              <a:t> </a:t>
            </a:r>
            <a:r>
              <a:rPr lang="en-US" noProof="1"/>
              <a:t>members </a:t>
            </a:r>
            <a:r>
              <a:rPr lang="en-US" b="1" noProof="1" smtClean="0">
                <a:solidFill>
                  <a:schemeClr val="bg1"/>
                </a:solidFill>
              </a:rPr>
              <a:t>are accessed in the same assembly</a:t>
            </a:r>
            <a:endParaRPr lang="en-US" b="1" noProof="1">
              <a:solidFill>
                <a:schemeClr val="bg1"/>
              </a:solidFill>
            </a:endParaRPr>
          </a:p>
          <a:p>
            <a:pPr>
              <a:buClr>
                <a:schemeClr val="tx1"/>
              </a:buClr>
            </a:pPr>
            <a:r>
              <a:rPr lang="en-US" b="1" noProof="1">
                <a:solidFill>
                  <a:schemeClr val="bg1"/>
                </a:solidFill>
                <a:latin typeface="Consolas" panose="020B0609020204030204" pitchFamily="49" charset="0"/>
              </a:rPr>
              <a:t>Private</a:t>
            </a:r>
            <a:r>
              <a:rPr lang="en-US" noProof="1"/>
              <a:t> fields are </a:t>
            </a:r>
            <a:r>
              <a:rPr lang="en-US" b="1" noProof="1">
                <a:solidFill>
                  <a:schemeClr val="bg1"/>
                </a:solidFill>
              </a:rPr>
              <a:t>not inherited </a:t>
            </a:r>
            <a:r>
              <a:rPr lang="en-US" noProof="1"/>
              <a:t>in subclasses </a:t>
            </a:r>
            <a:br>
              <a:rPr lang="en-US" noProof="1"/>
            </a:br>
            <a:endParaRPr lang="en-US" noProof="1"/>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22</a:t>
            </a:fld>
            <a:endParaRPr lang="en-US" dirty="0"/>
          </a:p>
        </p:txBody>
      </p:sp>
      <p:sp>
        <p:nvSpPr>
          <p:cNvPr id="6" name="Text Placeholder 5"/>
          <p:cNvSpPr txBox="1">
            <a:spLocks/>
          </p:cNvSpPr>
          <p:nvPr/>
        </p:nvSpPr>
        <p:spPr>
          <a:xfrm>
            <a:off x="3094732" y="3977220"/>
            <a:ext cx="6006259" cy="267802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class Person {</a:t>
            </a:r>
          </a:p>
          <a:p>
            <a:r>
              <a:rPr lang="en-US" dirty="0">
                <a:solidFill>
                  <a:schemeClr val="tx1"/>
                </a:solidFill>
              </a:rPr>
              <a:t>  </a:t>
            </a:r>
            <a:r>
              <a:rPr lang="en-US" dirty="0"/>
              <a:t>private</a:t>
            </a:r>
            <a:r>
              <a:rPr lang="en-US" dirty="0">
                <a:solidFill>
                  <a:schemeClr val="tx1"/>
                </a:solidFill>
              </a:rPr>
              <a:t> string id;</a:t>
            </a:r>
          </a:p>
          <a:p>
            <a:r>
              <a:rPr lang="en-US" dirty="0">
                <a:solidFill>
                  <a:schemeClr val="tx1"/>
                </a:solidFill>
              </a:rPr>
              <a:t>  string name;</a:t>
            </a:r>
          </a:p>
          <a:p>
            <a:r>
              <a:rPr lang="en-US" dirty="0">
                <a:solidFill>
                  <a:schemeClr val="tx1"/>
                </a:solidFill>
              </a:rPr>
              <a:t>  </a:t>
            </a:r>
            <a:r>
              <a:rPr lang="en-US" dirty="0"/>
              <a:t>protected</a:t>
            </a:r>
            <a:r>
              <a:rPr lang="en-US" dirty="0">
                <a:solidFill>
                  <a:schemeClr val="tx1"/>
                </a:solidFill>
              </a:rPr>
              <a:t> string address;</a:t>
            </a:r>
          </a:p>
          <a:p>
            <a:r>
              <a:rPr lang="en-US" dirty="0">
                <a:solidFill>
                  <a:schemeClr val="tx1"/>
                </a:solidFill>
              </a:rPr>
              <a:t>  </a:t>
            </a:r>
            <a:r>
              <a:rPr lang="en-US" dirty="0"/>
              <a:t>public</a:t>
            </a:r>
            <a:r>
              <a:rPr lang="en-US" dirty="0">
                <a:solidFill>
                  <a:schemeClr val="tx1"/>
                </a:solidFill>
              </a:rPr>
              <a:t> void Sleep</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373348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23</a:t>
            </a:fld>
            <a:endParaRPr lang="en-US" dirty="0"/>
          </a:p>
        </p:txBody>
      </p:sp>
      <p:sp>
        <p:nvSpPr>
          <p:cNvPr id="8" name="Text Placeholder 5"/>
          <p:cNvSpPr txBox="1">
            <a:spLocks/>
          </p:cNvSpPr>
          <p:nvPr/>
        </p:nvSpPr>
        <p:spPr>
          <a:xfrm>
            <a:off x="2589212" y="2535495"/>
            <a:ext cx="7232990"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Patient : Person {</a:t>
            </a:r>
          </a:p>
          <a:p>
            <a:r>
              <a:rPr lang="en-US" dirty="0"/>
              <a:t>  protected </a:t>
            </a:r>
            <a:r>
              <a:rPr lang="en-US" dirty="0">
                <a:solidFill>
                  <a:schemeClr val="bg1"/>
                </a:solidFill>
              </a:rPr>
              <a:t>float</a:t>
            </a:r>
            <a:r>
              <a:rPr lang="en-US" dirty="0"/>
              <a:t> weight;</a:t>
            </a:r>
          </a:p>
          <a:p>
            <a:r>
              <a:rPr lang="en-US" dirty="0"/>
              <a:t>  public void Method()</a:t>
            </a:r>
          </a:p>
          <a:p>
            <a:r>
              <a:rPr lang="en-US" dirty="0"/>
              <a:t>  {</a:t>
            </a:r>
          </a:p>
          <a:p>
            <a:r>
              <a:rPr lang="en-US" dirty="0"/>
              <a:t>    </a:t>
            </a:r>
            <a:r>
              <a:rPr lang="en-US" dirty="0">
                <a:solidFill>
                  <a:schemeClr val="bg1"/>
                </a:solidFill>
              </a:rPr>
              <a:t>double</a:t>
            </a:r>
            <a:r>
              <a:rPr lang="en-US" dirty="0"/>
              <a:t> weight = 0.5d;</a:t>
            </a:r>
          </a:p>
          <a:p>
            <a:r>
              <a:rPr lang="en-US" dirty="0"/>
              <a:t>  }</a:t>
            </a:r>
          </a:p>
          <a:p>
            <a:r>
              <a:rPr lang="en-US" dirty="0"/>
              <a:t>}</a:t>
            </a:r>
          </a:p>
        </p:txBody>
      </p:sp>
      <p:sp>
        <p:nvSpPr>
          <p:cNvPr id="6" name="Text Placeholder 5"/>
          <p:cNvSpPr txBox="1">
            <a:spLocks/>
          </p:cNvSpPr>
          <p:nvPr/>
        </p:nvSpPr>
        <p:spPr>
          <a:xfrm>
            <a:off x="2595222" y="1795697"/>
            <a:ext cx="723299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protected int weight; }</a:t>
            </a:r>
          </a:p>
        </p:txBody>
      </p:sp>
      <p:sp>
        <p:nvSpPr>
          <p:cNvPr id="7" name="AutoShape 6"/>
          <p:cNvSpPr>
            <a:spLocks noChangeArrowheads="1"/>
          </p:cNvSpPr>
          <p:nvPr/>
        </p:nvSpPr>
        <p:spPr bwMode="auto">
          <a:xfrm>
            <a:off x="7085012" y="3298765"/>
            <a:ext cx="2438400" cy="497893"/>
          </a:xfrm>
          <a:prstGeom prst="wedgeRoundRectCallout">
            <a:avLst>
              <a:gd name="adj1" fmla="val -56926"/>
              <a:gd name="adj2" fmla="val 1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Hides </a:t>
            </a:r>
            <a:r>
              <a:rPr lang="en-US" sz="2400" b="1" noProof="1">
                <a:solidFill>
                  <a:schemeClr val="bg1"/>
                </a:solidFill>
              </a:rPr>
              <a:t>int</a:t>
            </a:r>
            <a:r>
              <a:rPr lang="en-US" sz="2400" b="1" dirty="0">
                <a:solidFill>
                  <a:schemeClr val="bg1"/>
                </a:solidFill>
              </a:rPr>
              <a:t> weight</a:t>
            </a:r>
            <a:endParaRPr lang="bg-BG" sz="2400" b="1" dirty="0">
              <a:solidFill>
                <a:schemeClr val="bg1"/>
              </a:solidFill>
            </a:endParaRPr>
          </a:p>
        </p:txBody>
      </p:sp>
      <p:sp>
        <p:nvSpPr>
          <p:cNvPr id="9" name="AutoShape 6"/>
          <p:cNvSpPr>
            <a:spLocks noChangeArrowheads="1"/>
          </p:cNvSpPr>
          <p:nvPr/>
        </p:nvSpPr>
        <p:spPr bwMode="auto">
          <a:xfrm>
            <a:off x="4494212" y="5181600"/>
            <a:ext cx="2819400" cy="533400"/>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Hides </a:t>
            </a:r>
            <a:r>
              <a:rPr lang="en-US" sz="2400" b="1" dirty="0">
                <a:solidFill>
                  <a:schemeClr val="bg1"/>
                </a:solidFill>
              </a:rPr>
              <a:t>float weight</a:t>
            </a:r>
            <a:endParaRPr lang="bg-BG" sz="2400" b="1" dirty="0">
              <a:solidFill>
                <a:schemeClr val="bg1"/>
              </a:solidFill>
            </a:endParaRPr>
          </a:p>
        </p:txBody>
      </p:sp>
    </p:spTree>
    <p:extLst>
      <p:ext uri="{BB962C8B-B14F-4D97-AF65-F5344CB8AC3E}">
        <p14:creationId xmlns:p14="http://schemas.microsoft.com/office/powerpoint/2010/main" val="14018573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 контейнер 3">
            <a:extLst>
              <a:ext uri="{FF2B5EF4-FFF2-40B4-BE49-F238E27FC236}">
                <a16:creationId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latin typeface="Consolas" panose="020B0609020204030204" pitchFamily="49" charset="0"/>
              </a:rPr>
              <a:t>base</a:t>
            </a:r>
            <a:r>
              <a:rPr lang="en-US" noProof="1"/>
              <a:t> and </a:t>
            </a:r>
            <a:r>
              <a:rPr lang="en-US" b="1" noProof="1">
                <a:solidFill>
                  <a:schemeClr val="bg1"/>
                </a:solidFill>
                <a:latin typeface="Consolas" panose="020B0609020204030204" pitchFamily="49" charset="0"/>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24</a:t>
            </a:fld>
            <a:endParaRPr lang="en-US" dirty="0"/>
          </a:p>
        </p:txBody>
      </p:sp>
      <p:sp>
        <p:nvSpPr>
          <p:cNvPr id="8" name="Text Placeholder 5"/>
          <p:cNvSpPr txBox="1">
            <a:spLocks/>
          </p:cNvSpPr>
          <p:nvPr/>
        </p:nvSpPr>
        <p:spPr>
          <a:xfrm>
            <a:off x="3312149" y="1905000"/>
            <a:ext cx="5571426" cy="424741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Patient : Person {</a:t>
            </a:r>
          </a:p>
          <a:p>
            <a:r>
              <a:rPr lang="en-US" dirty="0"/>
              <a:t>  protected float weight;</a:t>
            </a:r>
          </a:p>
          <a:p>
            <a:r>
              <a:rPr lang="en-US" dirty="0"/>
              <a:t>  public void Method() {</a:t>
            </a:r>
          </a:p>
          <a:p>
            <a:r>
              <a:rPr lang="en-US" dirty="0"/>
              <a:t>    double weight = 0.5d;</a:t>
            </a:r>
          </a:p>
          <a:p>
            <a:r>
              <a:rPr lang="en-US" dirty="0"/>
              <a:t>    </a:t>
            </a:r>
            <a:r>
              <a:rPr lang="en-US" dirty="0">
                <a:solidFill>
                  <a:schemeClr val="bg1"/>
                </a:solidFill>
              </a:rPr>
              <a:t>this</a:t>
            </a:r>
            <a:r>
              <a:rPr lang="en-US" dirty="0"/>
              <a:t>.weight = 0.6f;</a:t>
            </a:r>
          </a:p>
          <a:p>
            <a:r>
              <a:rPr lang="en-US" dirty="0"/>
              <a:t>    </a:t>
            </a:r>
            <a:r>
              <a:rPr lang="en-US" dirty="0">
                <a:solidFill>
                  <a:schemeClr val="bg1"/>
                </a:solidFill>
              </a:rPr>
              <a:t>base</a:t>
            </a:r>
            <a:r>
              <a:rPr lang="en-US" dirty="0"/>
              <a:t>.weight = 1;</a:t>
            </a:r>
          </a:p>
          <a:p>
            <a:r>
              <a:rPr lang="en-US" dirty="0"/>
              <a:t>  }</a:t>
            </a:r>
          </a:p>
          <a:p>
            <a:r>
              <a:rPr lang="en-US" dirty="0"/>
              <a:t>}</a:t>
            </a:r>
          </a:p>
        </p:txBody>
      </p:sp>
      <p:sp>
        <p:nvSpPr>
          <p:cNvPr id="7" name="AutoShape 6"/>
          <p:cNvSpPr>
            <a:spLocks noChangeArrowheads="1"/>
          </p:cNvSpPr>
          <p:nvPr/>
        </p:nvSpPr>
        <p:spPr bwMode="auto">
          <a:xfrm>
            <a:off x="8051990" y="4267200"/>
            <a:ext cx="2614422" cy="533400"/>
          </a:xfrm>
          <a:prstGeom prst="wedgeRoundRectCallout">
            <a:avLst>
              <a:gd name="adj1" fmla="val -57819"/>
              <a:gd name="adj2" fmla="val -97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Instance member</a:t>
            </a:r>
            <a:endParaRPr lang="bg-BG" sz="2400" b="1" dirty="0">
              <a:solidFill>
                <a:srgbClr val="FFFFFF"/>
              </a:solidFill>
            </a:endParaRPr>
          </a:p>
        </p:txBody>
      </p:sp>
      <p:sp>
        <p:nvSpPr>
          <p:cNvPr id="9" name="AutoShape 6"/>
          <p:cNvSpPr>
            <a:spLocks noChangeArrowheads="1"/>
          </p:cNvSpPr>
          <p:nvPr/>
        </p:nvSpPr>
        <p:spPr bwMode="auto">
          <a:xfrm>
            <a:off x="1141412" y="4419600"/>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 class member</a:t>
            </a:r>
            <a:endParaRPr lang="bg-BG" sz="2400" b="1" dirty="0">
              <a:solidFill>
                <a:srgbClr val="FFFFFF"/>
              </a:solidFill>
            </a:endParaRPr>
          </a:p>
        </p:txBody>
      </p:sp>
      <p:sp>
        <p:nvSpPr>
          <p:cNvPr id="10" name="AutoShape 6"/>
          <p:cNvSpPr>
            <a:spLocks noChangeArrowheads="1"/>
          </p:cNvSpPr>
          <p:nvPr/>
        </p:nvSpPr>
        <p:spPr bwMode="auto">
          <a:xfrm>
            <a:off x="8523612" y="2590800"/>
            <a:ext cx="2050279" cy="533400"/>
          </a:xfrm>
          <a:prstGeom prst="wedgeRoundRectCallout">
            <a:avLst>
              <a:gd name="adj1" fmla="val -59817"/>
              <a:gd name="adj2" fmla="val -6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Local variable</a:t>
            </a:r>
            <a:endParaRPr lang="bg-BG" sz="2400" b="1" dirty="0">
              <a:solidFill>
                <a:srgbClr val="FFFFFF"/>
              </a:solidFill>
            </a:endParaRPr>
          </a:p>
        </p:txBody>
      </p:sp>
    </p:spTree>
    <p:extLst>
      <p:ext uri="{BB962C8B-B14F-4D97-AF65-F5344CB8AC3E}">
        <p14:creationId xmlns:p14="http://schemas.microsoft.com/office/powerpoint/2010/main" val="781457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sz="3200" b="1" dirty="0">
                <a:solidFill>
                  <a:schemeClr val="bg1"/>
                </a:solidFill>
                <a:latin typeface="Consolas" panose="020B0609020204030204" pitchFamily="49" charset="0"/>
              </a:rPr>
              <a:t>virtual</a:t>
            </a:r>
            <a:r>
              <a:rPr lang="en-US" dirty="0">
                <a:solidFill>
                  <a:schemeClr val="bg1"/>
                </a:solidFill>
              </a:rPr>
              <a:t> </a:t>
            </a:r>
            <a:r>
              <a:rPr lang="en-US" dirty="0" smtClean="0"/>
              <a:t>- </a:t>
            </a:r>
            <a:r>
              <a:rPr lang="en-US" dirty="0"/>
              <a:t>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25</a:t>
            </a:fld>
            <a:endParaRPr lang="en-US" dirty="0"/>
          </a:p>
        </p:txBody>
      </p:sp>
      <p:sp>
        <p:nvSpPr>
          <p:cNvPr id="7" name="Text Placeholder 5"/>
          <p:cNvSpPr txBox="1">
            <a:spLocks/>
          </p:cNvSpPr>
          <p:nvPr/>
        </p:nvSpPr>
        <p:spPr>
          <a:xfrm>
            <a:off x="2741612" y="2008801"/>
            <a:ext cx="64770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2743336" y="4168781"/>
            <a:ext cx="6475275"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Dog </a:t>
            </a:r>
            <a:r>
              <a:rPr lang="en-US" dirty="0">
                <a:solidFill>
                  <a:schemeClr val="bg1"/>
                </a:solidFill>
              </a:rPr>
              <a:t>:</a:t>
            </a:r>
            <a:r>
              <a:rPr lang="en-US" dirty="0"/>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Tree>
    <p:extLst>
      <p:ext uri="{BB962C8B-B14F-4D97-AF65-F5344CB8AC3E}">
        <p14:creationId xmlns:p14="http://schemas.microsoft.com/office/powerpoint/2010/main" val="33240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body" sz="quarter" idx="10"/>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bg-BG" dirty="0" smtClean="0">
                <a:latin typeface="+mn-lt"/>
              </a:rPr>
              <a:t>T</a:t>
            </a:r>
            <a:r>
              <a:rPr lang="bg-BG" altLang="bg-BG" dirty="0" smtClean="0">
                <a:latin typeface="+mn-lt"/>
              </a:rPr>
              <a:t>he </a:t>
            </a:r>
            <a:r>
              <a:rPr lang="bg-BG" altLang="bg-BG" b="1" dirty="0" smtClean="0">
                <a:solidFill>
                  <a:schemeClr val="bg1"/>
                </a:solidFill>
                <a:latin typeface="Consolas" panose="020B0609020204030204" pitchFamily="49" charset="0"/>
              </a:rPr>
              <a:t>sealed</a:t>
            </a:r>
            <a:r>
              <a:rPr lang="bg-BG" altLang="bg-BG" dirty="0" smtClean="0">
                <a:latin typeface="+mn-lt"/>
              </a:rPr>
              <a:t> modifier prevents other classes from </a:t>
            </a:r>
            <a:r>
              <a:rPr lang="bg-BG" altLang="bg-BG" b="1" dirty="0" smtClean="0">
                <a:solidFill>
                  <a:schemeClr val="bg1"/>
                </a:solidFill>
                <a:latin typeface="+mn-lt"/>
              </a:rPr>
              <a:t>inheriting</a:t>
            </a:r>
            <a:r>
              <a:rPr lang="bg-BG" altLang="bg-BG" dirty="0" smtClean="0">
                <a:latin typeface="+mn-lt"/>
              </a:rPr>
              <a:t> </a:t>
            </a:r>
            <a:r>
              <a:rPr lang="en-US" altLang="bg-BG" dirty="0" smtClean="0">
                <a:latin typeface="+mn-lt"/>
              </a:rPr>
              <a:t/>
            </a:r>
            <a:br>
              <a:rPr lang="en-US" altLang="bg-BG" dirty="0" smtClean="0">
                <a:latin typeface="+mn-lt"/>
              </a:rPr>
            </a:br>
            <a:r>
              <a:rPr lang="bg-BG" altLang="bg-BG" dirty="0" smtClean="0">
                <a:latin typeface="+mn-lt"/>
              </a:rPr>
              <a:t>from it</a:t>
            </a:r>
            <a:endParaRPr lang="en-US" altLang="bg-BG" dirty="0" smtClean="0">
              <a:latin typeface="+mn-lt"/>
            </a:endParaRPr>
          </a:p>
          <a:p>
            <a:pPr lvl="0"/>
            <a:r>
              <a:rPr lang="en-US" altLang="bg-BG" dirty="0" smtClean="0">
                <a:latin typeface="+mn-lt"/>
              </a:rPr>
              <a:t>You can use the </a:t>
            </a:r>
            <a:r>
              <a:rPr lang="en-US" altLang="bg-BG" b="1" dirty="0" smtClean="0">
                <a:solidFill>
                  <a:schemeClr val="bg1"/>
                </a:solidFill>
                <a:latin typeface="Consolas" panose="020B0609020204030204" pitchFamily="49" charset="0"/>
              </a:rPr>
              <a:t>sealed</a:t>
            </a:r>
            <a:r>
              <a:rPr lang="en-US" altLang="bg-BG" dirty="0" smtClean="0">
                <a:latin typeface="+mn-lt"/>
              </a:rPr>
              <a:t> modifier on a </a:t>
            </a:r>
            <a:r>
              <a:rPr lang="en-US" altLang="bg-BG" b="1" dirty="0" smtClean="0">
                <a:solidFill>
                  <a:schemeClr val="bg1"/>
                </a:solidFill>
                <a:latin typeface="+mn-lt"/>
              </a:rPr>
              <a:t>method</a:t>
            </a:r>
            <a:r>
              <a:rPr lang="en-US" altLang="bg-BG" dirty="0" smtClean="0">
                <a:latin typeface="+mn-lt"/>
              </a:rPr>
              <a:t> or a </a:t>
            </a:r>
            <a:r>
              <a:rPr lang="en-US" altLang="bg-BG" b="1" dirty="0" smtClean="0">
                <a:solidFill>
                  <a:schemeClr val="bg1"/>
                </a:solidFill>
                <a:latin typeface="+mn-lt"/>
              </a:rPr>
              <a:t>property</a:t>
            </a:r>
            <a:r>
              <a:rPr lang="en-US" altLang="bg-BG" dirty="0" smtClean="0">
                <a:latin typeface="+mn-lt"/>
              </a:rPr>
              <a:t> </a:t>
            </a:r>
            <a:br>
              <a:rPr lang="en-US" altLang="bg-BG" dirty="0" smtClean="0">
                <a:latin typeface="+mn-lt"/>
              </a:rPr>
            </a:br>
            <a:r>
              <a:rPr lang="en-US" altLang="bg-BG" dirty="0" smtClean="0">
                <a:latin typeface="+mn-lt"/>
              </a:rPr>
              <a:t>in a </a:t>
            </a:r>
            <a:r>
              <a:rPr lang="en-US" altLang="bg-BG" b="1" dirty="0" smtClean="0">
                <a:solidFill>
                  <a:schemeClr val="bg1"/>
                </a:solidFill>
                <a:latin typeface="Consolas" panose="020B0609020204030204" pitchFamily="49" charset="0"/>
              </a:rPr>
              <a:t>base</a:t>
            </a:r>
            <a:r>
              <a:rPr lang="en-US" altLang="bg-BG" dirty="0" smtClean="0">
                <a:latin typeface="+mn-lt"/>
              </a:rPr>
              <a:t> class:</a:t>
            </a:r>
          </a:p>
          <a:p>
            <a:r>
              <a:rPr lang="en-US" altLang="bg-BG" sz="3400" dirty="0" smtClean="0">
                <a:latin typeface="+mn-lt"/>
              </a:rPr>
              <a:t>It enables you to </a:t>
            </a:r>
            <a:r>
              <a:rPr lang="en-US" altLang="bg-BG" sz="3400" b="1" dirty="0" smtClean="0">
                <a:solidFill>
                  <a:schemeClr val="bg1"/>
                </a:solidFill>
                <a:latin typeface="+mn-lt"/>
              </a:rPr>
              <a:t>allow classes </a:t>
            </a:r>
            <a:r>
              <a:rPr lang="en-US" altLang="bg-BG" sz="3400" dirty="0" smtClean="0">
                <a:latin typeface="+mn-lt"/>
              </a:rPr>
              <a:t>to </a:t>
            </a:r>
            <a:r>
              <a:rPr lang="en-US" altLang="bg-BG" sz="3400" b="1" dirty="0" smtClean="0">
                <a:solidFill>
                  <a:schemeClr val="bg1"/>
                </a:solidFill>
                <a:latin typeface="+mn-lt"/>
              </a:rPr>
              <a:t>derive</a:t>
            </a:r>
            <a:r>
              <a:rPr lang="en-US" altLang="bg-BG" sz="3400" dirty="0" smtClean="0">
                <a:latin typeface="+mn-lt"/>
              </a:rPr>
              <a:t> from your class</a:t>
            </a:r>
          </a:p>
          <a:p>
            <a:pPr>
              <a:buClr>
                <a:schemeClr val="tx1"/>
              </a:buClr>
            </a:pPr>
            <a:r>
              <a:rPr lang="en-US" altLang="bg-BG" sz="3400" b="1" dirty="0" smtClean="0">
                <a:solidFill>
                  <a:schemeClr val="bg1"/>
                </a:solidFill>
                <a:latin typeface="+mn-lt"/>
              </a:rPr>
              <a:t>Prevents</a:t>
            </a:r>
            <a:r>
              <a:rPr lang="en-US" altLang="bg-BG" sz="3400" dirty="0" smtClean="0">
                <a:latin typeface="+mn-lt"/>
              </a:rPr>
              <a:t> the </a:t>
            </a:r>
            <a:r>
              <a:rPr lang="en-US" altLang="bg-BG" sz="3400" b="1" dirty="0" smtClean="0">
                <a:solidFill>
                  <a:schemeClr val="bg1"/>
                </a:solidFill>
                <a:latin typeface="+mn-lt"/>
              </a:rPr>
              <a:t>overriding</a:t>
            </a:r>
            <a:r>
              <a:rPr lang="en-US" altLang="bg-BG" sz="3400" dirty="0" smtClean="0">
                <a:latin typeface="+mn-lt"/>
              </a:rPr>
              <a:t> of specific </a:t>
            </a:r>
            <a:r>
              <a:rPr lang="en-US" altLang="bg-BG" sz="3400" b="1" dirty="0" smtClean="0">
                <a:solidFill>
                  <a:schemeClr val="bg1"/>
                </a:solidFill>
                <a:latin typeface="Consolas" panose="020B0609020204030204" pitchFamily="49" charset="0"/>
              </a:rPr>
              <a:t>virtual</a:t>
            </a:r>
            <a:r>
              <a:rPr lang="en-US" altLang="bg-BG" sz="3400" dirty="0" smtClean="0">
                <a:latin typeface="+mn-lt"/>
              </a:rPr>
              <a:t> </a:t>
            </a:r>
            <a:r>
              <a:rPr lang="en-US" altLang="bg-BG" sz="3400" b="1" dirty="0" smtClean="0">
                <a:solidFill>
                  <a:schemeClr val="bg1"/>
                </a:solidFill>
                <a:latin typeface="+mn-lt"/>
              </a:rPr>
              <a:t>methods</a:t>
            </a:r>
            <a:r>
              <a:rPr lang="en-US" altLang="bg-BG" sz="3400" dirty="0" smtClean="0">
                <a:latin typeface="+mn-lt"/>
              </a:rPr>
              <a:t> and </a:t>
            </a:r>
            <a:br>
              <a:rPr lang="en-US" altLang="bg-BG" sz="3400" dirty="0" smtClean="0">
                <a:latin typeface="+mn-lt"/>
              </a:rPr>
            </a:br>
            <a:r>
              <a:rPr lang="en-US" altLang="bg-BG" sz="3400" noProof="1" smtClean="0">
                <a:latin typeface="+mn-lt"/>
              </a:rPr>
              <a:t>properties</a:t>
            </a:r>
          </a:p>
          <a:p>
            <a:pPr lvl="0"/>
            <a:endParaRPr lang="bg-BG" altLang="bg-BG" dirty="0" smtClean="0"/>
          </a:p>
        </p:txBody>
      </p:sp>
      <p:sp>
        <p:nvSpPr>
          <p:cNvPr id="4" name="Title 3"/>
          <p:cNvSpPr>
            <a:spLocks noGrp="1"/>
          </p:cNvSpPr>
          <p:nvPr>
            <p:ph type="title"/>
          </p:nvPr>
        </p:nvSpPr>
        <p:spPr/>
        <p:txBody>
          <a:bodyPr/>
          <a:lstStyle/>
          <a:p>
            <a:r>
              <a:rPr lang="en-US" dirty="0" smtClean="0"/>
              <a:t>Sealed Modifier</a:t>
            </a:r>
            <a:endParaRPr lang="bg-BG"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26</a:t>
            </a:fld>
            <a:endParaRPr lang="en-US" dirty="0"/>
          </a:p>
        </p:txBody>
      </p:sp>
    </p:spTree>
    <p:extLst>
      <p:ext uri="{BB962C8B-B14F-4D97-AF65-F5344CB8AC3E}">
        <p14:creationId xmlns:p14="http://schemas.microsoft.com/office/powerpoint/2010/main" val="3596356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a:t>
            </a:r>
            <a:r>
              <a:rPr lang="en-US" sz="4000" dirty="0" smtClean="0"/>
              <a:t>- </a:t>
            </a:r>
            <a:r>
              <a:rPr lang="en-US" sz="4000" dirty="0"/>
              <a:t>Extension</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27</a:t>
            </a:fld>
            <a:endParaRPr lang="en-US" dirty="0"/>
          </a:p>
        </p:txBody>
      </p:sp>
      <p:sp>
        <p:nvSpPr>
          <p:cNvPr id="8" name="Rectangle: Rounded Corners 7"/>
          <p:cNvSpPr/>
          <p:nvPr/>
        </p:nvSpPr>
        <p:spPr>
          <a:xfrm>
            <a:off x="3541712" y="22098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9" name="Rectangle: Rounded Corners 8"/>
          <p:cNvSpPr/>
          <p:nvPr/>
        </p:nvSpPr>
        <p:spPr>
          <a:xfrm>
            <a:off x="3784420" y="30720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List</a:t>
            </a:r>
          </a:p>
        </p:txBody>
      </p:sp>
      <p:sp>
        <p:nvSpPr>
          <p:cNvPr id="11" name="Rectangle: Rounded Corners 10"/>
          <p:cNvSpPr/>
          <p:nvPr/>
        </p:nvSpPr>
        <p:spPr>
          <a:xfrm>
            <a:off x="3250819" y="53340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CustomList</a:t>
            </a:r>
          </a:p>
        </p:txBody>
      </p:sp>
      <p:sp>
        <p:nvSpPr>
          <p:cNvPr id="15" name="AutoShape 6"/>
          <p:cNvSpPr>
            <a:spLocks noChangeArrowheads="1"/>
          </p:cNvSpPr>
          <p:nvPr/>
        </p:nvSpPr>
        <p:spPr bwMode="auto">
          <a:xfrm>
            <a:off x="4494212" y="4441039"/>
            <a:ext cx="1257301" cy="433200"/>
          </a:xfrm>
          <a:prstGeom prst="wedgeRoundRectCallout">
            <a:avLst>
              <a:gd name="adj1" fmla="val 63856"/>
              <a:gd name="adj2" fmla="val -3045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Extends</a:t>
            </a:r>
            <a:endParaRPr lang="bg-BG" sz="2400" b="1" dirty="0">
              <a:solidFill>
                <a:srgbClr val="FFFFFF"/>
              </a:solidFill>
            </a:endParaRPr>
          </a:p>
        </p:txBody>
      </p:sp>
      <p:sp>
        <p:nvSpPr>
          <p:cNvPr id="12" name="Arrow: Right 29"/>
          <p:cNvSpPr/>
          <p:nvPr/>
        </p:nvSpPr>
        <p:spPr>
          <a:xfrm rot="16200000">
            <a:off x="5375478" y="4380204"/>
            <a:ext cx="1527973" cy="2368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6505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5"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a:t>
            </a:r>
            <a:r>
              <a:rPr lang="en-US" dirty="0" smtClean="0"/>
              <a:t>list </a:t>
            </a:r>
            <a:r>
              <a:rPr lang="en-US" dirty="0"/>
              <a:t>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smtClean="0"/>
              <a:t>Method </a:t>
            </a:r>
            <a:r>
              <a:rPr lang="en-US" dirty="0"/>
              <a:t>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List</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28</a:t>
            </a:fld>
            <a:endParaRPr lang="en-US" dirty="0"/>
          </a:p>
        </p:txBody>
      </p:sp>
      <p:sp>
        <p:nvSpPr>
          <p:cNvPr id="18" name="Rectangle: Rounded Corners 17"/>
          <p:cNvSpPr/>
          <p:nvPr/>
        </p:nvSpPr>
        <p:spPr>
          <a:xfrm>
            <a:off x="3517248"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9" name="Rectangle: Rounded Corners 18"/>
          <p:cNvSpPr/>
          <p:nvPr/>
        </p:nvSpPr>
        <p:spPr>
          <a:xfrm>
            <a:off x="3728223" y="4212085"/>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rPr>
              <a:t>List&lt;string&gt;</a:t>
            </a:r>
            <a:endParaRPr lang="en-GB" sz="2800" b="1" noProof="1">
              <a:solidFill>
                <a:schemeClr val="bg2"/>
              </a:solidFill>
            </a:endParaRPr>
          </a:p>
        </p:txBody>
      </p:sp>
      <p:sp>
        <p:nvSpPr>
          <p:cNvPr id="20" name="Rectangle: Rounded Corners 19"/>
          <p:cNvSpPr/>
          <p:nvPr/>
        </p:nvSpPr>
        <p:spPr>
          <a:xfrm>
            <a:off x="3332034" y="5638800"/>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solidFill>
                  <a:schemeClr val="bg2"/>
                </a:solidFill>
              </a:rPr>
              <a:t>RandomList</a:t>
            </a:r>
            <a:endParaRPr lang="en-GB" sz="2800" b="1" noProof="1">
              <a:solidFill>
                <a:schemeClr val="bg2"/>
              </a:solidFill>
            </a:endParaRPr>
          </a:p>
        </p:txBody>
      </p:sp>
      <p:sp>
        <p:nvSpPr>
          <p:cNvPr id="22" name="AutoShape 6"/>
          <p:cNvSpPr>
            <a:spLocks noChangeArrowheads="1"/>
          </p:cNvSpPr>
          <p:nvPr/>
        </p:nvSpPr>
        <p:spPr bwMode="auto">
          <a:xfrm>
            <a:off x="8362298" y="5448247"/>
            <a:ext cx="3523314" cy="645714"/>
          </a:xfrm>
          <a:prstGeom prst="wedgeRoundRectCallout">
            <a:avLst>
              <a:gd name="adj1" fmla="val -53781"/>
              <a:gd name="adj2" fmla="val -9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a:t>
            </a:r>
            <a:r>
              <a:rPr lang="en-US" sz="2400" b="1" noProof="1">
                <a:solidFill>
                  <a:srgbClr val="FFFFFF"/>
                </a:solidFill>
              </a:rPr>
              <a:t>RandomElement</a:t>
            </a:r>
            <a:r>
              <a:rPr lang="en-US" sz="2400" b="1" dirty="0">
                <a:solidFill>
                  <a:srgbClr val="FFFFFF"/>
                </a:solidFill>
              </a:rPr>
              <a:t>():string</a:t>
            </a:r>
            <a:endParaRPr lang="bg-BG" sz="2400" b="1" dirty="0">
              <a:solidFill>
                <a:srgbClr val="FFFFFF"/>
              </a:solidFill>
            </a:endParaRPr>
          </a:p>
        </p:txBody>
      </p:sp>
      <p:sp>
        <p:nvSpPr>
          <p:cNvPr id="11" name="Arrow: Right 29"/>
          <p:cNvSpPr/>
          <p:nvPr/>
        </p:nvSpPr>
        <p:spPr>
          <a:xfrm rot="16200000">
            <a:off x="5286489"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4993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Random List</a:t>
            </a:r>
            <a:endParaRPr lang="bg-BG" sz="4000" dirty="0"/>
          </a:p>
        </p:txBody>
      </p:sp>
      <p:sp>
        <p:nvSpPr>
          <p:cNvPr id="11" name="Text Placeholder 5"/>
          <p:cNvSpPr txBox="1">
            <a:spLocks/>
          </p:cNvSpPr>
          <p:nvPr/>
        </p:nvSpPr>
        <p:spPr>
          <a:xfrm>
            <a:off x="1827212" y="1301432"/>
            <a:ext cx="86106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RandomList : </a:t>
            </a:r>
            <a:r>
              <a:rPr lang="en-US" dirty="0">
                <a:solidFill>
                  <a:schemeClr val="bg1"/>
                </a:solidFill>
              </a:rPr>
              <a:t>List&lt;string&gt;</a:t>
            </a:r>
            <a:r>
              <a:rPr lang="en-US" dirty="0"/>
              <a:t> {</a:t>
            </a:r>
          </a:p>
          <a:p>
            <a:r>
              <a:rPr lang="en-US" dirty="0"/>
              <a:t>  private Random rnd; </a:t>
            </a:r>
            <a:r>
              <a:rPr lang="en-US" i="1" dirty="0" smtClean="0">
                <a:solidFill>
                  <a:schemeClr val="accent2"/>
                </a:solidFill>
              </a:rPr>
              <a:t>// </a:t>
            </a:r>
            <a:r>
              <a:rPr lang="en-US" dirty="0" smtClean="0">
                <a:solidFill>
                  <a:schemeClr val="accent2"/>
                </a:solidFill>
              </a:rPr>
              <a:t>TODO</a:t>
            </a:r>
            <a:r>
              <a:rPr lang="en-US" i="1" dirty="0">
                <a:solidFill>
                  <a:schemeClr val="accent2"/>
                </a:solidFill>
              </a:rPr>
              <a:t>: Add constructor</a:t>
            </a:r>
          </a:p>
          <a:p>
            <a:r>
              <a:rPr lang="en-US" dirty="0"/>
              <a:t>  public string </a:t>
            </a:r>
            <a:r>
              <a:rPr lang="en-US" noProof="1" smtClean="0">
                <a:solidFill>
                  <a:schemeClr val="bg1"/>
                </a:solidFill>
              </a:rPr>
              <a:t>RemoveRandomElement</a:t>
            </a:r>
            <a:r>
              <a:rPr lang="en-US" dirty="0" smtClean="0">
                <a:solidFill>
                  <a:schemeClr val="bg1"/>
                </a:solidFill>
              </a:rPr>
              <a:t>() </a:t>
            </a:r>
            <a:r>
              <a:rPr lang="en-US" dirty="0" smtClean="0"/>
              <a:t>{</a:t>
            </a:r>
            <a:endParaRPr lang="en-US" dirty="0"/>
          </a:p>
          <a:p>
            <a:r>
              <a:rPr lang="en-US" dirty="0"/>
              <a:t>    int index = </a:t>
            </a:r>
            <a:r>
              <a:rPr lang="en-US" noProof="1"/>
              <a:t>rnd.Next(0, this.Count);</a:t>
            </a:r>
          </a:p>
          <a:p>
            <a:r>
              <a:rPr lang="en-US" dirty="0"/>
              <a:t>    string str = this[index];</a:t>
            </a:r>
          </a:p>
          <a:p>
            <a:r>
              <a:rPr lang="en-US" noProof="1"/>
              <a:t>    this.RemoveAt(index</a:t>
            </a:r>
            <a:r>
              <a:rPr lang="en-US" dirty="0"/>
              <a:t>);</a:t>
            </a:r>
          </a:p>
          <a:p>
            <a:r>
              <a:rPr lang="en-US" dirty="0"/>
              <a:t>    return str;</a:t>
            </a:r>
          </a:p>
          <a:p>
            <a:r>
              <a:rPr lang="en-US" dirty="0"/>
              <a:t>  } </a:t>
            </a:r>
          </a:p>
          <a:p>
            <a:r>
              <a:rPr lang="en-US" dirty="0"/>
              <a:t>}</a:t>
            </a:r>
          </a:p>
        </p:txBody>
      </p:sp>
      <p:sp>
        <p:nvSpPr>
          <p:cNvPr id="6" name="TextBox 6">
            <a:extLst>
              <a:ext uri="{FF2B5EF4-FFF2-40B4-BE49-F238E27FC236}">
                <a16:creationId xmlns:a16="http://schemas.microsoft.com/office/drawing/2014/main" id="{15A723FC-18A1-427A-A31E-0CAED8622B76}"/>
              </a:ext>
            </a:extLst>
          </p:cNvPr>
          <p:cNvSpPr txBox="1"/>
          <p:nvPr/>
        </p:nvSpPr>
        <p:spPr>
          <a:xfrm>
            <a:off x="798512" y="6447303"/>
            <a:ext cx="10591800" cy="369332"/>
          </a:xfrm>
          <a:prstGeom prst="rect">
            <a:avLst/>
          </a:prstGeom>
          <a:noFill/>
        </p:spPr>
        <p:txBody>
          <a:bodyPr wrap="square" rtlCol="0">
            <a:spAutoFit/>
          </a:bodyPr>
          <a:lstStyle/>
          <a:p>
            <a:pPr algn="ctr"/>
            <a:r>
              <a:rPr lang="en-US" dirty="0"/>
              <a:t>Check your solution here</a:t>
            </a:r>
            <a:r>
              <a:rPr lang="en-US" dirty="0" smtClean="0"/>
              <a:t>: </a:t>
            </a:r>
            <a:r>
              <a:rPr lang="en-US" dirty="0">
                <a:hlinkClick r:id="rId3"/>
              </a:rPr>
              <a:t>https://judge.softuni.bg/Contests/1499/Inheritance-Lab</a:t>
            </a:r>
            <a:endParaRPr lang="en-US" dirty="0"/>
          </a:p>
        </p:txBody>
      </p:sp>
      <p:sp>
        <p:nvSpPr>
          <p:cNvPr id="3" name="Slide Number Placeholder 2"/>
          <p:cNvSpPr>
            <a:spLocks noGrp="1"/>
          </p:cNvSpPr>
          <p:nvPr>
            <p:ph type="sldNum" sz="quarter" idx="14"/>
          </p:nvPr>
        </p:nvSpPr>
        <p:spPr/>
        <p:txBody>
          <a:bodyPr/>
          <a:lstStyle/>
          <a:p>
            <a:fld id="{C014DD1E-5D91-48A3-AD6D-45FBA980D106}" type="slidenum">
              <a:rPr lang="en-US" smtClean="0"/>
              <a:pPr/>
              <a:t>29</a:t>
            </a:fld>
            <a:endParaRPr lang="en-US" dirty="0"/>
          </a:p>
        </p:txBody>
      </p:sp>
    </p:spTree>
    <p:extLst>
      <p:ext uri="{BB962C8B-B14F-4D97-AF65-F5344CB8AC3E}">
        <p14:creationId xmlns:p14="http://schemas.microsoft.com/office/powerpoint/2010/main" val="1440808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smtClean="0"/>
              <a:t>#</a:t>
            </a:r>
            <a:r>
              <a:rPr lang="en-US" sz="11500" b="1" noProof="1" smtClean="0"/>
              <a:t>csharp</a:t>
            </a:r>
            <a:r>
              <a:rPr lang="bg-BG" sz="11500" b="1" dirty="0" smtClean="0"/>
              <a:t>-</a:t>
            </a:r>
            <a:r>
              <a:rPr lang="en-US" sz="11500" b="1" noProof="1" smtClean="0"/>
              <a:t>advanced</a:t>
            </a:r>
            <a:endParaRPr lang="en-US" sz="11500" noProof="1"/>
          </a:p>
        </p:txBody>
      </p:sp>
      <p:sp>
        <p:nvSpPr>
          <p:cNvPr id="6" name="Title 3"/>
          <p:cNvSpPr>
            <a:spLocks noGrp="1"/>
          </p:cNvSpPr>
          <p:nvPr>
            <p:ph type="title"/>
          </p:nvPr>
        </p:nvSpPr>
        <p:spPr/>
        <p:txBody>
          <a:bodyPr/>
          <a:lstStyle/>
          <a:p>
            <a:r>
              <a:rPr lang="en-US" dirty="0"/>
              <a:t>Have a Question?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861354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p:txBody>
          <a:bodyPr/>
          <a:lstStyle/>
          <a:p>
            <a:r>
              <a:rPr lang="en-GB" dirty="0"/>
              <a:t>Types of Class Reuse</a:t>
            </a:r>
          </a:p>
        </p:txBody>
      </p:sp>
      <p:sp>
        <p:nvSpPr>
          <p:cNvPr id="3"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p:txBody>
          <a:bodyPr/>
          <a:lstStyle/>
          <a:p>
            <a:r>
              <a:rPr lang="en-US" dirty="0"/>
              <a:t>Extension, Composition, Delegation</a:t>
            </a:r>
          </a:p>
        </p:txBody>
      </p:sp>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8012" y="990600"/>
            <a:ext cx="3352800" cy="3352800"/>
          </a:xfrm>
          <a:prstGeom prst="rect">
            <a:avLst/>
          </a:prstGeom>
        </p:spPr>
      </p:pic>
    </p:spTree>
    <p:extLst>
      <p:ext uri="{BB962C8B-B14F-4D97-AF65-F5344CB8AC3E}">
        <p14:creationId xmlns:p14="http://schemas.microsoft.com/office/powerpoint/2010/main" val="17336567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7412" y="34290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2" name="Rectangle: Rounded Corners 11"/>
          <p:cNvSpPr/>
          <p:nvPr/>
        </p:nvSpPr>
        <p:spPr>
          <a:xfrm>
            <a:off x="3670120" y="42912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List</a:t>
            </a:r>
            <a:r>
              <a:rPr lang="bg-BG" sz="2800" b="1" noProof="1">
                <a:solidFill>
                  <a:schemeClr val="bg2"/>
                </a:solidFill>
              </a:rPr>
              <a:t>&lt;</a:t>
            </a:r>
            <a:r>
              <a:rPr lang="af-ZA" sz="2800" b="1" noProof="1">
                <a:solidFill>
                  <a:schemeClr val="bg2"/>
                </a:solidFill>
              </a:rPr>
              <a:t>string</a:t>
            </a:r>
            <a:r>
              <a:rPr lang="bg-BG" sz="2800" b="1" noProof="1">
                <a:solidFill>
                  <a:schemeClr val="bg2"/>
                </a:solidFill>
              </a:rPr>
              <a:t>&gt;</a:t>
            </a:r>
            <a:endParaRPr lang="en-GB" sz="2800" b="1" noProof="1">
              <a:solidFill>
                <a:schemeClr val="bg2"/>
              </a:solidFill>
            </a:endParaRPr>
          </a:p>
        </p:txBody>
      </p:sp>
      <p:sp>
        <p:nvSpPr>
          <p:cNvPr id="13" name="Rectangle: Rounded Corners 12"/>
          <p:cNvSpPr/>
          <p:nvPr/>
        </p:nvSpPr>
        <p:spPr>
          <a:xfrm>
            <a:off x="3136519" y="56629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CustomList</a:t>
            </a:r>
          </a:p>
        </p:txBody>
      </p:sp>
      <p:sp>
        <p:nvSpPr>
          <p:cNvPr id="10" name="Arrow: Right 29"/>
          <p:cNvSpPr/>
          <p:nvPr/>
        </p:nvSpPr>
        <p:spPr>
          <a:xfrm rot="16200000">
            <a:off x="5694661" y="5152215"/>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3"/>
          </p:nvPr>
        </p:nvSpPr>
        <p:spPr/>
        <p:txBody>
          <a:bodyPr/>
          <a:lstStyle/>
          <a:p>
            <a:fld id="{C014DD1E-5D91-48A3-AD6D-45FBA980D106}" type="slidenum">
              <a:rPr lang="en-US" smtClean="0"/>
              <a:pPr/>
              <a:t>31</a:t>
            </a:fld>
            <a:endParaRPr lang="en-US" dirty="0"/>
          </a:p>
        </p:txBody>
      </p:sp>
    </p:spTree>
    <p:extLst>
      <p:ext uri="{BB962C8B-B14F-4D97-AF65-F5344CB8AC3E}">
        <p14:creationId xmlns:p14="http://schemas.microsoft.com/office/powerpoint/2010/main" val="12767263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a:t>
            </a:r>
            <a:r>
              <a:rPr lang="en-GB" dirty="0"/>
              <a:t>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1598612" y="2436905"/>
            <a:ext cx="4436906" cy="320079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351212" y="4693716"/>
            <a:ext cx="1352561" cy="797957"/>
          </a:xfrm>
          <a:prstGeom prst="wedgeRoundRectCallout">
            <a:avLst>
              <a:gd name="adj1" fmla="val -45757"/>
              <a:gd name="adj2" fmla="val -6956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classes</a:t>
            </a:r>
            <a:endParaRPr lang="bg-BG" sz="2400" b="1" dirty="0">
              <a:solidFill>
                <a:srgbClr val="FFFFFF"/>
              </a:solidFill>
            </a:endParaRPr>
          </a:p>
        </p:txBody>
      </p:sp>
      <p:sp>
        <p:nvSpPr>
          <p:cNvPr id="7" name="Rectangle: Rounded Corners 6"/>
          <p:cNvSpPr/>
          <p:nvPr/>
        </p:nvSpPr>
        <p:spPr>
          <a:xfrm>
            <a:off x="6688677"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p:txBody>
      </p:sp>
      <p:sp>
        <p:nvSpPr>
          <p:cNvPr id="8" name="Rectangle: Rounded Corners 7"/>
          <p:cNvSpPr/>
          <p:nvPr/>
        </p:nvSpPr>
        <p:spPr>
          <a:xfrm>
            <a:off x="6973712"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Monitor</a:t>
            </a:r>
            <a:endParaRPr lang="en-US" sz="2800" b="1" dirty="0">
              <a:solidFill>
                <a:schemeClr val="bg2"/>
              </a:solidFill>
            </a:endParaRPr>
          </a:p>
        </p:txBody>
      </p:sp>
      <p:sp>
        <p:nvSpPr>
          <p:cNvPr id="9" name="Rectangle: Rounded Corners 8"/>
          <p:cNvSpPr/>
          <p:nvPr/>
        </p:nvSpPr>
        <p:spPr>
          <a:xfrm>
            <a:off x="6973713" y="4095415"/>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Touchpad</a:t>
            </a:r>
            <a:endParaRPr lang="en-US" sz="2800" b="1" dirty="0">
              <a:solidFill>
                <a:schemeClr val="bg2"/>
              </a:solidFill>
            </a:endParaRPr>
          </a:p>
        </p:txBody>
      </p:sp>
      <p:sp>
        <p:nvSpPr>
          <p:cNvPr id="10" name="Rectangle: Rounded Corners 9"/>
          <p:cNvSpPr/>
          <p:nvPr/>
        </p:nvSpPr>
        <p:spPr>
          <a:xfrm>
            <a:off x="6961051" y="5088237"/>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Keyboard</a:t>
            </a:r>
            <a:endParaRPr lang="en-US" sz="2800" b="1" dirty="0">
              <a:solidFill>
                <a:schemeClr val="bg2"/>
              </a:solidFill>
            </a:endParaRPr>
          </a:p>
        </p:txBody>
      </p:sp>
      <p:sp>
        <p:nvSpPr>
          <p:cNvPr id="5" name="Slide Number Placeholder 4"/>
          <p:cNvSpPr>
            <a:spLocks noGrp="1"/>
          </p:cNvSpPr>
          <p:nvPr>
            <p:ph type="sldNum" sz="quarter" idx="13"/>
          </p:nvPr>
        </p:nvSpPr>
        <p:spPr/>
        <p:txBody>
          <a:bodyPr/>
          <a:lstStyle/>
          <a:p>
            <a:fld id="{C014DD1E-5D91-48A3-AD6D-45FBA980D106}" type="slidenum">
              <a:rPr lang="en-US" smtClean="0"/>
              <a:pPr/>
              <a:t>32</a:t>
            </a:fld>
            <a:endParaRPr lang="en-US" dirty="0"/>
          </a:p>
        </p:txBody>
      </p:sp>
    </p:spTree>
    <p:extLst>
      <p:ext uri="{BB962C8B-B14F-4D97-AF65-F5344CB8AC3E}">
        <p14:creationId xmlns:p14="http://schemas.microsoft.com/office/powerpoint/2010/main" val="3927620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370012" y="1310403"/>
            <a:ext cx="5029200" cy="492299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a:t>
            </a:r>
          </a:p>
          <a:p>
            <a:r>
              <a:rPr lang="en-US" dirty="0"/>
              <a:t>  Monitor monitor;</a:t>
            </a:r>
          </a:p>
          <a:p>
            <a:r>
              <a:rPr lang="en-US" dirty="0"/>
              <a:t>  void IncrBrightness()</a:t>
            </a:r>
          </a:p>
          <a:p>
            <a:r>
              <a:rPr lang="en-US" dirty="0"/>
              <a:t>    monitor.Brighten();</a:t>
            </a:r>
          </a:p>
          <a:p>
            <a:r>
              <a:rPr lang="en-US" dirty="0"/>
              <a:t>  </a:t>
            </a:r>
          </a:p>
          <a:p>
            <a:r>
              <a:rPr lang="en-US" dirty="0"/>
              <a:t>  void DecrBrightness()</a:t>
            </a:r>
          </a:p>
          <a:p>
            <a:r>
              <a:rPr lang="en-US" dirty="0"/>
              <a:t>    </a:t>
            </a:r>
            <a:r>
              <a:rPr lang="en-US" noProof="1"/>
              <a:t>monitor.Dim();</a:t>
            </a:r>
          </a:p>
          <a:p>
            <a:r>
              <a:rPr lang="en-US" dirty="0"/>
              <a:t>}</a:t>
            </a:r>
          </a:p>
        </p:txBody>
      </p:sp>
      <p:grpSp>
        <p:nvGrpSpPr>
          <p:cNvPr id="5" name="Group 4"/>
          <p:cNvGrpSpPr/>
          <p:nvPr/>
        </p:nvGrpSpPr>
        <p:grpSpPr>
          <a:xfrm>
            <a:off x="6932612"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r>
                <a:rPr lang="en-GB" sz="3200" b="1" noProof="1">
                  <a:solidFill>
                    <a:schemeClr val="bg2"/>
                  </a:solidFill>
                </a:rPr>
                <a:t>increaseBrightness</a:t>
              </a:r>
              <a:r>
                <a:rPr lang="en-GB" sz="3200" b="1" dirty="0">
                  <a:solidFill>
                    <a:schemeClr val="bg2"/>
                  </a:solidFill>
                </a:rPr>
                <a:t>()</a:t>
              </a:r>
            </a:p>
            <a:p>
              <a:pPr algn="ctr"/>
              <a:r>
                <a:rPr lang="en-GB" sz="3200" b="1" noProof="1">
                  <a:solidFill>
                    <a:schemeClr val="bg2"/>
                  </a:solidFill>
                </a:rPr>
                <a:t>decreaseBrightness</a:t>
              </a:r>
              <a:r>
                <a:rPr lang="en-GB" sz="3200" b="1" dirty="0">
                  <a:solidFill>
                    <a:schemeClr val="bg2"/>
                  </a:solidFill>
                </a:rPr>
                <a:t>()</a:t>
              </a:r>
            </a:p>
          </p:txBody>
        </p:sp>
        <p:sp>
          <p:nvSpPr>
            <p:cNvPr id="8" name="Rectangle: Rounded Corners 7"/>
            <p:cNvSpPr/>
            <p:nvPr/>
          </p:nvSpPr>
          <p:spPr>
            <a:xfrm>
              <a:off x="7189666" y="2824042"/>
              <a:ext cx="4302299" cy="64015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Monitor</a:t>
              </a:r>
              <a:endParaRPr lang="en-US" sz="2800" b="1" dirty="0">
                <a:solidFill>
                  <a:schemeClr val="bg2"/>
                </a:solidFill>
              </a:endParaRPr>
            </a:p>
          </p:txBody>
        </p:sp>
      </p:grpSp>
      <p:sp>
        <p:nvSpPr>
          <p:cNvPr id="3" name="Slide Number Placeholder 2"/>
          <p:cNvSpPr>
            <a:spLocks noGrp="1"/>
          </p:cNvSpPr>
          <p:nvPr>
            <p:ph type="sldNum" sz="quarter" idx="14"/>
          </p:nvPr>
        </p:nvSpPr>
        <p:spPr/>
        <p:txBody>
          <a:bodyPr/>
          <a:lstStyle/>
          <a:p>
            <a:fld id="{C014DD1E-5D91-48A3-AD6D-45FBA980D106}" type="slidenum">
              <a:rPr lang="en-US" smtClean="0"/>
              <a:pPr/>
              <a:t>33</a:t>
            </a:fld>
            <a:endParaRPr lang="en-US" dirty="0"/>
          </a:p>
        </p:txBody>
      </p:sp>
    </p:spTree>
    <p:extLst>
      <p:ext uri="{BB962C8B-B14F-4D97-AF65-F5344CB8AC3E}">
        <p14:creationId xmlns:p14="http://schemas.microsoft.com/office/powerpoint/2010/main" val="19517854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196125"/>
            <a:ext cx="11815018" cy="1383874"/>
          </a:xfrm>
          <a:prstGeom prst="rect">
            <a:avLst/>
          </a:prstGeom>
        </p:spPr>
        <p:txBody>
          <a:bodyPr>
            <a:normAutofit/>
          </a:bodyPr>
          <a:lstStyle/>
          <a:p>
            <a:pPr>
              <a:lnSpc>
                <a:spcPct val="100000"/>
              </a:lnSpc>
            </a:pPr>
            <a:r>
              <a:rPr lang="en-US" dirty="0"/>
              <a:t>Create a simple </a:t>
            </a:r>
            <a:r>
              <a:rPr lang="en-US" b="1" dirty="0" smtClean="0">
                <a:solidFill>
                  <a:schemeClr val="bg1"/>
                </a:solidFill>
              </a:rPr>
              <a:t>StackOfStrings</a:t>
            </a:r>
            <a:r>
              <a:rPr lang="en-US" dirty="0" smtClean="0"/>
              <a:t> </a:t>
            </a:r>
            <a:r>
              <a:rPr lang="en-US" dirty="0"/>
              <a:t>class which </a:t>
            </a:r>
            <a:r>
              <a:rPr lang="en-US" b="1" dirty="0">
                <a:solidFill>
                  <a:schemeClr val="bg1"/>
                </a:solidFill>
              </a:rPr>
              <a:t>i</a:t>
            </a:r>
            <a:r>
              <a:rPr lang="en-US" b="1" dirty="0" smtClean="0">
                <a:solidFill>
                  <a:schemeClr val="bg1"/>
                </a:solidFill>
              </a:rPr>
              <a:t>nherits </a:t>
            </a:r>
            <a:r>
              <a:rPr lang="en-US" dirty="0" smtClean="0"/>
              <a:t>the </a:t>
            </a:r>
            <a:br>
              <a:rPr lang="en-US" dirty="0" smtClean="0"/>
            </a:br>
            <a:r>
              <a:rPr lang="en-US" dirty="0" smtClean="0"/>
              <a:t>Stack&lt;string&gt;</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34</a:t>
            </a:fld>
            <a:endParaRPr lang="en-US" dirty="0"/>
          </a:p>
        </p:txBody>
      </p:sp>
      <p:grpSp>
        <p:nvGrpSpPr>
          <p:cNvPr id="6" name="Group 5"/>
          <p:cNvGrpSpPr/>
          <p:nvPr/>
        </p:nvGrpSpPr>
        <p:grpSpPr>
          <a:xfrm>
            <a:off x="2208211" y="2954351"/>
            <a:ext cx="5029201" cy="1693849"/>
            <a:chOff x="-307406" y="1907448"/>
            <a:chExt cx="3132342" cy="1693849"/>
          </a:xfrm>
          <a:solidFill>
            <a:schemeClr val="tx1">
              <a:lumMod val="40000"/>
              <a:lumOff val="60000"/>
              <a:alpha val="19000"/>
            </a:schemeClr>
          </a:solidFill>
        </p:grpSpPr>
        <p:sp>
          <p:nvSpPr>
            <p:cNvPr id="8" name="Rectangle 3"/>
            <p:cNvSpPr>
              <a:spLocks noChangeArrowheads="1"/>
            </p:cNvSpPr>
            <p:nvPr/>
          </p:nvSpPr>
          <p:spPr bwMode="auto">
            <a:xfrm>
              <a:off x="-306388" y="1907448"/>
              <a:ext cx="3131324"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6" y="249127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+IsEmpty(): Boolean</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+AddRange(): void</a:t>
              </a: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212"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5F2F5BE9-686B-4406-BDF0-22A229511D38}"/>
              </a:ext>
            </a:extLst>
          </p:cNvPr>
          <p:cNvSpPr txBox="1"/>
          <p:nvPr/>
        </p:nvSpPr>
        <p:spPr>
          <a:xfrm>
            <a:off x="684212" y="6438384"/>
            <a:ext cx="10591800" cy="369332"/>
          </a:xfrm>
          <a:prstGeom prst="rect">
            <a:avLst/>
          </a:prstGeom>
          <a:noFill/>
        </p:spPr>
        <p:txBody>
          <a:bodyPr wrap="square" rtlCol="0">
            <a:spAutoFit/>
          </a:bodyPr>
          <a:lstStyle/>
          <a:p>
            <a:pPr algn="ctr"/>
            <a:r>
              <a:rPr lang="en-US" dirty="0"/>
              <a:t>Check your solution here: </a:t>
            </a:r>
            <a:r>
              <a:rPr lang="en-US" dirty="0">
                <a:hlinkClick r:id="rId4"/>
              </a:rPr>
              <a:t>https://judge.softuni.bg/Contests/1499/Inheritance-Lab</a:t>
            </a:r>
            <a:endParaRPr lang="en-US" dirty="0"/>
          </a:p>
        </p:txBody>
      </p:sp>
    </p:spTree>
    <p:extLst>
      <p:ext uri="{BB962C8B-B14F-4D97-AF65-F5344CB8AC3E}">
        <p14:creationId xmlns:p14="http://schemas.microsoft.com/office/powerpoint/2010/main" val="4125606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11" name="Text Placeholder 5"/>
          <p:cNvSpPr txBox="1">
            <a:spLocks/>
          </p:cNvSpPr>
          <p:nvPr/>
        </p:nvSpPr>
        <p:spPr>
          <a:xfrm>
            <a:off x="989012" y="1477424"/>
            <a:ext cx="10210800" cy="476916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StackOfStrings </a:t>
            </a:r>
            <a:r>
              <a:rPr lang="bg-BG" dirty="0"/>
              <a:t>: </a:t>
            </a:r>
            <a:r>
              <a:rPr lang="en-US" dirty="0"/>
              <a:t>Stack&lt;string&gt; {</a:t>
            </a:r>
          </a:p>
          <a:p>
            <a:r>
              <a:rPr lang="en-US" dirty="0"/>
              <a:t>  public bool </a:t>
            </a:r>
            <a:r>
              <a:rPr lang="en-US" noProof="1"/>
              <a:t>IsEmpty() {</a:t>
            </a:r>
          </a:p>
          <a:p>
            <a:r>
              <a:rPr lang="en-US" dirty="0"/>
              <a:t>    return </a:t>
            </a:r>
            <a:r>
              <a:rPr lang="en-US" noProof="1"/>
              <a:t>this.Count == 0;</a:t>
            </a:r>
            <a:endParaRPr lang="bg-BG" noProof="1"/>
          </a:p>
          <a:p>
            <a:r>
              <a:rPr lang="bg-BG" dirty="0"/>
              <a:t>  </a:t>
            </a:r>
            <a:r>
              <a:rPr lang="en-US" dirty="0"/>
              <a:t>}</a:t>
            </a:r>
          </a:p>
          <a:p>
            <a:r>
              <a:rPr lang="en-US" dirty="0"/>
              <a:t>  public </a:t>
            </a:r>
            <a:r>
              <a:rPr lang="en-US" noProof="1"/>
              <a:t>void AddRange(IEnumerable&lt;string&gt; </a:t>
            </a:r>
            <a:r>
              <a:rPr lang="en-US" dirty="0"/>
              <a:t>collection) {</a:t>
            </a:r>
          </a:p>
          <a:p>
            <a:r>
              <a:rPr lang="en-US" dirty="0"/>
              <a:t>    </a:t>
            </a:r>
            <a:r>
              <a:rPr lang="en-US" noProof="1"/>
              <a:t>foreach (var element in collection)</a:t>
            </a:r>
          </a:p>
          <a:p>
            <a:r>
              <a:rPr lang="en-US" noProof="1"/>
              <a:t>      this.Push(element);</a:t>
            </a:r>
          </a:p>
          <a:p>
            <a:r>
              <a:rPr lang="en-US" dirty="0"/>
              <a:t>  }</a:t>
            </a:r>
          </a:p>
          <a:p>
            <a:r>
              <a:rPr lang="en-US" dirty="0"/>
              <a:t>}</a:t>
            </a:r>
          </a:p>
        </p:txBody>
      </p:sp>
      <p:sp>
        <p:nvSpPr>
          <p:cNvPr id="8" name="TextBox 6">
            <a:extLst>
              <a:ext uri="{FF2B5EF4-FFF2-40B4-BE49-F238E27FC236}">
                <a16:creationId xmlns:a16="http://schemas.microsoft.com/office/drawing/2014/main" id="{5F2F5BE9-686B-4406-BDF0-22A229511D38}"/>
              </a:ext>
            </a:extLst>
          </p:cNvPr>
          <p:cNvSpPr txBox="1"/>
          <p:nvPr/>
        </p:nvSpPr>
        <p:spPr>
          <a:xfrm>
            <a:off x="684212"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3" name="Slide Number Placeholder 2"/>
          <p:cNvSpPr>
            <a:spLocks noGrp="1"/>
          </p:cNvSpPr>
          <p:nvPr>
            <p:ph type="sldNum" sz="quarter" idx="14"/>
          </p:nvPr>
        </p:nvSpPr>
        <p:spPr/>
        <p:txBody>
          <a:bodyPr/>
          <a:lstStyle/>
          <a:p>
            <a:fld id="{C014DD1E-5D91-48A3-AD6D-45FBA980D106}" type="slidenum">
              <a:rPr lang="en-US" smtClean="0"/>
              <a:pPr/>
              <a:t>35</a:t>
            </a:fld>
            <a:endParaRPr lang="en-US" dirty="0"/>
          </a:p>
        </p:txBody>
      </p:sp>
    </p:spTree>
    <p:extLst>
      <p:ext uri="{BB962C8B-B14F-4D97-AF65-F5344CB8AC3E}">
        <p14:creationId xmlns:p14="http://schemas.microsoft.com/office/powerpoint/2010/main" val="403582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137" y="1656225"/>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fld id="{C014DD1E-5D91-48A3-AD6D-45FBA980D106}" type="slidenum">
              <a:rPr lang="en-US" smtClean="0"/>
              <a:pPr/>
              <a:t>36</a:t>
            </a:fld>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353" y="1419749"/>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3348" y="3276640"/>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1485"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solidFill>
              </a:rPr>
              <a:t>code reuse</a:t>
            </a:r>
          </a:p>
          <a:p>
            <a:pPr>
              <a:lnSpc>
                <a:spcPct val="100000"/>
              </a:lnSpc>
              <a:buClr>
                <a:schemeClr val="bg2"/>
              </a:buClr>
            </a:pPr>
            <a:r>
              <a:rPr lang="en-US" sz="3600" b="1" dirty="0">
                <a:solidFill>
                  <a:schemeClr val="bg1"/>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solidFill>
              </a:rPr>
              <a:t>Superclass</a:t>
            </a:r>
            <a:r>
              <a:rPr lang="en-US" sz="3600" dirty="0">
                <a:solidFill>
                  <a:schemeClr val="bg2"/>
                </a:solidFill>
              </a:rPr>
              <a:t> and can </a:t>
            </a:r>
            <a:r>
              <a:rPr lang="en-US" sz="3600" b="1" dirty="0">
                <a:solidFill>
                  <a:schemeClr val="bg1"/>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solidFill>
              </a:rPr>
              <a:t>same role</a:t>
            </a:r>
          </a:p>
          <a:p>
            <a:pPr>
              <a:lnSpc>
                <a:spcPct val="100000"/>
              </a:lnSpc>
            </a:pPr>
            <a:r>
              <a:rPr lang="en-US" sz="3600" dirty="0">
                <a:solidFill>
                  <a:schemeClr val="bg2"/>
                </a:solidFill>
              </a:rPr>
              <a:t>Look for </a:t>
            </a:r>
            <a:r>
              <a:rPr lang="en-US" sz="3600" b="1" dirty="0">
                <a:solidFill>
                  <a:schemeClr val="bg1"/>
                </a:solidFill>
              </a:rPr>
              <a:t>IS-A</a:t>
            </a:r>
            <a:r>
              <a:rPr lang="en-US" sz="3600" dirty="0">
                <a:solidFill>
                  <a:schemeClr val="bg2"/>
                </a:solidFill>
              </a:rPr>
              <a:t> and </a:t>
            </a:r>
            <a:r>
              <a:rPr lang="en-US" sz="3600" b="1" dirty="0">
                <a:solidFill>
                  <a:schemeClr val="bg1"/>
                </a:solidFill>
              </a:rPr>
              <a:t>IS-A-SUBSTITUTE</a:t>
            </a:r>
            <a:endParaRPr lang="en-US" sz="3600" dirty="0">
              <a:solidFill>
                <a:schemeClr val="bg2"/>
              </a:solidFill>
            </a:endParaRPr>
          </a:p>
          <a:p>
            <a:pPr>
              <a:lnSpc>
                <a:spcPct val="100000"/>
              </a:lnSpc>
            </a:pPr>
            <a:r>
              <a:rPr lang="en-US" sz="3600" dirty="0">
                <a:solidFill>
                  <a:schemeClr val="bg2"/>
                </a:solidFill>
              </a:rPr>
              <a:t>Consider </a:t>
            </a:r>
            <a:r>
              <a:rPr lang="en-US" sz="3600" b="1" dirty="0">
                <a:solidFill>
                  <a:schemeClr val="bg1"/>
                </a:solidFill>
              </a:rPr>
              <a:t>Composition </a:t>
            </a:r>
            <a:r>
              <a:rPr lang="en-US" sz="3600" dirty="0">
                <a:solidFill>
                  <a:schemeClr val="bg2"/>
                </a:solidFill>
              </a:rPr>
              <a:t>and </a:t>
            </a:r>
            <a:r>
              <a:rPr lang="en-US" sz="3600" b="1" dirty="0">
                <a:solidFill>
                  <a:schemeClr val="bg1"/>
                </a:solidFill>
              </a:rPr>
              <a:t>Delegation</a:t>
            </a:r>
            <a:endParaRPr lang="en-US" sz="3600" dirty="0">
              <a:solidFill>
                <a:schemeClr val="bg2"/>
              </a:solidFill>
            </a:endParaRPr>
          </a:p>
        </p:txBody>
      </p:sp>
    </p:spTree>
    <p:extLst>
      <p:ext uri="{BB962C8B-B14F-4D97-AF65-F5344CB8AC3E}">
        <p14:creationId xmlns:p14="http://schemas.microsoft.com/office/powerpoint/2010/main" val="20871905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6400800"/>
            <a:ext cx="12111038" cy="361950"/>
          </a:xfrm>
        </p:spPr>
        <p:txBody>
          <a:bodyPr>
            <a:normAutofit fontScale="62500" lnSpcReduction="20000"/>
          </a:bodyPr>
          <a:lstStyle/>
          <a:p>
            <a:pPr algn="ctr"/>
            <a:r>
              <a:rPr lang="en-US" dirty="0">
                <a:hlinkClick r:id="rId3"/>
              </a:rPr>
              <a:t>https://softuni.bg/courses/csharp-advanced</a:t>
            </a:r>
            <a:endParaRPr lang="en-US" dirty="0"/>
          </a:p>
        </p:txBody>
      </p:sp>
    </p:spTree>
    <p:extLst>
      <p:ext uri="{BB962C8B-B14F-4D97-AF65-F5344CB8AC3E}">
        <p14:creationId xmlns:p14="http://schemas.microsoft.com/office/powerpoint/2010/main" val="4084379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38</a:t>
            </a:fld>
            <a:endParaRPr lang="en-US"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4526"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8418"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29586"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8419"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3505"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68418"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6617"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5679"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68419"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2216"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1419"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3385" y="5654316"/>
            <a:ext cx="6472875" cy="774091"/>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3295551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39</a:t>
            </a:fld>
            <a:endParaRPr lang="en-US"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757" y="1711221"/>
            <a:ext cx="8225314" cy="4149116"/>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9555177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p:txBody>
          <a:bodyPr/>
          <a:lstStyle/>
          <a:p>
            <a:r>
              <a:rPr lang="en-US" dirty="0"/>
              <a:t>Inheritance</a:t>
            </a:r>
          </a:p>
        </p:txBody>
      </p:sp>
      <p:sp>
        <p:nvSpPr>
          <p:cNvPr id="7" name="Text Placeholder 6">
            <a:extLst>
              <a:ext uri="{FF2B5EF4-FFF2-40B4-BE49-F238E27FC236}">
                <a16:creationId xmlns:a16="http://schemas.microsoft.com/office/drawing/2014/main" id="{A688D22A-6167-4B35-848C-430A24E1D2A6}"/>
              </a:ext>
            </a:extLst>
          </p:cNvPr>
          <p:cNvSpPr>
            <a:spLocks noGrp="1"/>
          </p:cNvSpPr>
          <p:nvPr>
            <p:ph type="body" sz="quarter" idx="11"/>
          </p:nvPr>
        </p:nvSpPr>
        <p:spPr/>
        <p:txBody>
          <a:bodyPr/>
          <a:lstStyle/>
          <a:p>
            <a:r>
              <a:rPr lang="en-US" dirty="0"/>
              <a:t>Extending Classes</a:t>
            </a:r>
          </a:p>
        </p:txBody>
      </p:sp>
      <p:sp>
        <p:nvSpPr>
          <p:cNvPr id="2" name="Rectangle 1"/>
          <p:cNvSpPr/>
          <p:nvPr/>
        </p:nvSpPr>
        <p:spPr>
          <a:xfrm>
            <a:off x="4811851" y="1447800"/>
            <a:ext cx="2565126"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851" y="2743200"/>
            <a:ext cx="1143000" cy="1143000"/>
          </a:xfrm>
          <a:prstGeom prst="rect">
            <a:avLst/>
          </a:prstGeom>
        </p:spPr>
      </p:pic>
      <p:cxnSp>
        <p:nvCxnSpPr>
          <p:cNvPr id="11" name="Straight Connector 10"/>
          <p:cNvCxnSpPr>
            <a:endCxn id="6" idx="0"/>
          </p:cNvCxnSpPr>
          <p:nvPr/>
        </p:nvCxnSpPr>
        <p:spPr>
          <a:xfrm flipH="1">
            <a:off x="5383351"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6380164"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3025" y="2819401"/>
            <a:ext cx="1066799" cy="1066799"/>
          </a:xfrm>
          <a:prstGeom prst="rect">
            <a:avLst/>
          </a:prstGeom>
        </p:spPr>
      </p:pic>
    </p:spTree>
    <p:extLst>
      <p:ext uri="{BB962C8B-B14F-4D97-AF65-F5344CB8AC3E}">
        <p14:creationId xmlns:p14="http://schemas.microsoft.com/office/powerpoint/2010/main" val="16410094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8" dirty="0"/>
              <a:t>Software University </a:t>
            </a:r>
            <a:r>
              <a:rPr lang="en-US" sz="3198" dirty="0" smtClean="0"/>
              <a:t>- </a:t>
            </a:r>
            <a:r>
              <a:rPr lang="en-US" sz="3198" dirty="0"/>
              <a:t>High-Quality Education and </a:t>
            </a:r>
            <a:br>
              <a:rPr lang="en-US" sz="3198" dirty="0"/>
            </a:br>
            <a:r>
              <a:rPr lang="en-US" sz="3198" dirty="0"/>
              <a:t>Employment Opportunities </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lvl="1">
              <a:lnSpc>
                <a:spcPct val="100000"/>
              </a:lnSpc>
              <a:tabLst>
                <a:tab pos="282405" algn="l"/>
              </a:tabLst>
              <a:defRPr/>
            </a:pPr>
            <a:r>
              <a:rPr lang="en-US" sz="2898" noProof="1">
                <a:solidFill>
                  <a:srgbClr val="234465"/>
                </a:solidFill>
                <a:hlinkClick r:id="rId5"/>
              </a:rPr>
              <a:t>facebook.com/SoftwareUniversity</a:t>
            </a:r>
            <a:endParaRPr lang="en-US" sz="2898" noProof="1">
              <a:solidFill>
                <a:srgbClr val="234465"/>
              </a:solidFill>
            </a:endParaRPr>
          </a:p>
          <a:p>
            <a:pPr>
              <a:lnSpc>
                <a:spcPct val="100000"/>
              </a:lnSpc>
            </a:pPr>
            <a:r>
              <a:rPr lang="en-US" sz="3198" dirty="0"/>
              <a:t>Software University Forums</a:t>
            </a:r>
          </a:p>
          <a:p>
            <a:pPr lvl="1">
              <a:lnSpc>
                <a:spcPct val="100000"/>
              </a:lnSpc>
              <a:tabLst>
                <a:tab pos="282405" algn="l"/>
              </a:tabLst>
              <a:defRPr/>
            </a:pPr>
            <a:r>
              <a:rPr lang="en-US" sz="2798" dirty="0">
                <a:hlinkClick r:id="rId6"/>
              </a:rPr>
              <a:t>forum.softuni.bg</a:t>
            </a:r>
            <a:endParaRPr lang="en-US" sz="2798"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2395" y="2538346"/>
            <a:ext cx="2122030" cy="529273"/>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0482" y="2057758"/>
            <a:ext cx="3365989" cy="4481790"/>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2395" y="3654314"/>
            <a:ext cx="1118158" cy="11181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2394" y="5359165"/>
            <a:ext cx="1041691" cy="1041691"/>
          </a:xfrm>
          <a:prstGeom prst="rect">
            <a:avLst/>
          </a:prstGeom>
        </p:spPr>
      </p:pic>
      <p:sp>
        <p:nvSpPr>
          <p:cNvPr id="2" name="Slide Number Placeholder 1"/>
          <p:cNvSpPr>
            <a:spLocks noGrp="1"/>
          </p:cNvSpPr>
          <p:nvPr>
            <p:ph type="sldNum" sz="quarter" idx="13"/>
          </p:nvPr>
        </p:nvSpPr>
        <p:spPr/>
        <p:txBody>
          <a:bodyPr/>
          <a:lstStyle/>
          <a:p>
            <a:fld id="{C014DD1E-5D91-48A3-AD6D-45FBA980D106}" type="slidenum">
              <a:rPr lang="en-US" smtClean="0"/>
              <a:pPr/>
              <a:t>40</a:t>
            </a:fld>
            <a:endParaRPr lang="en-US" dirty="0"/>
          </a:p>
        </p:txBody>
      </p:sp>
    </p:spTree>
    <p:extLst>
      <p:ext uri="{BB962C8B-B14F-4D97-AF65-F5344CB8AC3E}">
        <p14:creationId xmlns:p14="http://schemas.microsoft.com/office/powerpoint/2010/main" val="428573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1999"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41</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465" y="3809901"/>
            <a:ext cx="4641124" cy="1623821"/>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4550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5" name="Rectangle: Rounded Corners 4"/>
          <p:cNvSpPr>
            <a:spLocks noChangeArrowheads="1"/>
          </p:cNvSpPr>
          <p:nvPr/>
        </p:nvSpPr>
        <p:spPr bwMode="auto">
          <a:xfrm>
            <a:off x="4934602" y="4250498"/>
            <a:ext cx="3255308"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4000" b="1" noProof="1">
                <a:solidFill>
                  <a:srgbClr val="FFFFFF"/>
                </a:solidFill>
              </a:rPr>
              <a:t>Superclass</a:t>
            </a:r>
          </a:p>
        </p:txBody>
      </p:sp>
      <p:sp>
        <p:nvSpPr>
          <p:cNvPr id="6" name="Rectangle: Rounded Corners 5"/>
          <p:cNvSpPr>
            <a:spLocks noChangeArrowheads="1"/>
          </p:cNvSpPr>
          <p:nvPr/>
        </p:nvSpPr>
        <p:spPr bwMode="auto">
          <a:xfrm>
            <a:off x="4934600" y="5613278"/>
            <a:ext cx="3255310"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b="1" noProof="1">
                <a:solidFill>
                  <a:srgbClr val="FFFFFF"/>
                </a:solidFill>
              </a:rPr>
              <a:t>Subclass</a:t>
            </a:r>
          </a:p>
        </p:txBody>
      </p:sp>
      <p:sp>
        <p:nvSpPr>
          <p:cNvPr id="9" name="AutoShape 6"/>
          <p:cNvSpPr>
            <a:spLocks noChangeArrowheads="1"/>
          </p:cNvSpPr>
          <p:nvPr/>
        </p:nvSpPr>
        <p:spPr bwMode="auto">
          <a:xfrm>
            <a:off x="3046412" y="5257799"/>
            <a:ext cx="1482074" cy="474569"/>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Derived</a:t>
            </a:r>
            <a:endParaRPr lang="bg-BG" sz="2400" b="1" dirty="0">
              <a:solidFill>
                <a:srgbClr val="FFFFFF"/>
              </a:solidFill>
            </a:endParaRPr>
          </a:p>
        </p:txBody>
      </p:sp>
      <p:sp>
        <p:nvSpPr>
          <p:cNvPr id="10" name="AutoShape 6"/>
          <p:cNvSpPr>
            <a:spLocks noChangeArrowheads="1"/>
          </p:cNvSpPr>
          <p:nvPr/>
        </p:nvSpPr>
        <p:spPr bwMode="auto">
          <a:xfrm>
            <a:off x="8550927" y="3810000"/>
            <a:ext cx="1201085" cy="44049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a:t>
            </a:r>
            <a:endParaRPr lang="bg-BG" sz="2400" b="1" dirty="0">
              <a:solidFill>
                <a:srgbClr val="FFFFFF"/>
              </a:solidFill>
            </a:endParaRPr>
          </a:p>
        </p:txBody>
      </p:sp>
      <p:sp>
        <p:nvSpPr>
          <p:cNvPr id="11" name="Down Arrow 10"/>
          <p:cNvSpPr/>
          <p:nvPr/>
        </p:nvSpPr>
        <p:spPr bwMode="auto">
          <a:xfrm rot="10800000">
            <a:off x="6315328" y="4964500"/>
            <a:ext cx="493854" cy="48171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7149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33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39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t>
            </a:r>
            <a:r>
              <a:rPr lang="en-US" dirty="0" smtClean="0"/>
              <a:t>- </a:t>
            </a:r>
            <a:r>
              <a:rPr lang="en-US" dirty="0"/>
              <a:t>Example</a:t>
            </a:r>
          </a:p>
        </p:txBody>
      </p:sp>
      <p:sp>
        <p:nvSpPr>
          <p:cNvPr id="5" name="Rectangle 4"/>
          <p:cNvSpPr>
            <a:spLocks noChangeArrowheads="1"/>
          </p:cNvSpPr>
          <p:nvPr/>
        </p:nvSpPr>
        <p:spPr bwMode="auto">
          <a:xfrm>
            <a:off x="4365547" y="1612900"/>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GB" sz="2397" b="1" noProof="1">
                <a:latin typeface="Consolas" pitchFamily="49" charset="0"/>
                <a:cs typeface="Consolas" pitchFamily="49" charset="0"/>
              </a:rPr>
              <a:t>Person</a:t>
            </a:r>
          </a:p>
        </p:txBody>
      </p:sp>
      <p:sp>
        <p:nvSpPr>
          <p:cNvPr id="6" name="Rectangle 5"/>
          <p:cNvSpPr>
            <a:spLocks noChangeArrowheads="1"/>
          </p:cNvSpPr>
          <p:nvPr/>
        </p:nvSpPr>
        <p:spPr bwMode="auto">
          <a:xfrm>
            <a:off x="4365547" y="2189163"/>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GB" sz="2397" b="1" noProof="1">
                <a:latin typeface="Consolas" pitchFamily="49" charset="0"/>
                <a:cs typeface="Consolas" pitchFamily="49" charset="0"/>
              </a:rPr>
              <a:t>+Name: </a:t>
            </a:r>
            <a:r>
              <a:rPr lang="en-US" sz="2397" b="1" noProof="1">
                <a:latin typeface="Consolas" pitchFamily="49" charset="0"/>
                <a:cs typeface="Consolas" pitchFamily="49" charset="0"/>
              </a:rPr>
              <a:t>s</a:t>
            </a:r>
            <a:r>
              <a:rPr lang="en-GB" sz="2397" b="1" noProof="1">
                <a:latin typeface="Consolas" pitchFamily="49" charset="0"/>
                <a:cs typeface="Consolas" pitchFamily="49" charset="0"/>
              </a:rPr>
              <a:t>tring</a:t>
            </a:r>
          </a:p>
          <a:p>
            <a:pPr defTabSz="1218438" latinLnBrk="1">
              <a:spcBef>
                <a:spcPts val="600"/>
              </a:spcBef>
              <a:spcAft>
                <a:spcPts val="600"/>
              </a:spcAft>
              <a:buFont typeface="Wingdings" panose="05000000000000000000" pitchFamily="2" charset="2"/>
              <a:buNone/>
            </a:pPr>
            <a:r>
              <a:rPr lang="en-GB" sz="2397" b="1" noProof="1">
                <a:latin typeface="Consolas" pitchFamily="49" charset="0"/>
                <a:cs typeface="Consolas" pitchFamily="49" charset="0"/>
              </a:rPr>
              <a:t>+Address: string</a:t>
            </a:r>
          </a:p>
        </p:txBody>
      </p:sp>
      <p:grpSp>
        <p:nvGrpSpPr>
          <p:cNvPr id="7" name="Group 6"/>
          <p:cNvGrpSpPr/>
          <p:nvPr/>
        </p:nvGrpSpPr>
        <p:grpSpPr>
          <a:xfrm>
            <a:off x="2243333" y="4359275"/>
            <a:ext cx="3450886" cy="1183258"/>
            <a:chOff x="2243333" y="4359275"/>
            <a:chExt cx="3450886" cy="1183258"/>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55412"/>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Company: string</a:t>
              </a:r>
            </a:p>
          </p:txBody>
        </p:sp>
      </p:grpSp>
      <p:grpSp>
        <p:nvGrpSpPr>
          <p:cNvPr id="3" name="Group 2"/>
          <p:cNvGrpSpPr/>
          <p:nvPr/>
        </p:nvGrpSpPr>
        <p:grpSpPr>
          <a:xfrm>
            <a:off x="6428759" y="4353846"/>
            <a:ext cx="3265167" cy="1163384"/>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School: string</a:t>
              </a:r>
            </a:p>
          </p:txBody>
        </p:sp>
      </p:grpSp>
      <p:sp>
        <p:nvSpPr>
          <p:cNvPr id="21" name="AutoShape 6"/>
          <p:cNvSpPr>
            <a:spLocks noChangeArrowheads="1"/>
          </p:cNvSpPr>
          <p:nvPr/>
        </p:nvSpPr>
        <p:spPr bwMode="auto">
          <a:xfrm>
            <a:off x="1617324" y="3540611"/>
            <a:ext cx="2137457" cy="59619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Derived class</a:t>
            </a:r>
            <a:endParaRPr lang="bg-BG" sz="2400" b="1" dirty="0">
              <a:solidFill>
                <a:srgbClr val="FFFFFF"/>
              </a:solidFill>
            </a:endParaRPr>
          </a:p>
        </p:txBody>
      </p:sp>
      <p:sp>
        <p:nvSpPr>
          <p:cNvPr id="22" name="AutoShape 6"/>
          <p:cNvSpPr>
            <a:spLocks noChangeArrowheads="1"/>
          </p:cNvSpPr>
          <p:nvPr/>
        </p:nvSpPr>
        <p:spPr bwMode="auto">
          <a:xfrm>
            <a:off x="7847012" y="3535893"/>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Derived class</a:t>
            </a:r>
            <a:endParaRPr lang="bg-BG" sz="2400" b="1" dirty="0">
              <a:solidFill>
                <a:srgbClr val="FFFFFF"/>
              </a:solidFill>
            </a:endParaRPr>
          </a:p>
        </p:txBody>
      </p:sp>
      <p:sp>
        <p:nvSpPr>
          <p:cNvPr id="23" name="AutoShape 6"/>
          <p:cNvSpPr>
            <a:spLocks noChangeArrowheads="1"/>
          </p:cNvSpPr>
          <p:nvPr/>
        </p:nvSpPr>
        <p:spPr bwMode="auto">
          <a:xfrm>
            <a:off x="2436812" y="1295400"/>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 class</a:t>
            </a:r>
            <a:endParaRPr lang="bg-BG" sz="2400" b="1" dirty="0">
              <a:solidFill>
                <a:srgbClr val="FFFFFF"/>
              </a:solidFill>
            </a:endParaRPr>
          </a:p>
        </p:txBody>
      </p:sp>
      <p:sp>
        <p:nvSpPr>
          <p:cNvPr id="25" name="Down Arrow 24"/>
          <p:cNvSpPr/>
          <p:nvPr/>
        </p:nvSpPr>
        <p:spPr bwMode="auto">
          <a:xfrm rot="10800000">
            <a:off x="4647154" y="3638906"/>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Down Arrow 14"/>
          <p:cNvSpPr/>
          <p:nvPr/>
        </p:nvSpPr>
        <p:spPr bwMode="auto">
          <a:xfrm rot="10800000">
            <a:off x="6856412" y="3638906"/>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4"/>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2316219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Class Hierarchies</a:t>
            </a:r>
            <a:endParaRPr lang="bg-BG" dirty="0"/>
          </a:p>
        </p:txBody>
      </p:sp>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837113" y="1143000"/>
            <a:ext cx="2514600" cy="2514600"/>
          </a:xfrm>
          <a:prstGeom prst="rect">
            <a:avLst/>
          </a:prstGeom>
        </p:spPr>
      </p:pic>
    </p:spTree>
    <p:extLst>
      <p:ext uri="{BB962C8B-B14F-4D97-AF65-F5344CB8AC3E}">
        <p14:creationId xmlns:p14="http://schemas.microsoft.com/office/powerpoint/2010/main" val="32820942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t>
            </a:r>
            <a:r>
              <a:rPr lang="en-US" dirty="0" smtClean="0">
                <a:latin typeface="+mn-lt"/>
                <a:ea typeface="+mn-ea"/>
                <a:cs typeface="+mn-cs"/>
              </a:rPr>
              <a:t>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8</a:t>
            </a:fld>
            <a:endParaRPr lang="en-US" dirty="0"/>
          </a:p>
        </p:txBody>
      </p:sp>
      <p:sp>
        <p:nvSpPr>
          <p:cNvPr id="2058" name="Text Box 16"/>
          <p:cNvSpPr txBox="1">
            <a:spLocks noChangeArrowheads="1"/>
          </p:cNvSpPr>
          <p:nvPr/>
        </p:nvSpPr>
        <p:spPr bwMode="auto">
          <a:xfrm>
            <a:off x="4619552" y="2438400"/>
            <a:ext cx="308529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Game</a:t>
            </a:r>
          </a:p>
        </p:txBody>
      </p:sp>
      <p:sp>
        <p:nvSpPr>
          <p:cNvPr id="2059" name="Text Box 17"/>
          <p:cNvSpPr txBox="1">
            <a:spLocks noChangeArrowheads="1"/>
          </p:cNvSpPr>
          <p:nvPr/>
        </p:nvSpPr>
        <p:spPr bwMode="auto">
          <a:xfrm>
            <a:off x="6663718" y="3566760"/>
            <a:ext cx="378361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MultiplePlayersGame</a:t>
            </a:r>
          </a:p>
        </p:txBody>
      </p:sp>
      <p:sp>
        <p:nvSpPr>
          <p:cNvPr id="2060" name="Text Box 18"/>
          <p:cNvSpPr txBox="1">
            <a:spLocks noChangeArrowheads="1"/>
          </p:cNvSpPr>
          <p:nvPr/>
        </p:nvSpPr>
        <p:spPr bwMode="auto">
          <a:xfrm>
            <a:off x="6587538" y="4691549"/>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BoardGame</a:t>
            </a:r>
          </a:p>
        </p:txBody>
      </p:sp>
      <p:sp>
        <p:nvSpPr>
          <p:cNvPr id="2061" name="Text Box 19"/>
          <p:cNvSpPr txBox="1">
            <a:spLocks noChangeArrowheads="1"/>
          </p:cNvSpPr>
          <p:nvPr/>
        </p:nvSpPr>
        <p:spPr bwMode="auto">
          <a:xfrm>
            <a:off x="5673376" y="5816338"/>
            <a:ext cx="182832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Chess</a:t>
            </a:r>
          </a:p>
        </p:txBody>
      </p:sp>
      <p:sp>
        <p:nvSpPr>
          <p:cNvPr id="2062" name="Text Box 20"/>
          <p:cNvSpPr txBox="1">
            <a:spLocks noChangeArrowheads="1"/>
          </p:cNvSpPr>
          <p:nvPr/>
        </p:nvSpPr>
        <p:spPr bwMode="auto">
          <a:xfrm>
            <a:off x="7806421" y="5812767"/>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Backgammon</a:t>
            </a:r>
          </a:p>
        </p:txBody>
      </p:sp>
      <p:sp>
        <p:nvSpPr>
          <p:cNvPr id="2063" name="Text Box 21"/>
          <p:cNvSpPr txBox="1">
            <a:spLocks noChangeArrowheads="1"/>
          </p:cNvSpPr>
          <p:nvPr/>
        </p:nvSpPr>
        <p:spPr bwMode="auto">
          <a:xfrm>
            <a:off x="2219876" y="3566760"/>
            <a:ext cx="3351927"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SinglePlayerGame</a:t>
            </a:r>
          </a:p>
        </p:txBody>
      </p:sp>
      <p:sp>
        <p:nvSpPr>
          <p:cNvPr id="40" name="Text Box 18"/>
          <p:cNvSpPr txBox="1">
            <a:spLocks noChangeArrowheads="1"/>
          </p:cNvSpPr>
          <p:nvPr/>
        </p:nvSpPr>
        <p:spPr bwMode="auto">
          <a:xfrm>
            <a:off x="1305714" y="4680837"/>
            <a:ext cx="2336192"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Minesweeper</a:t>
            </a:r>
          </a:p>
        </p:txBody>
      </p:sp>
      <p:sp>
        <p:nvSpPr>
          <p:cNvPr id="41" name="Text Box 18"/>
          <p:cNvSpPr txBox="1">
            <a:spLocks noChangeArrowheads="1"/>
          </p:cNvSpPr>
          <p:nvPr/>
        </p:nvSpPr>
        <p:spPr bwMode="auto">
          <a:xfrm>
            <a:off x="4149773" y="4691549"/>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Solitaire</a:t>
            </a:r>
          </a:p>
        </p:txBody>
      </p:sp>
      <p:sp>
        <p:nvSpPr>
          <p:cNvPr id="34" name="AutoShape 6"/>
          <p:cNvSpPr>
            <a:spLocks noChangeArrowheads="1"/>
          </p:cNvSpPr>
          <p:nvPr/>
        </p:nvSpPr>
        <p:spPr bwMode="auto">
          <a:xfrm>
            <a:off x="8187533" y="1908962"/>
            <a:ext cx="2585604" cy="1205984"/>
          </a:xfrm>
          <a:prstGeom prst="wedgeRoundRectCallout">
            <a:avLst>
              <a:gd name="adj1" fmla="val -59638"/>
              <a:gd name="adj2" fmla="val -4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 class holds </a:t>
            </a:r>
            <a:r>
              <a:rPr lang="en-US" sz="2400" b="1" dirty="0">
                <a:solidFill>
                  <a:schemeClr val="bg1"/>
                </a:solidFill>
              </a:rPr>
              <a:t>common characteristics</a:t>
            </a:r>
            <a:endParaRPr lang="bg-BG" sz="2400" b="1" dirty="0">
              <a:solidFill>
                <a:schemeClr val="bg1"/>
              </a:solidFill>
            </a:endParaRPr>
          </a:p>
        </p:txBody>
      </p:sp>
      <p:sp>
        <p:nvSpPr>
          <p:cNvPr id="50" name="Down Arrow 49"/>
          <p:cNvSpPr/>
          <p:nvPr/>
        </p:nvSpPr>
        <p:spPr bwMode="auto">
          <a:xfrm rot="10800000">
            <a:off x="3804467"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1612"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8079" y="424941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3398"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499762" y="424406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38779"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5246" y="312820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4594"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7999412" y="53849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3668" y="4710736"/>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3057" y="5569182"/>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Tree>
    <p:extLst>
      <p:ext uri="{BB962C8B-B14F-4D97-AF65-F5344CB8AC3E}">
        <p14:creationId xmlns:p14="http://schemas.microsoft.com/office/powerpoint/2010/main" val="1304858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latin typeface="Consolas" panose="020B0609020204030204" pitchFamily="49" charset="0"/>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9</a:t>
            </a:fld>
            <a:endParaRPr lang="en-US" dirty="0"/>
          </a:p>
        </p:txBody>
      </p:sp>
      <p:sp>
        <p:nvSpPr>
          <p:cNvPr id="7" name="Text Placeholder 5"/>
          <p:cNvSpPr txBox="1">
            <a:spLocks/>
          </p:cNvSpPr>
          <p:nvPr/>
        </p:nvSpPr>
        <p:spPr>
          <a:xfrm>
            <a:off x="747016" y="1899408"/>
            <a:ext cx="571521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US" dirty="0">
                <a:solidFill>
                  <a:schemeClr val="bg1"/>
                </a:solidFill>
              </a:rPr>
              <a:t>Person</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9" name="Rectangle: Rounded Corners 8"/>
          <p:cNvSpPr/>
          <p:nvPr/>
        </p:nvSpPr>
        <p:spPr>
          <a:xfrm>
            <a:off x="7804148" y="2417004"/>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Person</a:t>
            </a:r>
            <a:endParaRPr lang="en-US" sz="2800" b="1" dirty="0">
              <a:solidFill>
                <a:schemeClr val="bg2"/>
              </a:solidFill>
            </a:endParaRPr>
          </a:p>
        </p:txBody>
      </p:sp>
      <p:sp>
        <p:nvSpPr>
          <p:cNvPr id="12" name="Rectangle: Rounded Corners 11"/>
          <p:cNvSpPr/>
          <p:nvPr/>
        </p:nvSpPr>
        <p:spPr>
          <a:xfrm>
            <a:off x="9251948" y="392531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Employee</a:t>
            </a:r>
            <a:endParaRPr lang="en-US" sz="2800" b="1" dirty="0">
              <a:solidFill>
                <a:schemeClr val="bg2"/>
              </a:solidFill>
            </a:endParaRPr>
          </a:p>
        </p:txBody>
      </p:sp>
      <p:sp>
        <p:nvSpPr>
          <p:cNvPr id="17" name="AutoShape 6"/>
          <p:cNvSpPr>
            <a:spLocks noChangeArrowheads="1"/>
          </p:cNvSpPr>
          <p:nvPr/>
        </p:nvSpPr>
        <p:spPr bwMode="auto">
          <a:xfrm>
            <a:off x="3884612" y="4757932"/>
            <a:ext cx="2471736" cy="625997"/>
          </a:xfrm>
          <a:prstGeom prst="wedgeRoundRectCallout">
            <a:avLst>
              <a:gd name="adj1" fmla="val 62205"/>
              <a:gd name="adj2" fmla="val -507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Student : Person</a:t>
            </a:r>
            <a:endParaRPr lang="bg-BG" sz="2400" b="1" dirty="0">
              <a:solidFill>
                <a:srgbClr val="FFFFFF"/>
              </a:solidFill>
            </a:endParaRPr>
          </a:p>
        </p:txBody>
      </p:sp>
      <p:sp>
        <p:nvSpPr>
          <p:cNvPr id="21" name="Rectangle: Rounded Corners 20"/>
          <p:cNvSpPr/>
          <p:nvPr/>
        </p:nvSpPr>
        <p:spPr>
          <a:xfrm>
            <a:off x="6280148" y="392531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Student</a:t>
            </a:r>
            <a:endParaRPr lang="en-US" sz="2800" b="1" dirty="0">
              <a:solidFill>
                <a:schemeClr val="bg2"/>
              </a:solidFill>
            </a:endParaRPr>
          </a:p>
        </p:txBody>
      </p:sp>
      <p:sp>
        <p:nvSpPr>
          <p:cNvPr id="14" name="Arrow: Right 20"/>
          <p:cNvSpPr/>
          <p:nvPr/>
        </p:nvSpPr>
        <p:spPr>
          <a:xfrm rot="19112432">
            <a:off x="7619598"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498789"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096521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theme/theme1.xml><?xml version="1.0" encoding="utf-8"?>
<a:theme xmlns:a="http://schemas.openxmlformats.org/drawingml/2006/main" name="1_SoftUni3_1">
  <a:themeElements>
    <a:clrScheme name="Custom 1">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SoftUni-PowerPoint-Template-3-1</Template>
  <TotalTime>3463</TotalTime>
  <Words>4556</Words>
  <Application>Microsoft Office PowerPoint</Application>
  <PresentationFormat>Custom</PresentationFormat>
  <Paragraphs>602</Paragraphs>
  <Slides>41</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맑은 고딕</vt:lpstr>
      <vt:lpstr>Arial</vt:lpstr>
      <vt:lpstr>Calibri</vt:lpstr>
      <vt:lpstr>Consolas</vt:lpstr>
      <vt:lpstr>Wingdings</vt:lpstr>
      <vt:lpstr>Wingdings 2</vt:lpstr>
      <vt:lpstr>1_SoftUni3_1</vt:lpstr>
      <vt:lpstr>Inheritance</vt:lpstr>
      <vt:lpstr>Table of Contents</vt:lpstr>
      <vt:lpstr>Have a Question?</vt:lpstr>
      <vt:lpstr>PowerPoint Presentation</vt:lpstr>
      <vt:lpstr>Inheritance</vt:lpstr>
      <vt:lpstr>Inheritance - Example</vt:lpstr>
      <vt:lpstr>PowerPoint Presentation</vt:lpstr>
      <vt:lpstr>Class Hierarchies</vt:lpstr>
      <vt:lpstr>Inheritance in C#</vt:lpstr>
      <vt:lpstr>Inheritance - Derived Class</vt:lpstr>
      <vt:lpstr>Using Inherited Members</vt:lpstr>
      <vt:lpstr>Reusing Constructors</vt:lpstr>
      <vt:lpstr>Thinking About Inheritance - Extends</vt:lpstr>
      <vt:lpstr>Transitive Relation</vt:lpstr>
      <vt:lpstr>Multiple Inheritance</vt:lpstr>
      <vt:lpstr>PowerPoint Presentation</vt:lpstr>
      <vt:lpstr>Access to Base Class Members</vt:lpstr>
      <vt:lpstr>Problem: Single Inheritance</vt:lpstr>
      <vt:lpstr>Problem: Multiple Inheritance</vt:lpstr>
      <vt:lpstr>Problem: Hierarchical Inheritance</vt:lpstr>
      <vt:lpstr>PowerPoint Presentation</vt:lpstr>
      <vt:lpstr>Inheritance and Access Modifiers</vt:lpstr>
      <vt:lpstr>Shadowing Variables</vt:lpstr>
      <vt:lpstr>Shadowing Variables - Access</vt:lpstr>
      <vt:lpstr>Virtual Methods</vt:lpstr>
      <vt:lpstr>Sealed Modifier</vt:lpstr>
      <vt:lpstr>Inheritance Benefits - Extension</vt:lpstr>
      <vt:lpstr>Problem: Random List</vt:lpstr>
      <vt:lpstr>Solution: Random List</vt:lpstr>
      <vt:lpstr>PowerPoint Presentation</vt:lpstr>
      <vt:lpstr>Extension</vt:lpstr>
      <vt:lpstr>Composition</vt:lpstr>
      <vt:lpstr>Delegation</vt:lpstr>
      <vt:lpstr>Problem: Stack of Strings</vt:lpstr>
      <vt:lpstr>Solution: Stack of Strings</vt:lpstr>
      <vt:lpstr>Summary</vt:lpstr>
      <vt:lpstr>PowerPoint Presentation</vt:lpstr>
      <vt:lpstr>SoftUni Diamond Partners</vt:lpstr>
      <vt:lpstr>SoftUni Organizational Partners</vt:lpstr>
      <vt:lpstr>Trainings @ Software University (SoftUni)</vt:lpstr>
      <vt:lpstr>License</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Inheritance</dc:title>
  <dc:subject>C# OOP – Practical Training Course @ SoftUni</dc:subject>
  <dc:creator>Software University (SoftUni)</dc:creator>
  <cp:keywords>C# OOP, Inheritance, SoftUni, Programming, coding, software development, education, training, course</cp:keywords>
  <dc:description>C# OOP Course @ SoftUni – https://softuni.bg/courses/csharp-oop</dc:description>
  <cp:lastModifiedBy>Peter Arnaudov</cp:lastModifiedBy>
  <cp:revision>446</cp:revision>
  <dcterms:created xsi:type="dcterms:W3CDTF">2014-01-02T17:00:34Z</dcterms:created>
  <dcterms:modified xsi:type="dcterms:W3CDTF">2019-10-24T13:01:21Z</dcterms:modified>
  <cp:category>programming;computer programming;software development;web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