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036AA-3DD0-47BE-A8BD-05FDFA04F507}">
          <p14:sldIdLst>
            <p14:sldId id="256"/>
            <p14:sldId id="257"/>
            <p14:sldId id="258"/>
          </p14:sldIdLst>
        </p14:section>
        <p14:section name="Memory Storage" id="{74F2D71F-95FB-4498-B9B8-42CB7870D49B}">
          <p14:sldIdLst>
            <p14:sldId id="259"/>
            <p14:sldId id="260"/>
            <p14:sldId id="261"/>
            <p14:sldId id="262"/>
            <p14:sldId id="263"/>
          </p14:sldIdLst>
        </p14:section>
        <p14:section name="Data Structures" id="{6C04351B-1578-4ABB-A8F5-3BDD0FA33BF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lgorithmic Complexity" id="{AA4B5B55-0E74-4E2C-8203-583D12871ED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rray Data Structures" id="{994F8E0E-4256-48E6-9ECE-6E5DF2F62772}">
          <p14:sldIdLst>
            <p14:sldId id="289"/>
            <p14:sldId id="290"/>
            <p14:sldId id="291"/>
            <p14:sldId id="292"/>
          </p14:sldIdLst>
        </p14:section>
        <p14:section name="Data Structures Implementation" id="{09C83289-34DF-46C0-B2C2-ABEF745FDCE0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FB5CD3FD-B9B6-4385-BA96-1274ABCACF49}">
          <p14:sldIdLst>
            <p14:sldId id="299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0</a:t>
          </a: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0</a:t>
          </a: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1</a:t>
          </a: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2</a:t>
          </a: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/>
              <a:t>?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67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Memory, Data Structures and Complexity Notations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44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The Big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"Data"</a:t>
            </a:r>
            <a:r>
              <a:rPr lang="en-US" dirty="0"/>
              <a:t> from Latin – datum, which originally meant "something given." Dates back to the 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"Information" </a:t>
            </a:r>
            <a:r>
              <a:rPr lang="en-US" sz="3400" dirty="0"/>
              <a:t>has Old French and Middle English origins. It has always referred to "the act of informing, " usually in regard to education, instruction, or other knowledge communication.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bg1"/>
                </a:solidFill>
              </a:rPr>
              <a:t>The history of temperature readings all over the world for the past 100, when organized and analyzed we find that global temperature is rising. – That is information.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symbols</a:t>
            </a:r>
            <a:r>
              <a:rPr lang="en-US" sz="3400" dirty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/>
              <a:t>Simplified – bits of information stored in memory. If those      bits remain </a:t>
            </a:r>
            <a:r>
              <a:rPr lang="en-US" sz="3400" b="1" dirty="0">
                <a:solidFill>
                  <a:schemeClr val="bg1"/>
                </a:solidFill>
              </a:rPr>
              <a:t>unused,</a:t>
            </a:r>
            <a:r>
              <a:rPr lang="en-US" sz="3400" dirty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Example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easy to notice, that the way we </a:t>
            </a:r>
            <a:r>
              <a:rPr lang="en-US" b="1" dirty="0">
                <a:solidFill>
                  <a:schemeClr val="bg1"/>
                </a:solidFill>
              </a:rPr>
              <a:t>read </a:t>
            </a:r>
            <a:r>
              <a:rPr lang="en-US" dirty="0"/>
              <a:t>the data </a:t>
            </a:r>
            <a:r>
              <a:rPr lang="en-US" b="1" dirty="0">
                <a:solidFill>
                  <a:schemeClr val="bg1"/>
                </a:solidFill>
              </a:rPr>
              <a:t>retrieves          the information </a:t>
            </a:r>
            <a:r>
              <a:rPr lang="en-US" dirty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as values.</a:t>
            </a:r>
          </a:p>
          <a:p>
            <a:r>
              <a:rPr lang="en-US" sz="3400" dirty="0"/>
              <a:t>Example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Data structure –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which takes responsibility for data </a:t>
            </a:r>
            <a:r>
              <a:rPr lang="en-US" sz="3400" b="1" dirty="0">
                <a:solidFill>
                  <a:schemeClr val="bg1"/>
                </a:solidFill>
              </a:rPr>
              <a:t>organization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management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effective</a:t>
            </a:r>
            <a:r>
              <a:rPr lang="en-US" sz="3400" dirty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Storing items </a:t>
            </a:r>
            <a:r>
              <a:rPr lang="en-US" sz="3400" b="1" dirty="0">
                <a:solidFill>
                  <a:schemeClr val="bg1"/>
                </a:solidFill>
              </a:rPr>
              <a:t>requires memory consumption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1020"/>
              </p:ext>
            </p:extLst>
          </p:nvPr>
        </p:nvGraphicFramePr>
        <p:xfrm>
          <a:off x="2113390" y="3199010"/>
          <a:ext cx="842627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3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21313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(Array</a:t>
                      </a:r>
                      <a:r>
                        <a:rPr lang="en-US" baseline="0" dirty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List&lt;double&gt;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(List</a:t>
                      </a:r>
                      <a:r>
                        <a:rPr lang="en-US" baseline="0" dirty="0"/>
                        <a:t> size) * 8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Dictionary&lt;</a:t>
                      </a:r>
                      <a:r>
                        <a:rPr lang="en-US"/>
                        <a:t>int,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int[]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(Dictionary</a:t>
                      </a:r>
                      <a:r>
                        <a:rPr lang="en-US" baseline="0" dirty="0"/>
                        <a:t> size) * Entry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Abstract Data Structure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(ADS) </a:t>
            </a:r>
            <a:r>
              <a:rPr lang="en-US" sz="3200" dirty="0"/>
              <a:t>– the way the real objects will be modulated as </a:t>
            </a:r>
            <a:r>
              <a:rPr lang="en-US" sz="3200" b="1" dirty="0">
                <a:solidFill>
                  <a:schemeClr val="bg1"/>
                </a:solidFill>
              </a:rPr>
              <a:t>mathematical</a:t>
            </a:r>
            <a:r>
              <a:rPr lang="en-US" sz="3200" dirty="0"/>
              <a:t> objects, alongside the </a:t>
            </a:r>
            <a:r>
              <a:rPr lang="en-US" sz="3200" b="1" dirty="0">
                <a:solidFill>
                  <a:schemeClr val="bg1"/>
                </a:solidFill>
              </a:rPr>
              <a:t>set of operations </a:t>
            </a:r>
            <a:r>
              <a:rPr lang="en-US" sz="3200" dirty="0"/>
              <a:t>to be executed upon them,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Structures (ADS)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4678" y="3098593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>
                <a:latin typeface="Consolas" pitchFamily="49" charset="0"/>
              </a:rPr>
              <a:t>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200" b="1" noProof="1">
                <a:latin typeface="Consolas" pitchFamily="49" charset="0"/>
              </a:rPr>
              <a:t> { get;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bool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Clear</a:t>
            </a:r>
            <a:r>
              <a:rPr lang="en-US" sz="2200" b="1" noProof="1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implementation </a:t>
            </a:r>
            <a:r>
              <a:rPr lang="en-US" dirty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Implementation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7777" y="2606151"/>
            <a:ext cx="763304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>
                <a:latin typeface="Consolas" pitchFamily="49" charset="0"/>
              </a:rPr>
              <a:t> List&lt;T&gt; :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public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this.Grow();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this.elements[this.Count++] = item;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Computational time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Memory space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Communication 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2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200" dirty="0" smtClean="0">
                <a:ea typeface="굴림" pitchFamily="50" charset="-127"/>
              </a:rPr>
              <a:t>operations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There are three main properties we want to 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Simplicity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/>
              <a:t> – this seems easy to determine, however it may         be very difficult to determine is the algorithm correct?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 Complexity</a:t>
            </a:r>
          </a:p>
          <a:p>
            <a:pPr marL="990289" lvl="1" indent="-514350"/>
            <a:r>
              <a:rPr lang="en-US" dirty="0"/>
              <a:t>Asymptotic notations</a:t>
            </a:r>
          </a:p>
          <a:p>
            <a:pPr marL="514350" indent="-514350"/>
            <a:r>
              <a:rPr lang="en-US" dirty="0"/>
              <a:t>Array Data Structure</a:t>
            </a:r>
          </a:p>
          <a:p>
            <a:pPr marL="514350" indent="-514350"/>
            <a:r>
              <a:rPr lang="en-US" dirty="0"/>
              <a:t>Data Structure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The expected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600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total number of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</a:rPr>
              <a:t>executed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Also known as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Compare algorithms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>
                <a:ea typeface="굴림" pitchFamily="50" charset="-127"/>
              </a:rPr>
              <a:t> such as </a:t>
            </a:r>
            <a:r>
              <a:rPr lang="bg-BG" sz="3400" dirty="0" smtClean="0">
                <a:ea typeface="굴림" pitchFamily="50" charset="-127"/>
              </a:rPr>
              <a:t/>
            </a:r>
            <a:br>
              <a:rPr lang="bg-BG" sz="3400" dirty="0" smtClean="0">
                <a:ea typeface="굴림" pitchFamily="50" charset="-127"/>
              </a:rPr>
            </a:b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 smtClean="0">
                <a:ea typeface="굴림" pitchFamily="50" charset="-127"/>
              </a:rPr>
              <a:t> </a:t>
            </a:r>
            <a:r>
              <a:rPr lang="en-US" sz="3400" dirty="0">
                <a:ea typeface="굴림" pitchFamily="50" charset="-127"/>
              </a:rPr>
              <a:t>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38843"/>
            <a:ext cx="11804822" cy="55671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long GetOperationsCount(int n)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counter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Some parts of the equation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6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</a:t>
            </a:r>
            <a:r>
              <a:rPr lang="en-US" sz="3400" dirty="0" smtClean="0">
                <a:ea typeface="굴림" pitchFamily="50" charset="-127"/>
                <a:sym typeface="Wingdings" panose="05000000000000000000" pitchFamily="2" charset="2"/>
              </a:rPr>
              <a:t>,</a:t>
            </a:r>
            <a:r>
              <a:rPr lang="bg-BG" sz="34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The solution becomes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6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r>
              <a:rPr lang="en-US" altLang="ko-KR" sz="3400" dirty="0" smtClean="0">
                <a:ea typeface="굴림" pitchFamily="50" charset="-127"/>
              </a:rPr>
              <a:t>(</a:t>
            </a:r>
            <a:r>
              <a:rPr lang="en-US" altLang="ko-KR" sz="3400" dirty="0">
                <a:ea typeface="굴림" pitchFamily="50" charset="-127"/>
              </a:rPr>
              <a:t>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Define the time complexity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not as simple as the previous,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does the code return?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allow    us to examine an algorithm's running time 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the input size 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of   an algorithm or a function</a:t>
            </a:r>
            <a:r>
              <a:rPr lang="en-US" sz="3400" b="1" dirty="0">
                <a:solidFill>
                  <a:schemeClr val="bg1"/>
                </a:solidFill>
              </a:rPr>
              <a:t> f increases</a:t>
            </a:r>
            <a:r>
              <a:rPr lang="en-US" sz="3400" dirty="0"/>
              <a:t>. 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200" dirty="0"/>
              <a:t>Big</a:t>
            </a:r>
            <a:r>
              <a:rPr lang="en-US" sz="3200" b="1" dirty="0">
                <a:solidFill>
                  <a:schemeClr val="bg1"/>
                </a:solidFill>
              </a:rPr>
              <a:t> O </a:t>
            </a:r>
            <a:r>
              <a:rPr lang="en-US" sz="3200" b="1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O(f(n))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Big</a:t>
            </a:r>
            <a:r>
              <a:rPr lang="en-US" sz="3200" b="1" dirty="0">
                <a:solidFill>
                  <a:schemeClr val="bg1"/>
                </a:solidFill>
              </a:rPr>
              <a:t> Theta </a:t>
            </a:r>
            <a:r>
              <a:rPr lang="en-US" sz="3200" b="1" dirty="0"/>
              <a:t>– </a:t>
            </a:r>
            <a:r>
              <a:rPr lang="el-GR" sz="3200" b="1" dirty="0">
                <a:solidFill>
                  <a:schemeClr val="bg1"/>
                </a:solidFill>
              </a:rPr>
              <a:t>Θ(</a:t>
            </a:r>
            <a:r>
              <a:rPr lang="en-US" sz="32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200" dirty="0"/>
              <a:t>Big</a:t>
            </a:r>
            <a:r>
              <a:rPr lang="en-US" sz="3200" b="1" dirty="0">
                <a:solidFill>
                  <a:schemeClr val="bg1"/>
                </a:solidFill>
              </a:rPr>
              <a:t> Omega </a:t>
            </a:r>
            <a:r>
              <a:rPr lang="en-US" sz="3200" b="1" dirty="0"/>
              <a:t>– </a:t>
            </a:r>
            <a:r>
              <a:rPr lang="el-GR" sz="3200" b="1" dirty="0">
                <a:solidFill>
                  <a:schemeClr val="bg1"/>
                </a:solidFill>
              </a:rPr>
              <a:t>Ω(</a:t>
            </a:r>
            <a:r>
              <a:rPr lang="en-US" sz="32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Asymptotic Notations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Algorithmic complexity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rough estimation of the number of steps performed by given computation, depending on the size of the input</a:t>
            </a:r>
          </a:p>
          <a:p>
            <a:r>
              <a:rPr lang="en-US" sz="3400" dirty="0"/>
              <a:t>Measured with asymptotic notation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cs typeface="Consolas" pitchFamily="49" charset="0"/>
              </a:rPr>
              <a:t>–  upper bound (worst case)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cs typeface="Consolas" pitchFamily="49" charset="0"/>
              </a:rPr>
              <a:t>–  average case</a:t>
            </a:r>
          </a:p>
          <a:p>
            <a:pPr lvl="1">
              <a:buClr>
                <a:schemeClr val="tx1"/>
              </a:buClr>
            </a:pPr>
            <a:r>
              <a:rPr lang="el-GR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cs typeface="Consolas" pitchFamily="49" charset="0"/>
              </a:rPr>
              <a:t>– lower bound (best case)</a:t>
            </a:r>
            <a:endParaRPr lang="en-GB" sz="3200" dirty="0">
              <a:cs typeface="Consolas" pitchFamily="49" charset="0"/>
            </a:endParaRPr>
          </a:p>
          <a:p>
            <a:pPr lvl="2"/>
            <a:r>
              <a:rPr lang="en-US" sz="3000" dirty="0"/>
              <a:t>Where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0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this course we will analyze only the Big O 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or simply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complexity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3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1863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Memory consumption</a:t>
            </a:r>
            <a:r>
              <a:rPr lang="en-US" sz="3400" dirty="0"/>
              <a:t> should also be considered, for example:</a:t>
            </a:r>
          </a:p>
          <a:p>
            <a:pPr lvl="1"/>
            <a:r>
              <a:rPr lang="en-US" sz="3200" dirty="0"/>
              <a:t>Storing elements in a matrix of size N by N</a:t>
            </a:r>
          </a:p>
          <a:p>
            <a:pPr lvl="2"/>
            <a:r>
              <a:rPr lang="en-US" sz="3000" dirty="0"/>
              <a:t>Filling the matrix – Running time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000" dirty="0"/>
              <a:t>Get element by index – Running time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000" dirty="0"/>
              <a:t>Memory requirement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we </a:t>
            </a:r>
            <a:r>
              <a:rPr lang="en-US" sz="3400" b="1" dirty="0">
                <a:solidFill>
                  <a:schemeClr val="bg1"/>
                </a:solidFill>
              </a:rPr>
              <a:t>won't be optimizing </a:t>
            </a:r>
            <a:r>
              <a:rPr lang="en-US" sz="3400" dirty="0"/>
              <a:t>memory consumption we will only point it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Data Structures</a:t>
            </a: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/>
              <a:t>Ordered</a:t>
            </a:r>
          </a:p>
          <a:p>
            <a:r>
              <a:rPr lang="en-US" altLang="ko-KR" sz="3400" dirty="0"/>
              <a:t>Very </a:t>
            </a:r>
            <a:r>
              <a:rPr lang="en-US" altLang="ko-KR" sz="3400" b="1" dirty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/>
              <a:t>Has a </a:t>
            </a:r>
            <a:r>
              <a:rPr lang="en-US" altLang="ko-KR" sz="3400" b="1" dirty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/>
              <a:t>Usually </a:t>
            </a:r>
            <a:r>
              <a:rPr lang="en-US" altLang="ko-KR" sz="3400" b="1" dirty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List&lt;T&gt;</a:t>
            </a:r>
            <a:r>
              <a:rPr lang="en-US" altLang="ko-KR" sz="32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Queue&lt;T&gt;</a:t>
            </a:r>
            <a:r>
              <a:rPr lang="en-US" altLang="ko-KR" sz="32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Stack&lt;T&gt; </a:t>
            </a:r>
            <a:r>
              <a:rPr lang="en-US" altLang="ko-KR" sz="3200" dirty="0"/>
              <a:t>in C</a:t>
            </a:r>
            <a:r>
              <a:rPr lang="en-US" altLang="ko-KR" sz="3200" dirty="0" smtClean="0"/>
              <a:t>#</a:t>
            </a:r>
            <a:endParaRPr lang="en-US" altLang="ko-KR" sz="32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Data Structure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5925"/>
              </p:ext>
            </p:extLst>
          </p:nvPr>
        </p:nvGraphicFramePr>
        <p:xfrm>
          <a:off x="2886170" y="3109759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Arrays use a </a:t>
            </a:r>
            <a:r>
              <a:rPr lang="en-US" altLang="ko-KR" b="1" dirty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/>
          </a:p>
          <a:p>
            <a:r>
              <a:rPr lang="en-US" altLang="ko-KR" dirty="0"/>
              <a:t>Uses total of</a:t>
            </a:r>
            <a:r>
              <a:rPr lang="en-US" altLang="ko-KR" b="1" dirty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Array Address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bg1"/>
                </a:solidFill>
              </a:rPr>
              <a:t> (Element Index </a:t>
            </a:r>
            <a:r>
              <a:rPr lang="en-US" altLang="ko-KR" b="1" dirty="0"/>
              <a:t>*</a:t>
            </a:r>
            <a:r>
              <a:rPr lang="en-US" altLang="ko-KR" b="1" dirty="0">
                <a:solidFill>
                  <a:schemeClr val="bg1"/>
                </a:solidFill>
              </a:rPr>
              <a:t> Size)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/>
              <a:t>Array Element Lookup – </a:t>
            </a:r>
            <a:r>
              <a:rPr lang="en-US" altLang="ko-KR" b="1" dirty="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495721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</a:t>
            </a:r>
            <a:r>
              <a:rPr lang="en-US" sz="2800" b="1" dirty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495721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Arrays have a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after the array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If we want to resize the array we have to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make a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copy</a:t>
            </a:r>
            <a:endParaRPr lang="bg-BG" altLang="ko-KR" sz="3400" b="1" dirty="0" smtClean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bg-BG" altLang="ko-KR" sz="3400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bg-BG" altLang="ko-KR" sz="3400" b="1" dirty="0" smtClean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Array Copy – </a:t>
            </a:r>
            <a:r>
              <a:rPr lang="en-US" altLang="ko-KR" sz="34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 Implementation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Elements Representation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Choose</a:t>
            </a:r>
            <a:r>
              <a:rPr lang="en-US" sz="3600" dirty="0"/>
              <a:t> the way to </a:t>
            </a:r>
            <a:r>
              <a:rPr lang="en-US" sz="3600" b="1" dirty="0">
                <a:solidFill>
                  <a:schemeClr val="bg1"/>
                </a:solidFill>
              </a:rPr>
              <a:t>store</a:t>
            </a:r>
            <a:r>
              <a:rPr lang="en-US" sz="3600" dirty="0"/>
              <a:t> the elements: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/>
              <a:t>: </a:t>
            </a:r>
          </a:p>
          <a:p>
            <a:pPr lvl="2"/>
            <a:r>
              <a:rPr lang="en-US" sz="3200" dirty="0"/>
              <a:t>Stores the elements as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inside the computer memory 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 Node&lt;T&gt; </a:t>
            </a:r>
            <a:r>
              <a:rPr lang="en-US" sz="3400" dirty="0"/>
              <a:t>class:</a:t>
            </a:r>
          </a:p>
          <a:p>
            <a:pPr lvl="2"/>
            <a:r>
              <a:rPr lang="en-US" sz="3200" dirty="0"/>
              <a:t>Contains the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/>
              <a:t> inside the Node.      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Must</a:t>
            </a:r>
            <a:r>
              <a:rPr lang="en-US" sz="3200" dirty="0"/>
              <a:t> have </a:t>
            </a:r>
            <a:r>
              <a:rPr lang="en-US" sz="3200" b="1" dirty="0">
                <a:solidFill>
                  <a:schemeClr val="bg1"/>
                </a:solidFill>
              </a:rPr>
              <a:t>pointer to the next Node.           </a:t>
            </a:r>
          </a:p>
          <a:p>
            <a:pPr lvl="2"/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sz="32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Store the Elements?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Memory Storage</a:t>
            </a:r>
          </a:p>
        </p:txBody>
      </p:sp>
      <p:sp>
        <p:nvSpPr>
          <p:cNvPr id="2" name="Can 1"/>
          <p:cNvSpPr/>
          <p:nvPr/>
        </p:nvSpPr>
        <p:spPr bwMode="auto">
          <a:xfrm>
            <a:off x="5062539" y="3409951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9" y="2858026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8" y="2306101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8" y="1754176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8" y="1202251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Storage and Hierarchy</a:t>
            </a: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access indices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/>
              <a:t> – constant complexity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?</a:t>
            </a:r>
          </a:p>
          <a:p>
            <a:r>
              <a:rPr lang="en-US" dirty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6604" y="11315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000" dirty="0"/>
              <a:t>Implement </a:t>
            </a:r>
            <a:r>
              <a:rPr lang="en-US" sz="3000" b="1" dirty="0">
                <a:solidFill>
                  <a:schemeClr val="bg1"/>
                </a:solidFill>
              </a:rPr>
              <a:t>Grow() </a:t>
            </a:r>
            <a:r>
              <a:rPr lang="en-US" sz="3000" dirty="0"/>
              <a:t>method when you </a:t>
            </a:r>
            <a:r>
              <a:rPr lang="en-US" sz="3000" b="1" dirty="0">
                <a:solidFill>
                  <a:schemeClr val="bg1"/>
                </a:solidFill>
              </a:rPr>
              <a:t>need more space</a:t>
            </a:r>
            <a:endParaRPr lang="en-US" sz="3000" dirty="0"/>
          </a:p>
          <a:p>
            <a:r>
              <a:rPr lang="en-US" sz="3000" dirty="0"/>
              <a:t>What is the complexity?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0652" y="2307796"/>
            <a:ext cx="9090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public class List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    private void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endParaRPr lang="en-US" sz="21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        </a:t>
            </a: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</a:rPr>
              <a:t>	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</a:rPr>
              <a:t> 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1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88502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We can use nested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class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Node</a:t>
            </a:r>
          </a:p>
          <a:p>
            <a:r>
              <a:rPr lang="en-US" sz="3600" dirty="0"/>
              <a:t>How to </a:t>
            </a:r>
            <a:r>
              <a:rPr lang="en-US" sz="3600" b="1" dirty="0">
                <a:solidFill>
                  <a:schemeClr val="bg1"/>
                </a:solidFill>
              </a:rPr>
              <a:t>connect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  <a:r>
              <a:rPr lang="en-US" sz="3600" dirty="0"/>
              <a:t>?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78904" y="1516426"/>
            <a:ext cx="6329593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LinkedList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22533" y="4696526"/>
            <a:ext cx="4356371" cy="919401"/>
          </a:xfrm>
          <a:prstGeom prst="wedgeRoundRectCallout">
            <a:avLst>
              <a:gd name="adj1" fmla="val 77607"/>
              <a:gd name="adj2" fmla="val -90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Keep at </a:t>
            </a:r>
            <a:r>
              <a:rPr lang="en-US" sz="2400" b="1" dirty="0">
                <a:solidFill>
                  <a:schemeClr val="bg1"/>
                </a:solidFill>
              </a:rPr>
              <a:t>least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one</a:t>
            </a:r>
            <a:r>
              <a:rPr lang="en-US" sz="2400" b="1" dirty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/>
              <a:t> all 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order unchanged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 (2)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5332"/>
              </p:ext>
            </p:extLst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2144"/>
              </p:ext>
            </p:extLst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3014"/>
              </p:ext>
            </p:extLst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8711"/>
              </p:ext>
            </p:extLst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8154577" cy="473532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Data structures </a:t>
            </a:r>
            <a:r>
              <a:rPr lang="en-US" sz="2800" dirty="0">
                <a:solidFill>
                  <a:schemeClr val="bg2"/>
                </a:solidFill>
              </a:rPr>
              <a:t>organize data in computer systems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Abstract data types (</a:t>
            </a:r>
            <a:r>
              <a:rPr lang="en-US" sz="2600" b="1" dirty="0">
                <a:solidFill>
                  <a:schemeClr val="bg1"/>
                </a:solidFill>
              </a:rPr>
              <a:t>ADT</a:t>
            </a:r>
            <a:r>
              <a:rPr lang="en-US" sz="2600" dirty="0">
                <a:solidFill>
                  <a:schemeClr val="bg2"/>
                </a:solidFill>
              </a:rPr>
              <a:t>) describe a set of </a:t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>
                <a:solidFill>
                  <a:schemeClr val="bg2"/>
                </a:solidFill>
              </a:rPr>
              <a:t>operations</a:t>
            </a:r>
            <a:endParaRPr lang="en-US" sz="2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Algorithm complexity </a:t>
            </a:r>
            <a:r>
              <a:rPr lang="en-US" sz="2800" dirty="0">
                <a:solidFill>
                  <a:schemeClr val="bg2"/>
                </a:solidFill>
              </a:rPr>
              <a:t>is a rough estimation of the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number of steps</a:t>
            </a:r>
            <a:r>
              <a:rPr lang="en-US" sz="2800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Arrays</a:t>
            </a:r>
            <a:r>
              <a:rPr lang="en-US" sz="2800" dirty="0">
                <a:solidFill>
                  <a:schemeClr val="bg2"/>
                </a:solidFill>
              </a:rPr>
              <a:t> are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lightweight data structure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that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has </a:t>
            </a:r>
            <a:r>
              <a:rPr lang="en-US" sz="2800" b="1" dirty="0">
                <a:solidFill>
                  <a:schemeClr val="bg1"/>
                </a:solidFill>
              </a:rPr>
              <a:t>constant time access</a:t>
            </a:r>
            <a:r>
              <a:rPr lang="en-US" sz="2800" dirty="0">
                <a:solidFill>
                  <a:schemeClr val="bg2"/>
                </a:solidFill>
              </a:rPr>
              <a:t> to elements but has a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fixed size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</a:t>
            </a:r>
            <a:r>
              <a:rPr lang="en-US" sz="3400" dirty="0" smtClean="0"/>
              <a:t>capable of </a:t>
            </a:r>
            <a:r>
              <a:rPr lang="en-US" sz="3400" dirty="0"/>
              <a:t>storing information temporarily, like </a:t>
            </a:r>
            <a:r>
              <a:rPr lang="en-US" sz="3400" b="1" dirty="0">
                <a:solidFill>
                  <a:schemeClr val="bg1"/>
                </a:solidFill>
              </a:rPr>
              <a:t>RAM</a:t>
            </a:r>
            <a:r>
              <a:rPr lang="en-US" sz="3400" dirty="0"/>
              <a:t>, or permanently, like </a:t>
            </a:r>
            <a:r>
              <a:rPr lang="en-US" sz="3400" b="1" dirty="0">
                <a:solidFill>
                  <a:schemeClr val="bg1"/>
                </a:solidFill>
              </a:rPr>
              <a:t>ROM</a:t>
            </a:r>
            <a:r>
              <a:rPr lang="en-US" sz="3400" dirty="0"/>
              <a:t>. Memory devices 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>
                <a:solidFill>
                  <a:schemeClr val="bg1"/>
                </a:solidFill>
              </a:rPr>
              <a:t>operating systems</a:t>
            </a:r>
            <a:r>
              <a:rPr lang="en-US" sz="3400" dirty="0"/>
              <a:t>,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/>
              <a:t>, 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/>
              <a:t>.</a:t>
            </a:r>
          </a:p>
          <a:p>
            <a:r>
              <a:rPr lang="en-US" sz="3400" dirty="0"/>
              <a:t>The term "memory", meaning "primary </a:t>
            </a:r>
            <a:r>
              <a:rPr lang="en-US" sz="3400" dirty="0" smtClean="0"/>
              <a:t>storage“ or </a:t>
            </a:r>
            <a:r>
              <a:rPr lang="en-US" sz="3400" b="1" dirty="0">
                <a:solidFill>
                  <a:schemeClr val="bg1"/>
                </a:solidFill>
              </a:rPr>
              <a:t>"main memory"</a:t>
            </a:r>
            <a:r>
              <a:rPr lang="en-US" sz="3400" dirty="0"/>
              <a:t>, is often associated with addressable </a:t>
            </a:r>
            <a:r>
              <a:rPr lang="en-US" sz="3400" b="1" dirty="0">
                <a:solidFill>
                  <a:schemeClr val="bg1"/>
                </a:solidFill>
              </a:rPr>
              <a:t>semiconductor memory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991000" cy="5606312"/>
          </a:xfrm>
        </p:spPr>
        <p:txBody>
          <a:bodyPr>
            <a:normAutofit/>
          </a:bodyPr>
          <a:lstStyle/>
          <a:p>
            <a:r>
              <a:rPr lang="en-US" sz="36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of bytes</a:t>
            </a:r>
            <a:endParaRPr lang="bg-BG" sz="3400" dirty="0"/>
          </a:p>
          <a:p>
            <a:pPr lvl="1"/>
            <a:r>
              <a:rPr lang="en-US" sz="3400" dirty="0"/>
              <a:t>storage for variables and functions 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6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address: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number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r>
              <a:rPr lang="en-US" sz="3200" dirty="0"/>
              <a:t>Each memory level is </a:t>
            </a:r>
            <a:r>
              <a:rPr lang="en-US" sz="3200" b="1" dirty="0">
                <a:solidFill>
                  <a:schemeClr val="bg1"/>
                </a:solidFill>
              </a:rPr>
              <a:t>faster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smaller</a:t>
            </a:r>
            <a:r>
              <a:rPr lang="en-US" sz="3200" dirty="0"/>
              <a:t> than the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level</a:t>
            </a:r>
            <a:r>
              <a:rPr lang="en-US" sz="3200" dirty="0"/>
              <a:t>. At the end we can say we have </a:t>
            </a:r>
            <a:r>
              <a:rPr lang="en-US" sz="3200" b="1" dirty="0">
                <a:solidFill>
                  <a:schemeClr val="bg1"/>
                </a:solidFill>
              </a:rPr>
              <a:t>nearly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infinite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storage which </a:t>
            </a:r>
            <a:r>
              <a:rPr lang="en-US" sz="3200" b="1" dirty="0">
                <a:solidFill>
                  <a:schemeClr val="bg1"/>
                </a:solidFill>
              </a:rPr>
              <a:t>is also infinitely slow</a:t>
            </a:r>
            <a:r>
              <a:rPr lang="en-US" sz="3200" dirty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                                                                   </a:t>
            </a:r>
            <a:r>
              <a:rPr lang="en-US" sz="2400" b="1" dirty="0">
                <a:solidFill>
                  <a:schemeClr val="bg1"/>
                </a:solidFill>
              </a:rPr>
              <a:t>Storage Size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Access Time</a:t>
            </a: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Registers</a:t>
            </a:r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Cache</a:t>
            </a:r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Disk</a:t>
            </a:r>
            <a:r>
              <a:rPr lang="en-US" dirty="0"/>
              <a:t> </a:t>
            </a:r>
            <a:r>
              <a:rPr lang="en-US" b="1" dirty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2625</Words>
  <Application>Microsoft Office PowerPoint</Application>
  <PresentationFormat>Widescreen</PresentationFormat>
  <Paragraphs>622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Courier New</vt:lpstr>
      <vt:lpstr>굴림</vt:lpstr>
      <vt:lpstr>Segoe UI Symbol</vt:lpstr>
      <vt:lpstr>Times New Roman</vt:lpstr>
      <vt:lpstr>Wingdings</vt:lpstr>
      <vt:lpstr>Wingdings 2</vt:lpstr>
      <vt:lpstr>SoftUni</vt:lpstr>
      <vt:lpstr>Data Structures and Complexity</vt:lpstr>
      <vt:lpstr>Table of Contents</vt:lpstr>
      <vt:lpstr>Have a Question?</vt:lpstr>
      <vt:lpstr>Memory Storage</vt:lpstr>
      <vt:lpstr>What Do We Call Memory?</vt:lpstr>
      <vt:lpstr>What Do We Call Memory?</vt:lpstr>
      <vt:lpstr>Memory Usage by Variables</vt:lpstr>
      <vt:lpstr>Memory Hierarchy</vt:lpstr>
      <vt:lpstr>Data Structures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Algorithmic Complexity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Array Data Structures</vt:lpstr>
      <vt:lpstr>Array Data Structure</vt:lpstr>
      <vt:lpstr>Why Arrays Are Fast?</vt:lpstr>
      <vt:lpstr>Arrays – Changing Array Size</vt:lpstr>
      <vt:lpstr>Data Structure Implementation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2021-06-15T09:13:40Z</dcterms:modified>
  <cp:category>computer programming; programming</cp:category>
</cp:coreProperties>
</file>