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69271bcb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69271bcb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Giai đoạn 3 làm cho mô hình khám phá tất cả đối tượng trong ảnh, </a:t>
            </a:r>
            <a:r>
              <a:rPr lang="vi"/>
              <a:t>và làm cho model có khả năng tạo mask tốt cho dù prompt có mơ hồ - tức là ambiguity-aware.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69271bcb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69271bcb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mask area là các mask chiêm quá 95% thường là các mask ko đem lại nhiều thông tin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6ef09fa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6ef09fa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https://github.com/facebookresearch/segment-anything/blob/main/segment_anything/automatic_mask_generator.py#L266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6ef09fa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6ef09fa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300">
                <a:solidFill>
                  <a:schemeClr val="dk1"/>
                </a:solidFill>
              </a:rPr>
              <a:t>1. Lỗi thứ nhất: Các thành phần nhiễu nhỏ trong mặt nạ (mask)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vi">
                <a:solidFill>
                  <a:schemeClr val="dk1"/>
                </a:solidFill>
              </a:rPr>
              <a:t>Vấn đề</a:t>
            </a:r>
            <a:r>
              <a:rPr lang="vi">
                <a:solidFill>
                  <a:schemeClr val="dk1"/>
                </a:solidFill>
              </a:rPr>
              <a:t>: Khoảng </a:t>
            </a:r>
            <a:r>
              <a:rPr b="1" lang="vi">
                <a:solidFill>
                  <a:schemeClr val="dk1"/>
                </a:solidFill>
              </a:rPr>
              <a:t>4%</a:t>
            </a:r>
            <a:r>
              <a:rPr lang="vi">
                <a:solidFill>
                  <a:schemeClr val="dk1"/>
                </a:solidFill>
              </a:rPr>
              <a:t> mặt nạ chứa những </a:t>
            </a:r>
            <a:r>
              <a:rPr b="1" lang="vi">
                <a:solidFill>
                  <a:schemeClr val="dk1"/>
                </a:solidFill>
              </a:rPr>
              <a:t>vùng nhỏ, không mong muốn</a:t>
            </a:r>
            <a:r>
              <a:rPr lang="vi">
                <a:solidFill>
                  <a:schemeClr val="dk1"/>
                </a:solidFill>
              </a:rPr>
              <a:t> (gọi là </a:t>
            </a:r>
            <a:r>
              <a:rPr i="1" lang="vi">
                <a:solidFill>
                  <a:schemeClr val="dk1"/>
                </a:solidFill>
              </a:rPr>
              <a:t>spurious components</a:t>
            </a:r>
            <a:r>
              <a:rPr lang="vi">
                <a:solidFill>
                  <a:schemeClr val="dk1"/>
                </a:solidFill>
              </a:rPr>
              <a:t>, ví dụ như các chấm lẻ loi không liên quan đến đối tượng chính).</a:t>
            </a:r>
            <a:br>
              <a:rPr lang="vi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vi">
                <a:solidFill>
                  <a:schemeClr val="dk1"/>
                </a:solidFill>
              </a:rPr>
              <a:t>Cách xử lý</a:t>
            </a:r>
            <a:r>
              <a:rPr lang="vi">
                <a:solidFill>
                  <a:schemeClr val="dk1"/>
                </a:solidFill>
              </a:rPr>
              <a:t>: Loại bỏ các </a:t>
            </a:r>
            <a:r>
              <a:rPr b="1" lang="vi">
                <a:solidFill>
                  <a:schemeClr val="dk1"/>
                </a:solidFill>
              </a:rPr>
              <a:t>thành phần liên thông</a:t>
            </a:r>
            <a:r>
              <a:rPr lang="vi">
                <a:solidFill>
                  <a:schemeClr val="dk1"/>
                </a:solidFill>
              </a:rPr>
              <a:t> (connected components) có diện tích </a:t>
            </a:r>
            <a:r>
              <a:rPr b="1" lang="vi">
                <a:solidFill>
                  <a:schemeClr val="dk1"/>
                </a:solidFill>
              </a:rPr>
              <a:t>&lt; 100 pixel</a:t>
            </a:r>
            <a:r>
              <a:rPr lang="vi">
                <a:solidFill>
                  <a:schemeClr val="dk1"/>
                </a:solidFill>
              </a:rPr>
              <a:t>.</a:t>
            </a:r>
            <a:br>
              <a:rPr lang="vi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vi">
                <a:solidFill>
                  <a:schemeClr val="dk1"/>
                </a:solidFill>
              </a:rPr>
              <a:t>Nếu </a:t>
            </a:r>
            <a:r>
              <a:rPr b="1" lang="vi">
                <a:solidFill>
                  <a:schemeClr val="dk1"/>
                </a:solidFill>
              </a:rPr>
              <a:t>tất cả các thành phần</a:t>
            </a:r>
            <a:r>
              <a:rPr lang="vi">
                <a:solidFill>
                  <a:schemeClr val="dk1"/>
                </a:solidFill>
              </a:rPr>
              <a:t> trong một mặt nạ đều nhỏ hơn 100 pixel → </a:t>
            </a:r>
            <a:r>
              <a:rPr b="1" lang="vi">
                <a:solidFill>
                  <a:schemeClr val="dk1"/>
                </a:solidFill>
              </a:rPr>
              <a:t>xóa toàn bộ mặt nạ</a:t>
            </a:r>
            <a:r>
              <a:rPr lang="vi">
                <a:solidFill>
                  <a:schemeClr val="dk1"/>
                </a:solidFill>
              </a:rPr>
              <a:t>.</a:t>
            </a:r>
            <a:br>
              <a:rPr lang="vi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📘 </a:t>
            </a:r>
            <a:r>
              <a:rPr i="1" lang="vi">
                <a:solidFill>
                  <a:schemeClr val="dk1"/>
                </a:solidFill>
              </a:rPr>
              <a:t>Thành phần liên thông</a:t>
            </a:r>
            <a:r>
              <a:rPr lang="vi">
                <a:solidFill>
                  <a:schemeClr val="dk1"/>
                </a:solidFill>
              </a:rPr>
              <a:t> là những vùng pixel kết nối với nhau, ví dụ như một vết loang nhỏ hay một vùng "rác" không phải đối tượng thực sự.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300">
                <a:solidFill>
                  <a:schemeClr val="dk1"/>
                </a:solidFill>
              </a:rPr>
              <a:t>📌 2. Lỗi thứ hai: Các lỗ nhỏ không mong muốn trong mặt nạ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vi">
                <a:solidFill>
                  <a:schemeClr val="dk1"/>
                </a:solidFill>
              </a:rPr>
              <a:t>Vấn đề</a:t>
            </a:r>
            <a:r>
              <a:rPr lang="vi">
                <a:solidFill>
                  <a:schemeClr val="dk1"/>
                </a:solidFill>
              </a:rPr>
              <a:t>: Khoảng </a:t>
            </a:r>
            <a:r>
              <a:rPr b="1" lang="vi">
                <a:solidFill>
                  <a:schemeClr val="dk1"/>
                </a:solidFill>
              </a:rPr>
              <a:t>4%</a:t>
            </a:r>
            <a:r>
              <a:rPr lang="vi">
                <a:solidFill>
                  <a:schemeClr val="dk1"/>
                </a:solidFill>
              </a:rPr>
              <a:t> mặt nạ chứa những </a:t>
            </a:r>
            <a:r>
              <a:rPr b="1" lang="vi">
                <a:solidFill>
                  <a:schemeClr val="dk1"/>
                </a:solidFill>
              </a:rPr>
              <a:t>lỗ nhỏ bên trong vùng phân đoạn</a:t>
            </a:r>
            <a:r>
              <a:rPr lang="vi">
                <a:solidFill>
                  <a:schemeClr val="dk1"/>
                </a:solidFill>
              </a:rPr>
              <a:t>, cũng là </a:t>
            </a:r>
            <a:r>
              <a:rPr i="1" lang="vi">
                <a:solidFill>
                  <a:schemeClr val="dk1"/>
                </a:solidFill>
              </a:rPr>
              <a:t>spurious</a:t>
            </a:r>
            <a:r>
              <a:rPr lang="vi">
                <a:solidFill>
                  <a:schemeClr val="dk1"/>
                </a:solidFill>
              </a:rPr>
              <a:t> nhưng lần này là </a:t>
            </a:r>
            <a:r>
              <a:rPr b="1" lang="vi">
                <a:solidFill>
                  <a:schemeClr val="dk1"/>
                </a:solidFill>
              </a:rPr>
              <a:t>lỗ trống không nên có</a:t>
            </a:r>
            <a:r>
              <a:rPr lang="vi">
                <a:solidFill>
                  <a:schemeClr val="dk1"/>
                </a:solidFill>
              </a:rPr>
              <a:t>.</a:t>
            </a:r>
            <a:br>
              <a:rPr lang="vi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vi">
                <a:solidFill>
                  <a:schemeClr val="dk1"/>
                </a:solidFill>
              </a:rPr>
              <a:t>Cách xử lý</a:t>
            </a:r>
            <a:r>
              <a:rPr lang="vi">
                <a:solidFill>
                  <a:schemeClr val="dk1"/>
                </a:solidFill>
              </a:rPr>
              <a:t>:</a:t>
            </a:r>
            <a:br>
              <a:rPr lang="vi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vi">
                <a:solidFill>
                  <a:schemeClr val="dk1"/>
                </a:solidFill>
              </a:rPr>
              <a:t>Lật ngược mặt nạ</a:t>
            </a:r>
            <a:r>
              <a:rPr lang="vi">
                <a:solidFill>
                  <a:schemeClr val="dk1"/>
                </a:solidFill>
              </a:rPr>
              <a:t> (mask inversion) → để các lỗ trở thành vùng liên thông.</a:t>
            </a:r>
            <a:br>
              <a:rPr lang="vi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vi">
                <a:solidFill>
                  <a:schemeClr val="dk1"/>
                </a:solidFill>
              </a:rPr>
              <a:t>Xác định các vùng liên thông trong mặt nạ đảo này.</a:t>
            </a:r>
            <a:br>
              <a:rPr lang="vi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vi">
                <a:solidFill>
                  <a:schemeClr val="dk1"/>
                </a:solidFill>
              </a:rPr>
              <a:t>Lấp các </a:t>
            </a:r>
            <a:r>
              <a:rPr b="1" lang="vi">
                <a:solidFill>
                  <a:schemeClr val="dk1"/>
                </a:solidFill>
              </a:rPr>
              <a:t>lỗ có diện tích &lt; 100 pixel</a:t>
            </a:r>
            <a:r>
              <a:rPr lang="vi">
                <a:solidFill>
                  <a:schemeClr val="dk1"/>
                </a:solidFill>
              </a:rPr>
              <a:t>.</a:t>
            </a:r>
            <a:br>
              <a:rPr lang="vi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📘 </a:t>
            </a:r>
            <a:r>
              <a:rPr i="1" lang="vi">
                <a:solidFill>
                  <a:schemeClr val="dk1"/>
                </a:solidFill>
              </a:rPr>
              <a:t>Lỗ (hole)</a:t>
            </a:r>
            <a:r>
              <a:rPr lang="vi">
                <a:solidFill>
                  <a:schemeClr val="dk1"/>
                </a:solidFill>
              </a:rPr>
              <a:t> được hiểu là một vùng </a:t>
            </a:r>
            <a:r>
              <a:rPr b="1" lang="vi">
                <a:solidFill>
                  <a:schemeClr val="dk1"/>
                </a:solidFill>
              </a:rPr>
              <a:t>0</a:t>
            </a:r>
            <a:r>
              <a:rPr lang="vi">
                <a:solidFill>
                  <a:schemeClr val="dk1"/>
                </a:solidFill>
              </a:rPr>
              <a:t> (đen) nằm bên trong một vùng </a:t>
            </a:r>
            <a:r>
              <a:rPr b="1" lang="vi">
                <a:solidFill>
                  <a:schemeClr val="dk1"/>
                </a:solidFill>
              </a:rPr>
              <a:t>1</a:t>
            </a:r>
            <a:r>
              <a:rPr lang="vi">
                <a:solidFill>
                  <a:schemeClr val="dk1"/>
                </a:solidFill>
              </a:rPr>
              <a:t> (trắng) trong mặt nạ nhị phân.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6ef09fad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6ef09fad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https://github.com/Z-Zheng/pytorch-change-models/blob/main/torchange/models/segment_any_change/anychange.py#L60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071861d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071861d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71861d9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71861d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Lấy ý tưởng từ interactive segmentation, nhưng khác là các phương pháp trước phải </a:t>
            </a:r>
            <a:r>
              <a:rPr lang="vi"/>
              <a:t>nhận</a:t>
            </a:r>
            <a:r>
              <a:rPr lang="vi"/>
              <a:t> đủ input </a:t>
            </a:r>
            <a:r>
              <a:rPr lang="vi"/>
              <a:t>prompt</a:t>
            </a:r>
            <a:r>
              <a:rPr lang="vi"/>
              <a:t> đầu vào mới cho valid mask. SAM sẽ cho ra 1 valid mask cho dù đầu vào nhập nhằng.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69271bc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69271bc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69271bcb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69271bcb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69271bcb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69271bcb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69271bcb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69271bcb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69271bcb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69271bcb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69271bcb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69271bcb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</a:t>
            </a:r>
            <a:r>
              <a:rPr lang="vi"/>
              <a:t>egment Anything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Nguyen Viet Hoang - 440054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Method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c. Data engine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</a:t>
            </a:r>
            <a:r>
              <a:rPr lang="vi"/>
              <a:t>Assisted-manual stage:  team of professional annotators interact to label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Semi-automatic stage: Model can predict a part mask → annotators refine mask. Annotators focus on less prominent objects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Full automatic: Make a grid point → ambiguity-aware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11M images → 1.1B high-quality mask (SA-1B).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400" y="3279850"/>
            <a:ext cx="2549650" cy="18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Method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c. Data engine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Auto genmask: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Set grid point prompt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→ Gen mask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→ NMS with threshold 0.7 IoU (remove overlap mask)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→ Filter by: predicted IoU ≥ 88.0, stability ≥ 95.0,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mask area &lt; 95% </a:t>
            </a:r>
            <a:endParaRPr/>
          </a:p>
        </p:txBody>
      </p:sp>
      <p:pic>
        <p:nvPicPr>
          <p:cNvPr id="130" name="Google Shape;130;p23" title="ChatGPT Image 23_04_01 10 thg 6, 20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600" y="0"/>
            <a:ext cx="3026401" cy="302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1521" y="2571750"/>
            <a:ext cx="2205600" cy="22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</a:t>
            </a:r>
            <a:r>
              <a:rPr lang="vi"/>
              <a:t>Method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c. </a:t>
            </a:r>
            <a:r>
              <a:rPr lang="vi"/>
              <a:t>Data engine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Stability: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Model → logits mask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Gen mask with 3 threshold -1, 1: mask_0, mask_1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Calculate IOu (mask_0, mask_1) &gt; 0.95 →stablity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</a:t>
            </a:r>
            <a:r>
              <a:rPr lang="vi"/>
              <a:t>Method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c. </a:t>
            </a:r>
            <a:r>
              <a:rPr lang="vi"/>
              <a:t>Data engine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Post processing</a:t>
            </a:r>
            <a:endParaRPr/>
          </a:p>
        </p:txBody>
      </p:sp>
      <p:pic>
        <p:nvPicPr>
          <p:cNvPr id="144" name="Google Shape;144;p25" title="ChatGPT Image 01_34_12 11 thg 6, 20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675" y="1240822"/>
            <a:ext cx="3534950" cy="353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</a:t>
            </a:r>
            <a:r>
              <a:rPr lang="vi"/>
              <a:t>Segment Any Change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1" name="Google Shape;151;p26" title="Ảnh màn hình 2025-06-11 lúc 00.36.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587" y="1112561"/>
            <a:ext cx="7160824" cy="34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vi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LLM is pretrained on web-scale datasets → strong zero-shot and few-shot generalization → generalize on unseen data distribution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Text prompt → VLM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So: Foundation model for image segmentation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What task for zero-shot generalization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What is the corresponding model architecture?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What data can power this task and model?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</a:t>
            </a:r>
            <a:r>
              <a:rPr lang="vi"/>
              <a:t>Method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vi"/>
              <a:t>Segment Anything task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Pretraining: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Translating ideas prompt from NLP: sparse </a:t>
            </a:r>
            <a:r>
              <a:rPr lang="vi"/>
              <a:t>prompt</a:t>
            </a:r>
            <a:r>
              <a:rPr lang="vi"/>
              <a:t> (text, point, bbox), dense (mask)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Pipeline: Fig 2.1”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Downstream task: Zero-shot transfer.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200" y="2659825"/>
            <a:ext cx="2488950" cy="20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641125" y="4654075"/>
            <a:ext cx="32391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>
                <a:solidFill>
                  <a:schemeClr val="dk2"/>
                </a:solidFill>
              </a:rPr>
              <a:t>Fig</a:t>
            </a:r>
            <a:r>
              <a:rPr i="1" lang="vi">
                <a:solidFill>
                  <a:schemeClr val="dk2"/>
                </a:solidFill>
              </a:rPr>
              <a:t> 2.1: Pretraining task of SAM </a:t>
            </a:r>
            <a:endParaRPr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Method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b. Segmentation </a:t>
            </a:r>
            <a:r>
              <a:rPr lang="vi"/>
              <a:t>Anything Model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725" y="1978466"/>
            <a:ext cx="5566674" cy="11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 Method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b. Segment Anything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/>
              <a:t>- Image encoder: MAE pre-trained Vision Transformer (ViT) (Fig 2.3).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/>
              <a:t>- Prompt encoder: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text: text encoder of CLIP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mask: encoded by convolution (Layernorm, gelu activation) and summed element wise with image embedding.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750" y="3240575"/>
            <a:ext cx="2834775" cy="15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6166850" y="4796325"/>
            <a:ext cx="24471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>
                <a:solidFill>
                  <a:schemeClr val="dk2"/>
                </a:solidFill>
              </a:rPr>
              <a:t>Hình 2.3: MAE VIT</a:t>
            </a:r>
            <a:endParaRPr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Method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b. Segment Anything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+"/>
            </a:pPr>
            <a:r>
              <a:rPr lang="vi"/>
              <a:t> point, bbox: position encoding = gaussian matrix → fourier →tần số góc -&gt; sin cos + learnable embedding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70" y="2571745"/>
            <a:ext cx="3962901" cy="24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3776796"/>
            <a:ext cx="4430299" cy="12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8112" y="2118887"/>
            <a:ext cx="4478075" cy="14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</a:t>
            </a:r>
            <a:r>
              <a:rPr lang="vi"/>
              <a:t>Method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Positional Encoding: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99" y="1654624"/>
            <a:ext cx="4137800" cy="173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124" y="155463"/>
            <a:ext cx="3534099" cy="47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750" y="3350924"/>
            <a:ext cx="3311001" cy="17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Method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b. Segment Anything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Mask decoder: Transformer + dynamic mask prediction head.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Decoder block:  Prompt self attention + cross attention image-to-prompt, prompt-to-image. 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675" y="2656575"/>
            <a:ext cx="59626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Method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b. Segment Anything Model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722" y="0"/>
            <a:ext cx="465145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