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9" r:id="rId3"/>
    <p:sldId id="305" r:id="rId4"/>
    <p:sldId id="296" r:id="rId5"/>
    <p:sldId id="297" r:id="rId6"/>
    <p:sldId id="308" r:id="rId7"/>
    <p:sldId id="306" r:id="rId8"/>
    <p:sldId id="307" r:id="rId9"/>
    <p:sldId id="309" r:id="rId10"/>
    <p:sldId id="304" r:id="rId11"/>
    <p:sldId id="310" r:id="rId12"/>
    <p:sldId id="312" r:id="rId13"/>
  </p:sldIdLst>
  <p:sldSz cx="12192000" cy="6858000"/>
  <p:notesSz cx="6858000" cy="9144000"/>
  <p:embeddedFontLst>
    <p:embeddedFont>
      <p:font typeface="Yu Gothic UI Semibold" panose="020B0700000000000000" pitchFamily="34" charset="-128"/>
      <p:bold r:id="rId14"/>
    </p:embeddedFont>
    <p:embeddedFont>
      <p:font typeface="Angsana New" panose="020B0600000101010101" charset="-34"/>
      <p:regular r:id="rId15"/>
      <p:bold r:id="rId16"/>
      <p:italic r:id="rId17"/>
      <p:boldItalic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68FF"/>
    <a:srgbClr val="B14031"/>
    <a:srgbClr val="FBFBFB"/>
    <a:srgbClr val="FFFFFF"/>
    <a:srgbClr val="ECC0BA"/>
    <a:srgbClr val="AFABAB"/>
    <a:srgbClr val="8C3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84B72-0A77-43A6-9376-8B8429071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802C95-64F0-4F9E-9F64-F33BDA2A1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B1FF8-2562-4165-938C-622D9C09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1F9BAF-E67F-4E01-9306-3F41EDED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92048F-0093-41B6-90E1-90BCE843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21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D8916-DCF9-474E-B96D-AD42A80F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716491-541E-427D-BEBD-52BBF51A9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F8851-66B7-495B-8AEF-5F3C76D9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1A5C0B-3D9B-4B8D-844E-21521DC2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5525E-CE39-4C75-8C0F-CF62BFB9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5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FD8084-3B78-4B08-A294-5A9EBA031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2F7CF9-A114-469E-AA7A-21E75932E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5C459E-6FF7-46B6-9558-F6D7FBE0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8CA69-0442-47DB-A296-F6753713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0CD98-FAE4-47C9-8B6D-4C6A6D03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6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6E638-FA2A-4E8B-8228-65E71473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D7DC1-7B2E-4A9E-8281-66DB64098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C4874-58AA-4A3A-9C4F-613CE994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3706C-668B-49C8-8BEF-74A89746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B34FFA-7969-442D-B8A7-3FEF8CE0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14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49441-AA4C-4682-BCA1-D5088001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2BE8B1-FAA7-47BB-9CAA-67C570E94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E9075-C39E-441D-960C-0DADDC18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63A6C-F1F2-4B30-B630-EDB3F62F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67430-BFA1-41B0-AF74-9350D8CC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3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9E77F-6215-4D19-8B3A-F81982BF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CEA906-B027-4F41-987C-12DF5EA55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55B31A-314B-4978-AB64-3140C1762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633D6E-5343-4C15-8415-399CFA54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94E0AF-7714-44F1-84EA-D4CFCCD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A88DD8-3312-4BF3-ADAA-F4317933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6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8ED5F-15A4-415F-A565-A7123203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0C488F-3DB3-4DC7-9976-EE2E004C5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971099-5008-4D3E-A0CD-1D42D534E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091DBA-006E-4CFF-8E4A-917265768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0DF12F-CF87-4A8A-895D-43D1F7503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6767E8-99D1-4F3F-96A3-CDCE3FB1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642C7E-4FE0-49D5-9DC1-57FB18C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96D182-7AAB-4E67-A568-8857E8D9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79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13280-0DFB-4F1D-B10A-484CDCBC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DF5150-B46C-4320-B37A-8ACE71F6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AB3342-8694-4D03-8607-CE4E7141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F7B6AC-AEFE-4C06-AA8D-8E4B83B3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75B9F8-822A-4567-9A85-644A7C00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EC9F50-2AB0-4C0B-9D75-192ABDD2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7AF14C-25E7-4972-A81E-6D4AEF5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0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9C2E3-AE8A-4B46-9932-3B8A519D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21F83B-5A14-4B97-B4DE-D9BDEB599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0E8A8F-C9D3-4832-ADE1-2D422B38B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14239-3AB5-42A9-B495-C776358A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39A117-FE86-4C68-BA1E-A1C41F04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7076DF-94E2-4F2A-9001-2B3EAEE4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54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56E1F-C98F-49BB-99FE-1512F254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9D1E56-B01C-4B33-BD98-83A3ABFFF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E4AA0C-43C0-4197-B8E7-AF9BFB53E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156658-3E39-4024-A57A-7553016F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56C893-C8DB-432E-A91D-1611D4DD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44EB23-01A9-4E32-B5D2-1DD441F9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66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026C55-67B8-4A3B-B2DE-487EE3FC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E1B574-DDB2-4144-A0E7-4BE090965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7AF6E-7D7C-4DC0-B251-BDE32879C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735B8-2898-4981-A0BF-6A00847F9C6C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4CBEC-5179-4160-AF85-243275065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F7004-B332-4D06-B593-1AA5BBE89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9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3846C9-5AE4-4A43-9ED6-2416C6B074A5}"/>
              </a:ext>
            </a:extLst>
          </p:cNvPr>
          <p:cNvSpPr txBox="1"/>
          <p:nvPr/>
        </p:nvSpPr>
        <p:spPr>
          <a:xfrm>
            <a:off x="584199" y="1026785"/>
            <a:ext cx="11181081" cy="212365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150" dirty="0">
                <a:latin typeface="Yu Gothic UI Semibold" panose="020B0700000000000000" pitchFamily="34" charset="-128"/>
                <a:ea typeface="나눔스퀘어 ExtraBold" panose="020B0600000101010101" pitchFamily="50" charset="-127"/>
              </a:rPr>
              <a:t>[CVPR 2022] </a:t>
            </a:r>
            <a:r>
              <a:rPr lang="en-US" altLang="ko-KR" sz="4400" b="1" dirty="0"/>
              <a:t>COTS: Collaborative Two-Stream Vision-Language Pre-Training Model for Cross-Modal Retrieval</a:t>
            </a:r>
            <a:endParaRPr lang="en-US" altLang="ko-KR" sz="4400" b="1" spc="-150" dirty="0">
              <a:latin typeface="Yu Gothic UI Semibold" panose="020B0700000000000000" pitchFamily="34" charset="-128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678F92E-6B3A-4D41-A862-740107A38DB3}"/>
              </a:ext>
            </a:extLst>
          </p:cNvPr>
          <p:cNvCxnSpPr/>
          <p:nvPr/>
        </p:nvCxnSpPr>
        <p:spPr>
          <a:xfrm>
            <a:off x="635000" y="749300"/>
            <a:ext cx="2082800" cy="0"/>
          </a:xfrm>
          <a:prstGeom prst="line">
            <a:avLst/>
          </a:prstGeom>
          <a:ln w="4445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29" y="299681"/>
            <a:ext cx="800169" cy="44961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F5B433-3690-4D08-9E09-95EA3962C487}"/>
              </a:ext>
            </a:extLst>
          </p:cNvPr>
          <p:cNvSpPr txBox="1"/>
          <p:nvPr/>
        </p:nvSpPr>
        <p:spPr>
          <a:xfrm>
            <a:off x="10233152" y="6048934"/>
            <a:ext cx="44958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pc="-1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Dept</a:t>
            </a:r>
            <a:r>
              <a:rPr lang="en-US" altLang="ko-KR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of AI </a:t>
            </a:r>
            <a:endParaRPr lang="ko-KR" altLang="en-US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25741" y="4801994"/>
            <a:ext cx="329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2022. 08. 30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</a:rPr>
              <a:t>Eung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</a:rPr>
              <a:t>yeop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 Kim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3133CB-3DFE-5476-62FA-CF00C916A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916" y="3431208"/>
            <a:ext cx="5477639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1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3.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Experiments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7850" y="1253925"/>
            <a:ext cx="428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3.1 Implementation Details 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19CD89-0722-BEDF-0AC8-1685BA8E5C46}"/>
              </a:ext>
            </a:extLst>
          </p:cNvPr>
          <p:cNvSpPr txBox="1"/>
          <p:nvPr/>
        </p:nvSpPr>
        <p:spPr>
          <a:xfrm>
            <a:off x="3762998" y="1851914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1) modules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AA74EF-1FF2-A246-23C4-C29EF0E28D8B}"/>
              </a:ext>
            </a:extLst>
          </p:cNvPr>
          <p:cNvSpPr txBox="1"/>
          <p:nvPr/>
        </p:nvSpPr>
        <p:spPr>
          <a:xfrm>
            <a:off x="4355646" y="2285896"/>
            <a:ext cx="4196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Instance level encoders : BERT-base / </a:t>
            </a:r>
            <a:r>
              <a:rPr lang="en-US" altLang="ko-KR" sz="1400" dirty="0" err="1"/>
              <a:t>ViT</a:t>
            </a:r>
            <a:r>
              <a:rPr lang="en-US" altLang="ko-KR" sz="1400" dirty="0"/>
              <a:t>-B/16 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754440-4D6A-FA52-3654-23468E20FA3F}"/>
              </a:ext>
            </a:extLst>
          </p:cNvPr>
          <p:cNvSpPr txBox="1"/>
          <p:nvPr/>
        </p:nvSpPr>
        <p:spPr>
          <a:xfrm>
            <a:off x="4355646" y="2776969"/>
            <a:ext cx="7989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Token level modeling : 40% image patches, and 15% for text tokens are masked respectively. 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F0111E-AB19-4EDF-6950-395327572A42}"/>
              </a:ext>
            </a:extLst>
          </p:cNvPr>
          <p:cNvSpPr txBox="1"/>
          <p:nvPr/>
        </p:nvSpPr>
        <p:spPr>
          <a:xfrm>
            <a:off x="3762998" y="3704817"/>
            <a:ext cx="32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2) Hyper parameter setting 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354735-E8C5-4039-F381-242E3EE2158F}"/>
              </a:ext>
            </a:extLst>
          </p:cNvPr>
          <p:cNvSpPr txBox="1"/>
          <p:nvPr/>
        </p:nvSpPr>
        <p:spPr>
          <a:xfrm>
            <a:off x="4355646" y="4260151"/>
            <a:ext cx="93440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- momentum = 0.99 / temp = 0.05 / Queue size = 12,800, 6,400, 1,200 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7480AE-3F7D-6CC7-C985-361B724AA181}"/>
              </a:ext>
            </a:extLst>
          </p:cNvPr>
          <p:cNvSpPr txBox="1"/>
          <p:nvPr/>
        </p:nvSpPr>
        <p:spPr>
          <a:xfrm>
            <a:off x="4355646" y="4753930"/>
            <a:ext cx="93440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- Learning rate =5e-5 for the first 5 epochs. 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BF408D-68C5-8F4D-D5AD-A7D8643233CA}"/>
              </a:ext>
            </a:extLst>
          </p:cNvPr>
          <p:cNvSpPr txBox="1"/>
          <p:nvPr/>
        </p:nvSpPr>
        <p:spPr>
          <a:xfrm>
            <a:off x="3762998" y="5469663"/>
            <a:ext cx="250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3) Evaluation metrics</a:t>
            </a:r>
            <a:endParaRPr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7A104-44CD-9249-9F77-E0106D05AB51}"/>
              </a:ext>
            </a:extLst>
          </p:cNvPr>
          <p:cNvSpPr txBox="1"/>
          <p:nvPr/>
        </p:nvSpPr>
        <p:spPr>
          <a:xfrm>
            <a:off x="4355646" y="5939174"/>
            <a:ext cx="93440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- </a:t>
            </a:r>
            <a:r>
              <a:rPr lang="en-US" altLang="ko-KR" sz="1400" dirty="0" err="1"/>
              <a:t>R@k</a:t>
            </a:r>
            <a:r>
              <a:rPr lang="en-US" altLang="ko-KR" sz="1400" dirty="0"/>
              <a:t> (k = 1, 5, 10) top – k retrieval metrics.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74422D-FF48-CF18-B8FF-6B24B9E43FF1}"/>
              </a:ext>
            </a:extLst>
          </p:cNvPr>
          <p:cNvSpPr txBox="1"/>
          <p:nvPr/>
        </p:nvSpPr>
        <p:spPr>
          <a:xfrm>
            <a:off x="4355646" y="6408685"/>
            <a:ext cx="93440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- Median Rank (MR)</a:t>
            </a:r>
            <a:endParaRPr lang="ko-KR" altLang="en-US" sz="14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5275B574-A60E-9297-8946-60FBBA843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51" y="1807605"/>
            <a:ext cx="3663612" cy="2246503"/>
          </a:xfrm>
          <a:prstGeom prst="rect">
            <a:avLst/>
          </a:prstGeom>
        </p:spPr>
      </p:pic>
      <p:sp>
        <p:nvSpPr>
          <p:cNvPr id="27" name="모서리가 둥근 직사각형 20">
            <a:extLst>
              <a:ext uri="{FF2B5EF4-FFF2-40B4-BE49-F238E27FC236}">
                <a16:creationId xmlns:a16="http://schemas.microsoft.com/office/drawing/2014/main" id="{6A4F2340-4939-81B2-9BC4-877431A4875D}"/>
              </a:ext>
            </a:extLst>
          </p:cNvPr>
          <p:cNvSpPr/>
          <p:nvPr/>
        </p:nvSpPr>
        <p:spPr>
          <a:xfrm>
            <a:off x="139008" y="2955471"/>
            <a:ext cx="1468212" cy="351066"/>
          </a:xfrm>
          <a:prstGeom prst="roundRect">
            <a:avLst/>
          </a:prstGeom>
          <a:solidFill>
            <a:srgbClr val="FFC000">
              <a:alpha val="2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0">
            <a:extLst>
              <a:ext uri="{FF2B5EF4-FFF2-40B4-BE49-F238E27FC236}">
                <a16:creationId xmlns:a16="http://schemas.microsoft.com/office/drawing/2014/main" id="{6E66FE0A-657B-BF79-F588-0A7CB2B4DDD6}"/>
              </a:ext>
            </a:extLst>
          </p:cNvPr>
          <p:cNvSpPr/>
          <p:nvPr/>
        </p:nvSpPr>
        <p:spPr>
          <a:xfrm>
            <a:off x="2355395" y="2943226"/>
            <a:ext cx="1371817" cy="351066"/>
          </a:xfrm>
          <a:prstGeom prst="roundRect">
            <a:avLst/>
          </a:prstGeom>
          <a:solidFill>
            <a:srgbClr val="FFC000">
              <a:alpha val="2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BC2C721-D22B-A842-F25D-4F3834C80ED9}"/>
              </a:ext>
            </a:extLst>
          </p:cNvPr>
          <p:cNvGrpSpPr/>
          <p:nvPr/>
        </p:nvGrpSpPr>
        <p:grpSpPr>
          <a:xfrm>
            <a:off x="194051" y="4191983"/>
            <a:ext cx="2949200" cy="1282562"/>
            <a:chOff x="194051" y="4191983"/>
            <a:chExt cx="2949200" cy="1282562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F55F13D4-D22A-F5D5-085B-3E8C4BBB7AD8}"/>
                </a:ext>
              </a:extLst>
            </p:cNvPr>
            <p:cNvGrpSpPr/>
            <p:nvPr/>
          </p:nvGrpSpPr>
          <p:grpSpPr>
            <a:xfrm>
              <a:off x="194051" y="4191983"/>
              <a:ext cx="2641250" cy="751889"/>
              <a:chOff x="194051" y="4191983"/>
              <a:chExt cx="2641250" cy="751889"/>
            </a:xfrm>
          </p:grpSpPr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0BA0F29F-4ABF-E0DF-1029-3C9D9F350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051" y="4191983"/>
                <a:ext cx="2641250" cy="751889"/>
              </a:xfrm>
              <a:prstGeom prst="rect">
                <a:avLst/>
              </a:prstGeom>
            </p:spPr>
          </p:pic>
          <p:sp>
            <p:nvSpPr>
              <p:cNvPr id="31" name="모서리가 둥근 직사각형 20">
                <a:extLst>
                  <a:ext uri="{FF2B5EF4-FFF2-40B4-BE49-F238E27FC236}">
                    <a16:creationId xmlns:a16="http://schemas.microsoft.com/office/drawing/2014/main" id="{99E04625-C781-0B3A-45B0-1BD4C98F25FC}"/>
                  </a:ext>
                </a:extLst>
              </p:cNvPr>
              <p:cNvSpPr/>
              <p:nvPr/>
            </p:nvSpPr>
            <p:spPr>
              <a:xfrm>
                <a:off x="771525" y="4216860"/>
                <a:ext cx="220436" cy="727011"/>
              </a:xfrm>
              <a:prstGeom prst="roundRect">
                <a:avLst/>
              </a:prstGeom>
              <a:solidFill>
                <a:srgbClr val="FFC000">
                  <a:alpha val="20000"/>
                </a:srgbClr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모서리가 둥근 직사각형 20">
                <a:extLst>
                  <a:ext uri="{FF2B5EF4-FFF2-40B4-BE49-F238E27FC236}">
                    <a16:creationId xmlns:a16="http://schemas.microsoft.com/office/drawing/2014/main" id="{D468EB5A-E540-2E8A-584F-A1EB360FAED9}"/>
                  </a:ext>
                </a:extLst>
              </p:cNvPr>
              <p:cNvSpPr/>
              <p:nvPr/>
            </p:nvSpPr>
            <p:spPr>
              <a:xfrm>
                <a:off x="1607219" y="4260151"/>
                <a:ext cx="695109" cy="307777"/>
              </a:xfrm>
              <a:prstGeom prst="roundRect">
                <a:avLst/>
              </a:prstGeom>
              <a:solidFill>
                <a:srgbClr val="FFC000">
                  <a:alpha val="20000"/>
                </a:srgbClr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모서리가 둥근 직사각형 20">
                <a:extLst>
                  <a:ext uri="{FF2B5EF4-FFF2-40B4-BE49-F238E27FC236}">
                    <a16:creationId xmlns:a16="http://schemas.microsoft.com/office/drawing/2014/main" id="{B7238BA7-9733-3CC8-36CA-42C43F9F8BB4}"/>
                  </a:ext>
                </a:extLst>
              </p:cNvPr>
              <p:cNvSpPr/>
              <p:nvPr/>
            </p:nvSpPr>
            <p:spPr>
              <a:xfrm>
                <a:off x="1549963" y="4626514"/>
                <a:ext cx="695109" cy="307777"/>
              </a:xfrm>
              <a:prstGeom prst="roundRect">
                <a:avLst/>
              </a:prstGeom>
              <a:solidFill>
                <a:srgbClr val="FFC000">
                  <a:alpha val="20000"/>
                </a:srgbClr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C0C38D49-321B-2B21-B21F-6E47E27A1017}"/>
                </a:ext>
              </a:extLst>
            </p:cNvPr>
            <p:cNvGrpSpPr/>
            <p:nvPr/>
          </p:nvGrpSpPr>
          <p:grpSpPr>
            <a:xfrm>
              <a:off x="253309" y="5031866"/>
              <a:ext cx="2889942" cy="442679"/>
              <a:chOff x="253309" y="5031866"/>
              <a:chExt cx="2889942" cy="442679"/>
            </a:xfrm>
          </p:grpSpPr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C62E5B4B-1751-74F0-1BD9-3CDE3D1E67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309" y="5031866"/>
                <a:ext cx="2889942" cy="442679"/>
              </a:xfrm>
              <a:prstGeom prst="rect">
                <a:avLst/>
              </a:prstGeom>
            </p:spPr>
          </p:pic>
          <p:sp>
            <p:nvSpPr>
              <p:cNvPr id="34" name="모서리가 둥근 직사각형 20">
                <a:extLst>
                  <a:ext uri="{FF2B5EF4-FFF2-40B4-BE49-F238E27FC236}">
                    <a16:creationId xmlns:a16="http://schemas.microsoft.com/office/drawing/2014/main" id="{6CA5F77B-E3D0-C60B-9FD8-C24A99156667}"/>
                  </a:ext>
                </a:extLst>
              </p:cNvPr>
              <p:cNvSpPr/>
              <p:nvPr/>
            </p:nvSpPr>
            <p:spPr>
              <a:xfrm>
                <a:off x="2927006" y="5254762"/>
                <a:ext cx="216245" cy="214901"/>
              </a:xfrm>
              <a:prstGeom prst="roundRect">
                <a:avLst/>
              </a:prstGeom>
              <a:solidFill>
                <a:srgbClr val="FFC000">
                  <a:alpha val="20000"/>
                </a:srgbClr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513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  <p:bldP spid="11" grpId="0"/>
      <p:bldP spid="22" grpId="0"/>
      <p:bldP spid="23" grpId="0"/>
      <p:bldP spid="24" grpId="0"/>
      <p:bldP spid="25" grpId="0"/>
      <p:bldP spid="27" grpId="0" animBg="1"/>
      <p:bldP spid="27" grpId="1" animBg="1"/>
      <p:bldP spid="28" grpId="0" animBg="1"/>
      <p:bldP spid="2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7850" y="1253925"/>
            <a:ext cx="4072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3.2 Ablation study results </a:t>
            </a:r>
            <a:endParaRPr lang="ko-KR" altLang="en-US" sz="24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BB2B373-DB2D-550A-C2F3-CCB433C46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68" y="1715590"/>
            <a:ext cx="4191585" cy="18290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EE8069-CF4F-0009-5032-BFDB2791E6C0}"/>
              </a:ext>
            </a:extLst>
          </p:cNvPr>
          <p:cNvSpPr txBox="1"/>
          <p:nvPr/>
        </p:nvSpPr>
        <p:spPr>
          <a:xfrm>
            <a:off x="577850" y="3580040"/>
            <a:ext cx="6623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The ablation study indicates that full COTS are powerful for retrieval task. </a:t>
            </a:r>
            <a:endParaRPr lang="ko-KR" alt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F30638-5FD0-F273-C5C5-A85B394E7BCF}"/>
              </a:ext>
            </a:extLst>
          </p:cNvPr>
          <p:cNvSpPr txBox="1"/>
          <p:nvPr/>
        </p:nvSpPr>
        <p:spPr>
          <a:xfrm>
            <a:off x="577850" y="4214133"/>
            <a:ext cx="7245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Q1. which one is the more dominantly contribution between            and            ?</a:t>
            </a:r>
            <a:endParaRPr lang="ko-KR" altLang="en-US" sz="14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2074296-11DB-CE16-6923-F3BAA26DD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116" y="4226480"/>
            <a:ext cx="566165" cy="28308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D2218DF-D0E6-2930-C7B6-08E193F79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2107" y="4246215"/>
            <a:ext cx="574229" cy="24361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D5AA419-27E6-68B8-49B0-3CDE5D4DA417}"/>
              </a:ext>
            </a:extLst>
          </p:cNvPr>
          <p:cNvSpPr txBox="1"/>
          <p:nvPr/>
        </p:nvSpPr>
        <p:spPr>
          <a:xfrm>
            <a:off x="577850" y="4954362"/>
            <a:ext cx="7807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Q2. Is that meaningful to evaluate the ablation results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between applying          or not?   </a:t>
            </a:r>
            <a:endParaRPr lang="ko-KR" altLang="en-US" sz="1400" b="1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11D1408-1ED5-2E08-4B7F-9B4E8B4262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6611" y="4935441"/>
            <a:ext cx="477325" cy="34324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903BA9-E446-2455-7563-635C2FCEABC0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3.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Experiments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284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4. Conclusion &amp; Future Work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D46896-479C-9FBE-DA9A-8D8D50B3C8A5}"/>
              </a:ext>
            </a:extLst>
          </p:cNvPr>
          <p:cNvSpPr txBox="1"/>
          <p:nvPr/>
        </p:nvSpPr>
        <p:spPr>
          <a:xfrm>
            <a:off x="942237" y="1505037"/>
            <a:ext cx="916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Three – level cross modal interactions, for </a:t>
            </a:r>
            <a:r>
              <a:rPr lang="en-US" altLang="ko-KR" b="1" dirty="0">
                <a:solidFill>
                  <a:srgbClr val="FF0000"/>
                </a:solidFill>
              </a:rPr>
              <a:t>Fine-grained</a:t>
            </a:r>
            <a:r>
              <a:rPr lang="en-US" altLang="ko-KR" b="1" dirty="0"/>
              <a:t> modality entanglement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11C957-0247-D54A-9F3E-36ABD2E73E88}"/>
              </a:ext>
            </a:extLst>
          </p:cNvPr>
          <p:cNvSpPr txBox="1"/>
          <p:nvPr/>
        </p:nvSpPr>
        <p:spPr>
          <a:xfrm>
            <a:off x="942237" y="3997810"/>
            <a:ext cx="849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Refining the mis-matched, noising pairs, within Adaptive Momentum Filter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532EC9-C052-2244-8E99-13CC3CD111ED}"/>
              </a:ext>
            </a:extLst>
          </p:cNvPr>
          <p:cNvSpPr txBox="1"/>
          <p:nvPr/>
        </p:nvSpPr>
        <p:spPr>
          <a:xfrm>
            <a:off x="1432833" y="2040704"/>
            <a:ext cx="5223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1) Token Level Interaction – CVLM : masked token prediction 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E3EEF3-6850-B1D8-B761-EF9A9B2C333A}"/>
              </a:ext>
            </a:extLst>
          </p:cNvPr>
          <p:cNvSpPr txBox="1"/>
          <p:nvPr/>
        </p:nvSpPr>
        <p:spPr>
          <a:xfrm>
            <a:off x="1432833" y="2596628"/>
            <a:ext cx="5496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2) Instance Level Interaction  - Momentum Contrastive Learning 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9E5C99-BE11-43BE-A15F-8F19F8246A66}"/>
              </a:ext>
            </a:extLst>
          </p:cNvPr>
          <p:cNvSpPr txBox="1"/>
          <p:nvPr/>
        </p:nvSpPr>
        <p:spPr>
          <a:xfrm>
            <a:off x="1432833" y="3152440"/>
            <a:ext cx="8443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3) Task Level Interaction  - Minimizing the KL divergence Loss between Prob. Distribution of T2I, I2T. 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CDF8E5-086F-BC62-A0F7-40541010B3A7}"/>
              </a:ext>
            </a:extLst>
          </p:cNvPr>
          <p:cNvSpPr txBox="1"/>
          <p:nvPr/>
        </p:nvSpPr>
        <p:spPr>
          <a:xfrm>
            <a:off x="1432833" y="4580196"/>
            <a:ext cx="5700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1) Applying the Threshold for filtering out the mis-matching pairs.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7382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1.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Abstract &amp; Introduction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77850" y="1253925"/>
            <a:ext cx="5675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The main focus in these frameworks </a:t>
            </a:r>
            <a:endParaRPr lang="ko-KR" altLang="en-US" sz="2400" b="1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9FB3286-55D2-B148-4D81-183A00A44069}"/>
              </a:ext>
            </a:extLst>
          </p:cNvPr>
          <p:cNvGrpSpPr/>
          <p:nvPr/>
        </p:nvGrpSpPr>
        <p:grpSpPr>
          <a:xfrm>
            <a:off x="1024960" y="2010814"/>
            <a:ext cx="9157572" cy="1302574"/>
            <a:chOff x="1865688" y="2279500"/>
            <a:chExt cx="9157572" cy="130257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2D7676-CE23-4F15-80F6-A015D234027E}"/>
                </a:ext>
              </a:extLst>
            </p:cNvPr>
            <p:cNvSpPr txBox="1"/>
            <p:nvPr/>
          </p:nvSpPr>
          <p:spPr>
            <a:xfrm>
              <a:off x="1865688" y="2279500"/>
              <a:ext cx="9157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1) Modality interaction in more </a:t>
              </a:r>
              <a:r>
                <a:rPr lang="en-US" altLang="ko-KR" b="1" dirty="0">
                  <a:solidFill>
                    <a:srgbClr val="FF0000"/>
                  </a:solidFill>
                </a:rPr>
                <a:t>deep </a:t>
              </a:r>
              <a:r>
                <a:rPr lang="en-US" altLang="ko-KR" b="1" dirty="0"/>
                <a:t>way, for capturing the </a:t>
              </a:r>
              <a:r>
                <a:rPr lang="en-US" altLang="ko-KR" b="1" dirty="0">
                  <a:solidFill>
                    <a:srgbClr val="FF0000"/>
                  </a:solidFill>
                </a:rPr>
                <a:t>fine-grained</a:t>
              </a:r>
              <a:r>
                <a:rPr lang="en-US" altLang="ko-KR" b="1" dirty="0"/>
                <a:t> clues. </a:t>
              </a:r>
              <a:endParaRPr lang="ko-KR" altLang="en-US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9A21B0-0213-199C-93B2-F612C7F321E1}"/>
                </a:ext>
              </a:extLst>
            </p:cNvPr>
            <p:cNvSpPr txBox="1"/>
            <p:nvPr/>
          </p:nvSpPr>
          <p:spPr>
            <a:xfrm>
              <a:off x="1865688" y="3212742"/>
              <a:ext cx="9019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2) </a:t>
              </a:r>
              <a:r>
                <a:rPr lang="en-US" altLang="ko-KR" b="1" dirty="0">
                  <a:solidFill>
                    <a:srgbClr val="FF0000"/>
                  </a:solidFill>
                </a:rPr>
                <a:t>Denoising</a:t>
              </a:r>
              <a:r>
                <a:rPr lang="en-US" altLang="ko-KR" b="1" dirty="0"/>
                <a:t> entailed in the modality pairs in the dataset crawled from Internet.</a:t>
              </a:r>
              <a:endParaRPr lang="ko-KR" altLang="en-US" b="1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95579F0-8F32-87B8-1D07-93052C78D9E6}"/>
              </a:ext>
            </a:extLst>
          </p:cNvPr>
          <p:cNvGrpSpPr/>
          <p:nvPr/>
        </p:nvGrpSpPr>
        <p:grpSpPr>
          <a:xfrm>
            <a:off x="1024960" y="4089646"/>
            <a:ext cx="3158147" cy="1755890"/>
            <a:chOff x="664132" y="3711556"/>
            <a:chExt cx="3991716" cy="2208207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92A8F49F-1300-D892-DF94-B37E8DC2E2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115" y="3711556"/>
              <a:ext cx="3944733" cy="183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6051B45-272B-BE94-779A-52ADE64621F9}"/>
                </a:ext>
              </a:extLst>
            </p:cNvPr>
            <p:cNvSpPr txBox="1"/>
            <p:nvPr/>
          </p:nvSpPr>
          <p:spPr>
            <a:xfrm>
              <a:off x="664132" y="5590762"/>
              <a:ext cx="3522846" cy="3290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b="1" dirty="0"/>
                <a:t>https://openai.com/blog/clip/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C9110E5-4136-80A8-0ACA-CCE0E9853884}"/>
              </a:ext>
            </a:extLst>
          </p:cNvPr>
          <p:cNvGrpSpPr/>
          <p:nvPr/>
        </p:nvGrpSpPr>
        <p:grpSpPr>
          <a:xfrm>
            <a:off x="4257490" y="4089646"/>
            <a:ext cx="3522846" cy="2359264"/>
            <a:chOff x="5643144" y="3747882"/>
            <a:chExt cx="3522846" cy="2359264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31F02EA-5013-C352-635D-CD00D0896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43144" y="3747882"/>
              <a:ext cx="3522846" cy="2146511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0492822-D045-3563-2F5A-2B6A91DD8665}"/>
                </a:ext>
              </a:extLst>
            </p:cNvPr>
            <p:cNvSpPr txBox="1"/>
            <p:nvPr/>
          </p:nvSpPr>
          <p:spPr>
            <a:xfrm>
              <a:off x="5650737" y="5845536"/>
              <a:ext cx="272911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b="1" dirty="0" err="1"/>
                <a:t>HunYuan_tvr</a:t>
              </a:r>
              <a:r>
                <a:rPr lang="en-US" altLang="ko-KR" sz="1100" b="1" dirty="0"/>
                <a:t> for Text-Video Retrieval</a:t>
              </a:r>
              <a:endParaRPr lang="ko-KR" altLang="en-US" sz="1100" b="1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977C63C-BC0C-4D9E-E15B-E7A9EA8E71F9}"/>
              </a:ext>
            </a:extLst>
          </p:cNvPr>
          <p:cNvGrpSpPr/>
          <p:nvPr/>
        </p:nvGrpSpPr>
        <p:grpSpPr>
          <a:xfrm>
            <a:off x="7780336" y="4089646"/>
            <a:ext cx="3313506" cy="2359264"/>
            <a:chOff x="7854719" y="4089646"/>
            <a:chExt cx="3313506" cy="2359264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67A6F994-A7CD-6550-33A6-8C042FBDF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54719" y="4089646"/>
              <a:ext cx="1724724" cy="2022445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93E08A8-D29F-A981-5190-4C8B8F48842B}"/>
                </a:ext>
              </a:extLst>
            </p:cNvPr>
            <p:cNvSpPr txBox="1"/>
            <p:nvPr/>
          </p:nvSpPr>
          <p:spPr>
            <a:xfrm>
              <a:off x="8439109" y="6187300"/>
              <a:ext cx="272911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b="1" dirty="0"/>
                <a:t>COTS</a:t>
              </a:r>
              <a:endParaRPr lang="ko-KR" altLang="en-US" sz="1100" b="1" dirty="0"/>
            </a:p>
          </p:txBody>
        </p:sp>
      </p:grpSp>
      <p:sp>
        <p:nvSpPr>
          <p:cNvPr id="43" name="모서리가 둥근 직사각형 25">
            <a:extLst>
              <a:ext uri="{FF2B5EF4-FFF2-40B4-BE49-F238E27FC236}">
                <a16:creationId xmlns:a16="http://schemas.microsoft.com/office/drawing/2014/main" id="{FC7992A5-7F71-4C37-E02C-95E95374990E}"/>
              </a:ext>
            </a:extLst>
          </p:cNvPr>
          <p:cNvSpPr/>
          <p:nvPr/>
        </p:nvSpPr>
        <p:spPr>
          <a:xfrm>
            <a:off x="8137996" y="4788431"/>
            <a:ext cx="1009403" cy="325276"/>
          </a:xfrm>
          <a:prstGeom prst="roundRect">
            <a:avLst/>
          </a:prstGeom>
          <a:solidFill>
            <a:srgbClr val="FFC000">
              <a:alpha val="20000"/>
            </a:srgb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76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1.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Abstract &amp; Introduction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D672019-5EA4-0EEA-4F0C-80791876B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790" y="1915444"/>
            <a:ext cx="6310190" cy="19631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36751AE-8F55-DCC5-EF02-7C5EA10A6EC2}"/>
              </a:ext>
            </a:extLst>
          </p:cNvPr>
          <p:cNvSpPr txBox="1"/>
          <p:nvPr/>
        </p:nvSpPr>
        <p:spPr>
          <a:xfrm>
            <a:off x="577850" y="1253925"/>
            <a:ext cx="5675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The main focus in these frameworks </a:t>
            </a:r>
            <a:endParaRPr lang="ko-KR" altLang="en-US" sz="2400" b="1" dirty="0"/>
          </a:p>
        </p:txBody>
      </p:sp>
      <p:sp>
        <p:nvSpPr>
          <p:cNvPr id="17" name="모서리가 둥근 직사각형 20">
            <a:extLst>
              <a:ext uri="{FF2B5EF4-FFF2-40B4-BE49-F238E27FC236}">
                <a16:creationId xmlns:a16="http://schemas.microsoft.com/office/drawing/2014/main" id="{69F58281-455C-7D17-CA46-0E6BB709F923}"/>
              </a:ext>
            </a:extLst>
          </p:cNvPr>
          <p:cNvSpPr/>
          <p:nvPr/>
        </p:nvSpPr>
        <p:spPr>
          <a:xfrm>
            <a:off x="3120227" y="1851915"/>
            <a:ext cx="3132702" cy="219138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C70866-4FA2-6F96-4FEF-9BA0100EE908}"/>
              </a:ext>
            </a:extLst>
          </p:cNvPr>
          <p:cNvSpPr txBox="1"/>
          <p:nvPr/>
        </p:nvSpPr>
        <p:spPr>
          <a:xfrm>
            <a:off x="1296723" y="4179620"/>
            <a:ext cx="8248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1) Single stream models with Object detectors – Text embedding / BERT</a:t>
            </a:r>
            <a:endParaRPr lang="ko-KR" altLang="en-US" b="1" dirty="0"/>
          </a:p>
        </p:txBody>
      </p:sp>
      <p:sp>
        <p:nvSpPr>
          <p:cNvPr id="22" name="모서리가 둥근 직사각형 20">
            <a:extLst>
              <a:ext uri="{FF2B5EF4-FFF2-40B4-BE49-F238E27FC236}">
                <a16:creationId xmlns:a16="http://schemas.microsoft.com/office/drawing/2014/main" id="{11E43A50-D60B-1594-E1E0-FD59BCD1811D}"/>
              </a:ext>
            </a:extLst>
          </p:cNvPr>
          <p:cNvSpPr/>
          <p:nvPr/>
        </p:nvSpPr>
        <p:spPr>
          <a:xfrm>
            <a:off x="6252929" y="1851915"/>
            <a:ext cx="1517402" cy="219138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0">
            <a:extLst>
              <a:ext uri="{FF2B5EF4-FFF2-40B4-BE49-F238E27FC236}">
                <a16:creationId xmlns:a16="http://schemas.microsoft.com/office/drawing/2014/main" id="{AC2B9DAD-547E-0557-333F-08339B5DC7E2}"/>
              </a:ext>
            </a:extLst>
          </p:cNvPr>
          <p:cNvSpPr/>
          <p:nvPr/>
        </p:nvSpPr>
        <p:spPr>
          <a:xfrm>
            <a:off x="7778666" y="1851915"/>
            <a:ext cx="1517402" cy="219138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B731C2-702A-6367-33D0-E8D3AE6D0BD3}"/>
              </a:ext>
            </a:extLst>
          </p:cNvPr>
          <p:cNvSpPr txBox="1"/>
          <p:nvPr/>
        </p:nvSpPr>
        <p:spPr>
          <a:xfrm>
            <a:off x="1296723" y="4920556"/>
            <a:ext cx="629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2) Two stream models with Vision Transformers - BERT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7855CD-35A3-A59F-01C4-D90D210699D8}"/>
              </a:ext>
            </a:extLst>
          </p:cNvPr>
          <p:cNvSpPr txBox="1"/>
          <p:nvPr/>
        </p:nvSpPr>
        <p:spPr>
          <a:xfrm>
            <a:off x="1296723" y="5661492"/>
            <a:ext cx="1074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3) Two stream models with </a:t>
            </a:r>
            <a:r>
              <a:rPr lang="en-US" altLang="ko-KR" b="1" dirty="0">
                <a:solidFill>
                  <a:srgbClr val="FF0000"/>
                </a:solidFill>
              </a:rPr>
              <a:t>multi – level modality interactions </a:t>
            </a:r>
            <a:r>
              <a:rPr lang="en-US" altLang="ko-KR" b="1" dirty="0"/>
              <a:t>and adaptive Momentum filter. 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271026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9" grpId="0"/>
      <p:bldP spid="22" grpId="0" animBg="1"/>
      <p:bldP spid="22" grpId="1" animBg="1"/>
      <p:bldP spid="23" grpId="0" animBg="1"/>
      <p:bldP spid="23" grpId="1" animBg="1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2.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Methodology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1AD6B57-FFD4-C12D-E132-A804BB495C29}"/>
              </a:ext>
            </a:extLst>
          </p:cNvPr>
          <p:cNvSpPr txBox="1"/>
          <p:nvPr/>
        </p:nvSpPr>
        <p:spPr>
          <a:xfrm>
            <a:off x="577850" y="1253925"/>
            <a:ext cx="5314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Multi – level modality interactions</a:t>
            </a:r>
            <a:endParaRPr lang="ko-KR" altLang="en-US" sz="2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BF289A-EDB8-6D59-66F0-A55904715E9F}"/>
              </a:ext>
            </a:extLst>
          </p:cNvPr>
          <p:cNvSpPr txBox="1"/>
          <p:nvPr/>
        </p:nvSpPr>
        <p:spPr>
          <a:xfrm>
            <a:off x="942237" y="1905086"/>
            <a:ext cx="1055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1) In the human perspective, we perceive a video-text pair by </a:t>
            </a:r>
            <a:r>
              <a:rPr lang="en-US" altLang="ko-KR" b="1" dirty="0">
                <a:solidFill>
                  <a:srgbClr val="FF0000"/>
                </a:solidFill>
              </a:rPr>
              <a:t>simultaneously, and intuitively.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964F61-324F-CDC8-F2FA-FC0F70F1D40F}"/>
              </a:ext>
            </a:extLst>
          </p:cNvPr>
          <p:cNvSpPr txBox="1"/>
          <p:nvPr/>
        </p:nvSpPr>
        <p:spPr>
          <a:xfrm>
            <a:off x="942237" y="2701953"/>
            <a:ext cx="1039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2) The importance of scrutinizing the Intrinsic semantic difference between text and videos.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54BC8407-2EA9-B221-4D11-FDB43581B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177" y="3772014"/>
            <a:ext cx="4285646" cy="2627930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96F1F9EA-FA54-0488-EE62-B84B3A644C90}"/>
              </a:ext>
            </a:extLst>
          </p:cNvPr>
          <p:cNvGrpSpPr/>
          <p:nvPr/>
        </p:nvGrpSpPr>
        <p:grpSpPr>
          <a:xfrm>
            <a:off x="3872426" y="5085977"/>
            <a:ext cx="4197970" cy="445326"/>
            <a:chOff x="3872426" y="5085977"/>
            <a:chExt cx="4197970" cy="445326"/>
          </a:xfrm>
        </p:grpSpPr>
        <p:sp>
          <p:nvSpPr>
            <p:cNvPr id="32" name="모서리가 둥근 직사각형 22">
              <a:extLst>
                <a:ext uri="{FF2B5EF4-FFF2-40B4-BE49-F238E27FC236}">
                  <a16:creationId xmlns:a16="http://schemas.microsoft.com/office/drawing/2014/main" id="{B803A2AE-AD93-442C-62FF-409EB2DA4C60}"/>
                </a:ext>
              </a:extLst>
            </p:cNvPr>
            <p:cNvSpPr/>
            <p:nvPr/>
          </p:nvSpPr>
          <p:spPr>
            <a:xfrm>
              <a:off x="3872426" y="5085977"/>
              <a:ext cx="1683370" cy="445325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22">
              <a:extLst>
                <a:ext uri="{FF2B5EF4-FFF2-40B4-BE49-F238E27FC236}">
                  <a16:creationId xmlns:a16="http://schemas.microsoft.com/office/drawing/2014/main" id="{C8E96FA8-06AD-7211-CB41-A5147313E69D}"/>
                </a:ext>
              </a:extLst>
            </p:cNvPr>
            <p:cNvSpPr/>
            <p:nvPr/>
          </p:nvSpPr>
          <p:spPr>
            <a:xfrm>
              <a:off x="6514555" y="5085978"/>
              <a:ext cx="1555841" cy="445325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02FD20F-A6FC-9B08-64B6-9FA05E304DB9}"/>
              </a:ext>
            </a:extLst>
          </p:cNvPr>
          <p:cNvSpPr txBox="1"/>
          <p:nvPr/>
        </p:nvSpPr>
        <p:spPr>
          <a:xfrm>
            <a:off x="1744008" y="5085977"/>
            <a:ext cx="22091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Instance level interaction</a:t>
            </a:r>
            <a:endParaRPr lang="ko-KR" altLang="en-US" sz="1300" b="1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070BF94-7ED8-C461-FCD5-3ACDCAD80A2A}"/>
              </a:ext>
            </a:extLst>
          </p:cNvPr>
          <p:cNvGrpSpPr/>
          <p:nvPr/>
        </p:nvGrpSpPr>
        <p:grpSpPr>
          <a:xfrm>
            <a:off x="4201817" y="4666227"/>
            <a:ext cx="3802496" cy="607902"/>
            <a:chOff x="4201817" y="4666227"/>
            <a:chExt cx="3802496" cy="607902"/>
          </a:xfrm>
        </p:grpSpPr>
        <p:sp>
          <p:nvSpPr>
            <p:cNvPr id="36" name="모서리가 둥근 직사각형 20">
              <a:extLst>
                <a:ext uri="{FF2B5EF4-FFF2-40B4-BE49-F238E27FC236}">
                  <a16:creationId xmlns:a16="http://schemas.microsoft.com/office/drawing/2014/main" id="{5D0B95DD-1201-63E6-68F7-673398553381}"/>
                </a:ext>
              </a:extLst>
            </p:cNvPr>
            <p:cNvSpPr/>
            <p:nvPr/>
          </p:nvSpPr>
          <p:spPr>
            <a:xfrm>
              <a:off x="4201817" y="4666227"/>
              <a:ext cx="1011079" cy="445325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20">
              <a:extLst>
                <a:ext uri="{FF2B5EF4-FFF2-40B4-BE49-F238E27FC236}">
                  <a16:creationId xmlns:a16="http://schemas.microsoft.com/office/drawing/2014/main" id="{450A3B6E-C9E9-1C6F-2AFA-2D4BEF0B7CF6}"/>
                </a:ext>
              </a:extLst>
            </p:cNvPr>
            <p:cNvSpPr/>
            <p:nvPr/>
          </p:nvSpPr>
          <p:spPr>
            <a:xfrm>
              <a:off x="5710917" y="4750591"/>
              <a:ext cx="665389" cy="523538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20">
              <a:extLst>
                <a:ext uri="{FF2B5EF4-FFF2-40B4-BE49-F238E27FC236}">
                  <a16:creationId xmlns:a16="http://schemas.microsoft.com/office/drawing/2014/main" id="{C6E50B88-1FF5-88FC-4BF7-F02FB122A0F4}"/>
                </a:ext>
              </a:extLst>
            </p:cNvPr>
            <p:cNvSpPr/>
            <p:nvPr/>
          </p:nvSpPr>
          <p:spPr>
            <a:xfrm>
              <a:off x="7057276" y="4666227"/>
              <a:ext cx="947037" cy="41975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FDB36F7-047D-3E8E-551B-E8B3B8A2F90B}"/>
              </a:ext>
            </a:extLst>
          </p:cNvPr>
          <p:cNvSpPr txBox="1"/>
          <p:nvPr/>
        </p:nvSpPr>
        <p:spPr>
          <a:xfrm>
            <a:off x="1895493" y="4562244"/>
            <a:ext cx="22091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FF0000"/>
                </a:solidFill>
              </a:rPr>
              <a:t>Token level interaction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41" name="모서리가 둥근 직사각형 20">
            <a:extLst>
              <a:ext uri="{FF2B5EF4-FFF2-40B4-BE49-F238E27FC236}">
                <a16:creationId xmlns:a16="http://schemas.microsoft.com/office/drawing/2014/main" id="{6F9ABDB9-DA25-A24C-4EDF-52001CB15E5B}"/>
              </a:ext>
            </a:extLst>
          </p:cNvPr>
          <p:cNvSpPr/>
          <p:nvPr/>
        </p:nvSpPr>
        <p:spPr>
          <a:xfrm>
            <a:off x="4846863" y="3772013"/>
            <a:ext cx="1468212" cy="97857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9290A7-6756-939E-8DE1-89DAD0B46ED2}"/>
              </a:ext>
            </a:extLst>
          </p:cNvPr>
          <p:cNvSpPr txBox="1"/>
          <p:nvPr/>
        </p:nvSpPr>
        <p:spPr>
          <a:xfrm>
            <a:off x="2923115" y="3590665"/>
            <a:ext cx="22091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FF0000"/>
                </a:solidFill>
              </a:rPr>
              <a:t>Task level interaction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3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0" grpId="0"/>
      <p:bldP spid="41" grpId="0" animBg="1"/>
      <p:bldP spid="41" grpId="1" animBg="1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2. </a:t>
            </a:r>
            <a:r>
              <a:rPr lang="en-US" altLang="ko-KR" sz="2800" dirty="0">
                <a:ea typeface="나눔스퀘어" panose="020B0600000101010101" pitchFamily="50" charset="-127"/>
              </a:rPr>
              <a:t>Methodology – Training Objectives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785360" y="528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B518A4-3D6E-A664-CBAD-CC79FD9469FB}"/>
              </a:ext>
            </a:extLst>
          </p:cNvPr>
          <p:cNvSpPr txBox="1"/>
          <p:nvPr/>
        </p:nvSpPr>
        <p:spPr>
          <a:xfrm>
            <a:off x="577850" y="1253925"/>
            <a:ext cx="416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2.1 Token-Level Interaction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FA57B9-966C-228D-D287-3D3F2C414B02}"/>
              </a:ext>
            </a:extLst>
          </p:cNvPr>
          <p:cNvSpPr txBox="1"/>
          <p:nvPr/>
        </p:nvSpPr>
        <p:spPr>
          <a:xfrm>
            <a:off x="942237" y="1905086"/>
            <a:ext cx="9543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1) Masked vision-language modeling for predicting labels of masked image tokens.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C73771-9172-EEDB-4AF5-9D411291A42E}"/>
              </a:ext>
            </a:extLst>
          </p:cNvPr>
          <p:cNvSpPr txBox="1"/>
          <p:nvPr/>
        </p:nvSpPr>
        <p:spPr>
          <a:xfrm>
            <a:off x="942237" y="3384494"/>
            <a:ext cx="447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2) Why? : For Fine-grained interaction!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94D40B-4C91-E86E-AFF6-5E1DEE462F41}"/>
              </a:ext>
            </a:extLst>
          </p:cNvPr>
          <p:cNvSpPr txBox="1"/>
          <p:nvPr/>
        </p:nvSpPr>
        <p:spPr>
          <a:xfrm>
            <a:off x="1237512" y="2459084"/>
            <a:ext cx="73477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- </a:t>
            </a:r>
            <a:r>
              <a:rPr lang="en-US" altLang="ko-KR" sz="1500" dirty="0">
                <a:solidFill>
                  <a:srgbClr val="FF0000"/>
                </a:solidFill>
              </a:rPr>
              <a:t>MVLM  : cross</a:t>
            </a:r>
            <a:r>
              <a:rPr lang="en-US" altLang="ko-KR" sz="1500" dirty="0"/>
              <a:t>-modal masked </a:t>
            </a:r>
            <a:r>
              <a:rPr lang="en-US" altLang="ko-KR" sz="1500" dirty="0">
                <a:solidFill>
                  <a:srgbClr val="FF0000"/>
                </a:solidFill>
              </a:rPr>
              <a:t>vision </a:t>
            </a:r>
            <a:r>
              <a:rPr lang="en-US" altLang="ko-KR" sz="1500" dirty="0"/>
              <a:t>/</a:t>
            </a:r>
            <a:r>
              <a:rPr lang="en-US" altLang="ko-KR" sz="1500" dirty="0">
                <a:solidFill>
                  <a:srgbClr val="FF0000"/>
                </a:solidFill>
              </a:rPr>
              <a:t> cross</a:t>
            </a:r>
            <a:r>
              <a:rPr lang="en-US" altLang="ko-KR" sz="1500" dirty="0"/>
              <a:t>-modal masked </a:t>
            </a:r>
            <a:r>
              <a:rPr lang="en-US" altLang="ko-KR" sz="1500" dirty="0">
                <a:solidFill>
                  <a:srgbClr val="FF0000"/>
                </a:solidFill>
              </a:rPr>
              <a:t>language Modeling 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D8A316-EA03-5BA5-3DD3-D3A6369EF928}"/>
              </a:ext>
            </a:extLst>
          </p:cNvPr>
          <p:cNvSpPr txBox="1"/>
          <p:nvPr/>
        </p:nvSpPr>
        <p:spPr>
          <a:xfrm>
            <a:off x="1237512" y="4604131"/>
            <a:ext cx="43229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- Raw pixels -&gt; image tokens and vice versa. </a:t>
            </a:r>
            <a:endParaRPr lang="ko-KR" altLang="en-US" sz="15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63F8D0-EECD-E536-FA61-9A4EA9F75E38}"/>
              </a:ext>
            </a:extLst>
          </p:cNvPr>
          <p:cNvSpPr txBox="1"/>
          <p:nvPr/>
        </p:nvSpPr>
        <p:spPr>
          <a:xfrm>
            <a:off x="1237512" y="4017396"/>
            <a:ext cx="48733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- Many previous trials failed to treat unknown targets.</a:t>
            </a:r>
            <a:endParaRPr lang="ko-KR" altLang="en-US" sz="15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A79367-36AC-CEF7-3F68-03C673137F2D}"/>
              </a:ext>
            </a:extLst>
          </p:cNvPr>
          <p:cNvSpPr txBox="1"/>
          <p:nvPr/>
        </p:nvSpPr>
        <p:spPr>
          <a:xfrm>
            <a:off x="1237512" y="5183609"/>
            <a:ext cx="71735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- Each image tokens from </a:t>
            </a:r>
            <a:r>
              <a:rPr lang="en-US" altLang="ko-KR" sz="1500" dirty="0" err="1"/>
              <a:t>dVAE</a:t>
            </a:r>
            <a:r>
              <a:rPr lang="en-US" altLang="ko-KR" sz="1500" dirty="0"/>
              <a:t> </a:t>
            </a:r>
            <a:r>
              <a:rPr lang="en-US" altLang="ko-KR" sz="1500" b="1" dirty="0"/>
              <a:t>are more helpful </a:t>
            </a:r>
            <a:r>
              <a:rPr lang="en-US" altLang="ko-KR" sz="1500" dirty="0"/>
              <a:t>for token level interactions. 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6951969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2. </a:t>
            </a:r>
            <a:r>
              <a:rPr lang="en-US" altLang="ko-KR" sz="2800" dirty="0">
                <a:ea typeface="나눔스퀘어" panose="020B0600000101010101" pitchFamily="50" charset="-127"/>
              </a:rPr>
              <a:t>Methodology – Training Objectives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B518A4-3D6E-A664-CBAD-CC79FD9469FB}"/>
              </a:ext>
            </a:extLst>
          </p:cNvPr>
          <p:cNvSpPr txBox="1"/>
          <p:nvPr/>
        </p:nvSpPr>
        <p:spPr>
          <a:xfrm>
            <a:off x="577850" y="1253925"/>
            <a:ext cx="416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2.1 Token-Level Interaction</a:t>
            </a:r>
            <a:endParaRPr lang="ko-KR" altLang="en-US" sz="2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EB72D2-FE62-0453-FAED-5A8D41B39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90" y="1851914"/>
            <a:ext cx="4285646" cy="262793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91E0D91A-4C7E-4333-FC95-E188BB2BC862}"/>
              </a:ext>
            </a:extLst>
          </p:cNvPr>
          <p:cNvGrpSpPr/>
          <p:nvPr/>
        </p:nvGrpSpPr>
        <p:grpSpPr>
          <a:xfrm>
            <a:off x="577850" y="2759867"/>
            <a:ext cx="4164699" cy="603485"/>
            <a:chOff x="3905697" y="4666227"/>
            <a:chExt cx="4164699" cy="603485"/>
          </a:xfrm>
          <a:solidFill>
            <a:srgbClr val="FFC000">
              <a:alpha val="20000"/>
            </a:srgbClr>
          </a:solidFill>
        </p:grpSpPr>
        <p:sp>
          <p:nvSpPr>
            <p:cNvPr id="4" name="모서리가 둥근 직사각형 20">
              <a:extLst>
                <a:ext uri="{FF2B5EF4-FFF2-40B4-BE49-F238E27FC236}">
                  <a16:creationId xmlns:a16="http://schemas.microsoft.com/office/drawing/2014/main" id="{7B380E3F-F2DA-9B94-1E8A-B58A51B6AE01}"/>
                </a:ext>
              </a:extLst>
            </p:cNvPr>
            <p:cNvSpPr/>
            <p:nvPr/>
          </p:nvSpPr>
          <p:spPr>
            <a:xfrm>
              <a:off x="3905697" y="4666227"/>
              <a:ext cx="1307200" cy="445325"/>
            </a:xfrm>
            <a:prstGeom prst="roundRect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20">
              <a:extLst>
                <a:ext uri="{FF2B5EF4-FFF2-40B4-BE49-F238E27FC236}">
                  <a16:creationId xmlns:a16="http://schemas.microsoft.com/office/drawing/2014/main" id="{A21E281A-7C4E-806A-AE07-25B790744114}"/>
                </a:ext>
              </a:extLst>
            </p:cNvPr>
            <p:cNvSpPr/>
            <p:nvPr/>
          </p:nvSpPr>
          <p:spPr>
            <a:xfrm>
              <a:off x="5759106" y="4746174"/>
              <a:ext cx="665389" cy="523538"/>
            </a:xfrm>
            <a:prstGeom prst="roundRect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20">
              <a:extLst>
                <a:ext uri="{FF2B5EF4-FFF2-40B4-BE49-F238E27FC236}">
                  <a16:creationId xmlns:a16="http://schemas.microsoft.com/office/drawing/2014/main" id="{A9177C01-48EB-77C1-CA4B-E891C373B96B}"/>
                </a:ext>
              </a:extLst>
            </p:cNvPr>
            <p:cNvSpPr/>
            <p:nvPr/>
          </p:nvSpPr>
          <p:spPr>
            <a:xfrm>
              <a:off x="6763196" y="4666227"/>
              <a:ext cx="1307200" cy="419750"/>
            </a:xfrm>
            <a:prstGeom prst="roundRect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3" name="모서리가 둥근 직사각형 20">
            <a:extLst>
              <a:ext uri="{FF2B5EF4-FFF2-40B4-BE49-F238E27FC236}">
                <a16:creationId xmlns:a16="http://schemas.microsoft.com/office/drawing/2014/main" id="{22D5AD3F-7733-D4EC-5C98-1B5230514C88}"/>
              </a:ext>
            </a:extLst>
          </p:cNvPr>
          <p:cNvSpPr/>
          <p:nvPr/>
        </p:nvSpPr>
        <p:spPr>
          <a:xfrm>
            <a:off x="821120" y="3787345"/>
            <a:ext cx="2328480" cy="523538"/>
          </a:xfrm>
          <a:prstGeom prst="roundRect">
            <a:avLst/>
          </a:prstGeom>
          <a:solidFill>
            <a:srgbClr val="FFC000">
              <a:alpha val="2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A39B23F-3AFF-52CB-9DFF-B67181559763}"/>
              </a:ext>
            </a:extLst>
          </p:cNvPr>
          <p:cNvGrpSpPr/>
          <p:nvPr/>
        </p:nvGrpSpPr>
        <p:grpSpPr>
          <a:xfrm>
            <a:off x="4900226" y="3455013"/>
            <a:ext cx="7291774" cy="275340"/>
            <a:chOff x="4794208" y="3675641"/>
            <a:chExt cx="7291774" cy="275340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4212F67F-4A12-7CB5-DE56-9DDBC1D03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4208" y="3721164"/>
              <a:ext cx="4504400" cy="229817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B8E7FF4D-2098-F22F-BE31-CDEED7F82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32577" y="3675641"/>
              <a:ext cx="2753405" cy="275340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8E0D3E0-54CD-D3E6-55F5-88E2336181FB}"/>
              </a:ext>
            </a:extLst>
          </p:cNvPr>
          <p:cNvGrpSpPr/>
          <p:nvPr/>
        </p:nvGrpSpPr>
        <p:grpSpPr>
          <a:xfrm>
            <a:off x="4839917" y="2795196"/>
            <a:ext cx="6270136" cy="349092"/>
            <a:chOff x="5005277" y="2333744"/>
            <a:chExt cx="6270136" cy="349092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A4F26DA-4BD8-EF74-C599-4375178BA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05277" y="2333744"/>
              <a:ext cx="6002864" cy="349092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537F12C-D60D-D49A-14AF-2BA067159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970570" y="2339888"/>
              <a:ext cx="304843" cy="342948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A8B8D1D-68C2-C564-371F-DCF8735F7C86}"/>
              </a:ext>
            </a:extLst>
          </p:cNvPr>
          <p:cNvGrpSpPr/>
          <p:nvPr/>
        </p:nvGrpSpPr>
        <p:grpSpPr>
          <a:xfrm>
            <a:off x="4900226" y="2148100"/>
            <a:ext cx="3834590" cy="397100"/>
            <a:chOff x="5057630" y="2173599"/>
            <a:chExt cx="3834590" cy="39710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941364F-7288-F043-227C-98F2867F7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57630" y="2173599"/>
              <a:ext cx="2076740" cy="37152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1CAC8CB-3598-101D-7461-18323C58A475}"/>
                </a:ext>
              </a:extLst>
            </p:cNvPr>
            <p:cNvSpPr txBox="1"/>
            <p:nvPr/>
          </p:nvSpPr>
          <p:spPr>
            <a:xfrm>
              <a:off x="7218364" y="2201367"/>
              <a:ext cx="1673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Angsana New" panose="020B0502040204020203" pitchFamily="18" charset="-34"/>
                  <a:cs typeface="Angsana New" panose="020B0502040204020203" pitchFamily="18" charset="-34"/>
                </a:rPr>
                <a:t>For every raw images, </a:t>
              </a:r>
              <a:endParaRPr lang="ko-KR" altLang="en-US" b="1" dirty="0"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586A3F0-B35C-69D2-69B5-D0E83D53A21C}"/>
              </a:ext>
            </a:extLst>
          </p:cNvPr>
          <p:cNvGrpSpPr/>
          <p:nvPr/>
        </p:nvGrpSpPr>
        <p:grpSpPr>
          <a:xfrm>
            <a:off x="4822247" y="4021451"/>
            <a:ext cx="3967753" cy="708389"/>
            <a:chOff x="4801479" y="4151684"/>
            <a:chExt cx="3967753" cy="708389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7E42ACC1-3F1A-6259-9DC7-49346934E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27633" y="4461991"/>
              <a:ext cx="3848121" cy="398082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90E1669-4A35-ED35-8C4D-43FAB899B513}"/>
                </a:ext>
              </a:extLst>
            </p:cNvPr>
            <p:cNvSpPr txBox="1"/>
            <p:nvPr/>
          </p:nvSpPr>
          <p:spPr>
            <a:xfrm>
              <a:off x="4801479" y="4151684"/>
              <a:ext cx="3967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Angsana New" panose="020B0502040204020203" pitchFamily="18" charset="-34"/>
                  <a:cs typeface="Angsana New" panose="020B0502040204020203" pitchFamily="18" charset="-34"/>
                </a:rPr>
                <a:t>Then, we can get the CMVM loss formulated as following,</a:t>
              </a:r>
              <a:endParaRPr lang="ko-KR" altLang="en-US" b="1" dirty="0"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2F2610B3-8828-9203-81E9-425716C981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48401" y="5374580"/>
            <a:ext cx="3967753" cy="41464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5115C2A-5DB7-120B-34C5-C77EAD6D89A8}"/>
              </a:ext>
            </a:extLst>
          </p:cNvPr>
          <p:cNvSpPr txBox="1"/>
          <p:nvPr/>
        </p:nvSpPr>
        <p:spPr>
          <a:xfrm>
            <a:off x="4840396" y="5083280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ngsana New" panose="020B0502040204020203" pitchFamily="18" charset="-34"/>
                <a:cs typeface="Angsana New" panose="020B0502040204020203" pitchFamily="18" charset="-34"/>
              </a:rPr>
              <a:t>Likewise, we are able to earn the CMLM loss </a:t>
            </a:r>
            <a:endParaRPr lang="ko-KR" altLang="en-US" b="1" dirty="0"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666665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2. </a:t>
            </a:r>
            <a:r>
              <a:rPr lang="en-US" altLang="ko-KR" sz="2800" dirty="0">
                <a:ea typeface="나눔스퀘어" panose="020B0600000101010101" pitchFamily="50" charset="-127"/>
              </a:rPr>
              <a:t>Methodology – Training Objectives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785360" y="528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B518A4-3D6E-A664-CBAD-CC79FD9469FB}"/>
              </a:ext>
            </a:extLst>
          </p:cNvPr>
          <p:cNvSpPr txBox="1"/>
          <p:nvPr/>
        </p:nvSpPr>
        <p:spPr>
          <a:xfrm>
            <a:off x="577850" y="1253925"/>
            <a:ext cx="452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2.2 Instance-Level Interaction</a:t>
            </a:r>
            <a:endParaRPr lang="ko-KR" altLang="en-US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126418-217D-B4F4-8AF4-E2E57FB93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90" y="1851914"/>
            <a:ext cx="4285646" cy="262793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92ABF2C8-82FC-E01D-63B6-61B628DADC4C}"/>
              </a:ext>
            </a:extLst>
          </p:cNvPr>
          <p:cNvGrpSpPr/>
          <p:nvPr/>
        </p:nvGrpSpPr>
        <p:grpSpPr>
          <a:xfrm>
            <a:off x="795131" y="2239619"/>
            <a:ext cx="808382" cy="962990"/>
            <a:chOff x="795131" y="2239619"/>
            <a:chExt cx="808382" cy="96299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F472D49-5619-5F18-4F77-8AD1B325982C}"/>
                </a:ext>
              </a:extLst>
            </p:cNvPr>
            <p:cNvSpPr/>
            <p:nvPr/>
          </p:nvSpPr>
          <p:spPr>
            <a:xfrm>
              <a:off x="795131" y="2239619"/>
              <a:ext cx="159026" cy="962990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4A10DE5-B8B4-F864-F4E4-59D242B7FC45}"/>
                </a:ext>
              </a:extLst>
            </p:cNvPr>
            <p:cNvSpPr/>
            <p:nvPr/>
          </p:nvSpPr>
          <p:spPr>
            <a:xfrm rot="5400000">
              <a:off x="1122016" y="1912734"/>
              <a:ext cx="154611" cy="808382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913922F-75BC-A1A5-F868-1D693A49BA67}"/>
              </a:ext>
            </a:extLst>
          </p:cNvPr>
          <p:cNvGrpSpPr/>
          <p:nvPr/>
        </p:nvGrpSpPr>
        <p:grpSpPr>
          <a:xfrm>
            <a:off x="2986682" y="2237412"/>
            <a:ext cx="737179" cy="962990"/>
            <a:chOff x="2986682" y="2237412"/>
            <a:chExt cx="737179" cy="96299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CD580-C3D3-499A-FB0B-C24B7E56920C}"/>
                </a:ext>
              </a:extLst>
            </p:cNvPr>
            <p:cNvSpPr/>
            <p:nvPr/>
          </p:nvSpPr>
          <p:spPr>
            <a:xfrm rot="5400000">
              <a:off x="3277965" y="1946130"/>
              <a:ext cx="154614" cy="737179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00B84E9-113D-815F-D588-1F92E741438E}"/>
                </a:ext>
              </a:extLst>
            </p:cNvPr>
            <p:cNvSpPr/>
            <p:nvPr/>
          </p:nvSpPr>
          <p:spPr>
            <a:xfrm rot="10800000">
              <a:off x="3564832" y="2237412"/>
              <a:ext cx="159025" cy="962990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E150003-3638-C18B-AFF6-4600EE4CFD39}"/>
              </a:ext>
            </a:extLst>
          </p:cNvPr>
          <p:cNvSpPr txBox="1"/>
          <p:nvPr/>
        </p:nvSpPr>
        <p:spPr>
          <a:xfrm>
            <a:off x="498474" y="4512190"/>
            <a:ext cx="451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Why Momentum Contrastive Learning?</a:t>
            </a:r>
            <a:endParaRPr lang="ko-KR" altLang="en-US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91FA35D-2FEA-D440-749B-4A004EE2F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50" y="4950519"/>
            <a:ext cx="2354964" cy="167660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D8596D-83A8-D52F-42F1-A7664D0BE6A7}"/>
              </a:ext>
            </a:extLst>
          </p:cNvPr>
          <p:cNvSpPr/>
          <p:nvPr/>
        </p:nvSpPr>
        <p:spPr>
          <a:xfrm rot="5400000">
            <a:off x="2318286" y="5228826"/>
            <a:ext cx="198785" cy="1138003"/>
          </a:xfrm>
          <a:prstGeom prst="rect">
            <a:avLst/>
          </a:prstGeom>
          <a:solidFill>
            <a:srgbClr val="FFC000">
              <a:alpha val="2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45028A-8951-FA5A-C903-B1704C16B1C2}"/>
              </a:ext>
            </a:extLst>
          </p:cNvPr>
          <p:cNvSpPr txBox="1"/>
          <p:nvPr/>
        </p:nvSpPr>
        <p:spPr>
          <a:xfrm>
            <a:off x="3096591" y="5166540"/>
            <a:ext cx="287450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/>
              <a:t>1. It is not expensive to compute.</a:t>
            </a:r>
            <a:endParaRPr lang="ko-KR" altLang="en-US" sz="13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DAD313-50E0-BF7E-9584-DF94BC578642}"/>
              </a:ext>
            </a:extLst>
          </p:cNvPr>
          <p:cNvSpPr txBox="1"/>
          <p:nvPr/>
        </p:nvSpPr>
        <p:spPr>
          <a:xfrm>
            <a:off x="3096591" y="5740400"/>
            <a:ext cx="386836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/>
              <a:t>2. Dynamically responsive to query encoders. </a:t>
            </a:r>
            <a:endParaRPr lang="ko-KR" altLang="en-US" sz="13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3ED2536-F711-0C7B-6F54-5E3C11078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5360" y="2824146"/>
            <a:ext cx="3915321" cy="1114581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4FF79334-44A1-E1DC-10B3-E08249FA32FB}"/>
              </a:ext>
            </a:extLst>
          </p:cNvPr>
          <p:cNvGrpSpPr/>
          <p:nvPr/>
        </p:nvGrpSpPr>
        <p:grpSpPr>
          <a:xfrm>
            <a:off x="4949306" y="1910180"/>
            <a:ext cx="4161852" cy="543001"/>
            <a:chOff x="4962893" y="1883186"/>
            <a:chExt cx="4161852" cy="543001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EEFE5B7-F0FD-7762-B58C-1DF16C926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62893" y="1883186"/>
              <a:ext cx="2067213" cy="543001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EFAB5EA1-5323-1185-BF9B-79872B4CC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43268" y="1902239"/>
              <a:ext cx="1981477" cy="523948"/>
            </a:xfrm>
            <a:prstGeom prst="rect">
              <a:avLst/>
            </a:prstGeom>
          </p:spPr>
        </p:pic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0B809EFD-5AFA-2B52-AFBE-5B7D53D20F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4308" y="4593728"/>
            <a:ext cx="3625041" cy="55528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36DF0CF-6726-99AC-915D-81D3FDEAF0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89441" y="5197399"/>
            <a:ext cx="3692187" cy="54300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331B94F-7CDD-8114-771C-5B7386B3C9F7}"/>
              </a:ext>
            </a:extLst>
          </p:cNvPr>
          <p:cNvSpPr txBox="1"/>
          <p:nvPr/>
        </p:nvSpPr>
        <p:spPr>
          <a:xfrm>
            <a:off x="4853282" y="2607134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ngsana New" panose="020B0502040204020203" pitchFamily="18" charset="-34"/>
                <a:cs typeface="Angsana New" panose="020B0502040204020203" pitchFamily="18" charset="-34"/>
              </a:rPr>
              <a:t>These denote the parameters of momentum encoders, text, and video respectively.</a:t>
            </a:r>
            <a:endParaRPr lang="ko-KR" altLang="en-US" b="1" dirty="0"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819994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  <p:bldP spid="19" grpId="0"/>
      <p:bldP spid="20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2. </a:t>
            </a:r>
            <a:r>
              <a:rPr lang="en-US" altLang="ko-KR" sz="2800" dirty="0">
                <a:ea typeface="나눔스퀘어" panose="020B0600000101010101" pitchFamily="50" charset="-127"/>
              </a:rPr>
              <a:t>Methodology – Training Objectives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785360" y="528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B518A4-3D6E-A664-CBAD-CC79FD9469FB}"/>
              </a:ext>
            </a:extLst>
          </p:cNvPr>
          <p:cNvSpPr txBox="1"/>
          <p:nvPr/>
        </p:nvSpPr>
        <p:spPr>
          <a:xfrm>
            <a:off x="577850" y="1253925"/>
            <a:ext cx="3913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2.3 Task-Level Interaction</a:t>
            </a:r>
            <a:endParaRPr lang="ko-KR" altLang="en-US" sz="2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B341363-18DB-A05E-DAB1-7271EB445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90" y="1851914"/>
            <a:ext cx="4285646" cy="2627930"/>
          </a:xfrm>
          <a:prstGeom prst="rect">
            <a:avLst/>
          </a:prstGeom>
        </p:spPr>
      </p:pic>
      <p:sp>
        <p:nvSpPr>
          <p:cNvPr id="3" name="모서리가 둥근 직사각형 20">
            <a:extLst>
              <a:ext uri="{FF2B5EF4-FFF2-40B4-BE49-F238E27FC236}">
                <a16:creationId xmlns:a16="http://schemas.microsoft.com/office/drawing/2014/main" id="{CFC8D636-484C-2967-BCF4-A81CD80B375A}"/>
              </a:ext>
            </a:extLst>
          </p:cNvPr>
          <p:cNvSpPr/>
          <p:nvPr/>
        </p:nvSpPr>
        <p:spPr>
          <a:xfrm>
            <a:off x="1604497" y="1885787"/>
            <a:ext cx="1468212" cy="978577"/>
          </a:xfrm>
          <a:prstGeom prst="roundRect">
            <a:avLst/>
          </a:prstGeom>
          <a:solidFill>
            <a:srgbClr val="FFC000">
              <a:alpha val="2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B5EB6BE-39EC-AEE9-0F9A-204494AA5B75}"/>
              </a:ext>
            </a:extLst>
          </p:cNvPr>
          <p:cNvGrpSpPr/>
          <p:nvPr/>
        </p:nvGrpSpPr>
        <p:grpSpPr>
          <a:xfrm>
            <a:off x="4914514" y="1762906"/>
            <a:ext cx="4491935" cy="1260078"/>
            <a:chOff x="4914514" y="1762906"/>
            <a:chExt cx="4491935" cy="1260078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A837DDE-5340-17EC-6569-F32CFCC45FF0}"/>
                </a:ext>
              </a:extLst>
            </p:cNvPr>
            <p:cNvGrpSpPr/>
            <p:nvPr/>
          </p:nvGrpSpPr>
          <p:grpSpPr>
            <a:xfrm>
              <a:off x="4970091" y="2112810"/>
              <a:ext cx="4390263" cy="910174"/>
              <a:chOff x="4970091" y="2112810"/>
              <a:chExt cx="4390263" cy="910174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5536FD55-C130-E853-433F-15CD0DB80A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97647" y="2112810"/>
                <a:ext cx="4335196" cy="418116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57F13817-7161-2DAA-1430-3491C86DA1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70091" y="2569600"/>
                <a:ext cx="4390263" cy="453384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1D93E9-EC2A-0459-BB8E-C51A709C1986}"/>
                </a:ext>
              </a:extLst>
            </p:cNvPr>
            <p:cNvSpPr txBox="1"/>
            <p:nvPr/>
          </p:nvSpPr>
          <p:spPr>
            <a:xfrm>
              <a:off x="4914514" y="1762906"/>
              <a:ext cx="4491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Angsana New" panose="020B0502040204020203" pitchFamily="18" charset="-34"/>
                  <a:cs typeface="Angsana New" panose="020B0502040204020203" pitchFamily="18" charset="-34"/>
                </a:rPr>
                <a:t>The two probability distributions are can be denoted as following:</a:t>
              </a:r>
              <a:endParaRPr lang="ko-KR" altLang="en-US" b="1" dirty="0"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987EFC9-85D3-9018-86DC-11A826470F2C}"/>
              </a:ext>
            </a:extLst>
          </p:cNvPr>
          <p:cNvGrpSpPr/>
          <p:nvPr/>
        </p:nvGrpSpPr>
        <p:grpSpPr>
          <a:xfrm>
            <a:off x="4914514" y="3279213"/>
            <a:ext cx="6330579" cy="956167"/>
            <a:chOff x="4922815" y="3003923"/>
            <a:chExt cx="6330579" cy="95616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3260CE5-94B3-0BA0-81D1-EF3B57D4A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42577" y="3389888"/>
              <a:ext cx="2676782" cy="57020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38F1D1-165C-BBA9-342F-31F16472DC7C}"/>
                </a:ext>
              </a:extLst>
            </p:cNvPr>
            <p:cNvSpPr txBox="1"/>
            <p:nvPr/>
          </p:nvSpPr>
          <p:spPr>
            <a:xfrm>
              <a:off x="4922815" y="3003923"/>
              <a:ext cx="6330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Angsana New" panose="020B0502040204020203" pitchFamily="18" charset="-34"/>
                  <a:cs typeface="Angsana New" panose="020B0502040204020203" pitchFamily="18" charset="-34"/>
                </a:rPr>
                <a:t>Given the two representations in mini-batch, Each probability between them is formulated as  </a:t>
              </a:r>
              <a:endParaRPr lang="ko-KR" altLang="en-US" b="1" dirty="0"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60819985-8EE1-E0A1-CAAA-04FB68A5FB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4276" y="4910075"/>
            <a:ext cx="3406318" cy="51901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B531E79-2D65-DB6C-0F65-94FD55BD550C}"/>
              </a:ext>
            </a:extLst>
          </p:cNvPr>
          <p:cNvSpPr txBox="1"/>
          <p:nvPr/>
        </p:nvSpPr>
        <p:spPr>
          <a:xfrm>
            <a:off x="4914514" y="4517814"/>
            <a:ext cx="641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ngsana New" panose="020B0502040204020203" pitchFamily="18" charset="-34"/>
                <a:cs typeface="Angsana New" panose="020B0502040204020203" pitchFamily="18" charset="-34"/>
              </a:rPr>
              <a:t>The Training objective of Task-level cross modal interaction within minimizing KL-Divergence </a:t>
            </a:r>
            <a:endParaRPr lang="ko-KR" altLang="en-US" b="1" dirty="0"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02941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2. </a:t>
            </a:r>
            <a:r>
              <a:rPr lang="en-US" altLang="ko-KR" sz="2800" dirty="0">
                <a:ea typeface="나눔스퀘어" panose="020B0600000101010101" pitchFamily="50" charset="-127"/>
              </a:rPr>
              <a:t>Methodology – Training Objectives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81" y="494856"/>
            <a:ext cx="800169" cy="449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B518A4-3D6E-A664-CBAD-CC79FD9469FB}"/>
              </a:ext>
            </a:extLst>
          </p:cNvPr>
          <p:cNvSpPr txBox="1"/>
          <p:nvPr/>
        </p:nvSpPr>
        <p:spPr>
          <a:xfrm>
            <a:off x="577850" y="1253925"/>
            <a:ext cx="4710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2.4 Adaptive Momentum Filter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27779C-3504-AE9D-EB15-5E817A4A0552}"/>
              </a:ext>
            </a:extLst>
          </p:cNvPr>
          <p:cNvSpPr txBox="1"/>
          <p:nvPr/>
        </p:nvSpPr>
        <p:spPr>
          <a:xfrm>
            <a:off x="942237" y="1905086"/>
            <a:ext cx="615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1) To getting threshold on the web-crawled datasets.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54778E9-D104-130E-6941-CD754016711E}"/>
              </a:ext>
            </a:extLst>
          </p:cNvPr>
          <p:cNvGrpSpPr/>
          <p:nvPr/>
        </p:nvGrpSpPr>
        <p:grpSpPr>
          <a:xfrm>
            <a:off x="1472687" y="2371584"/>
            <a:ext cx="4733388" cy="388741"/>
            <a:chOff x="4207688" y="2980165"/>
            <a:chExt cx="4733388" cy="388741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EB70FA65-DC57-6B91-E0A8-70D6B4FBC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7688" y="2999637"/>
              <a:ext cx="1139919" cy="369269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F33E42F7-783E-BECA-2C1A-C3497B8EE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6537" y="2986907"/>
              <a:ext cx="994770" cy="354198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F9279421-52BE-DAE6-4679-CB83797A4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16978" y="2980165"/>
              <a:ext cx="2324098" cy="360940"/>
            </a:xfrm>
            <a:prstGeom prst="rect">
              <a:avLst/>
            </a:prstGeom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8D766EE-F1E6-4C94-040C-F4A32D7911F9}"/>
              </a:ext>
            </a:extLst>
          </p:cNvPr>
          <p:cNvGrpSpPr/>
          <p:nvPr/>
        </p:nvGrpSpPr>
        <p:grpSpPr>
          <a:xfrm>
            <a:off x="1472687" y="3366494"/>
            <a:ext cx="4274970" cy="434033"/>
            <a:chOff x="1472687" y="2826247"/>
            <a:chExt cx="4274970" cy="434033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B5B60398-98A3-094D-DA37-6FA01086F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72687" y="2857491"/>
              <a:ext cx="762106" cy="371527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8DB7124C-81BA-69A3-1993-DC67866F0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16337" y="2826247"/>
              <a:ext cx="3431320" cy="434033"/>
            </a:xfrm>
            <a:prstGeom prst="rect">
              <a:avLst/>
            </a:prstGeom>
          </p:spPr>
        </p:pic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id="{3B655656-64D6-F2F1-ECEC-AF0F892286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3820" y="3429000"/>
            <a:ext cx="1952898" cy="371527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33DEA4A3-5F03-05DB-A1D4-7E5DDC3D08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2687" y="4315976"/>
            <a:ext cx="5111809" cy="51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045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3140</TotalTime>
  <Words>621</Words>
  <Application>Microsoft Office PowerPoint</Application>
  <PresentationFormat>와이드스크린</PresentationFormat>
  <Paragraphs>72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나눔스퀘어</vt:lpstr>
      <vt:lpstr>Yu Gothic UI Semibold</vt:lpstr>
      <vt:lpstr>Angsana New</vt:lpstr>
      <vt:lpstr>나눔스퀘어 ExtraBold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hyeeun</dc:creator>
  <cp:lastModifiedBy>user</cp:lastModifiedBy>
  <cp:revision>121</cp:revision>
  <dcterms:created xsi:type="dcterms:W3CDTF">2018-05-18T17:10:13Z</dcterms:created>
  <dcterms:modified xsi:type="dcterms:W3CDTF">2022-08-30T14:41:42Z</dcterms:modified>
</cp:coreProperties>
</file>