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A9wfVLvRUdgwFgD99J6oZz/1a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2561742c0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Noisy한 데이터가 핵심이라서 가능한것같다 비교를 하는게 우린 노이지한 데이터로 학습시켜도 이만큼 성능나온다!!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너네처럼 굳이 레이블링 할필요ㄴㄴㄴ를 강조하려고 이렇게  결과를 보여준듯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without using SAM optimization for a fairer comparison.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g162561742c0_1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2561742c0_1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FLOP때문에?? 워낙 큰데이터를 다루는 데 efficientnet의 경우 가장큰 conv network이면서 FLOP을 고려하면서 학습함, 그리고 B1 , L2 는 ViT보다 적어서 인듯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그래서 아쉬운점 모델 아키텍쳐간 ablation study가  없는 아쉬움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temperature가 중요하고 ㅁㅔ뉴얼이 좋긴한데 학습 편하게하려면 학습 파라미터로 두는게 좋음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temperature usually quickly decrease to only around 1.2x of the converged values in the first 100k steps, and then slowly converges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until the end of training.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g162561742c0_1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2561742c0_1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총 데이터수가 1.8B개, 10%라고 해도 적지않은 데이터일듯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62561742c0_1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2561742c0_1_1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62561742c0_1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62561742c0_1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b76b08a8b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3b76b08a8b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3b76b08a8b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350">
                <a:solidFill>
                  <a:srgbClr val="212529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ce(classifier-free guidance)가 더 높은 퀄리티의 이미지를 산출한다는 것</a:t>
            </a: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을 발견합니다.</a:t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b76b08a8b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b76b08a8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13b76b08a8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b76b08a8b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3b76b08a8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사실상 노이즈에 집중한 논문은 아닌것 같다 calibration을 잘해서 noisy한 대형 데이터셋으로 학습했을때 성능이 잘나오게하는게 주목적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걍 calibration이 중요함</a:t>
            </a:r>
            <a:endParaRPr/>
          </a:p>
        </p:txBody>
      </p:sp>
      <p:sp>
        <p:nvSpPr>
          <p:cNvPr id="73" name="Google Shape;73;g13b76b08a8b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2561742c0_1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62561742c0_1_1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성준님과 비슷하게 생각함, 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보통 align이 잘되면 intra 성능이 좋아지는것을 기대하는데 아마 noisy한 image text pair가 align되면서 noisy한 텍스트가 그냥 텍스트와 align된다면 그건 그거대로 intra성능이 좋지는 않을듯?  </a:t>
            </a:r>
            <a:endParaRPr sz="1950"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85458" y="2307364"/>
            <a:ext cx="8998217" cy="101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8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47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2" type="body"/>
          </p:nvPr>
        </p:nvSpPr>
        <p:spPr>
          <a:xfrm>
            <a:off x="85458" y="3653327"/>
            <a:ext cx="8998217" cy="658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759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C75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3" type="body"/>
          </p:nvPr>
        </p:nvSpPr>
        <p:spPr>
          <a:xfrm>
            <a:off x="4213077" y="4982198"/>
            <a:ext cx="4870598" cy="1599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8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47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 txBox="1"/>
          <p:nvPr/>
        </p:nvSpPr>
        <p:spPr>
          <a:xfrm>
            <a:off x="3765666" y="-16626"/>
            <a:ext cx="53845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AI, University of Seoul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 and Artificial Intelligence 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>
  <p:cSld name="세로 제목 및 텍스트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571432" y="6617160"/>
            <a:ext cx="572568" cy="24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4"/>
          <p:cNvSpPr txBox="1"/>
          <p:nvPr/>
        </p:nvSpPr>
        <p:spPr>
          <a:xfrm>
            <a:off x="-888762" y="4231326"/>
            <a:ext cx="9144000" cy="24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EABA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0" y="25638"/>
            <a:ext cx="9144000" cy="605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6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0" y="672004"/>
            <a:ext cx="9144000" cy="165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6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4"/>
          <p:cNvSpPr txBox="1"/>
          <p:nvPr/>
        </p:nvSpPr>
        <p:spPr>
          <a:xfrm>
            <a:off x="8434698" y="6617160"/>
            <a:ext cx="709301" cy="24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/>
          <p:nvPr>
            <p:ph idx="3" type="body"/>
          </p:nvPr>
        </p:nvSpPr>
        <p:spPr>
          <a:xfrm>
            <a:off x="85725" y="939800"/>
            <a:ext cx="8947150" cy="543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3C759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3C7597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3C7597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3C7597"/>
              </a:buClr>
              <a:buSzPts val="1200"/>
              <a:buFont typeface="Noto Sans Symbols"/>
              <a:buChar char="✔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4" type="body"/>
          </p:nvPr>
        </p:nvSpPr>
        <p:spPr>
          <a:xfrm>
            <a:off x="538383" y="6394080"/>
            <a:ext cx="8315026" cy="23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EABA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4"/>
          <p:cNvSpPr/>
          <p:nvPr/>
        </p:nvSpPr>
        <p:spPr>
          <a:xfrm>
            <a:off x="-33940" y="6389322"/>
            <a:ext cx="6591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AEAB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</a:t>
            </a:r>
            <a:endParaRPr b="0" i="0" sz="1000" u="none" cap="none" strike="noStrike">
              <a:solidFill>
                <a:srgbClr val="AEABA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34698" y="6617160"/>
            <a:ext cx="709301" cy="24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230188" y="5042020"/>
            <a:ext cx="8794750" cy="1469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8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47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609468"/>
          </a:xfrm>
          <a:prstGeom prst="rect">
            <a:avLst/>
          </a:prstGeom>
          <a:solidFill>
            <a:srgbClr val="004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0" y="609468"/>
            <a:ext cx="9144000" cy="219474"/>
          </a:xfrm>
          <a:prstGeom prst="rect">
            <a:avLst/>
          </a:prstGeom>
          <a:solidFill>
            <a:srgbClr val="448D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12"/>
          <p:cNvSpPr txBox="1"/>
          <p:nvPr/>
        </p:nvSpPr>
        <p:spPr>
          <a:xfrm>
            <a:off x="0" y="0"/>
            <a:ext cx="9144000" cy="609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0" y="6617160"/>
            <a:ext cx="9144000" cy="240840"/>
          </a:xfrm>
          <a:prstGeom prst="rect">
            <a:avLst/>
          </a:prstGeom>
          <a:solidFill>
            <a:srgbClr val="004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Name, Department of AI, University of Seoul</a:t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i.googleblog.com/2022/04/pathways-language-model-palm-scaling-to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idx="1" type="body"/>
          </p:nvPr>
        </p:nvSpPr>
        <p:spPr>
          <a:xfrm>
            <a:off x="85450" y="2307384"/>
            <a:ext cx="93069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785"/>
              </a:buClr>
              <a:buSzPts val="4000"/>
              <a:buNone/>
            </a:pPr>
            <a:r>
              <a:rPr lang="en-US"/>
              <a:t>Scaling Up Visual and Vision-Language Representation Learning With Noisy Text Supervision</a:t>
            </a:r>
            <a:endParaRPr/>
          </a:p>
        </p:txBody>
      </p:sp>
      <p:sp>
        <p:nvSpPr>
          <p:cNvPr id="36" name="Google Shape;36;p1"/>
          <p:cNvSpPr txBox="1"/>
          <p:nvPr>
            <p:ph idx="3" type="body"/>
          </p:nvPr>
        </p:nvSpPr>
        <p:spPr>
          <a:xfrm>
            <a:off x="4213077" y="4982198"/>
            <a:ext cx="4870598" cy="1599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785"/>
              </a:buClr>
              <a:buSzPts val="2800"/>
              <a:buNone/>
            </a:pPr>
            <a:r>
              <a:rPr lang="en-US"/>
              <a:t>Yewon Kim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35496" y="871981"/>
            <a:ext cx="7416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B75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2022/07/07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97" y="-1943100"/>
            <a:ext cx="485025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Zero-shot Visual Classification</a:t>
            </a:r>
            <a:r>
              <a:rPr lang="en-US"/>
              <a:t> </a:t>
            </a:r>
            <a:endParaRPr/>
          </a:p>
        </p:txBody>
      </p:sp>
      <p:sp>
        <p:nvSpPr>
          <p:cNvPr id="132" name="Google Shape;132;p9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 txBox="1"/>
          <p:nvPr>
            <p:ph idx="3" type="body"/>
          </p:nvPr>
        </p:nvSpPr>
        <p:spPr>
          <a:xfrm>
            <a:off x="98400" y="897238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•"/>
            </a:pPr>
            <a:r>
              <a:rPr lang="en-US"/>
              <a:t>s</a:t>
            </a:r>
            <a:r>
              <a:rPr lang="en-US"/>
              <a:t>hows great robustness on classification tasks with different image distributions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Use same prompt ensembling with CLIP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276" y="1966575"/>
            <a:ext cx="2008125" cy="41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 rotWithShape="1">
          <a:blip r:embed="rId4">
            <a:alphaModFix/>
          </a:blip>
          <a:srcRect b="-4250" l="0" r="0" t="4250"/>
          <a:stretch/>
        </p:blipFill>
        <p:spPr>
          <a:xfrm>
            <a:off x="255975" y="1625088"/>
            <a:ext cx="52578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2561742c0_1_64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162561742c0_1_64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Visual Classification w/ Image Encoder Only</a:t>
            </a:r>
            <a:r>
              <a:rPr lang="en-US"/>
              <a:t> </a:t>
            </a:r>
            <a:endParaRPr/>
          </a:p>
        </p:txBody>
      </p:sp>
      <p:sp>
        <p:nvSpPr>
          <p:cNvPr id="143" name="Google Shape;143;g162561742c0_1_64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62561742c0_1_64"/>
          <p:cNvSpPr txBox="1"/>
          <p:nvPr>
            <p:ph idx="3" type="body"/>
          </p:nvPr>
        </p:nvSpPr>
        <p:spPr>
          <a:xfrm>
            <a:off x="98400" y="897238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•"/>
            </a:pPr>
            <a:r>
              <a:rPr lang="en-US"/>
              <a:t>Image classification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EfficientNet-L2, ALIGN saves 44% FLOPS by using smaller test resolution </a:t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VTAB(19 tasks)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Transfer learning results(fine-grained)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5" name="Google Shape;145;g162561742c0_1_64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46" name="Google Shape;146;g162561742c0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425" y="795576"/>
            <a:ext cx="2081275" cy="24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62561742c0_1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423" y="3708825"/>
            <a:ext cx="1921153" cy="26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62561742c0_1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875" y="1427376"/>
            <a:ext cx="5845025" cy="16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62561742c0_1_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872" y="3962572"/>
            <a:ext cx="4408275" cy="8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62561742c0_1_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871" y="5285325"/>
            <a:ext cx="3715675" cy="1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2561742c0_1_74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162561742c0_1_74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Ablation Study</a:t>
            </a:r>
            <a:endParaRPr/>
          </a:p>
        </p:txBody>
      </p:sp>
      <p:sp>
        <p:nvSpPr>
          <p:cNvPr id="157" name="Google Shape;157;g162561742c0_1_74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62561742c0_1_74"/>
          <p:cNvSpPr txBox="1"/>
          <p:nvPr>
            <p:ph idx="3" type="body"/>
          </p:nvPr>
        </p:nvSpPr>
        <p:spPr>
          <a:xfrm>
            <a:off x="98400" y="897238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•"/>
            </a:pPr>
            <a:r>
              <a:rPr lang="en-US"/>
              <a:t>Model Architectures</a:t>
            </a:r>
            <a:endParaRPr/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▪"/>
            </a:pPr>
            <a:r>
              <a:rPr lang="en-US"/>
              <a:t>size</a:t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key architecture parameters →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9" name="Google Shape;159;g162561742c0_1_74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60" name="Google Shape;160;g162561742c0_1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1628388"/>
            <a:ext cx="78009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62561742c0_1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13" y="4314663"/>
            <a:ext cx="41814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62561742c0_1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96" y="279796"/>
            <a:ext cx="2165175" cy="1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62561742c0_1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9491" y="3523875"/>
            <a:ext cx="3773986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2561742c0_1_83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162561742c0_1_83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Ablation study</a:t>
            </a:r>
            <a:endParaRPr/>
          </a:p>
        </p:txBody>
      </p:sp>
      <p:sp>
        <p:nvSpPr>
          <p:cNvPr id="170" name="Google Shape;170;g162561742c0_1_83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62561742c0_1_83"/>
          <p:cNvSpPr txBox="1"/>
          <p:nvPr>
            <p:ph idx="3" type="body"/>
          </p:nvPr>
        </p:nvSpPr>
        <p:spPr>
          <a:xfrm>
            <a:off x="98400" y="897238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•"/>
            </a:pPr>
            <a:r>
              <a:rPr lang="en-US"/>
              <a:t>Pretraining dataset</a:t>
            </a:r>
            <a:endParaRPr/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training datasets size</a:t>
            </a:r>
            <a:endParaRPr b="1"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Tradeoff between training data size and quality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data size scaling wins over the increased noise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2" name="Google Shape;172;g162561742c0_1_83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73" name="Google Shape;173;g162561742c0_1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400" y="3050195"/>
            <a:ext cx="2040500" cy="312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62561742c0_1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950" y="85994"/>
            <a:ext cx="1919950" cy="27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62561742c0_1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299" y="155500"/>
            <a:ext cx="2217647" cy="26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62561742c0_1_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363" y="1690425"/>
            <a:ext cx="43529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62561742c0_1_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663" y="4467700"/>
            <a:ext cx="42386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2561742c0_1_188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g162561742c0_1_188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85" name="Google Shape;185;g162561742c0_1_188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62561742c0_1_188"/>
          <p:cNvSpPr txBox="1"/>
          <p:nvPr>
            <p:ph idx="3" type="body"/>
          </p:nvPr>
        </p:nvSpPr>
        <p:spPr>
          <a:xfrm>
            <a:off x="110825" y="956875"/>
            <a:ext cx="90333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ALIGN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demonstrate great compositionality across vision and language domains, show the feasibility of a new paradigm of “search with multi-modal query”</a:t>
            </a:r>
            <a:endParaRPr/>
          </a:p>
        </p:txBody>
      </p:sp>
      <p:sp>
        <p:nvSpPr>
          <p:cNvPr id="187" name="Google Shape;187;g162561742c0_1_188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lang="en-US"/>
              <a:t>https://dreamgonfly.github.io/blog/gan-explained/</a:t>
            </a:r>
            <a:endParaRPr/>
          </a:p>
        </p:txBody>
      </p:sp>
      <p:pic>
        <p:nvPicPr>
          <p:cNvPr id="188" name="Google Shape;188;g162561742c0_1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3" y="2468713"/>
            <a:ext cx="44100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62561742c0_1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102288"/>
            <a:ext cx="452437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76b08a8b_0_44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g13b76b08a8b_0_44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ALIGN vs CLIP</a:t>
            </a:r>
            <a:endParaRPr/>
          </a:p>
        </p:txBody>
      </p:sp>
      <p:sp>
        <p:nvSpPr>
          <p:cNvPr id="197" name="Google Shape;197;g13b76b08a8b_0_44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3b76b08a8b_0_44"/>
          <p:cNvSpPr txBox="1"/>
          <p:nvPr>
            <p:ph idx="3" type="body"/>
          </p:nvPr>
        </p:nvSpPr>
        <p:spPr>
          <a:xfrm>
            <a:off x="110825" y="956875"/>
            <a:ext cx="44043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Data curation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large enough to deal with noise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simple data  preprocessing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1.8B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contrastive learning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encoder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image :  Efficientnet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text: BERT</a:t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b76b08a8b_0_44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lang="en-US"/>
              <a:t>https://dreamgonfly.github.io/blog/gan-explained/</a:t>
            </a:r>
            <a:endParaRPr/>
          </a:p>
        </p:txBody>
      </p:sp>
      <p:sp>
        <p:nvSpPr>
          <p:cNvPr id="200" name="Google Shape;200;g13b76b08a8b_0_44"/>
          <p:cNvSpPr txBox="1"/>
          <p:nvPr>
            <p:ph idx="3" type="body"/>
          </p:nvPr>
        </p:nvSpPr>
        <p:spPr>
          <a:xfrm>
            <a:off x="4411500" y="897250"/>
            <a:ext cx="46758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CLIP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Data curation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WebImageText(0.5B)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search for (image, text) pairs as part of the construction process whose text includes one of a set of 500,000 queries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all words occurring at least 100 times in the English version of Wikipedia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have to construct high -frequency visual concept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contrastive learning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ADAM optimizer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encoder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image :  ViT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text: transformer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13b76b08a8b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71" y="3692125"/>
            <a:ext cx="2849200" cy="23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3b76b08a8b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8900" y="5706746"/>
            <a:ext cx="2312375" cy="8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Conclusion &amp; Discussion</a:t>
            </a:r>
            <a:endParaRPr/>
          </a:p>
        </p:txBody>
      </p:sp>
      <p:sp>
        <p:nvSpPr>
          <p:cNvPr id="209" name="Google Shape;209;p11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 txBox="1"/>
          <p:nvPr>
            <p:ph idx="3" type="body"/>
          </p:nvPr>
        </p:nvSpPr>
        <p:spPr>
          <a:xfrm>
            <a:off x="85725" y="939800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•"/>
            </a:pPr>
            <a:r>
              <a:rPr lang="en-US"/>
              <a:t>A</a:t>
            </a:r>
            <a:r>
              <a:rPr lang="en-US"/>
              <a:t>voids heavy work on data curation and annotation</a:t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leveraging large-scale noisy image-text data to scale up visual and vision-language representation learning. </a:t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Outstanding result at image-text retrieval</a:t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large enough to deal with noise</a:t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But, need lot of computational loss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11" name="Google Shape;211;p11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rPr lang="en-US"/>
              <a:t>https://arxiv.org/pdf/2206.06522.pdf</a:t>
            </a:r>
            <a:endParaRPr/>
          </a:p>
        </p:txBody>
      </p:sp>
      <p:pic>
        <p:nvPicPr>
          <p:cNvPr id="212" name="Google Shape;2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273" y="1821825"/>
            <a:ext cx="2832600" cy="41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673" y="3235475"/>
            <a:ext cx="2759250" cy="15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8571432" y="6617160"/>
            <a:ext cx="572568" cy="24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0" y="25638"/>
            <a:ext cx="9144000" cy="605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5" name="Google Shape;45;p2"/>
          <p:cNvSpPr txBox="1"/>
          <p:nvPr>
            <p:ph idx="2" type="body"/>
          </p:nvPr>
        </p:nvSpPr>
        <p:spPr>
          <a:xfrm>
            <a:off x="0" y="672004"/>
            <a:ext cx="9144000" cy="165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 txBox="1"/>
          <p:nvPr>
            <p:ph idx="3" type="body"/>
          </p:nvPr>
        </p:nvSpPr>
        <p:spPr>
          <a:xfrm>
            <a:off x="85725" y="939800"/>
            <a:ext cx="8947150" cy="543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ALIGN : </a:t>
            </a:r>
            <a:r>
              <a:rPr lang="en-US">
                <a:solidFill>
                  <a:srgbClr val="CC0000"/>
                </a:solidFill>
              </a:rPr>
              <a:t>A L</a:t>
            </a:r>
            <a:r>
              <a:rPr lang="en-US"/>
              <a:t>arge-scale Ima</a:t>
            </a:r>
            <a:r>
              <a:rPr lang="en-US">
                <a:solidFill>
                  <a:srgbClr val="CC0000"/>
                </a:solidFill>
              </a:rPr>
              <a:t>G</a:t>
            </a:r>
            <a:r>
              <a:rPr lang="en-US"/>
              <a:t>e &amp; </a:t>
            </a:r>
            <a:r>
              <a:rPr lang="en-US">
                <a:solidFill>
                  <a:srgbClr val="CC0000"/>
                </a:solidFill>
              </a:rPr>
              <a:t>N</a:t>
            </a:r>
            <a:r>
              <a:rPr lang="en-US"/>
              <a:t>oisy Text Embedding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</a:t>
            </a:r>
            <a:r>
              <a:rPr lang="en-US"/>
              <a:t>everage large-scale noisy image-text data to scale up visual and vision-language representation learning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Avoids heavy work</a:t>
            </a:r>
            <a:r>
              <a:rPr lang="en-US"/>
              <a:t> on data curation and annotation, and only requires minimal frequency-based cleaning.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Dual-encoder model with contrastive loss and good calibration</a:t>
            </a:r>
            <a:endParaRPr/>
          </a:p>
          <a:p>
            <a:pPr indent="0" lvl="0" marL="1793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 txBox="1"/>
          <p:nvPr>
            <p:ph idx="4" type="body"/>
          </p:nvPr>
        </p:nvSpPr>
        <p:spPr>
          <a:xfrm>
            <a:off x="538383" y="6394080"/>
            <a:ext cx="8315026" cy="23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200500"/>
            <a:ext cx="7150848" cy="326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0" y="-12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55" name="Google Shape;55;p4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 AI Blog: Pathways Language Model (PaLM): Scaling to 540 Billion Parameters for Breakthrough Performance (googleblog.com)</a:t>
            </a:r>
            <a:r>
              <a:rPr lang="en-US"/>
              <a:t>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rPr lang="en-US"/>
              <a:t>Exploring the Limits of Transfer Learning with a Unified Text-to-Text Transformer</a:t>
            </a:r>
            <a:endParaRPr/>
          </a:p>
        </p:txBody>
      </p:sp>
      <p:sp>
        <p:nvSpPr>
          <p:cNvPr id="57" name="Google Shape;57;p4"/>
          <p:cNvSpPr txBox="1"/>
          <p:nvPr>
            <p:ph idx="3" type="body"/>
          </p:nvPr>
        </p:nvSpPr>
        <p:spPr>
          <a:xfrm>
            <a:off x="98388" y="956875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Emergence of Large scale model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Curating clean dataset is so </a:t>
            </a:r>
            <a:r>
              <a:rPr b="1" lang="en-US"/>
              <a:t>expensive!</a:t>
            </a:r>
            <a:endParaRPr b="1"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Reducing burden of preprocessing is needed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Then…….How?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</a:t>
            </a:r>
            <a:r>
              <a:rPr b="1" lang="en-US"/>
              <a:t> dual encoder </a:t>
            </a:r>
            <a:r>
              <a:rPr lang="en-US"/>
              <a:t>and learn alignment between image and text pairs with </a:t>
            </a:r>
            <a:r>
              <a:rPr b="1" lang="en-US"/>
              <a:t>contrastive loss</a:t>
            </a:r>
            <a:endParaRPr b="1"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b76b08a8b_0_1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13b76b08a8b_0_1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 Filtering</a:t>
            </a:r>
            <a:endParaRPr/>
          </a:p>
        </p:txBody>
      </p:sp>
      <p:sp>
        <p:nvSpPr>
          <p:cNvPr id="65" name="Google Shape;65;g13b76b08a8b_0_1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3b76b08a8b_0_1"/>
          <p:cNvSpPr txBox="1"/>
          <p:nvPr>
            <p:ph idx="3" type="body"/>
          </p:nvPr>
        </p:nvSpPr>
        <p:spPr>
          <a:xfrm>
            <a:off x="85725" y="939800"/>
            <a:ext cx="89847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Image-based filtering</a:t>
            </a:r>
            <a:endParaRPr sz="2100"/>
          </a:p>
          <a:p>
            <a:pPr indent="-3619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remove pornographic images </a:t>
            </a:r>
            <a:endParaRPr sz="2100"/>
          </a:p>
          <a:p>
            <a:pPr indent="-3619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keep only images whose shorter dimension is </a:t>
            </a:r>
            <a:endParaRPr sz="2100"/>
          </a:p>
          <a:p>
            <a:pPr indent="0" lvl="0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larger than 200</a:t>
            </a:r>
            <a:r>
              <a:rPr lang="en-US" sz="2100"/>
              <a:t> </a:t>
            </a:r>
            <a:r>
              <a:rPr lang="en-US" sz="2100"/>
              <a:t>pixels aspect ratio is smaller than 3</a:t>
            </a:r>
            <a:endParaRPr sz="2100"/>
          </a:p>
          <a:p>
            <a:pPr indent="-3619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remove duplicates or near-duplicates of test images in all downstream evaluation datasets (embedding cosine similarity is larger than 0.975)</a:t>
            </a:r>
            <a:endParaRPr sz="2100" u="sng"/>
          </a:p>
          <a:p>
            <a:pPr indent="-3619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Text-based filtering</a:t>
            </a:r>
            <a:endParaRPr sz="2100"/>
          </a:p>
          <a:p>
            <a:pPr indent="-3619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exclude alt-texts that are shared by more than 10 images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discard alt-texts that contain rare token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remove too short (&lt;3 unigrams) or too long (&gt;20 unigrams)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ex) “image tid 25&amp;id mggqpuweqdpd&amp;cache 0&amp;lan code 0”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0"/>
          </a:p>
          <a:p>
            <a:pPr indent="0" lvl="0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0"/>
          </a:p>
        </p:txBody>
      </p:sp>
      <p:sp>
        <p:nvSpPr>
          <p:cNvPr id="67" name="Google Shape;67;g13b76b08a8b_0_1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68" name="Google Shape;68;g13b76b08a8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35" y="544288"/>
            <a:ext cx="2643525" cy="12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3b76b08a8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674" y="201299"/>
            <a:ext cx="1752750" cy="25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76b08a8b_0_13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g13b76b08a8b_0_13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Pre-training on Noisy Image-Text Pairs</a:t>
            </a:r>
            <a:endParaRPr/>
          </a:p>
        </p:txBody>
      </p:sp>
      <p:sp>
        <p:nvSpPr>
          <p:cNvPr id="77" name="Google Shape;77;g13b76b08a8b_0_13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13b76b08a8b_0_13"/>
          <p:cNvSpPr txBox="1"/>
          <p:nvPr>
            <p:ph idx="3" type="body"/>
          </p:nvPr>
        </p:nvSpPr>
        <p:spPr>
          <a:xfrm>
            <a:off x="85725" y="939800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Image encoder:  EfficientNet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Text encoder: BERT-cls tocken embedding+fc layer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</a:t>
            </a:r>
            <a:r>
              <a:rPr lang="en-US"/>
              <a:t>optimized via normalized softmax loss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loss term: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temperature is learned together 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3b76b08a8b_0_13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80" name="Google Shape;80;g13b76b08a8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550" y="1031800"/>
            <a:ext cx="2595450" cy="16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3b76b08a8b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800" y="2785047"/>
            <a:ext cx="2595450" cy="23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3b76b08a8b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063" y="2879888"/>
            <a:ext cx="38100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3b76b08a8b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400" y="3787313"/>
            <a:ext cx="37433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3b76b08a8b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0625" y="5242471"/>
            <a:ext cx="2228975" cy="12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91" name="Google Shape;91;p5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 txBox="1"/>
          <p:nvPr>
            <p:ph idx="3" type="body"/>
          </p:nvPr>
        </p:nvSpPr>
        <p:spPr>
          <a:xfrm>
            <a:off x="85725" y="939800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Image-Text Task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downstream task: Image-to-text retrieval, text-to-image retrieval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zeroshot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Flickr30K, MSCOCO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66687" lvl="0" marL="1793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Crisscrossed Captions (CxC)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downstream task: l human semantic similarity judgments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image-to-text, text-toimage, text-to-text, and image-to-image retrieval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semantic textual similarity (STS), semantic image similarity (SIS), and semantic image-text similarity (SITS)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MSCOCO fine-tuned ALIGN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53816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2561742c0_1_122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g162561742c0_1_122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00" name="Google Shape;100;g162561742c0_1_122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62561742c0_1_122"/>
          <p:cNvSpPr txBox="1"/>
          <p:nvPr>
            <p:ph idx="3" type="body"/>
          </p:nvPr>
        </p:nvSpPr>
        <p:spPr>
          <a:xfrm>
            <a:off x="85725" y="939800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Image Classification Task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downstream task: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ImageNet ILSVRC-2012 benchmark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 ImageNet-R and ImageNet-A are sampled from drastically different distributions from ImageNet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⮚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finetune only top classification layer only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⮚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fully fine-tuned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Oxford Flowers-102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Oxford-IIIT Pets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Food101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Visual Task Adaptation Benchmark (VTAB)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consists of 19 diverse (covering subgroups of natural, specialized and structured image classification tasks) visual classification tasks with 1000 training samples each.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53816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2" name="Google Shape;102;g162561742c0_1_122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Experiments and Results</a:t>
            </a:r>
            <a:r>
              <a:rPr lang="en-US"/>
              <a:t> </a:t>
            </a:r>
            <a:endParaRPr/>
          </a:p>
        </p:txBody>
      </p:sp>
      <p:sp>
        <p:nvSpPr>
          <p:cNvPr id="109" name="Google Shape;109;p6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 txBox="1"/>
          <p:nvPr>
            <p:ph idx="3" type="body"/>
          </p:nvPr>
        </p:nvSpPr>
        <p:spPr>
          <a:xfrm>
            <a:off x="85725" y="939800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•"/>
            </a:pPr>
            <a:r>
              <a:rPr lang="en-US"/>
              <a:t> Settings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Image encoder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input images : 346 × 346 resolution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final resolution : 289 × 289 pixels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training: random crop 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evaluation: central crop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7597"/>
              </a:buClr>
              <a:buSzPts val="2000"/>
              <a:buFont typeface="Arial"/>
              <a:buChar char="▪"/>
            </a:pPr>
            <a:r>
              <a:rPr lang="en-US"/>
              <a:t>Text  encder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wordpiece sequence of max 64 token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LAMB optimizer with weight decay ratio 1e-5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learning rate :1e-3 from zero in 10k steps, and then linearly decay to zero in 1.2M steps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1024 Cloud TPUv3 cores with 16 positive pairs on each core.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total effective batch size is 16384.</a:t>
            </a:r>
            <a:endParaRPr/>
          </a:p>
          <a:p>
            <a:pPr indent="-3302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/>
              <a:t>By concatenate embeddings from all computing cores </a:t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53816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8571432" y="6617160"/>
            <a:ext cx="572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0" y="25638"/>
            <a:ext cx="914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Image-Text Matching &amp; Retrieval </a:t>
            </a:r>
            <a:endParaRPr/>
          </a:p>
        </p:txBody>
      </p:sp>
      <p:sp>
        <p:nvSpPr>
          <p:cNvPr id="118" name="Google Shape;118;p7"/>
          <p:cNvSpPr txBox="1"/>
          <p:nvPr>
            <p:ph idx="2" type="body"/>
          </p:nvPr>
        </p:nvSpPr>
        <p:spPr>
          <a:xfrm>
            <a:off x="0" y="672004"/>
            <a:ext cx="914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 txBox="1"/>
          <p:nvPr>
            <p:ph idx="3" type="body"/>
          </p:nvPr>
        </p:nvSpPr>
        <p:spPr>
          <a:xfrm>
            <a:off x="85725" y="939800"/>
            <a:ext cx="8947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Image-text retrieval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Mutimodal retrieval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9387" lvl="0" marL="17938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</a:t>
            </a:r>
            <a:r>
              <a:rPr lang="en-US"/>
              <a:t>LIGN is not very  good at intra-modal tasks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 txBox="1"/>
          <p:nvPr>
            <p:ph idx="4" type="body"/>
          </p:nvPr>
        </p:nvSpPr>
        <p:spPr>
          <a:xfrm>
            <a:off x="538383" y="6394080"/>
            <a:ext cx="8315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298" y="794025"/>
            <a:ext cx="1847100" cy="428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9825" y="5184595"/>
            <a:ext cx="2154175" cy="12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0" y="1419699"/>
            <a:ext cx="7017051" cy="20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75" y="3969275"/>
            <a:ext cx="6015951" cy="11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575" y="5707700"/>
            <a:ext cx="3150776" cy="9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