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62" r:id="rId2"/>
    <p:sldId id="330" r:id="rId3"/>
    <p:sldId id="305" r:id="rId4"/>
    <p:sldId id="263" r:id="rId5"/>
    <p:sldId id="400" r:id="rId6"/>
    <p:sldId id="392" r:id="rId7"/>
    <p:sldId id="401" r:id="rId8"/>
    <p:sldId id="331" r:id="rId9"/>
    <p:sldId id="393" r:id="rId10"/>
    <p:sldId id="333" r:id="rId11"/>
    <p:sldId id="381" r:id="rId12"/>
    <p:sldId id="420" r:id="rId13"/>
    <p:sldId id="414" r:id="rId14"/>
    <p:sldId id="415" r:id="rId15"/>
    <p:sldId id="416" r:id="rId16"/>
    <p:sldId id="417" r:id="rId17"/>
    <p:sldId id="418" r:id="rId18"/>
    <p:sldId id="421" r:id="rId19"/>
    <p:sldId id="422" r:id="rId20"/>
    <p:sldId id="423" r:id="rId21"/>
    <p:sldId id="424" r:id="rId22"/>
    <p:sldId id="429" r:id="rId23"/>
    <p:sldId id="431" r:id="rId24"/>
    <p:sldId id="430" r:id="rId25"/>
    <p:sldId id="432" r:id="rId26"/>
    <p:sldId id="433" r:id="rId27"/>
    <p:sldId id="428" r:id="rId28"/>
    <p:sldId id="426" r:id="rId29"/>
    <p:sldId id="309" r:id="rId30"/>
    <p:sldId id="306" r:id="rId31"/>
    <p:sldId id="311" r:id="rId32"/>
    <p:sldId id="307" r:id="rId33"/>
    <p:sldId id="312" r:id="rId34"/>
    <p:sldId id="313" r:id="rId35"/>
    <p:sldId id="314" r:id="rId36"/>
    <p:sldId id="315" r:id="rId37"/>
    <p:sldId id="380" r:id="rId38"/>
    <p:sldId id="334" r:id="rId39"/>
    <p:sldId id="335" r:id="rId40"/>
    <p:sldId id="375" r:id="rId41"/>
    <p:sldId id="310" r:id="rId42"/>
    <p:sldId id="316" r:id="rId43"/>
    <p:sldId id="402" r:id="rId44"/>
    <p:sldId id="319" r:id="rId45"/>
    <p:sldId id="376" r:id="rId46"/>
    <p:sldId id="320" r:id="rId47"/>
    <p:sldId id="321" r:id="rId48"/>
    <p:sldId id="322" r:id="rId49"/>
    <p:sldId id="336" r:id="rId50"/>
    <p:sldId id="323" r:id="rId51"/>
    <p:sldId id="328" r:id="rId52"/>
    <p:sldId id="372" r:id="rId53"/>
    <p:sldId id="374" r:id="rId54"/>
    <p:sldId id="325" r:id="rId55"/>
    <p:sldId id="326" r:id="rId56"/>
    <p:sldId id="394" r:id="rId57"/>
    <p:sldId id="398" r:id="rId58"/>
    <p:sldId id="397" r:id="rId59"/>
    <p:sldId id="395" r:id="rId60"/>
    <p:sldId id="434" r:id="rId61"/>
    <p:sldId id="396" r:id="rId62"/>
    <p:sldId id="435" r:id="rId63"/>
    <p:sldId id="327" r:id="rId64"/>
    <p:sldId id="377" r:id="rId65"/>
    <p:sldId id="371" r:id="rId6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57F89D-A4E5-48BC-8932-DE8160CFAD3D}" v="3484" dt="2022-02-11T17:50:08.4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3" autoAdjust="0"/>
    <p:restoredTop sz="95394" autoAdjust="0"/>
  </p:normalViewPr>
  <p:slideViewPr>
    <p:cSldViewPr snapToGrid="0">
      <p:cViewPr varScale="1">
        <p:scale>
          <a:sx n="102" d="100"/>
          <a:sy n="102" d="100"/>
        </p:scale>
        <p:origin x="138" y="240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0T18:38:21.973"/>
    </inkml:context>
    <inkml:brush xml:id="br0">
      <inkml:brushProperty name="width" value="0.4" units="cm"/>
      <inkml:brushProperty name="height" value="0.8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5B546-C9EA-41D1-9E9F-C35DC5EF6CCC}" type="datetimeFigureOut">
              <a:rPr lang="ru-RU" smtClean="0"/>
              <a:pPr/>
              <a:t>11.09.2022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F68BE-66AB-4EAE-9ADF-1444752BC6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68BE-66AB-4EAE-9ADF-1444752BC6EA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228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68BE-66AB-4EAE-9ADF-1444752BC6EA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321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F68BE-66AB-4EAE-9ADF-1444752BC6EA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914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F68BE-66AB-4EAE-9ADF-1444752BC6EA}" type="slidenum">
              <a:rPr lang="ru-RU" smtClean="0"/>
              <a:pPr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876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11.09.2022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11.09.2022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11.09.2022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pPr/>
              <a:t>11.09.2022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10.bin"/><Relationship Id="rId2" Type="http://schemas.openxmlformats.org/officeDocument/2006/relationships/oleObject" Target="../embeddings/oleObject5.bin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1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12" Type="http://schemas.openxmlformats.org/officeDocument/2006/relationships/image" Target="../media/image3.png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32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4.wmf"/><Relationship Id="rId7" Type="http://schemas.openxmlformats.org/officeDocument/2006/relationships/image" Target="../media/image33.png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wmf"/><Relationship Id="rId7" Type="http://schemas.openxmlformats.org/officeDocument/2006/relationships/image" Target="../media/image3.png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3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6.png"/><Relationship Id="rId7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3.wmf"/><Relationship Id="rId10" Type="http://schemas.openxmlformats.org/officeDocument/2006/relationships/image" Target="../media/image50.png"/><Relationship Id="rId4" Type="http://schemas.openxmlformats.org/officeDocument/2006/relationships/oleObject" Target="../embeddings/oleObject19.bin"/><Relationship Id="rId9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customXml" Target="../ink/ink1.xml"/><Relationship Id="rId7" Type="http://schemas.openxmlformats.org/officeDocument/2006/relationships/image" Target="../media/image450.png"/><Relationship Id="rId12" Type="http://schemas.openxmlformats.org/officeDocument/2006/relationships/image" Target="../media/image6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6.wmf"/><Relationship Id="rId7" Type="http://schemas.openxmlformats.org/officeDocument/2006/relationships/oleObject" Target="../embeddings/oleObject22.bin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7.wmf"/><Relationship Id="rId4" Type="http://schemas.openxmlformats.org/officeDocument/2006/relationships/oleObject" Target="../embeddings/oleObject2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31.bin"/><Relationship Id="rId2" Type="http://schemas.openxmlformats.org/officeDocument/2006/relationships/oleObject" Target="../embeddings/oleObject26.bin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5" Type="http://schemas.openxmlformats.org/officeDocument/2006/relationships/image" Target="../media/image58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32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68.png"/><Relationship Id="rId3" Type="http://schemas.openxmlformats.org/officeDocument/2006/relationships/image" Target="../media/image80.png"/><Relationship Id="rId7" Type="http://schemas.openxmlformats.org/officeDocument/2006/relationships/image" Target="../media/image60.wmf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62.wmf"/><Relationship Id="rId5" Type="http://schemas.openxmlformats.org/officeDocument/2006/relationships/image" Target="../media/image59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61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72.png"/><Relationship Id="rId7" Type="http://schemas.openxmlformats.org/officeDocument/2006/relationships/image" Target="../media/image64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73.png"/><Relationship Id="rId5" Type="http://schemas.openxmlformats.org/officeDocument/2006/relationships/image" Target="../media/image63.wmf"/><Relationship Id="rId10" Type="http://schemas.openxmlformats.org/officeDocument/2006/relationships/image" Target="../media/image3.png"/><Relationship Id="rId4" Type="http://schemas.openxmlformats.org/officeDocument/2006/relationships/oleObject" Target="../embeddings/oleObject37.bin"/><Relationship Id="rId9" Type="http://schemas.openxmlformats.org/officeDocument/2006/relationships/image" Target="../media/image65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76.png"/><Relationship Id="rId7" Type="http://schemas.openxmlformats.org/officeDocument/2006/relationships/oleObject" Target="../embeddings/oleObject4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83.png"/><Relationship Id="rId7" Type="http://schemas.openxmlformats.org/officeDocument/2006/relationships/image" Target="../media/image69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68.wmf"/><Relationship Id="rId10" Type="http://schemas.openxmlformats.org/officeDocument/2006/relationships/image" Target="../media/image3.png"/><Relationship Id="rId4" Type="http://schemas.openxmlformats.org/officeDocument/2006/relationships/oleObject" Target="../embeddings/oleObject42.bin"/><Relationship Id="rId9" Type="http://schemas.openxmlformats.org/officeDocument/2006/relationships/image" Target="../media/image70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85.png"/><Relationship Id="rId7" Type="http://schemas.openxmlformats.org/officeDocument/2006/relationships/oleObject" Target="../embeddings/oleObject4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3.png"/><Relationship Id="rId9" Type="http://schemas.openxmlformats.org/officeDocument/2006/relationships/image" Target="../media/image9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oleObject" Target="../embeddings/oleObject48.bin"/><Relationship Id="rId3" Type="http://schemas.openxmlformats.org/officeDocument/2006/relationships/image" Target="../media/image101.png"/><Relationship Id="rId7" Type="http://schemas.openxmlformats.org/officeDocument/2006/relationships/image" Target="../media/image92.png"/><Relationship Id="rId12" Type="http://schemas.openxmlformats.org/officeDocument/2006/relationships/image" Target="../media/image73.wmf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11" Type="http://schemas.openxmlformats.org/officeDocument/2006/relationships/oleObject" Target="../embeddings/oleObject47.bin"/><Relationship Id="rId5" Type="http://schemas.openxmlformats.org/officeDocument/2006/relationships/image" Target="../media/image72.wmf"/><Relationship Id="rId15" Type="http://schemas.openxmlformats.org/officeDocument/2006/relationships/image" Target="../media/image3.png"/><Relationship Id="rId10" Type="http://schemas.openxmlformats.org/officeDocument/2006/relationships/image" Target="../media/image73.wmf"/><Relationship Id="rId4" Type="http://schemas.openxmlformats.org/officeDocument/2006/relationships/oleObject" Target="../embeddings/oleObject46.bin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74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5.png"/><Relationship Id="rId7" Type="http://schemas.openxmlformats.org/officeDocument/2006/relationships/image" Target="../media/image7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98.png"/><Relationship Id="rId10" Type="http://schemas.openxmlformats.org/officeDocument/2006/relationships/image" Target="../media/image100.png"/><Relationship Id="rId4" Type="http://schemas.openxmlformats.org/officeDocument/2006/relationships/image" Target="../media/image96.png"/><Relationship Id="rId9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79.wmf"/><Relationship Id="rId3" Type="http://schemas.openxmlformats.org/officeDocument/2006/relationships/image" Target="../media/image111.png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5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78.wmf"/><Relationship Id="rId5" Type="http://schemas.openxmlformats.org/officeDocument/2006/relationships/image" Target="../media/image76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10.png"/><Relationship Id="rId7" Type="http://schemas.openxmlformats.org/officeDocument/2006/relationships/image" Target="../media/image80.wmf"/><Relationship Id="rId12" Type="http://schemas.openxmlformats.org/officeDocument/2006/relationships/image" Target="../media/image10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3.png"/><Relationship Id="rId5" Type="http://schemas.openxmlformats.org/officeDocument/2006/relationships/image" Target="../media/image108.png"/><Relationship Id="rId10" Type="http://schemas.openxmlformats.org/officeDocument/2006/relationships/image" Target="../media/image81.wmf"/><Relationship Id="rId4" Type="http://schemas.openxmlformats.org/officeDocument/2006/relationships/image" Target="../media/image107.png"/><Relationship Id="rId9" Type="http://schemas.openxmlformats.org/officeDocument/2006/relationships/oleObject" Target="../embeddings/oleObject55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8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4.png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7" Type="http://schemas.openxmlformats.org/officeDocument/2006/relationships/image" Target="../media/image1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4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30.png"/><Relationship Id="rId7" Type="http://schemas.openxmlformats.org/officeDocument/2006/relationships/image" Target="../media/image1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3.png"/><Relationship Id="rId9" Type="http://schemas.openxmlformats.org/officeDocument/2006/relationships/image" Target="../media/image12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ner.org/optimize/instruction_tables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gner.org/optimize/microarchitecture.pdf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11188" y="1679348"/>
            <a:ext cx="7969624" cy="865375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rgbClr val="0070C0"/>
                </a:solidFill>
              </a:rPr>
              <a:t>Трудоёмкость алгоритмов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3"/>
          <p:cNvSpPr txBox="1"/>
          <p:nvPr/>
        </p:nvSpPr>
        <p:spPr>
          <a:xfrm>
            <a:off x="7991555" y="6396029"/>
            <a:ext cx="420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©ФПМИ, БГУ, Соболевская Е.П., 202</a:t>
            </a:r>
            <a:r>
              <a:rPr lang="en-US" dirty="0"/>
              <a:t>2</a:t>
            </a:r>
            <a:r>
              <a:rPr lang="ru-RU" dirty="0"/>
              <a:t> год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1041" y="2763370"/>
            <a:ext cx="48577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0" y="603902"/>
            <a:ext cx="1210235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/>
            <a:r>
              <a:rPr lang="ru-RU" sz="2800" dirty="0"/>
              <a:t>Если вы пишете на C ++ и решаете типичную алгоритмическую задачу, то можете предположить, что за 1 секунду вы сможете выполнить ~ 10</a:t>
            </a:r>
            <a:r>
              <a:rPr lang="ru-RU" sz="2800" baseline="30000" dirty="0"/>
              <a:t>8</a:t>
            </a:r>
            <a:r>
              <a:rPr lang="ru-RU" sz="2800" dirty="0"/>
              <a:t> абстрактных операций.</a:t>
            </a:r>
          </a:p>
          <a:p>
            <a:pPr lvl="1" algn="just"/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1" y="2621630"/>
            <a:ext cx="1210235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/>
            <a:r>
              <a:rPr lang="ru-RU" sz="2800" dirty="0"/>
              <a:t>Если вы делаете много делений, если вы обращаетесь к большому количеству памяти в случайном порядке, то</a:t>
            </a:r>
            <a:r>
              <a:rPr lang="en-US" sz="2800" dirty="0"/>
              <a:t> </a:t>
            </a:r>
            <a:r>
              <a:rPr lang="ru-RU" sz="2800" dirty="0"/>
              <a:t>вы сможете сделать гораздо меньше, ~ 10</a:t>
            </a:r>
            <a:r>
              <a:rPr lang="ru-RU" sz="2800" baseline="30000" dirty="0"/>
              <a:t>7</a:t>
            </a:r>
            <a:r>
              <a:rPr lang="ru-RU" sz="2800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4361293"/>
            <a:ext cx="121023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/>
            <a:r>
              <a:rPr lang="ru-RU" sz="2800" dirty="0"/>
              <a:t>Если операции простые, а обращения к памяти локальные или последовательные, то вы сможете выполнить ~ 10</a:t>
            </a:r>
            <a:r>
              <a:rPr lang="ru-RU" sz="2800" baseline="30000" dirty="0"/>
              <a:t>9</a:t>
            </a:r>
            <a:r>
              <a:rPr lang="ru-RU" sz="2800" dirty="0"/>
              <a:t> операций.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8928" y="0"/>
            <a:ext cx="2573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Грубо говоря ….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D9C534A-2553-4198-8DFA-2CCED8076C4F}"/>
              </a:ext>
            </a:extLst>
          </p:cNvPr>
          <p:cNvCxnSpPr/>
          <p:nvPr/>
        </p:nvCxnSpPr>
        <p:spPr>
          <a:xfrm>
            <a:off x="888023" y="523220"/>
            <a:ext cx="0" cy="4932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92B0EEE1-9AC7-429B-B7B4-ED543CCFF233}"/>
              </a:ext>
            </a:extLst>
          </p:cNvPr>
          <p:cNvCxnSpPr/>
          <p:nvPr/>
        </p:nvCxnSpPr>
        <p:spPr>
          <a:xfrm>
            <a:off x="418928" y="523220"/>
            <a:ext cx="25734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36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0417" y="2706419"/>
            <a:ext cx="11425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Популярность языков программирования у студентов</a:t>
            </a:r>
          </a:p>
          <a:p>
            <a:pPr algn="ctr"/>
            <a:endParaRPr lang="ru-RU" sz="2800" b="1" dirty="0"/>
          </a:p>
          <a:p>
            <a:pPr algn="ctr"/>
            <a:r>
              <a:rPr lang="ru-RU" sz="2800" b="1" dirty="0"/>
              <a:t>2021-2022 учебный год </a:t>
            </a:r>
          </a:p>
        </p:txBody>
      </p:sp>
    </p:spTree>
    <p:extLst>
      <p:ext uri="{BB962C8B-B14F-4D97-AF65-F5344CB8AC3E}">
        <p14:creationId xmlns:p14="http://schemas.microsoft.com/office/powerpoint/2010/main" val="470363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9639" y="3381375"/>
            <a:ext cx="2365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Информатика</a:t>
            </a:r>
          </a:p>
        </p:txBody>
      </p:sp>
    </p:spTree>
    <p:extLst>
      <p:ext uri="{BB962C8B-B14F-4D97-AF65-F5344CB8AC3E}">
        <p14:creationId xmlns:p14="http://schemas.microsoft.com/office/powerpoint/2010/main" val="2448404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8B42EF5-4333-B60E-4CD3-741AB1601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81" y="391450"/>
            <a:ext cx="11534568" cy="467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67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9062EE-2D0F-4125-BCDE-4486C9851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1119187"/>
            <a:ext cx="118776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23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7F4BDE-AE16-CDE7-6786-1139673E4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200150"/>
            <a:ext cx="119824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10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BCDF3B-263B-C84A-12A7-75FB44569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119187"/>
            <a:ext cx="117824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30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E25CCF-A788-6848-F2AF-244E600A5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143000"/>
            <a:ext cx="119062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94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41658" y="3167390"/>
            <a:ext cx="4338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Прикладная информатика</a:t>
            </a:r>
          </a:p>
        </p:txBody>
      </p:sp>
    </p:spTree>
    <p:extLst>
      <p:ext uri="{BB962C8B-B14F-4D97-AF65-F5344CB8AC3E}">
        <p14:creationId xmlns:p14="http://schemas.microsoft.com/office/powerpoint/2010/main" val="3360120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7DFDF8-436F-27E8-66F4-E76A5A272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1257300"/>
            <a:ext cx="120110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7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075767" y="583527"/>
            <a:ext cx="1060524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u="sng" dirty="0"/>
              <a:t>Алгоритм</a:t>
            </a:r>
          </a:p>
          <a:p>
            <a:pPr lvl="1" algn="just"/>
            <a:r>
              <a:rPr lang="ru-RU" sz="2400" dirty="0"/>
              <a:t>это конечная последовательность чётко определенных, реализуемых компьютером инструкций, предназначенная для решения определенного класса задач.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39910" y="4737412"/>
            <a:ext cx="108203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400" dirty="0"/>
              <a:t>Переход от одного состояния к другому не обязательно детерминирован; некоторые алгоритмы </a:t>
            </a:r>
            <a:r>
              <a:rPr lang="ru-RU" sz="2400" dirty="0" err="1"/>
              <a:t>рандомизированы</a:t>
            </a:r>
            <a:r>
              <a:rPr lang="ru-RU" sz="2400" dirty="0"/>
              <a:t>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039910" y="2607658"/>
            <a:ext cx="1051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400" dirty="0"/>
              <a:t>Начиная с начального состояния и начального ввода (возможно, пустого), инструкции описывают вычисление, которое при выполнении проходит через конечное число чётко </a:t>
            </a:r>
            <a:r>
              <a:rPr lang="ru-RU" sz="2400" dirty="0" err="1"/>
              <a:t>опредёленных</a:t>
            </a:r>
            <a:r>
              <a:rPr lang="ru-RU" sz="2400" dirty="0"/>
              <a:t> последовательных состояний, в конечном итоге производя вывод и завершаясь в конечном состоянии.</a:t>
            </a:r>
          </a:p>
        </p:txBody>
      </p:sp>
    </p:spTree>
    <p:extLst>
      <p:ext uri="{BB962C8B-B14F-4D97-AF65-F5344CB8AC3E}">
        <p14:creationId xmlns:p14="http://schemas.microsoft.com/office/powerpoint/2010/main" val="1868067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B87EE0-D163-D947-E7CF-BCAD8437F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162050"/>
            <a:ext cx="119634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61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49B880-8D3E-1104-DBFE-ED51145D0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295400"/>
            <a:ext cx="119062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91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41658" y="3167390"/>
            <a:ext cx="4064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Прикладная математика</a:t>
            </a:r>
          </a:p>
        </p:txBody>
      </p:sp>
    </p:spTree>
    <p:extLst>
      <p:ext uri="{BB962C8B-B14F-4D97-AF65-F5344CB8AC3E}">
        <p14:creationId xmlns:p14="http://schemas.microsoft.com/office/powerpoint/2010/main" val="955203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9285F3-D030-BBB0-149F-D2573C6DC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176337"/>
            <a:ext cx="119443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32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68A232-F135-5A4A-97F1-7303BF837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209675"/>
            <a:ext cx="118491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22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042870-AEB3-5351-7172-8E59931B6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214437"/>
            <a:ext cx="120015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54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8B12D3-7697-9CDB-BA4A-82486E864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1143000"/>
            <a:ext cx="118205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19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41658" y="3167390"/>
            <a:ext cx="2348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Студенты КНР</a:t>
            </a:r>
          </a:p>
        </p:txBody>
      </p:sp>
    </p:spTree>
    <p:extLst>
      <p:ext uri="{BB962C8B-B14F-4D97-AF65-F5344CB8AC3E}">
        <p14:creationId xmlns:p14="http://schemas.microsoft.com/office/powerpoint/2010/main" val="4182698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22F5D3-D904-F81E-2536-98B3C949F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181100"/>
            <a:ext cx="119443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48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9295" y="280019"/>
            <a:ext cx="1199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Для оценки </a:t>
            </a:r>
            <a:r>
              <a:rPr lang="ru-RU" sz="2400" b="1" u="sng" dirty="0"/>
              <a:t>времени работы детерминированного алгоритма в худшем случае </a:t>
            </a:r>
            <a:r>
              <a:rPr lang="ru-RU" sz="2400" dirty="0"/>
              <a:t>будем искать такой набор входных данных, на котором алгоритм работает дольше всего.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562" y="4237892"/>
            <a:ext cx="7999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 1. </a:t>
            </a:r>
            <a:endParaRPr lang="en-US" b="1" dirty="0"/>
          </a:p>
          <a:p>
            <a:r>
              <a:rPr lang="ru-RU" dirty="0"/>
              <a:t>Последовательный поиск элемента </a:t>
            </a:r>
            <a:r>
              <a:rPr lang="en-US" b="1" i="1" dirty="0"/>
              <a:t>x </a:t>
            </a:r>
            <a:r>
              <a:rPr lang="ru-RU" dirty="0"/>
              <a:t>в произвольном массиве из</a:t>
            </a:r>
            <a:r>
              <a:rPr lang="en-US" dirty="0"/>
              <a:t> </a:t>
            </a:r>
            <a:r>
              <a:rPr lang="en-US" b="1" i="1" dirty="0"/>
              <a:t>n</a:t>
            </a:r>
            <a:r>
              <a:rPr lang="en-US" dirty="0"/>
              <a:t> </a:t>
            </a:r>
            <a:r>
              <a:rPr lang="ru-RU" dirty="0"/>
              <a:t>элементов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74563" y="4964184"/>
            <a:ext cx="7999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Пример 2.</a:t>
            </a:r>
            <a:r>
              <a:rPr lang="ru-RU" dirty="0"/>
              <a:t> </a:t>
            </a:r>
            <a:endParaRPr lang="en-US" dirty="0"/>
          </a:p>
          <a:p>
            <a:pPr algn="just"/>
            <a:r>
              <a:rPr lang="ru-RU" dirty="0"/>
              <a:t>Сортировка массива из </a:t>
            </a:r>
            <a:r>
              <a:rPr lang="en-US" b="1" i="1" dirty="0"/>
              <a:t>n</a:t>
            </a:r>
            <a:r>
              <a:rPr lang="ru-RU" dirty="0"/>
              <a:t> элементов «пузырьком» (если на некоторой итерации нет ни одного обмена, то завершаем алгоритм).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56492" y="4514891"/>
                <a:ext cx="20015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время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ru-RU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492" y="4514891"/>
                <a:ext cx="2001503" cy="369332"/>
              </a:xfrm>
              <a:prstGeom prst="rect">
                <a:avLst/>
              </a:prstGeom>
              <a:blipFill>
                <a:blip r:embed="rId3" cstate="print"/>
                <a:stretch>
                  <a:fillRect l="-2439" t="-10000" b="-26667"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156492" y="5518182"/>
                <a:ext cx="1910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время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ru-R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baseline="30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492" y="5518182"/>
                <a:ext cx="1910576" cy="369332"/>
              </a:xfrm>
              <a:prstGeom prst="rect">
                <a:avLst/>
              </a:prstGeom>
              <a:blipFill>
                <a:blip r:embed="rId4" cstate="print"/>
                <a:stretch>
                  <a:fillRect l="-2556" t="-8197" b="-24590"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672882"/>
              </p:ext>
            </p:extLst>
          </p:nvPr>
        </p:nvGraphicFramePr>
        <p:xfrm>
          <a:off x="3585882" y="2688800"/>
          <a:ext cx="3131441" cy="1531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05200" imgH="2374900" progId="Equation.DSMT4">
                  <p:embed/>
                </p:oleObj>
              </mc:Choice>
              <mc:Fallback>
                <p:oleObj name="Equation" r:id="rId5" imgW="3505200" imgH="2374900" progId="Equation.DSMT4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5882" y="2688800"/>
                        <a:ext cx="3131441" cy="15314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97877" y="1387085"/>
            <a:ext cx="118692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000" dirty="0"/>
              <a:t>При этом нас будет интересовать порядок роста полученной функции, так как важна скорость роста функции при возрастании объема входных данных, т.е. оставляем только ту часть функции, которая с ростом аргумента к бесконечности, растёт быстрее всего.</a:t>
            </a:r>
          </a:p>
        </p:txBody>
      </p:sp>
    </p:spTree>
    <p:extLst>
      <p:ext uri="{BB962C8B-B14F-4D97-AF65-F5344CB8AC3E}">
        <p14:creationId xmlns:p14="http://schemas.microsoft.com/office/powerpoint/2010/main" val="19283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7" grpId="0" animBg="1"/>
      <p:bldP spid="10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06447" y="510594"/>
            <a:ext cx="9511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Определение</a:t>
            </a:r>
            <a:endParaRPr lang="en-US" sz="2400" b="1" dirty="0"/>
          </a:p>
          <a:p>
            <a:pPr lvl="1" algn="just"/>
            <a:r>
              <a:rPr lang="ru-RU" sz="2400" b="1" dirty="0"/>
              <a:t>Трудоёмкость алгоритма</a:t>
            </a:r>
            <a:r>
              <a:rPr lang="ru-RU" sz="2400" dirty="0"/>
              <a:t> – это функция </a:t>
            </a:r>
            <a:r>
              <a:rPr lang="en-US" sz="2400" b="1" i="1" dirty="0"/>
              <a:t>T</a:t>
            </a:r>
            <a:r>
              <a:rPr lang="en-US" sz="2400" b="1" dirty="0"/>
              <a:t>(</a:t>
            </a:r>
            <a:r>
              <a:rPr lang="en-US" sz="2400" b="1" i="1" dirty="0"/>
              <a:t>l</a:t>
            </a:r>
            <a:r>
              <a:rPr lang="en-US" sz="2400" b="1" dirty="0"/>
              <a:t>)</a:t>
            </a:r>
            <a:r>
              <a:rPr lang="ru-RU" sz="2400" dirty="0"/>
              <a:t>, которая оценивает сверху время, требуемое для решения задачи.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00271" y="3086078"/>
            <a:ext cx="2862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/>
              <a:t>Возникают</a:t>
            </a:r>
            <a:r>
              <a:rPr lang="ru-RU" u="sng" dirty="0"/>
              <a:t> </a:t>
            </a:r>
            <a:r>
              <a:rPr lang="ru-RU" sz="2400" u="sng" dirty="0"/>
              <a:t>вопросы: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4420" y="3703156"/>
            <a:ext cx="10897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sz="2000" dirty="0"/>
              <a:t>С какими алгоритмами мы работаем, ведут ли они себя одинаково на одних и тех же входных данных при разных запусках алгоритма?</a:t>
            </a:r>
            <a:r>
              <a:rPr lang="en-US" sz="2000" dirty="0"/>
              <a:t> </a:t>
            </a:r>
            <a:endParaRPr lang="ru-RU" sz="2000" dirty="0"/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sz="2000" dirty="0"/>
              <a:t>Как подсчитать время работы алгоритма? Какие входные данные надо учитывать?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sz="2000" dirty="0"/>
              <a:t>  Что такое размерность задачи </a:t>
            </a:r>
            <a:r>
              <a:rPr lang="en-US" sz="2000" b="1" i="1" dirty="0"/>
              <a:t>l</a:t>
            </a:r>
            <a:r>
              <a:rPr lang="ru-RU" sz="2000" i="1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ru-RU" sz="2000" dirty="0"/>
              <a:t>и</a:t>
            </a:r>
            <a:r>
              <a:rPr lang="ru-RU" sz="2000" i="1" dirty="0"/>
              <a:t>  </a:t>
            </a:r>
            <a:r>
              <a:rPr lang="ru-RU" sz="2000" dirty="0"/>
              <a:t>как её подсчитать?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106447" y="2106787"/>
            <a:ext cx="7364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2400" dirty="0"/>
              <a:t>Аргументом функции </a:t>
            </a:r>
            <a:r>
              <a:rPr lang="en-US" sz="2400" b="1" i="1" dirty="0"/>
              <a:t>T</a:t>
            </a:r>
            <a:r>
              <a:rPr lang="en-US" sz="2400" dirty="0"/>
              <a:t> </a:t>
            </a:r>
            <a:r>
              <a:rPr lang="ru-RU" sz="2400" dirty="0"/>
              <a:t>является размерность задачи</a:t>
            </a:r>
            <a:r>
              <a:rPr lang="en-US" sz="2400" dirty="0"/>
              <a:t> </a:t>
            </a:r>
            <a:r>
              <a:rPr lang="en-US" sz="2400" b="1" i="1" dirty="0"/>
              <a:t>l</a:t>
            </a:r>
            <a:r>
              <a:rPr lang="en-US" sz="2400" dirty="0"/>
              <a:t>.</a:t>
            </a:r>
            <a:endParaRPr lang="ru-RU" sz="2400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3D0EE5B-CD1F-440A-A6E7-C118A77E8EB1}"/>
              </a:ext>
            </a:extLst>
          </p:cNvPr>
          <p:cNvCxnSpPr/>
          <p:nvPr/>
        </p:nvCxnSpPr>
        <p:spPr>
          <a:xfrm>
            <a:off x="1565031" y="975946"/>
            <a:ext cx="0" cy="701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38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435" y="53975"/>
            <a:ext cx="110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Среднее время работы детерминированного алгоритма </a:t>
            </a:r>
          </a:p>
          <a:p>
            <a:pPr algn="ctr"/>
            <a:r>
              <a:rPr lang="ru-RU" sz="2400" b="1" dirty="0"/>
              <a:t>по всем возможным наборам входных данных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412" y="809814"/>
            <a:ext cx="11600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ru-RU" sz="2000" dirty="0"/>
              <a:t>Все входные данные разбиваем на группы так, чтобы время работы алгоритма для всех данных из  одной группы было одним и тем же. Предположим, что у нас </a:t>
            </a:r>
            <a:r>
              <a:rPr lang="en-US" sz="2000" b="1" dirty="0"/>
              <a:t>m</a:t>
            </a:r>
            <a:r>
              <a:rPr lang="ru-RU" sz="2000" b="1" dirty="0"/>
              <a:t> групп</a:t>
            </a:r>
            <a:r>
              <a:rPr lang="ru-RU" sz="2000" dirty="0"/>
              <a:t>.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000" dirty="0"/>
              <a:t>Пусть </a:t>
            </a:r>
            <a:r>
              <a:rPr lang="en-US" sz="2000" b="1" dirty="0"/>
              <a:t>p</a:t>
            </a:r>
            <a:r>
              <a:rPr lang="en-US" sz="2000" b="1" baseline="-25000" dirty="0"/>
              <a:t>i </a:t>
            </a:r>
            <a:r>
              <a:rPr lang="ru-RU" sz="2000" b="1" dirty="0"/>
              <a:t>–</a:t>
            </a:r>
            <a:r>
              <a:rPr lang="ru-RU" sz="2000" dirty="0"/>
              <a:t> вероятность, с которой данные попадают в </a:t>
            </a:r>
            <a:r>
              <a:rPr lang="ru-RU" sz="2000" b="1" dirty="0"/>
              <a:t>группу </a:t>
            </a:r>
            <a:r>
              <a:rPr lang="en-US" sz="2000" b="1" i="1" dirty="0" err="1"/>
              <a:t>i</a:t>
            </a:r>
            <a:r>
              <a:rPr lang="en-US" sz="2000" dirty="0"/>
              <a:t>.</a:t>
            </a:r>
            <a:r>
              <a:rPr lang="ru-RU" sz="2000" dirty="0"/>
              <a:t> </a:t>
            </a:r>
            <a:r>
              <a:rPr lang="en-US" sz="2000" dirty="0"/>
              <a:t> 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000" dirty="0"/>
              <a:t>Пусть </a:t>
            </a:r>
            <a:r>
              <a:rPr lang="en-US" sz="2000" b="1" dirty="0" err="1"/>
              <a:t>t</a:t>
            </a:r>
            <a:r>
              <a:rPr lang="en-US" sz="2000" b="1" baseline="-25000" dirty="0" err="1"/>
              <a:t>i</a:t>
            </a:r>
            <a:r>
              <a:rPr lang="en-US" sz="2000" b="1" baseline="-25000" dirty="0"/>
              <a:t> </a:t>
            </a:r>
            <a:r>
              <a:rPr lang="ru-RU" sz="2000" b="1" dirty="0"/>
              <a:t>–</a:t>
            </a:r>
            <a:r>
              <a:rPr lang="ru-RU" sz="2000" dirty="0"/>
              <a:t>время работы  алгоритма для данных из группы</a:t>
            </a:r>
            <a:r>
              <a:rPr lang="ru-RU" sz="2000" b="1" dirty="0"/>
              <a:t> </a:t>
            </a:r>
            <a:r>
              <a:rPr lang="en-US" sz="2000" b="1" i="1" dirty="0" err="1"/>
              <a:t>i</a:t>
            </a:r>
            <a:r>
              <a:rPr lang="en-US" sz="2000" dirty="0"/>
              <a:t>.</a:t>
            </a:r>
            <a:r>
              <a:rPr lang="ru-RU" sz="2000" dirty="0"/>
              <a:t> </a:t>
            </a:r>
            <a:r>
              <a:rPr lang="en-US" sz="2000" dirty="0"/>
              <a:t> 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500160"/>
              </p:ext>
            </p:extLst>
          </p:nvPr>
        </p:nvGraphicFramePr>
        <p:xfrm>
          <a:off x="4425950" y="2328863"/>
          <a:ext cx="1917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17700" imgH="889000" progId="Equation.DSMT4">
                  <p:embed/>
                </p:oleObj>
              </mc:Choice>
              <mc:Fallback>
                <p:oleObj name="Equation" r:id="rId2" imgW="1917700" imgH="889000" progId="Equation.DSMT4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2328863"/>
                        <a:ext cx="19177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3213351"/>
            <a:ext cx="9763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i="1" dirty="0"/>
              <a:t>Сведения из теории вероятности</a:t>
            </a:r>
          </a:p>
          <a:p>
            <a:pPr lvl="2"/>
            <a:r>
              <a:rPr lang="ru-RU" dirty="0"/>
              <a:t>Если у нас </a:t>
            </a:r>
            <a:r>
              <a:rPr lang="en-US" b="1" dirty="0"/>
              <a:t>m</a:t>
            </a:r>
            <a:r>
              <a:rPr lang="en-US" dirty="0"/>
              <a:t> </a:t>
            </a:r>
            <a:r>
              <a:rPr lang="ru-RU" dirty="0"/>
              <a:t>групп и входные данные могут оказаться с равной вероятностью в любой из них, то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589127"/>
              </p:ext>
            </p:extLst>
          </p:nvPr>
        </p:nvGraphicFramePr>
        <p:xfrm>
          <a:off x="4051300" y="4133175"/>
          <a:ext cx="2260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60600" imgH="533400" progId="Equation.DSMT4">
                  <p:embed/>
                </p:oleObj>
              </mc:Choice>
              <mc:Fallback>
                <p:oleObj name="Equation" r:id="rId4" imgW="2260600" imgH="533400" progId="Equation.DSMT4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4133175"/>
                        <a:ext cx="2260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4800" y="4877131"/>
            <a:ext cx="1057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ru-RU" dirty="0"/>
              <a:t>В этом случае среднее время работы алгоритма по всем возможным наборам входных данных:</a:t>
            </a: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154208"/>
              </p:ext>
            </p:extLst>
          </p:nvPr>
        </p:nvGraphicFramePr>
        <p:xfrm>
          <a:off x="4589463" y="5380648"/>
          <a:ext cx="2271712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62100" imgH="1219200" progId="Equation.DSMT4">
                  <p:embed/>
                </p:oleObj>
              </mc:Choice>
              <mc:Fallback>
                <p:oleObj name="Equation" r:id="rId6" imgW="1562100" imgH="1219200" progId="Equation.DSMT4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463" y="5380648"/>
                        <a:ext cx="2271712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0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496" y="80119"/>
            <a:ext cx="117849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u="sng" dirty="0"/>
              <a:t>Пример.</a:t>
            </a:r>
          </a:p>
          <a:p>
            <a:pPr lvl="1"/>
            <a:r>
              <a:rPr lang="ru-RU" sz="2000" dirty="0"/>
              <a:t>Задан массив из </a:t>
            </a:r>
            <a:r>
              <a:rPr lang="en-US" sz="2000" b="1" dirty="0"/>
              <a:t>n</a:t>
            </a:r>
            <a:r>
              <a:rPr lang="en-US" sz="2000" dirty="0"/>
              <a:t>  </a:t>
            </a:r>
            <a:r>
              <a:rPr lang="ru-RU" sz="2000" dirty="0"/>
              <a:t>уникальных элементов и некоторое число </a:t>
            </a:r>
            <a:r>
              <a:rPr lang="en-US" sz="2000" b="1" dirty="0">
                <a:solidFill>
                  <a:srgbClr val="FF0000"/>
                </a:solidFill>
              </a:rPr>
              <a:t>x</a:t>
            </a:r>
            <a:r>
              <a:rPr lang="en-US" sz="2000" dirty="0"/>
              <a:t>. </a:t>
            </a:r>
            <a:endParaRPr lang="ru-RU" sz="2000" dirty="0"/>
          </a:p>
          <a:p>
            <a:pPr lvl="1"/>
            <a:r>
              <a:rPr lang="ru-RU" sz="2000" dirty="0"/>
              <a:t>Необходимо определить есть ли число </a:t>
            </a:r>
            <a:r>
              <a:rPr lang="en-US" sz="2000" b="1" dirty="0">
                <a:solidFill>
                  <a:srgbClr val="FF0000"/>
                </a:solidFill>
              </a:rPr>
              <a:t>x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ru-RU" sz="2000" dirty="0"/>
              <a:t> в массиве. </a:t>
            </a:r>
          </a:p>
          <a:p>
            <a:pPr lvl="1"/>
            <a:r>
              <a:rPr lang="ru-RU" sz="2000" dirty="0"/>
              <a:t>Оценить </a:t>
            </a:r>
            <a:r>
              <a:rPr lang="ru-RU" sz="2000" b="1" dirty="0"/>
              <a:t>среднее время работы алгоритма </a:t>
            </a:r>
            <a:r>
              <a:rPr lang="ru-RU" sz="2000" dirty="0"/>
              <a:t>последовательного поиска  по всем возможным наборам входных данных.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6044" y="1846025"/>
            <a:ext cx="536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-</a:t>
            </a:r>
            <a:r>
              <a:rPr lang="ru-RU" dirty="0"/>
              <a:t>я группа:  искомый элемент 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dirty="0"/>
              <a:t> </a:t>
            </a:r>
            <a:r>
              <a:rPr lang="ru-RU" dirty="0"/>
              <a:t>стоит на 1-й позиции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288250"/>
              </p:ext>
            </p:extLst>
          </p:nvPr>
        </p:nvGraphicFramePr>
        <p:xfrm>
          <a:off x="6222149" y="1809221"/>
          <a:ext cx="635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4725" imgH="380835" progId="Equation.DSMT4">
                  <p:embed/>
                </p:oleObj>
              </mc:Choice>
              <mc:Fallback>
                <p:oleObj name="Equation" r:id="rId2" imgW="634725" imgH="380835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2149" y="1809221"/>
                        <a:ext cx="635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6044" y="2317523"/>
            <a:ext cx="538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ru-RU" dirty="0"/>
              <a:t>-я группа:  искомый элемент 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dirty="0"/>
              <a:t> </a:t>
            </a:r>
            <a:r>
              <a:rPr lang="ru-RU" dirty="0"/>
              <a:t>стоит на </a:t>
            </a:r>
            <a:r>
              <a:rPr lang="en-US" dirty="0"/>
              <a:t>2</a:t>
            </a:r>
            <a:r>
              <a:rPr lang="ru-RU" dirty="0"/>
              <a:t>-й позиции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714" y="2789908"/>
            <a:ext cx="538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ru-RU" dirty="0"/>
              <a:t>-я группа:  искомый элемент 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dirty="0"/>
              <a:t> </a:t>
            </a:r>
            <a:r>
              <a:rPr lang="ru-RU" dirty="0"/>
              <a:t>стоит на </a:t>
            </a:r>
            <a:r>
              <a:rPr lang="en-US" dirty="0"/>
              <a:t>3</a:t>
            </a:r>
            <a:r>
              <a:rPr lang="ru-RU" dirty="0"/>
              <a:t>-й позиции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152823"/>
              </p:ext>
            </p:extLst>
          </p:nvPr>
        </p:nvGraphicFramePr>
        <p:xfrm>
          <a:off x="6196749" y="2238217"/>
          <a:ext cx="711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0891" imgH="380835" progId="Equation.DSMT4">
                  <p:embed/>
                </p:oleObj>
              </mc:Choice>
              <mc:Fallback>
                <p:oleObj name="Equation" r:id="rId4" imgW="710891" imgH="380835" progId="Equation.DSMT4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6749" y="2238217"/>
                        <a:ext cx="711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025538"/>
              </p:ext>
            </p:extLst>
          </p:nvPr>
        </p:nvGraphicFramePr>
        <p:xfrm>
          <a:off x="6222149" y="2662520"/>
          <a:ext cx="685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85800" imgH="381000" progId="Equation.DSMT4">
                  <p:embed/>
                </p:oleObj>
              </mc:Choice>
              <mc:Fallback>
                <p:oleObj name="Equation" r:id="rId6" imgW="685800" imgH="381000" progId="Equation.DSMT4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2149" y="2662520"/>
                        <a:ext cx="685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0014" y="3320106"/>
            <a:ext cx="5418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n-</a:t>
            </a:r>
            <a:r>
              <a:rPr lang="ru-RU" dirty="0"/>
              <a:t>я группа:  искомый элемент 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dirty="0"/>
              <a:t> </a:t>
            </a:r>
            <a:r>
              <a:rPr lang="ru-RU" dirty="0"/>
              <a:t>стоит на </a:t>
            </a:r>
            <a:r>
              <a:rPr lang="en-US" dirty="0"/>
              <a:t>n</a:t>
            </a:r>
            <a:r>
              <a:rPr lang="ru-RU" dirty="0"/>
              <a:t>-й позиции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28278" y="3009010"/>
            <a:ext cx="67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609941"/>
              </p:ext>
            </p:extLst>
          </p:nvPr>
        </p:nvGraphicFramePr>
        <p:xfrm>
          <a:off x="6272949" y="3193676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23586" imgH="380835" progId="Equation.DSMT4">
                  <p:embed/>
                </p:oleObj>
              </mc:Choice>
              <mc:Fallback>
                <p:oleObj name="Equation" r:id="rId8" imgW="723586" imgH="380835" progId="Equation.DSMT4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2949" y="3193676"/>
                        <a:ext cx="7239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6044" y="3732834"/>
            <a:ext cx="4301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(n+1)-</a:t>
            </a:r>
            <a:r>
              <a:rPr lang="ru-RU" dirty="0"/>
              <a:t>я группа:  искомого элемента </a:t>
            </a:r>
            <a:r>
              <a:rPr lang="en-US" b="1" dirty="0">
                <a:solidFill>
                  <a:srgbClr val="FF0000"/>
                </a:solidFill>
              </a:rPr>
              <a:t>x  </a:t>
            </a:r>
            <a:r>
              <a:rPr lang="ru-RU" dirty="0"/>
              <a:t>нет</a:t>
            </a: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782258"/>
              </p:ext>
            </p:extLst>
          </p:nvPr>
        </p:nvGraphicFramePr>
        <p:xfrm>
          <a:off x="6247549" y="3716964"/>
          <a:ext cx="939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39392" imgH="380835" progId="Equation.DSMT4">
                  <p:embed/>
                </p:oleObj>
              </mc:Choice>
              <mc:Fallback>
                <p:oleObj name="Equation" r:id="rId10" imgW="939392" imgH="380835" progId="Equation.DSMT4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7549" y="3716964"/>
                        <a:ext cx="939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580786"/>
              </p:ext>
            </p:extLst>
          </p:nvPr>
        </p:nvGraphicFramePr>
        <p:xfrm>
          <a:off x="8071222" y="2562340"/>
          <a:ext cx="3149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149600" imgH="596900" progId="Equation.DSMT4">
                  <p:embed/>
                </p:oleObj>
              </mc:Choice>
              <mc:Fallback>
                <p:oleObj name="Equation" r:id="rId12" imgW="3149600" imgH="596900" progId="Equation.DSMT4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1222" y="2562340"/>
                        <a:ext cx="3149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66186"/>
              </p:ext>
            </p:extLst>
          </p:nvPr>
        </p:nvGraphicFramePr>
        <p:xfrm>
          <a:off x="2902694" y="4503897"/>
          <a:ext cx="6540501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540500" imgH="1778000" progId="Equation.DSMT4">
                  <p:embed/>
                </p:oleObj>
              </mc:Choice>
              <mc:Fallback>
                <p:oleObj name="Equation" r:id="rId14" imgW="6540500" imgH="1778000" progId="Equation.DSMT4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2694" y="4503897"/>
                        <a:ext cx="6540501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380241" y="2887659"/>
            <a:ext cx="67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9" name="Рисунок 18" descr="png..png"/>
          <p:cNvPicPr>
            <a:picLocks noChangeAspect="1"/>
          </p:cNvPicPr>
          <p:nvPr/>
        </p:nvPicPr>
        <p:blipFill>
          <a:blip r:embed="rId1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0" grpId="0"/>
      <p:bldP spid="11" grpId="0"/>
      <p:bldP spid="13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2272" y="380805"/>
            <a:ext cx="9681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u="sng" dirty="0"/>
              <a:t>Как подсчитать время работы рандомизированного алгоритма </a:t>
            </a:r>
          </a:p>
          <a:p>
            <a:pPr algn="ctr"/>
            <a:r>
              <a:rPr lang="ru-RU" sz="2400" i="1" u="sng" dirty="0"/>
              <a:t>в худшем случае?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025" y="1943294"/>
            <a:ext cx="1891552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данные 1</a:t>
            </a:r>
          </a:p>
          <a:p>
            <a:r>
              <a:rPr lang="ru-RU" sz="1400" dirty="0"/>
              <a:t>1-й запуск алгоритма</a:t>
            </a:r>
          </a:p>
          <a:p>
            <a:r>
              <a:rPr lang="ru-RU" sz="1400" dirty="0"/>
              <a:t>2-й запуск алгоритма</a:t>
            </a:r>
          </a:p>
          <a:p>
            <a:endParaRPr lang="ru-RU" sz="1400" dirty="0"/>
          </a:p>
          <a:p>
            <a:r>
              <a:rPr lang="ru-RU" sz="1400" dirty="0"/>
              <a:t>……</a:t>
            </a:r>
          </a:p>
          <a:p>
            <a:r>
              <a:rPr lang="en-US" sz="1400" dirty="0"/>
              <a:t>K</a:t>
            </a:r>
            <a:r>
              <a:rPr lang="en-US" sz="1400" baseline="-25000" dirty="0"/>
              <a:t>1</a:t>
            </a:r>
            <a:r>
              <a:rPr lang="ru-RU" sz="1400" dirty="0"/>
              <a:t>-й запуск алгоритма</a:t>
            </a:r>
          </a:p>
          <a:p>
            <a:endParaRPr lang="ru-RU" sz="1400" dirty="0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846399"/>
              </p:ext>
            </p:extLst>
          </p:nvPr>
        </p:nvGraphicFramePr>
        <p:xfrm>
          <a:off x="502025" y="4237274"/>
          <a:ext cx="800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99753" imgH="774364" progId="Equation.DSMT4">
                  <p:embed/>
                </p:oleObj>
              </mc:Choice>
              <mc:Fallback>
                <p:oleObj name="Equation" r:id="rId2" imgW="799753" imgH="774364" progId="Equation.DSMT4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025" y="4237274"/>
                        <a:ext cx="8001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676031" y="2475662"/>
            <a:ext cx="506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. . .</a:t>
            </a: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17218"/>
              </p:ext>
            </p:extLst>
          </p:nvPr>
        </p:nvGraphicFramePr>
        <p:xfrm>
          <a:off x="2599766" y="4237274"/>
          <a:ext cx="825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25142" imgH="774364" progId="Equation.DSMT4">
                  <p:embed/>
                </p:oleObj>
              </mc:Choice>
              <mc:Fallback>
                <p:oleObj name="Equation" r:id="rId4" imgW="825142" imgH="774364" progId="Equation.DSMT4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9766" y="4237274"/>
                        <a:ext cx="8255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501538"/>
              </p:ext>
            </p:extLst>
          </p:nvPr>
        </p:nvGraphicFramePr>
        <p:xfrm>
          <a:off x="4684977" y="4237274"/>
          <a:ext cx="825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25142" imgH="774364" progId="Equation.DSMT4">
                  <p:embed/>
                </p:oleObj>
              </mc:Choice>
              <mc:Fallback>
                <p:oleObj name="Equation" r:id="rId6" imgW="825142" imgH="774364" progId="Equation.DSMT4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977" y="4237274"/>
                        <a:ext cx="8255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583872"/>
              </p:ext>
            </p:extLst>
          </p:nvPr>
        </p:nvGraphicFramePr>
        <p:xfrm>
          <a:off x="7508765" y="4237274"/>
          <a:ext cx="863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63225" imgH="774364" progId="Equation.DSMT4">
                  <p:embed/>
                </p:oleObj>
              </mc:Choice>
              <mc:Fallback>
                <p:oleObj name="Equation" r:id="rId8" imgW="863225" imgH="774364" progId="Equation.DSMT4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765" y="4237274"/>
                        <a:ext cx="8636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721304"/>
              </p:ext>
            </p:extLst>
          </p:nvPr>
        </p:nvGraphicFramePr>
        <p:xfrm>
          <a:off x="4678363" y="5692775"/>
          <a:ext cx="1409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09400" imgH="583920" progId="Equation.DSMT4">
                  <p:embed/>
                </p:oleObj>
              </mc:Choice>
              <mc:Fallback>
                <p:oleObj name="Equation" r:id="rId10" imgW="1409400" imgH="583920" progId="Equation.DSMT4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363" y="5692775"/>
                        <a:ext cx="14097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1" name="Рисунок 20" descr="png..png"/>
          <p:cNvPicPr>
            <a:picLocks noChangeAspect="1"/>
          </p:cNvPicPr>
          <p:nvPr/>
        </p:nvPicPr>
        <p:blipFill>
          <a:blip r:embed="rId1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599766" y="1943294"/>
            <a:ext cx="1890508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данные 2</a:t>
            </a:r>
          </a:p>
          <a:p>
            <a:r>
              <a:rPr lang="ru-RU" sz="1400" dirty="0"/>
              <a:t>1-й запуск алгоритма</a:t>
            </a:r>
          </a:p>
          <a:p>
            <a:r>
              <a:rPr lang="ru-RU" sz="1400" dirty="0"/>
              <a:t>2-й запуск алгоритма</a:t>
            </a:r>
          </a:p>
          <a:p>
            <a:endParaRPr lang="ru-RU" sz="1400" dirty="0"/>
          </a:p>
          <a:p>
            <a:r>
              <a:rPr lang="ru-RU" sz="1400" dirty="0"/>
              <a:t>……</a:t>
            </a:r>
          </a:p>
          <a:p>
            <a:r>
              <a:rPr lang="en-US" sz="1400" dirty="0"/>
              <a:t>k</a:t>
            </a:r>
            <a:r>
              <a:rPr lang="ru-RU" sz="1400" baseline="-25000" dirty="0"/>
              <a:t>2</a:t>
            </a:r>
            <a:r>
              <a:rPr lang="ru-RU" sz="1400" dirty="0"/>
              <a:t> -й запуск алгоритма</a:t>
            </a:r>
          </a:p>
          <a:p>
            <a:endParaRPr lang="ru-RU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684977" y="1943294"/>
            <a:ext cx="1904082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данные 3</a:t>
            </a:r>
          </a:p>
          <a:p>
            <a:r>
              <a:rPr lang="ru-RU" sz="1400" dirty="0"/>
              <a:t>1-й запуск алгоритма</a:t>
            </a:r>
          </a:p>
          <a:p>
            <a:r>
              <a:rPr lang="ru-RU" sz="1400" dirty="0"/>
              <a:t>2-й запуск алгоритма</a:t>
            </a:r>
          </a:p>
          <a:p>
            <a:endParaRPr lang="ru-RU" sz="1400" dirty="0"/>
          </a:p>
          <a:p>
            <a:r>
              <a:rPr lang="ru-RU" sz="1400" dirty="0"/>
              <a:t>……</a:t>
            </a:r>
          </a:p>
          <a:p>
            <a:r>
              <a:rPr lang="en-US" sz="1400" dirty="0"/>
              <a:t>k</a:t>
            </a:r>
            <a:r>
              <a:rPr lang="ru-RU" sz="1400" baseline="-25000" dirty="0"/>
              <a:t>3</a:t>
            </a:r>
            <a:r>
              <a:rPr lang="ru-RU" sz="1400" dirty="0"/>
              <a:t> -й запуск алгоритма</a:t>
            </a:r>
          </a:p>
          <a:p>
            <a:endParaRPr lang="ru-RU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508765" y="1943294"/>
            <a:ext cx="1904176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данные </a:t>
            </a:r>
            <a:r>
              <a:rPr lang="en-US" u="sng" dirty="0"/>
              <a:t>m</a:t>
            </a:r>
            <a:endParaRPr lang="ru-RU" u="sng" dirty="0"/>
          </a:p>
          <a:p>
            <a:r>
              <a:rPr lang="ru-RU" sz="1400" dirty="0"/>
              <a:t>1-й запуск алгоритма</a:t>
            </a:r>
          </a:p>
          <a:p>
            <a:r>
              <a:rPr lang="ru-RU" sz="1400" dirty="0"/>
              <a:t>2-й запуск алгоритма</a:t>
            </a:r>
          </a:p>
          <a:p>
            <a:endParaRPr lang="ru-RU" sz="1400" dirty="0"/>
          </a:p>
          <a:p>
            <a:r>
              <a:rPr lang="ru-RU" sz="1400" dirty="0"/>
              <a:t>……</a:t>
            </a:r>
          </a:p>
          <a:p>
            <a:r>
              <a:rPr lang="en-US" sz="1400" dirty="0"/>
              <a:t>k</a:t>
            </a:r>
            <a:r>
              <a:rPr lang="en-US" sz="1400" baseline="-25000" dirty="0"/>
              <a:t>m</a:t>
            </a:r>
            <a:r>
              <a:rPr lang="ru-RU" sz="1400" dirty="0"/>
              <a:t>-й запуск алгоритма</a:t>
            </a:r>
          </a:p>
          <a:p>
            <a:endParaRPr lang="ru-RU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676031" y="4492721"/>
            <a:ext cx="506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. . .</a:t>
            </a:r>
          </a:p>
        </p:txBody>
      </p:sp>
      <p:sp>
        <p:nvSpPr>
          <p:cNvPr id="2" name="Правая фигурная скобка 1"/>
          <p:cNvSpPr/>
          <p:nvPr/>
        </p:nvSpPr>
        <p:spPr>
          <a:xfrm rot="16200000" flipH="1">
            <a:off x="4810924" y="468989"/>
            <a:ext cx="416935" cy="9324980"/>
          </a:xfrm>
          <a:prstGeom prst="rightBrace">
            <a:avLst>
              <a:gd name="adj1" fmla="val 8333"/>
              <a:gd name="adj2" fmla="val 532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27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  <p:bldP spid="22" grpId="0" animBg="1"/>
      <p:bldP spid="23" grpId="0" animBg="1"/>
      <p:bldP spid="24" grpId="0" animBg="1"/>
      <p:bldP spid="25" grpId="0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131" y="230741"/>
            <a:ext cx="12221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Функции можно сгруппировать по скорости роста в три основных класса (три асимптотики)</a:t>
            </a:r>
            <a:r>
              <a:rPr lang="en-US" sz="2400" dirty="0"/>
              <a:t>:</a:t>
            </a:r>
            <a:endParaRPr lang="ru-RU" sz="2400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2716745" y="687961"/>
            <a:ext cx="5058837" cy="1865559"/>
            <a:chOff x="2836100" y="-423245"/>
            <a:chExt cx="5058837" cy="1865559"/>
          </a:xfrm>
          <a:noFill/>
        </p:grpSpPr>
        <p:sp>
          <p:nvSpPr>
            <p:cNvPr id="3" name="TextBox 2"/>
            <p:cNvSpPr txBox="1"/>
            <p:nvPr/>
          </p:nvSpPr>
          <p:spPr>
            <a:xfrm>
              <a:off x="3422338" y="-423245"/>
              <a:ext cx="3371311" cy="76944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400" dirty="0"/>
                <a:t>Асимптотики</a:t>
              </a:r>
            </a:p>
          </p:txBody>
        </p:sp>
        <p:graphicFrame>
          <p:nvGraphicFramePr>
            <p:cNvPr id="4" name="Объект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1035766"/>
                </p:ext>
              </p:extLst>
            </p:nvPr>
          </p:nvGraphicFramePr>
          <p:xfrm>
            <a:off x="2836100" y="475850"/>
            <a:ext cx="5058837" cy="966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93282" imgH="406224" progId="Equation.DSMT4">
                    <p:embed/>
                  </p:oleObj>
                </mc:Choice>
                <mc:Fallback>
                  <p:oleObj name="Equation" r:id="rId2" imgW="1193282" imgH="406224" progId="Equation.DSMT4">
                    <p:embed/>
                    <p:pic>
                      <p:nvPicPr>
                        <p:cNvPr id="4" name="Объект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6100" y="475850"/>
                          <a:ext cx="5058837" cy="9664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Box 14"/>
          <p:cNvSpPr txBox="1"/>
          <p:nvPr/>
        </p:nvSpPr>
        <p:spPr>
          <a:xfrm>
            <a:off x="4488033" y="3395584"/>
            <a:ext cx="2835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о большое</a:t>
            </a:r>
            <a:r>
              <a:rPr lang="en-US" sz="2400" b="1" dirty="0"/>
              <a:t>  </a:t>
            </a:r>
            <a:r>
              <a:rPr lang="ru-RU" sz="2400" dirty="0"/>
              <a:t>от</a:t>
            </a:r>
            <a:r>
              <a:rPr lang="en-US" sz="2400" dirty="0"/>
              <a:t> 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ru-RU" sz="2400" dirty="0"/>
              <a:t>от </a:t>
            </a:r>
            <a:r>
              <a:rPr lang="en-US" sz="2400" i="1" dirty="0"/>
              <a:t>n</a:t>
            </a:r>
            <a:r>
              <a:rPr lang="ru-RU" sz="2400" dirty="0"/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88033" y="4372855"/>
            <a:ext cx="3470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омега большое</a:t>
            </a:r>
            <a:r>
              <a:rPr lang="en-US" sz="2400" b="1" dirty="0"/>
              <a:t>  </a:t>
            </a:r>
            <a:r>
              <a:rPr lang="ru-RU" sz="2400" dirty="0"/>
              <a:t>от</a:t>
            </a:r>
            <a:r>
              <a:rPr lang="en-US" sz="2400" dirty="0"/>
              <a:t> 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ru-RU" sz="2400" dirty="0"/>
              <a:t>от </a:t>
            </a:r>
            <a:r>
              <a:rPr lang="en-US" sz="2400" i="1" dirty="0"/>
              <a:t>n</a:t>
            </a:r>
            <a:r>
              <a:rPr lang="ru-RU" sz="2400" dirty="0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88033" y="5307994"/>
            <a:ext cx="331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err="1"/>
              <a:t>тэтта</a:t>
            </a:r>
            <a:r>
              <a:rPr lang="ru-RU" sz="2400" b="1" dirty="0"/>
              <a:t> большое</a:t>
            </a:r>
            <a:r>
              <a:rPr lang="en-US" sz="2400" b="1" dirty="0"/>
              <a:t>  </a:t>
            </a:r>
            <a:r>
              <a:rPr lang="ru-RU" sz="2400" dirty="0"/>
              <a:t>от</a:t>
            </a:r>
            <a:r>
              <a:rPr lang="en-US" sz="2400" dirty="0"/>
              <a:t> 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ru-RU" sz="2400" dirty="0"/>
              <a:t>от </a:t>
            </a:r>
            <a:r>
              <a:rPr lang="en-US" sz="2400" i="1" dirty="0"/>
              <a:t>n</a:t>
            </a:r>
            <a:r>
              <a:rPr lang="ru-RU" sz="2400" dirty="0"/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4" name="Рисунок 23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Объект 24">
                <a:extLst>
                  <a:ext uri="{FF2B5EF4-FFF2-40B4-BE49-F238E27FC236}">
                    <a16:creationId xmlns:a16="http://schemas.microsoft.com/office/drawing/2014/main" id="{6041D611-2644-4610-BDAB-7D5F758D90C0}"/>
                  </a:ext>
                </a:extLst>
              </p:cNvPr>
              <p:cNvSpPr txBox="1"/>
              <p:nvPr/>
            </p:nvSpPr>
            <p:spPr bwMode="auto">
              <a:xfrm>
                <a:off x="2403890" y="3365902"/>
                <a:ext cx="1281845" cy="6412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25" name="Объект 24">
                <a:extLst>
                  <a:ext uri="{FF2B5EF4-FFF2-40B4-BE49-F238E27FC236}">
                    <a16:creationId xmlns:a16="http://schemas.microsoft.com/office/drawing/2014/main" xmlns="" id="{6041D611-2644-4610-BDAB-7D5F758D9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890" y="3365902"/>
                <a:ext cx="1281845" cy="641202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Объект 24">
                <a:extLst>
                  <a:ext uri="{FF2B5EF4-FFF2-40B4-BE49-F238E27FC236}">
                    <a16:creationId xmlns:a16="http://schemas.microsoft.com/office/drawing/2014/main" id="{47F8D1B4-DE8E-4CE1-8A53-DD2BF3C246BE}"/>
                  </a:ext>
                </a:extLst>
              </p:cNvPr>
              <p:cNvSpPr txBox="1"/>
              <p:nvPr/>
            </p:nvSpPr>
            <p:spPr bwMode="auto">
              <a:xfrm>
                <a:off x="2403890" y="4372855"/>
                <a:ext cx="1281845" cy="6412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26" name="Объект 24">
                <a:extLst>
                  <a:ext uri="{FF2B5EF4-FFF2-40B4-BE49-F238E27FC236}">
                    <a16:creationId xmlns:a16="http://schemas.microsoft.com/office/drawing/2014/main" xmlns="" id="{47F8D1B4-DE8E-4CE1-8A53-DD2BF3C24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890" y="4372855"/>
                <a:ext cx="1281845" cy="641202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Объект 24">
                <a:extLst>
                  <a:ext uri="{FF2B5EF4-FFF2-40B4-BE49-F238E27FC236}">
                    <a16:creationId xmlns:a16="http://schemas.microsoft.com/office/drawing/2014/main" id="{A1DC5E83-0FF7-4BBA-901E-FEA2BBF3E680}"/>
                  </a:ext>
                </a:extLst>
              </p:cNvPr>
              <p:cNvSpPr txBox="1"/>
              <p:nvPr/>
            </p:nvSpPr>
            <p:spPr bwMode="auto">
              <a:xfrm>
                <a:off x="2403889" y="5307994"/>
                <a:ext cx="1281845" cy="6412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27" name="Объект 24">
                <a:extLst>
                  <a:ext uri="{FF2B5EF4-FFF2-40B4-BE49-F238E27FC236}">
                    <a16:creationId xmlns:a16="http://schemas.microsoft.com/office/drawing/2014/main" xmlns="" id="{A1DC5E83-0FF7-4BBA-901E-FEA2BBF3E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889" y="5307994"/>
                <a:ext cx="1281845" cy="641202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25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25" grpId="0" animBg="1"/>
      <p:bldP spid="26" grpId="0" animBg="1"/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466" y="453267"/>
            <a:ext cx="1218609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O(f(n)) </a:t>
            </a:r>
            <a:r>
              <a:rPr lang="en-US" sz="2800" dirty="0"/>
              <a:t>– </a:t>
            </a:r>
            <a:r>
              <a:rPr lang="ru-RU" sz="2800" dirty="0"/>
              <a:t>это множество функций, которые растут не быстрее, чем функция </a:t>
            </a:r>
            <a:r>
              <a:rPr lang="en-US" sz="2800" dirty="0"/>
              <a:t>f(n)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673064"/>
              </p:ext>
            </p:extLst>
          </p:nvPr>
        </p:nvGraphicFramePr>
        <p:xfrm>
          <a:off x="195460" y="1329058"/>
          <a:ext cx="528955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02200" imgH="914400" progId="Equation.DSMT4">
                  <p:embed/>
                </p:oleObj>
              </mc:Choice>
              <mc:Fallback>
                <p:oleObj name="Equation" r:id="rId2" imgW="4902200" imgH="91440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60" y="1329058"/>
                        <a:ext cx="5289550" cy="82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893" y="2378730"/>
            <a:ext cx="6615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Говорят, что функция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r>
              <a:rPr lang="ru-RU" sz="2400" dirty="0"/>
              <a:t> даёт </a:t>
            </a:r>
            <a:r>
              <a:rPr lang="ru-RU" sz="2400" b="1" dirty="0"/>
              <a:t>асимптотическую верхнюю границу</a:t>
            </a:r>
            <a:r>
              <a:rPr lang="ru-RU" sz="2400" dirty="0"/>
              <a:t> для функции </a:t>
            </a:r>
            <a:r>
              <a:rPr lang="en-US" sz="2400" i="1" dirty="0"/>
              <a:t>g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r>
              <a:rPr lang="ru-RU" sz="2400" dirty="0"/>
              <a:t>.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36930" y="1243938"/>
            <a:ext cx="4840843" cy="29791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 txBox="1"/>
              <p:nvPr/>
            </p:nvSpPr>
            <p:spPr bwMode="auto">
              <a:xfrm>
                <a:off x="195460" y="3324224"/>
                <a:ext cx="2873421" cy="145331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BY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BY" sz="2800" dirty="0"/>
              </a:p>
            </p:txBody>
          </p:sp>
        </mc:Choice>
        <mc:Fallback xmlns="">
          <p:sp>
            <p:nvSpPr>
              <p:cNvPr id="5" name="Объект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460" y="3324224"/>
                <a:ext cx="2873421" cy="1453314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6">
                <a:extLst>
                  <a:ext uri="{FF2B5EF4-FFF2-40B4-BE49-F238E27FC236}">
                    <a16:creationId xmlns:a16="http://schemas.microsoft.com/office/drawing/2014/main" id="{6880E8CF-E180-4FD2-8042-C4DD9639E441}"/>
                  </a:ext>
                </a:extLst>
              </p:cNvPr>
              <p:cNvSpPr txBox="1"/>
              <p:nvPr/>
            </p:nvSpPr>
            <p:spPr bwMode="auto">
              <a:xfrm>
                <a:off x="195460" y="5528941"/>
                <a:ext cx="4379906" cy="1245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 ⇔∀</m:t>
                      </m:r>
                      <m:r>
                        <m:rPr>
                          <m:sty m:val="p"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&gt;0:∀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2" name="Объект 6">
                <a:extLst>
                  <a:ext uri="{FF2B5EF4-FFF2-40B4-BE49-F238E27FC236}">
                    <a16:creationId xmlns:a16="http://schemas.microsoft.com/office/drawing/2014/main" xmlns="" id="{6880E8CF-E180-4FD2-8042-C4DD9639E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460" y="5528941"/>
                <a:ext cx="4379906" cy="1245123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28C5EB-E0BC-4E87-87B2-70AE3C65C746}"/>
                  </a:ext>
                </a:extLst>
              </p:cNvPr>
              <p:cNvSpPr txBox="1"/>
              <p:nvPr/>
            </p:nvSpPr>
            <p:spPr>
              <a:xfrm>
                <a:off x="-16455" y="6364735"/>
                <a:ext cx="2031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ru-BY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ru-BY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ru-BY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4628C5EB-E0BC-4E87-87B2-70AE3C65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455" y="6364735"/>
                <a:ext cx="2031476" cy="369332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14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2847" y="627063"/>
            <a:ext cx="11610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/>
              <a:t>Ω</a:t>
            </a:r>
            <a:r>
              <a:rPr lang="en-US" sz="2800" b="1" dirty="0"/>
              <a:t> (f(n)) </a:t>
            </a:r>
            <a:r>
              <a:rPr lang="en-US" sz="2800" dirty="0"/>
              <a:t>– </a:t>
            </a:r>
            <a:r>
              <a:rPr lang="ru-RU" sz="2800" dirty="0"/>
              <a:t>это множество функций, которые растут, по крайней мере, так же быстро, что и функция </a:t>
            </a:r>
            <a:r>
              <a:rPr lang="en-US" sz="2800" dirty="0"/>
              <a:t>f(n)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 txBox="1"/>
              <p:nvPr/>
            </p:nvSpPr>
            <p:spPr bwMode="auto">
              <a:xfrm>
                <a:off x="179109" y="5621222"/>
                <a:ext cx="5580668" cy="1005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 ⇔∀</m:t>
                      </m:r>
                      <m:r>
                        <m:rPr>
                          <m:sty m:val="p"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&gt;0:∀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r>
                        <m:rPr>
                          <m:sty m:val="p"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" name="Объект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109" y="5621222"/>
                <a:ext cx="5580668" cy="1005812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12847" y="2829900"/>
            <a:ext cx="7015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Говорят, что функция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r>
              <a:rPr lang="ru-RU" sz="2400" dirty="0"/>
              <a:t> даёт </a:t>
            </a:r>
            <a:r>
              <a:rPr lang="ru-RU" sz="2400" b="1" dirty="0"/>
              <a:t>асимптотическую нижнюю границу</a:t>
            </a:r>
            <a:r>
              <a:rPr lang="ru-RU" sz="2400" dirty="0"/>
              <a:t> для функции </a:t>
            </a:r>
            <a:r>
              <a:rPr lang="en-US" sz="2400" i="1" dirty="0"/>
              <a:t>g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r>
              <a:rPr lang="ru-RU" sz="2400" dirty="0"/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 txBox="1"/>
              <p:nvPr/>
            </p:nvSpPr>
            <p:spPr bwMode="auto">
              <a:xfrm>
                <a:off x="412846" y="3822807"/>
                <a:ext cx="3339021" cy="95410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func>
                        <m:func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BY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5" name="Объект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2846" y="3822807"/>
                <a:ext cx="3339021" cy="954107"/>
              </a:xfrm>
              <a:prstGeom prst="rect">
                <a:avLst/>
              </a:prstGeom>
              <a:blipFill>
                <a:blip r:embed="rId3" cstate="print"/>
                <a:stretch>
                  <a:fillRect b="-2548"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48662" y="1281731"/>
            <a:ext cx="4630491" cy="3023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id="{9A129D4A-2911-4243-BE7D-D05F15C8E636}"/>
                  </a:ext>
                </a:extLst>
              </p:cNvPr>
              <p:cNvSpPr txBox="1"/>
              <p:nvPr/>
            </p:nvSpPr>
            <p:spPr bwMode="auto">
              <a:xfrm>
                <a:off x="509046" y="1783338"/>
                <a:ext cx="6061435" cy="7513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 ⇔∃</m:t>
                      </m:r>
                      <m:r>
                        <m:rPr>
                          <m:sty m:val="p"/>
                        </m:rPr>
                        <a:rPr lang="ru-BY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BY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&gt;0:∀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BY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BY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ru-BY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r>
                        <m:rPr>
                          <m:sty m:val="p"/>
                        </m:rPr>
                        <a:rPr lang="ru-BY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xmlns="" id="{9A129D4A-2911-4243-BE7D-D05F15C8E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9046" y="1783338"/>
                <a:ext cx="6061435" cy="751307"/>
              </a:xfrm>
              <a:prstGeom prst="rect">
                <a:avLst/>
              </a:prstGeom>
              <a:blipFill>
                <a:blip r:embed="rId6" cstate="print"/>
                <a:stretch>
                  <a:fillRect b="-73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A88ED8-148F-46BA-B9B3-10634CB65750}"/>
                  </a:ext>
                </a:extLst>
              </p:cNvPr>
              <p:cNvSpPr txBox="1"/>
              <p:nvPr/>
            </p:nvSpPr>
            <p:spPr>
              <a:xfrm>
                <a:off x="75413" y="6257702"/>
                <a:ext cx="16756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ru-BY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ru-BY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ru-BY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ru-BY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ru-BY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A2A88ED8-148F-46BA-B9B3-10634CB65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3" y="6257702"/>
                <a:ext cx="1675614" cy="369332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90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2847" y="627063"/>
            <a:ext cx="11610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Ө</a:t>
            </a:r>
            <a:r>
              <a:rPr lang="en-US" sz="2800" b="1" dirty="0"/>
              <a:t>(f(n)) </a:t>
            </a:r>
            <a:r>
              <a:rPr lang="en-US" sz="2800" dirty="0"/>
              <a:t>– </a:t>
            </a:r>
            <a:r>
              <a:rPr lang="ru-RU" sz="2800" dirty="0"/>
              <a:t>это множество функций, которые растут с той же скоростью роста, что и функция </a:t>
            </a:r>
            <a:r>
              <a:rPr lang="en-US" sz="2800" dirty="0"/>
              <a:t>f(n)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 txBox="1"/>
              <p:nvPr/>
            </p:nvSpPr>
            <p:spPr bwMode="auto">
              <a:xfrm>
                <a:off x="878155" y="1717661"/>
                <a:ext cx="5865813" cy="8429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 ⇔∃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&gt;0:∀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" name="Объект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8155" y="1717661"/>
                <a:ext cx="5865813" cy="842962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22203" y="2633994"/>
            <a:ext cx="6821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Говорят, что функция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r>
              <a:rPr lang="ru-RU" sz="2400" dirty="0"/>
              <a:t> является </a:t>
            </a:r>
            <a:r>
              <a:rPr lang="ru-RU" sz="2400" b="1" dirty="0"/>
              <a:t>асимптотически точной оценкой </a:t>
            </a:r>
            <a:r>
              <a:rPr lang="ru-RU" sz="2400" dirty="0"/>
              <a:t>для функции </a:t>
            </a:r>
            <a:r>
              <a:rPr lang="en-US" sz="2400" i="1" dirty="0"/>
              <a:t>g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r>
              <a:rPr lang="ru-RU" sz="2400" dirty="0"/>
              <a:t>. 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442898"/>
              </p:ext>
            </p:extLst>
          </p:nvPr>
        </p:nvGraphicFramePr>
        <p:xfrm>
          <a:off x="2213061" y="3749465"/>
          <a:ext cx="17653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90700" imgH="1549400" progId="Equation.DSMT4">
                  <p:embed/>
                </p:oleObj>
              </mc:Choice>
              <mc:Fallback>
                <p:oleObj name="Equation" r:id="rId4" imgW="1790700" imgH="154940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3061" y="3749465"/>
                        <a:ext cx="1765300" cy="153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147FB214-45A7-434F-AC3E-78DF1B265408}"/>
              </a:ext>
            </a:extLst>
          </p:cNvPr>
          <p:cNvGrpSpPr/>
          <p:nvPr/>
        </p:nvGrpSpPr>
        <p:grpSpPr>
          <a:xfrm>
            <a:off x="7330112" y="1521019"/>
            <a:ext cx="4532945" cy="2996796"/>
            <a:chOff x="3065929" y="1356237"/>
            <a:chExt cx="4532945" cy="2996796"/>
          </a:xfrm>
        </p:grpSpPr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6EF5CB0B-3D4E-443E-A9B4-B204AE0E180D}"/>
                </a:ext>
              </a:extLst>
            </p:cNvPr>
            <p:cNvCxnSpPr/>
            <p:nvPr/>
          </p:nvCxnSpPr>
          <p:spPr>
            <a:xfrm flipV="1">
              <a:off x="3065929" y="1385740"/>
              <a:ext cx="0" cy="26489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720F099E-0603-49B3-B9F6-015236EAA95A}"/>
                </a:ext>
              </a:extLst>
            </p:cNvPr>
            <p:cNvCxnSpPr>
              <a:cxnSpLocks/>
            </p:cNvCxnSpPr>
            <p:nvPr/>
          </p:nvCxnSpPr>
          <p:spPr>
            <a:xfrm>
              <a:off x="3065929" y="4034672"/>
              <a:ext cx="36176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Полилиния: фигура 13">
              <a:extLst>
                <a:ext uri="{FF2B5EF4-FFF2-40B4-BE49-F238E27FC236}">
                  <a16:creationId xmlns:a16="http://schemas.microsoft.com/office/drawing/2014/main" id="{76970907-09F9-45F5-86AB-B5ACEA5A6FA1}"/>
                </a:ext>
              </a:extLst>
            </p:cNvPr>
            <p:cNvSpPr/>
            <p:nvPr/>
          </p:nvSpPr>
          <p:spPr>
            <a:xfrm>
              <a:off x="3065929" y="2289019"/>
              <a:ext cx="3986304" cy="828766"/>
            </a:xfrm>
            <a:custGeom>
              <a:avLst/>
              <a:gdLst>
                <a:gd name="connsiteX0" fmla="*/ 0 w 4595906"/>
                <a:gd name="connsiteY0" fmla="*/ 1314824 h 1474256"/>
                <a:gd name="connsiteX1" fmla="*/ 1506071 w 4595906"/>
                <a:gd name="connsiteY1" fmla="*/ 1356659 h 1474256"/>
                <a:gd name="connsiteX2" fmla="*/ 4595906 w 4595906"/>
                <a:gd name="connsiteY2" fmla="*/ 0 h 147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5906" h="1474256">
                  <a:moveTo>
                    <a:pt x="0" y="1314824"/>
                  </a:moveTo>
                  <a:cubicBezTo>
                    <a:pt x="370043" y="1445310"/>
                    <a:pt x="740087" y="1575796"/>
                    <a:pt x="1506071" y="1356659"/>
                  </a:cubicBezTo>
                  <a:cubicBezTo>
                    <a:pt x="2272055" y="1137522"/>
                    <a:pt x="3433980" y="568761"/>
                    <a:pt x="4595906" y="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5" name="Полилиния: фигура 14">
              <a:extLst>
                <a:ext uri="{FF2B5EF4-FFF2-40B4-BE49-F238E27FC236}">
                  <a16:creationId xmlns:a16="http://schemas.microsoft.com/office/drawing/2014/main" id="{A66CD21B-3E58-4DAC-BC9D-EB0710446A15}"/>
                </a:ext>
              </a:extLst>
            </p:cNvPr>
            <p:cNvSpPr/>
            <p:nvPr/>
          </p:nvSpPr>
          <p:spPr>
            <a:xfrm>
              <a:off x="3077882" y="1428376"/>
              <a:ext cx="2844791" cy="1401327"/>
            </a:xfrm>
            <a:custGeom>
              <a:avLst/>
              <a:gdLst>
                <a:gd name="connsiteX0" fmla="*/ 0 w 3717365"/>
                <a:gd name="connsiteY0" fmla="*/ 1894541 h 1921279"/>
                <a:gd name="connsiteX1" fmla="*/ 621553 w 3717365"/>
                <a:gd name="connsiteY1" fmla="*/ 1840752 h 1921279"/>
                <a:gd name="connsiteX2" fmla="*/ 2157506 w 3717365"/>
                <a:gd name="connsiteY2" fmla="*/ 1219200 h 1921279"/>
                <a:gd name="connsiteX3" fmla="*/ 3717365 w 3717365"/>
                <a:gd name="connsiteY3" fmla="*/ 0 h 192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7365" h="1921279">
                  <a:moveTo>
                    <a:pt x="0" y="1894541"/>
                  </a:moveTo>
                  <a:cubicBezTo>
                    <a:pt x="130984" y="1923925"/>
                    <a:pt x="261969" y="1953309"/>
                    <a:pt x="621553" y="1840752"/>
                  </a:cubicBezTo>
                  <a:cubicBezTo>
                    <a:pt x="981137" y="1728195"/>
                    <a:pt x="1641537" y="1525992"/>
                    <a:pt x="2157506" y="1219200"/>
                  </a:cubicBezTo>
                  <a:cubicBezTo>
                    <a:pt x="2673475" y="912408"/>
                    <a:pt x="3717365" y="0"/>
                    <a:pt x="3717365" y="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4ACA71C5-590E-4F66-9AD0-B2CE01B6EA24}"/>
                </a:ext>
              </a:extLst>
            </p:cNvPr>
            <p:cNvCxnSpPr>
              <a:cxnSpLocks/>
            </p:cNvCxnSpPr>
            <p:nvPr/>
          </p:nvCxnSpPr>
          <p:spPr>
            <a:xfrm>
              <a:off x="4978293" y="2933094"/>
              <a:ext cx="0" cy="110157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B660E887-4C5E-4BB8-A12D-78D7949E2E0F}"/>
                </a:ext>
              </a:extLst>
            </p:cNvPr>
            <p:cNvSpPr/>
            <p:nvPr/>
          </p:nvSpPr>
          <p:spPr>
            <a:xfrm>
              <a:off x="3077881" y="1848864"/>
              <a:ext cx="3200511" cy="1643524"/>
            </a:xfrm>
            <a:custGeom>
              <a:avLst/>
              <a:gdLst>
                <a:gd name="connsiteX0" fmla="*/ 0 w 1255059"/>
                <a:gd name="connsiteY0" fmla="*/ 687294 h 843141"/>
                <a:gd name="connsiteX1" fmla="*/ 519953 w 1255059"/>
                <a:gd name="connsiteY1" fmla="*/ 794870 h 843141"/>
                <a:gd name="connsiteX2" fmla="*/ 1255059 w 1255059"/>
                <a:gd name="connsiteY2" fmla="*/ 0 h 84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5059" h="843141">
                  <a:moveTo>
                    <a:pt x="0" y="687294"/>
                  </a:moveTo>
                  <a:cubicBezTo>
                    <a:pt x="155388" y="798356"/>
                    <a:pt x="310777" y="909419"/>
                    <a:pt x="519953" y="794870"/>
                  </a:cubicBezTo>
                  <a:cubicBezTo>
                    <a:pt x="729129" y="680321"/>
                    <a:pt x="854636" y="245035"/>
                    <a:pt x="1255059" y="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A86BD5-62C4-4640-B12A-A5CAF61063E9}"/>
                    </a:ext>
                  </a:extLst>
                </p:cNvPr>
                <p:cNvSpPr txBox="1"/>
                <p:nvPr/>
              </p:nvSpPr>
              <p:spPr>
                <a:xfrm>
                  <a:off x="4828989" y="4106812"/>
                  <a:ext cx="298608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BY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ru-BY" sz="16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xmlns="" id="{41A86BD5-62C4-4640-B12A-A5CAF61063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989" y="4106812"/>
                  <a:ext cx="298608" cy="246221"/>
                </a:xfrm>
                <a:prstGeom prst="rect">
                  <a:avLst/>
                </a:prstGeom>
                <a:blipFill>
                  <a:blip r:embed="rId7" cstate="print"/>
                  <a:stretch>
                    <a:fillRect l="-4082" b="-10000"/>
                  </a:stretch>
                </a:blipFill>
              </p:spPr>
              <p:txBody>
                <a:bodyPr/>
                <a:lstStyle/>
                <a:p>
                  <a:r>
                    <a:rPr lang="x-non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C45BDDA-0320-4921-9B0E-8C71319904C0}"/>
                    </a:ext>
                  </a:extLst>
                </p:cNvPr>
                <p:cNvSpPr txBox="1"/>
                <p:nvPr/>
              </p:nvSpPr>
              <p:spPr>
                <a:xfrm>
                  <a:off x="4431751" y="1356237"/>
                  <a:ext cx="150287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BY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BY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xmlns="" id="{DC45BDDA-0320-4921-9B0E-8C71319904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751" y="1356237"/>
                  <a:ext cx="1502874" cy="369332"/>
                </a:xfrm>
                <a:prstGeom prst="rect">
                  <a:avLst/>
                </a:prstGeom>
                <a:blipFill>
                  <a:blip r:embed="rId8" cstate="print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x-non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8860F23-B4F6-471B-8271-6A1D62CB8858}"/>
                    </a:ext>
                  </a:extLst>
                </p:cNvPr>
                <p:cNvSpPr txBox="1"/>
                <p:nvPr/>
              </p:nvSpPr>
              <p:spPr>
                <a:xfrm>
                  <a:off x="6096000" y="2518736"/>
                  <a:ext cx="150287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BY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BY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xmlns="" id="{58860F23-B4F6-471B-8271-6A1D62CB88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518736"/>
                  <a:ext cx="1502874" cy="369332"/>
                </a:xfrm>
                <a:prstGeom prst="rect">
                  <a:avLst/>
                </a:prstGeom>
                <a:blipFill>
                  <a:blip r:embed="rId9" cstate="print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x-non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341EC44-C2F8-45B0-B04F-4E0D44448B8B}"/>
                  </a:ext>
                </a:extLst>
              </p:cNvPr>
              <p:cNvSpPr txBox="1"/>
              <p:nvPr/>
            </p:nvSpPr>
            <p:spPr>
              <a:xfrm>
                <a:off x="7916257" y="3726706"/>
                <a:ext cx="8799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2341EC44-C2F8-45B0-B04F-4E0D44448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257" y="3726706"/>
                <a:ext cx="879931" cy="369332"/>
              </a:xfrm>
              <a:prstGeom prst="rect">
                <a:avLst/>
              </a:prstGeom>
              <a:blipFill>
                <a:blip r:embed="rId10" cstate="print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278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2A5DB2BD-BD19-4349-9223-FEF5FEB835D5}"/>
              </a:ext>
            </a:extLst>
          </p:cNvPr>
          <p:cNvGrpSpPr/>
          <p:nvPr/>
        </p:nvGrpSpPr>
        <p:grpSpPr>
          <a:xfrm>
            <a:off x="628709" y="150968"/>
            <a:ext cx="10934581" cy="4406062"/>
            <a:chOff x="704909" y="1190059"/>
            <a:chExt cx="10934581" cy="4406062"/>
          </a:xfrm>
        </p:grpSpPr>
        <p:pic>
          <p:nvPicPr>
            <p:cNvPr id="2" name="Picture 3">
              <a:extLst>
                <a:ext uri="{FF2B5EF4-FFF2-40B4-BE49-F238E27FC236}">
                  <a16:creationId xmlns:a16="http://schemas.microsoft.com/office/drawing/2014/main" id="{F82C39A7-58A5-4019-A53D-40CAF95599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675"/>
            <a:stretch/>
          </p:blipFill>
          <p:spPr>
            <a:xfrm>
              <a:off x="704909" y="1294550"/>
              <a:ext cx="10782181" cy="3155938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E3535BBF-0D8C-475B-A183-5244E8604370}"/>
                    </a:ext>
                  </a:extLst>
                </p14:cNvPr>
                <p14:cNvContentPartPr/>
                <p14:nvPr/>
              </p14:nvContentPartPr>
              <p14:xfrm>
                <a:off x="3629105" y="2629938"/>
                <a:ext cx="360" cy="36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xmlns="" id="{E3535BBF-0D8C-475B-A183-5244E8604370}"/>
                    </a:ext>
                  </a:extLst>
                </p:cNvPr>
                <p:cNvPicPr/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557105" y="2486298"/>
                  <a:ext cx="144000" cy="288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DB5343-60DA-4011-9836-C971034949E0}"/>
                </a:ext>
              </a:extLst>
            </p:cNvPr>
            <p:cNvSpPr txBox="1"/>
            <p:nvPr/>
          </p:nvSpPr>
          <p:spPr>
            <a:xfrm>
              <a:off x="9679830" y="1547769"/>
              <a:ext cx="8209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 </a:t>
              </a:r>
              <a:endParaRPr lang="x-none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2050FE70-9918-499F-AF9D-F98F107153C2}"/>
                </a:ext>
              </a:extLst>
            </p:cNvPr>
            <p:cNvSpPr/>
            <p:nvPr/>
          </p:nvSpPr>
          <p:spPr>
            <a:xfrm>
              <a:off x="2841785" y="1407887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BD697D98-9724-486B-832F-17E8C1A98EFE}"/>
                </a:ext>
              </a:extLst>
            </p:cNvPr>
            <p:cNvSpPr/>
            <p:nvPr/>
          </p:nvSpPr>
          <p:spPr>
            <a:xfrm>
              <a:off x="2994185" y="1560287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F85F940A-5833-41C0-8301-DCCB35F100F5}"/>
                </a:ext>
              </a:extLst>
            </p:cNvPr>
            <p:cNvSpPr/>
            <p:nvPr/>
          </p:nvSpPr>
          <p:spPr>
            <a:xfrm>
              <a:off x="3146585" y="1432578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ACBF3A-E4C7-4FA1-9D0B-3ABB51A4AFC3}"/>
                </a:ext>
              </a:extLst>
            </p:cNvPr>
            <p:cNvSpPr txBox="1"/>
            <p:nvPr/>
          </p:nvSpPr>
          <p:spPr>
            <a:xfrm>
              <a:off x="6399683" y="1190059"/>
              <a:ext cx="1151044" cy="58332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x-none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B5B118-E7BA-4C94-9199-AD71D9B2853E}"/>
                </a:ext>
              </a:extLst>
            </p:cNvPr>
            <p:cNvSpPr txBox="1"/>
            <p:nvPr/>
          </p:nvSpPr>
          <p:spPr>
            <a:xfrm>
              <a:off x="6837527" y="1773382"/>
              <a:ext cx="695636" cy="97283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x-none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0A729A1-3FF4-4E7D-8E56-06EDB9C6321F}"/>
                </a:ext>
              </a:extLst>
            </p:cNvPr>
            <p:cNvSpPr/>
            <p:nvPr/>
          </p:nvSpPr>
          <p:spPr>
            <a:xfrm>
              <a:off x="10640291" y="2322287"/>
              <a:ext cx="999199" cy="545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7E9F4D70-D824-41F0-A198-C57C4E85A57A}"/>
                </a:ext>
              </a:extLst>
            </p:cNvPr>
            <p:cNvSpPr/>
            <p:nvPr/>
          </p:nvSpPr>
          <p:spPr>
            <a:xfrm>
              <a:off x="10390909" y="1547769"/>
              <a:ext cx="886691" cy="6689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5A301743-8A12-47A6-AC61-D834CA1B160E}"/>
                </a:ext>
              </a:extLst>
            </p:cNvPr>
            <p:cNvSpPr/>
            <p:nvPr/>
          </p:nvSpPr>
          <p:spPr>
            <a:xfrm>
              <a:off x="3311236" y="2346978"/>
              <a:ext cx="597349" cy="687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ECAE75B-4E4E-404C-9A07-5173FB4303D6}"/>
                    </a:ext>
                  </a:extLst>
                </p:cNvPr>
                <p:cNvSpPr txBox="1"/>
                <p:nvPr/>
              </p:nvSpPr>
              <p:spPr>
                <a:xfrm>
                  <a:off x="10137053" y="1900175"/>
                  <a:ext cx="87993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xmlns="" id="{4ECAE75B-4E4E-404C-9A07-5173FB4303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7053" y="1900175"/>
                  <a:ext cx="879931" cy="369332"/>
                </a:xfrm>
                <a:prstGeom prst="rect">
                  <a:avLst/>
                </a:prstGeom>
                <a:blipFill>
                  <a:blip r:embed="rId5" cstate="print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x-non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2B7D347-D0C8-43F7-8873-7C028C558D20}"/>
                    </a:ext>
                  </a:extLst>
                </p:cNvPr>
                <p:cNvSpPr txBox="1"/>
                <p:nvPr/>
              </p:nvSpPr>
              <p:spPr>
                <a:xfrm>
                  <a:off x="5959717" y="1847395"/>
                  <a:ext cx="87993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xmlns="" id="{62B7D347-D0C8-43F7-8873-7C028C558D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9717" y="1847395"/>
                  <a:ext cx="879931" cy="369332"/>
                </a:xfrm>
                <a:prstGeom prst="rect">
                  <a:avLst/>
                </a:prstGeom>
                <a:blipFill>
                  <a:blip r:embed="rId6" cstate="print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x-non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6F12DDD-6C67-449C-A602-10B5E65C2FA4}"/>
                    </a:ext>
                  </a:extLst>
                </p:cNvPr>
                <p:cNvSpPr txBox="1"/>
                <p:nvPr/>
              </p:nvSpPr>
              <p:spPr>
                <a:xfrm>
                  <a:off x="3081662" y="2532593"/>
                  <a:ext cx="87993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6F12DDD-6C67-449C-A602-10B5E65C2F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1662" y="2532593"/>
                  <a:ext cx="87993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86E85D2-B9C2-4957-823A-7D3131373853}"/>
                    </a:ext>
                  </a:extLst>
                </p:cNvPr>
                <p:cNvSpPr txBox="1"/>
                <p:nvPr/>
              </p:nvSpPr>
              <p:spPr>
                <a:xfrm>
                  <a:off x="8634179" y="2044660"/>
                  <a:ext cx="150287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BY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BY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xmlns="" id="{186E85D2-B9C2-4957-823A-7D3131373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4179" y="2044660"/>
                  <a:ext cx="1502874" cy="369332"/>
                </a:xfrm>
                <a:prstGeom prst="rect">
                  <a:avLst/>
                </a:prstGeom>
                <a:blipFill>
                  <a:blip r:embed="rId8" cstate="print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x-non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B54F7C1-AFD4-4F32-AD3A-D69C9984AF97}"/>
                    </a:ext>
                  </a:extLst>
                </p:cNvPr>
                <p:cNvSpPr txBox="1"/>
                <p:nvPr/>
              </p:nvSpPr>
              <p:spPr>
                <a:xfrm>
                  <a:off x="9637016" y="2918423"/>
                  <a:ext cx="150287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BY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BY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xmlns="" id="{5B54F7C1-AFD4-4F32-AD3A-D69C9984AF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7016" y="2918423"/>
                  <a:ext cx="1502874" cy="369332"/>
                </a:xfrm>
                <a:prstGeom prst="rect">
                  <a:avLst/>
                </a:prstGeom>
                <a:blipFill>
                  <a:blip r:embed="rId9" cstate="print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x-non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38FE183-95B2-4153-97E4-21B265E64667}"/>
                    </a:ext>
                  </a:extLst>
                </p:cNvPr>
                <p:cNvSpPr txBox="1"/>
                <p:nvPr/>
              </p:nvSpPr>
              <p:spPr>
                <a:xfrm>
                  <a:off x="5771564" y="2964275"/>
                  <a:ext cx="150287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xmlns="" id="{538FE183-95B2-4153-97E4-21B265E64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1564" y="2964275"/>
                  <a:ext cx="1502874" cy="369332"/>
                </a:xfrm>
                <a:prstGeom prst="rect">
                  <a:avLst/>
                </a:prstGeom>
                <a:blipFill>
                  <a:blip r:embed="rId10" cstate="print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x-non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B600A7E-2F93-49CD-A546-44C2DC64C65E}"/>
                    </a:ext>
                  </a:extLst>
                </p:cNvPr>
                <p:cNvSpPr txBox="1"/>
                <p:nvPr/>
              </p:nvSpPr>
              <p:spPr>
                <a:xfrm>
                  <a:off x="1942553" y="2366392"/>
                  <a:ext cx="150287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xmlns="" id="{DB600A7E-2F93-49CD-A546-44C2DC64C6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2553" y="2366392"/>
                  <a:ext cx="1502874" cy="369332"/>
                </a:xfrm>
                <a:prstGeom prst="rect">
                  <a:avLst/>
                </a:prstGeom>
                <a:blipFill>
                  <a:blip r:embed="rId11" cstate="print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x-non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Объект 24">
                  <a:extLst>
                    <a:ext uri="{FF2B5EF4-FFF2-40B4-BE49-F238E27FC236}">
                      <a16:creationId xmlns:a16="http://schemas.microsoft.com/office/drawing/2014/main" id="{44C9F81B-9617-4F58-891B-54716FC6D648}"/>
                    </a:ext>
                  </a:extLst>
                </p:cNvPr>
                <p:cNvSpPr txBox="1"/>
                <p:nvPr/>
              </p:nvSpPr>
              <p:spPr bwMode="auto">
                <a:xfrm>
                  <a:off x="1229820" y="4922248"/>
                  <a:ext cx="1916765" cy="6412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Ο</m:t>
                        </m:r>
                        <m:d>
                          <m:dPr>
                            <m:ctrlP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ru-BY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BY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ru-BY" sz="2400" dirty="0"/>
                </a:p>
              </p:txBody>
            </p:sp>
          </mc:Choice>
          <mc:Fallback xmlns="">
            <p:sp>
              <p:nvSpPr>
                <p:cNvPr id="30" name="Объект 24">
                  <a:extLst>
                    <a:ext uri="{FF2B5EF4-FFF2-40B4-BE49-F238E27FC236}">
                      <a16:creationId xmlns:a16="http://schemas.microsoft.com/office/drawing/2014/main" xmlns="" id="{44C9F81B-9617-4F58-891B-54716FC6D6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29820" y="4922248"/>
                  <a:ext cx="1916765" cy="641202"/>
                </a:xfrm>
                <a:prstGeom prst="rect">
                  <a:avLst/>
                </a:prstGeom>
                <a:blipFill>
                  <a:blip r:embed="rId12" cstate="print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x-non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Объект 24">
                  <a:extLst>
                    <a:ext uri="{FF2B5EF4-FFF2-40B4-BE49-F238E27FC236}">
                      <a16:creationId xmlns:a16="http://schemas.microsoft.com/office/drawing/2014/main" id="{DEA30B58-DB54-47B2-9427-E6DADA6B0E93}"/>
                    </a:ext>
                  </a:extLst>
                </p:cNvPr>
                <p:cNvSpPr txBox="1"/>
                <p:nvPr/>
              </p:nvSpPr>
              <p:spPr bwMode="auto">
                <a:xfrm>
                  <a:off x="4813181" y="4877435"/>
                  <a:ext cx="1916765" cy="6412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ru-BY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BY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ru-BY" sz="2400" dirty="0"/>
                </a:p>
              </p:txBody>
            </p:sp>
          </mc:Choice>
          <mc:Fallback xmlns="">
            <p:sp>
              <p:nvSpPr>
                <p:cNvPr id="31" name="Объект 24">
                  <a:extLst>
                    <a:ext uri="{FF2B5EF4-FFF2-40B4-BE49-F238E27FC236}">
                      <a16:creationId xmlns:a16="http://schemas.microsoft.com/office/drawing/2014/main" xmlns="" id="{DEA30B58-DB54-47B2-9427-E6DADA6B0E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13181" y="4877435"/>
                  <a:ext cx="1916765" cy="641202"/>
                </a:xfrm>
                <a:prstGeom prst="rect">
                  <a:avLst/>
                </a:prstGeom>
                <a:blipFill>
                  <a:blip r:embed="rId13" cstate="print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x-non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Объект 24">
                  <a:extLst>
                    <a:ext uri="{FF2B5EF4-FFF2-40B4-BE49-F238E27FC236}">
                      <a16:creationId xmlns:a16="http://schemas.microsoft.com/office/drawing/2014/main" id="{84937ABE-162B-4EA7-BE40-0E4F9894DDA2}"/>
                    </a:ext>
                  </a:extLst>
                </p:cNvPr>
                <p:cNvSpPr txBox="1"/>
                <p:nvPr/>
              </p:nvSpPr>
              <p:spPr bwMode="auto">
                <a:xfrm>
                  <a:off x="8548942" y="4954919"/>
                  <a:ext cx="1916765" cy="6412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d>
                          <m:dPr>
                            <m:ctrlP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ru-BY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BY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ru-BY" sz="2400" dirty="0"/>
                </a:p>
              </p:txBody>
            </p:sp>
          </mc:Choice>
          <mc:Fallback xmlns="">
            <p:sp>
              <p:nvSpPr>
                <p:cNvPr id="33" name="Объект 24">
                  <a:extLst>
                    <a:ext uri="{FF2B5EF4-FFF2-40B4-BE49-F238E27FC236}">
                      <a16:creationId xmlns:a16="http://schemas.microsoft.com/office/drawing/2014/main" xmlns="" id="{84937ABE-162B-4EA7-BE40-0E4F9894DD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548942" y="4954919"/>
                  <a:ext cx="1916765" cy="641202"/>
                </a:xfrm>
                <a:prstGeom prst="rect">
                  <a:avLst/>
                </a:prstGeom>
                <a:blipFill>
                  <a:blip r:embed="rId14" cstate="print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x-non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2ED0FF2-43A1-48AD-8F2B-0C285E6BFCA6}"/>
              </a:ext>
            </a:extLst>
          </p:cNvPr>
          <p:cNvSpPr txBox="1"/>
          <p:nvPr/>
        </p:nvSpPr>
        <p:spPr>
          <a:xfrm>
            <a:off x="1113763" y="4701837"/>
            <a:ext cx="25662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f</a:t>
            </a:r>
            <a:r>
              <a:rPr lang="en-US" sz="1800" dirty="0"/>
              <a:t>(</a:t>
            </a:r>
            <a:r>
              <a:rPr lang="en-US" sz="1800" i="1" dirty="0"/>
              <a:t>n</a:t>
            </a:r>
            <a:r>
              <a:rPr lang="en-US" sz="1800" dirty="0"/>
              <a:t>)</a:t>
            </a:r>
            <a:r>
              <a:rPr lang="ru-RU" sz="1800" dirty="0"/>
              <a:t> даёт </a:t>
            </a:r>
            <a:r>
              <a:rPr lang="ru-RU" sz="1800" b="1" dirty="0"/>
              <a:t>асимптотическую верхнюю границу</a:t>
            </a:r>
            <a:r>
              <a:rPr lang="ru-RU" sz="1800" dirty="0"/>
              <a:t> </a:t>
            </a:r>
          </a:p>
          <a:p>
            <a:r>
              <a:rPr lang="ru-RU" sz="1800" dirty="0"/>
              <a:t>для функции </a:t>
            </a:r>
            <a:r>
              <a:rPr lang="en-US" sz="1800" i="1" dirty="0"/>
              <a:t>g</a:t>
            </a:r>
            <a:r>
              <a:rPr lang="en-US" sz="1800" dirty="0"/>
              <a:t>(</a:t>
            </a:r>
            <a:r>
              <a:rPr lang="en-US" sz="1800" i="1" dirty="0"/>
              <a:t>n</a:t>
            </a:r>
            <a:r>
              <a:rPr lang="en-US" sz="1800" dirty="0"/>
              <a:t>)</a:t>
            </a:r>
            <a:endParaRPr lang="x-non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C95747-D149-408A-8FE7-87F994CB4A37}"/>
              </a:ext>
            </a:extLst>
          </p:cNvPr>
          <p:cNvSpPr txBox="1"/>
          <p:nvPr/>
        </p:nvSpPr>
        <p:spPr>
          <a:xfrm>
            <a:off x="4600406" y="4701837"/>
            <a:ext cx="25662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f</a:t>
            </a:r>
            <a:r>
              <a:rPr lang="en-US" sz="1800" dirty="0"/>
              <a:t>(</a:t>
            </a:r>
            <a:r>
              <a:rPr lang="en-US" sz="1800" i="1" dirty="0"/>
              <a:t>n</a:t>
            </a:r>
            <a:r>
              <a:rPr lang="en-US" sz="1800" dirty="0"/>
              <a:t>)</a:t>
            </a:r>
            <a:r>
              <a:rPr lang="ru-RU" sz="1800" dirty="0"/>
              <a:t> даёт </a:t>
            </a:r>
            <a:r>
              <a:rPr lang="ru-RU" sz="1800" b="1" dirty="0"/>
              <a:t>асимптотическую </a:t>
            </a:r>
            <a:r>
              <a:rPr lang="ru-RU" b="1" dirty="0"/>
              <a:t>нижнюю</a:t>
            </a:r>
            <a:r>
              <a:rPr lang="ru-RU" sz="1800" b="1" dirty="0"/>
              <a:t> границу</a:t>
            </a:r>
            <a:r>
              <a:rPr lang="ru-RU" sz="1800" dirty="0"/>
              <a:t> для функции </a:t>
            </a:r>
            <a:r>
              <a:rPr lang="en-US" sz="1800" i="1" dirty="0"/>
              <a:t>g</a:t>
            </a:r>
            <a:r>
              <a:rPr lang="en-US" sz="1800" dirty="0"/>
              <a:t>(</a:t>
            </a:r>
            <a:r>
              <a:rPr lang="en-US" sz="1800" i="1" dirty="0"/>
              <a:t>n</a:t>
            </a:r>
            <a:r>
              <a:rPr lang="en-US" sz="1800" dirty="0"/>
              <a:t>)</a:t>
            </a:r>
            <a:endParaRPr lang="x-non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5D5D40-9928-4ACD-9EB5-2DFD420535A9}"/>
              </a:ext>
            </a:extLst>
          </p:cNvPr>
          <p:cNvSpPr txBox="1"/>
          <p:nvPr/>
        </p:nvSpPr>
        <p:spPr>
          <a:xfrm>
            <a:off x="8277705" y="4701837"/>
            <a:ext cx="25662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f</a:t>
            </a:r>
            <a:r>
              <a:rPr lang="en-US" sz="1800" dirty="0"/>
              <a:t>(</a:t>
            </a:r>
            <a:r>
              <a:rPr lang="en-US" sz="1800" i="1" dirty="0"/>
              <a:t>n</a:t>
            </a:r>
            <a:r>
              <a:rPr lang="en-US" sz="1800" dirty="0"/>
              <a:t>)</a:t>
            </a:r>
            <a:r>
              <a:rPr lang="ru-RU" sz="1800" dirty="0"/>
              <a:t> </a:t>
            </a:r>
            <a:r>
              <a:rPr lang="ru-RU" sz="1800" b="1" dirty="0"/>
              <a:t>асимптотическая точная оценка </a:t>
            </a:r>
          </a:p>
          <a:p>
            <a:r>
              <a:rPr lang="ru-RU" sz="1800" dirty="0"/>
              <a:t>для функции </a:t>
            </a:r>
            <a:r>
              <a:rPr lang="en-US" sz="1800" i="1" dirty="0"/>
              <a:t>g</a:t>
            </a:r>
            <a:r>
              <a:rPr lang="en-US" sz="1800" dirty="0"/>
              <a:t>(</a:t>
            </a:r>
            <a:r>
              <a:rPr lang="en-US" sz="1800" i="1" dirty="0"/>
              <a:t>n</a:t>
            </a:r>
            <a:r>
              <a:rPr lang="en-US" sz="1800" dirty="0"/>
              <a:t>)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2686743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589916"/>
              </p:ext>
            </p:extLst>
          </p:nvPr>
        </p:nvGraphicFramePr>
        <p:xfrm>
          <a:off x="738685" y="2238281"/>
          <a:ext cx="101949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29600" imgH="558720" progId="Equation.DSMT4">
                  <p:embed/>
                </p:oleObj>
              </mc:Choice>
              <mc:Fallback>
                <p:oleObj name="Equation" r:id="rId2" imgW="8229600" imgH="55872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685" y="2238281"/>
                        <a:ext cx="10194925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914748"/>
              </p:ext>
            </p:extLst>
          </p:nvPr>
        </p:nvGraphicFramePr>
        <p:xfrm>
          <a:off x="276505" y="744925"/>
          <a:ext cx="11004551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163240" imgH="736560" progId="Equation.DSMT4">
                  <p:embed/>
                </p:oleObj>
              </mc:Choice>
              <mc:Fallback>
                <p:oleObj name="Equation" r:id="rId4" imgW="11163240" imgH="73656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05" y="744925"/>
                        <a:ext cx="11004551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6505" y="214047"/>
            <a:ext cx="5686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Скрытые под асимптотикой константы</a:t>
            </a:r>
            <a:r>
              <a:rPr lang="en-US" sz="2400" b="1" dirty="0"/>
              <a:t> …</a:t>
            </a:r>
            <a:endParaRPr lang="ru-RU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6505" y="1452376"/>
            <a:ext cx="2717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u="sng" dirty="0"/>
              <a:t>Доказательство</a:t>
            </a: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613128"/>
              </p:ext>
            </p:extLst>
          </p:nvPr>
        </p:nvGraphicFramePr>
        <p:xfrm>
          <a:off x="687623" y="2816131"/>
          <a:ext cx="10518775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667880" imgH="2717640" progId="Equation.DSMT4">
                  <p:embed/>
                </p:oleObj>
              </mc:Choice>
              <mc:Fallback>
                <p:oleObj name="Equation" r:id="rId7" imgW="10667880" imgH="2717640" progId="Equation.DSMT4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3" y="2816131"/>
                        <a:ext cx="10518775" cy="269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4065" y="5528885"/>
            <a:ext cx="1020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Константы можно выбрать и по-другому, однако важно не то, как их выбрать, а то, что такой выбор существует.</a:t>
            </a:r>
          </a:p>
        </p:txBody>
      </p:sp>
    </p:spTree>
    <p:extLst>
      <p:ext uri="{BB962C8B-B14F-4D97-AF65-F5344CB8AC3E}">
        <p14:creationId xmlns:p14="http://schemas.microsoft.com/office/powerpoint/2010/main" val="313604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834599"/>
              </p:ext>
            </p:extLst>
          </p:nvPr>
        </p:nvGraphicFramePr>
        <p:xfrm>
          <a:off x="3056793" y="760484"/>
          <a:ext cx="5700345" cy="437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956200" imgH="4101840" progId="Equation.DSMT4">
                  <p:embed/>
                </p:oleObj>
              </mc:Choice>
              <mc:Fallback>
                <p:oleObj name="Equation" r:id="rId3" imgW="5956200" imgH="410184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6793" y="760484"/>
                        <a:ext cx="5700345" cy="43769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56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004" y="4816505"/>
            <a:ext cx="1163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400" dirty="0"/>
              <a:t>В рамках нашей дисциплины мы будем работать с </a:t>
            </a:r>
            <a:r>
              <a:rPr lang="ru-RU" sz="2400" b="1" dirty="0"/>
              <a:t>детерминированными алгоритмами</a:t>
            </a:r>
            <a:r>
              <a:rPr lang="ru-RU" sz="24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004" y="574886"/>
            <a:ext cx="11632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/>
              <a:t>Детерминированный алгоритм</a:t>
            </a:r>
          </a:p>
          <a:p>
            <a:pPr lvl="1" algn="just"/>
            <a:r>
              <a:rPr lang="ru-RU" sz="2400" dirty="0"/>
              <a:t>Для одних и тех же входных данных все запуски алгоритма одинаковы по поведению.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67004" y="2469158"/>
            <a:ext cx="11632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 err="1"/>
              <a:t>Рандомизированный</a:t>
            </a:r>
            <a:r>
              <a:rPr lang="ru-RU" sz="2400" b="1" u="sng" dirty="0"/>
              <a:t> алгоритм</a:t>
            </a:r>
          </a:p>
          <a:p>
            <a:pPr lvl="1" algn="just"/>
            <a:r>
              <a:rPr lang="ru-RU" sz="2400" dirty="0"/>
              <a:t>Предполагает в своей работе некоторый случайный выбор и время работы </a:t>
            </a:r>
            <a:r>
              <a:rPr lang="ru-RU" sz="2400" dirty="0" err="1"/>
              <a:t>рандомизированного</a:t>
            </a:r>
            <a:r>
              <a:rPr lang="ru-RU" sz="2400" dirty="0"/>
              <a:t> алгоритма зависит от этого выбора.</a:t>
            </a:r>
            <a:endParaRPr lang="ru-RU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410337"/>
              </p:ext>
            </p:extLst>
          </p:nvPr>
        </p:nvGraphicFramePr>
        <p:xfrm>
          <a:off x="2949069" y="929517"/>
          <a:ext cx="6293861" cy="4055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892480" imgH="3403440" progId="Equation.DSMT4">
                  <p:embed/>
                </p:oleObj>
              </mc:Choice>
              <mc:Fallback>
                <p:oleObj name="Equation" r:id="rId3" imgW="5892480" imgH="3403440" progId="Equation.DSMT4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069" y="929517"/>
                        <a:ext cx="6293861" cy="40557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0964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251192"/>
              </p:ext>
            </p:extLst>
          </p:nvPr>
        </p:nvGraphicFramePr>
        <p:xfrm>
          <a:off x="844672" y="696106"/>
          <a:ext cx="10502656" cy="771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79880" imgH="431640" progId="Equation.DSMT4">
                  <p:embed/>
                </p:oleObj>
              </mc:Choice>
              <mc:Fallback>
                <p:oleObj name="Equation" r:id="rId2" imgW="5879880" imgH="431640" progId="Equation.DSMT4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672" y="696106"/>
                        <a:ext cx="10502656" cy="7713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264568"/>
              </p:ext>
            </p:extLst>
          </p:nvPr>
        </p:nvGraphicFramePr>
        <p:xfrm>
          <a:off x="2461846" y="1954064"/>
          <a:ext cx="8005982" cy="4304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2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9322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n·</a:t>
                      </a:r>
                      <a:r>
                        <a:rPr lang="en-US" baseline="0" dirty="0" err="1">
                          <a:solidFill>
                            <a:sysClr val="windowText" lastClr="000000"/>
                          </a:solidFill>
                        </a:rPr>
                        <a:t>log</a:t>
                      </a:r>
                      <a:r>
                        <a:rPr lang="ru-RU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r>
                        <a:rPr lang="en-US" baseline="30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ru-RU" baseline="30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baseline="30000" dirty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ru-RU" baseline="30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32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n=20</a:t>
                      </a:r>
                      <a:endParaRPr lang="ru-RU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32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n=50</a:t>
                      </a:r>
                      <a:endParaRPr lang="ru-RU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solidFill>
                            <a:sysClr val="windowText" lastClr="000000"/>
                          </a:solidFill>
                        </a:rPr>
                        <a:t>1с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13 дней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32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n=100</a:t>
                      </a:r>
                      <a:endParaRPr lang="ru-RU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solidFill>
                            <a:sysClr val="windowText" lastClr="000000"/>
                          </a:solidFill>
                        </a:rPr>
                        <a:t>1с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r>
                        <a:rPr lang="ru-RU" baseline="300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 лет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32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n=10</a:t>
                      </a:r>
                      <a:r>
                        <a:rPr lang="en-US" b="1" baseline="30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ru-RU" b="1" baseline="30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17 мин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9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n=10</a:t>
                      </a:r>
                      <a:r>
                        <a:rPr lang="en-US" b="1" baseline="300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ru-RU" b="1" baseline="30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ru-RU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35 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30 лет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9104">
                <a:tc>
                  <a:txBody>
                    <a:bodyPr/>
                    <a:lstStyle/>
                    <a:p>
                      <a:pPr algn="ctr"/>
                      <a:r>
                        <a:rPr lang="ru-RU" sz="1600" baseline="0" dirty="0">
                          <a:solidFill>
                            <a:schemeClr val="tx1"/>
                          </a:solidFill>
                        </a:rPr>
                        <a:t>максимальное 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n </a:t>
                      </a:r>
                      <a:r>
                        <a:rPr lang="ru-RU" sz="1600" baseline="0" dirty="0">
                          <a:solidFill>
                            <a:schemeClr val="tx1"/>
                          </a:solidFill>
                        </a:rPr>
                        <a:t>, чтобы успеть  решить за 1с.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ru-RU" baseline="30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ru-RU" baseline="30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ru-RU" baseline="30000" dirty="0">
                          <a:solidFill>
                            <a:schemeClr val="tx1"/>
                          </a:solidFill>
                        </a:rPr>
                        <a:t>4,5</a:t>
                      </a:r>
                    </a:p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56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0012" y="2687136"/>
            <a:ext cx="10074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1. Время последовательного поиска элемента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x </a:t>
            </a:r>
            <a:r>
              <a:rPr lang="ru-RU" sz="2000" dirty="0"/>
              <a:t>в произвольном массиве</a:t>
            </a:r>
            <a:r>
              <a:rPr lang="en-US" sz="2000" dirty="0"/>
              <a:t> </a:t>
            </a:r>
            <a:r>
              <a:rPr lang="ru-RU" sz="2000" dirty="0"/>
              <a:t>из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n </a:t>
            </a:r>
            <a:r>
              <a:rPr lang="ru-RU" sz="2000" dirty="0"/>
              <a:t>элементов?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0012" y="3728101"/>
            <a:ext cx="9815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3. Время построения бинарного поискового дерева для последовательности из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ru-RU" sz="2000" dirty="0"/>
              <a:t> чисел,</a:t>
            </a:r>
          </a:p>
          <a:p>
            <a:r>
              <a:rPr lang="ru-RU" sz="2000" dirty="0"/>
              <a:t>Дерево строится последовательным добавлением вновь поступающих элементов?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0668" y="4496036"/>
            <a:ext cx="8119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4. Время сортировки «пузырьком» последовательности из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2000" dirty="0"/>
              <a:t> </a:t>
            </a:r>
            <a:r>
              <a:rPr lang="ru-RU" sz="2000" dirty="0"/>
              <a:t>элементов?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9212" y="5118196"/>
            <a:ext cx="9777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5. Время алгоритма определения числа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sz="2000" dirty="0"/>
              <a:t> </a:t>
            </a:r>
            <a:r>
              <a:rPr lang="ru-RU" sz="2000" dirty="0"/>
              <a:t>на простоту</a:t>
            </a:r>
            <a:r>
              <a:rPr lang="en-US" sz="2000" dirty="0"/>
              <a:t>: </a:t>
            </a:r>
            <a:r>
              <a:rPr lang="ru-RU" sz="2000" dirty="0"/>
              <a:t>делим </a:t>
            </a:r>
            <a:r>
              <a:rPr lang="en-US" sz="2000" dirty="0"/>
              <a:t>x</a:t>
            </a:r>
            <a:r>
              <a:rPr lang="ru-RU" sz="2000" dirty="0"/>
              <a:t> на все числа от 2 до </a:t>
            </a:r>
            <a:r>
              <a:rPr lang="en-US" sz="2000" dirty="0"/>
              <a:t>      </a:t>
            </a:r>
            <a:r>
              <a:rPr lang="ru-RU" sz="2000" dirty="0"/>
              <a:t>?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089579"/>
              </p:ext>
            </p:extLst>
          </p:nvPr>
        </p:nvGraphicFramePr>
        <p:xfrm>
          <a:off x="10025294" y="5165851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2751" imgH="304668" progId="Equation.DSMT4">
                  <p:embed/>
                </p:oleObj>
              </mc:Choice>
              <mc:Fallback>
                <p:oleObj name="Equation" r:id="rId2" imgW="342751" imgH="304668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25294" y="5165851"/>
                        <a:ext cx="3429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627756"/>
              </p:ext>
            </p:extLst>
          </p:nvPr>
        </p:nvGraphicFramePr>
        <p:xfrm>
          <a:off x="223512" y="2689033"/>
          <a:ext cx="533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3169" imgH="342751" progId="Equation.DSMT4">
                  <p:embed/>
                </p:oleObj>
              </mc:Choice>
              <mc:Fallback>
                <p:oleObj name="Equation" r:id="rId4" imgW="533169" imgH="342751" progId="Equation.DSMT4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12" y="2689033"/>
                        <a:ext cx="5334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939963"/>
              </p:ext>
            </p:extLst>
          </p:nvPr>
        </p:nvGraphicFramePr>
        <p:xfrm>
          <a:off x="223512" y="3862586"/>
          <a:ext cx="635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34725" imgH="418918" progId="Equation.DSMT4">
                  <p:embed/>
                </p:oleObj>
              </mc:Choice>
              <mc:Fallback>
                <p:oleObj name="Equation" r:id="rId6" imgW="634725" imgH="418918" progId="Equation.DSMT4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12" y="3862586"/>
                        <a:ext cx="635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58737"/>
              </p:ext>
            </p:extLst>
          </p:nvPr>
        </p:nvGraphicFramePr>
        <p:xfrm>
          <a:off x="223512" y="4486541"/>
          <a:ext cx="635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34725" imgH="418918" progId="Equation.DSMT4">
                  <p:embed/>
                </p:oleObj>
              </mc:Choice>
              <mc:Fallback>
                <p:oleObj name="Equation" r:id="rId8" imgW="634725" imgH="418918" progId="Equation.DSMT4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12" y="4486541"/>
                        <a:ext cx="635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325460"/>
              </p:ext>
            </p:extLst>
          </p:nvPr>
        </p:nvGraphicFramePr>
        <p:xfrm>
          <a:off x="225886" y="5086027"/>
          <a:ext cx="711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10891" imgH="418918" progId="Equation.DSMT4">
                  <p:embed/>
                </p:oleObj>
              </mc:Choice>
              <mc:Fallback>
                <p:oleObj name="Equation" r:id="rId10" imgW="710891" imgH="418918" progId="Equation.DSMT4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86" y="5086027"/>
                        <a:ext cx="711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70715" y="535707"/>
            <a:ext cx="6347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Оцените асимптотически </a:t>
            </a:r>
          </a:p>
          <a:p>
            <a:r>
              <a:rPr lang="ru-RU" sz="2400" b="1" dirty="0"/>
              <a:t>время работы в худшем случае</a:t>
            </a:r>
          </a:p>
          <a:p>
            <a:r>
              <a:rPr lang="ru-RU" sz="2400" b="1" dirty="0"/>
              <a:t>следующих алгоритмов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7200" y="5649700"/>
            <a:ext cx="8230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6. Время вычисления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!: </a:t>
            </a:r>
            <a:r>
              <a:rPr lang="ru-RU" sz="2000" dirty="0"/>
              <a:t>последовательно перемножаем числа от 1 до </a:t>
            </a:r>
            <a:r>
              <a:rPr lang="en-US" sz="2000" dirty="0"/>
              <a:t>n</a:t>
            </a:r>
            <a:r>
              <a:rPr lang="ru-RU" sz="2000" dirty="0"/>
              <a:t>?</a:t>
            </a: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727739"/>
              </p:ext>
            </p:extLst>
          </p:nvPr>
        </p:nvGraphicFramePr>
        <p:xfrm>
          <a:off x="223512" y="5720016"/>
          <a:ext cx="533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33169" imgH="342751" progId="Equation.DSMT4">
                  <p:embed/>
                </p:oleObj>
              </mc:Choice>
              <mc:Fallback>
                <p:oleObj name="Equation" r:id="rId12" imgW="533169" imgH="342751" progId="Equation.DSMT4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12" y="5720016"/>
                        <a:ext cx="5334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80012" y="3257392"/>
            <a:ext cx="8671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2. Время нахождения суммы всех элементов массива. В массиве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n </a:t>
            </a:r>
            <a:r>
              <a:rPr lang="ru-RU" sz="2000" dirty="0"/>
              <a:t>элементов.</a:t>
            </a: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200342"/>
              </p:ext>
            </p:extLst>
          </p:nvPr>
        </p:nvGraphicFramePr>
        <p:xfrm>
          <a:off x="223512" y="3293558"/>
          <a:ext cx="533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33169" imgH="342751" progId="Equation.DSMT4">
                  <p:embed/>
                </p:oleObj>
              </mc:Choice>
              <mc:Fallback>
                <p:oleObj name="Equation" r:id="rId14" imgW="533169" imgH="342751" progId="Equation.DSMT4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12" y="3293558"/>
                        <a:ext cx="5334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8" name="Рисунок 17" descr="png..png"/>
          <p:cNvPicPr>
            <a:picLocks noChangeAspect="1"/>
          </p:cNvPicPr>
          <p:nvPr/>
        </p:nvPicPr>
        <p:blipFill>
          <a:blip r:embed="rId1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3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13" grpId="0"/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4448" y="565780"/>
            <a:ext cx="11797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/>
              <a:t>Трудоёмкость алгоритма </a:t>
            </a:r>
            <a:r>
              <a:rPr lang="ru-RU" sz="2800" dirty="0"/>
              <a:t>– </a:t>
            </a:r>
          </a:p>
          <a:p>
            <a:pPr lvl="1" algn="just"/>
            <a:r>
              <a:rPr lang="ru-RU" sz="2800" dirty="0"/>
              <a:t>это функция </a:t>
            </a:r>
            <a:r>
              <a:rPr lang="en-US" sz="2800" dirty="0"/>
              <a:t>T(l)</a:t>
            </a:r>
            <a:r>
              <a:rPr lang="ru-RU" sz="2800" dirty="0"/>
              <a:t>, которая оценивает сверху время, требуемое для решения задачи.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87897" y="2262436"/>
            <a:ext cx="115606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/>
              <a:t>Для того, чтобы найти трудоёмкость алгоритма, нужно время его работы </a:t>
            </a:r>
          </a:p>
          <a:p>
            <a:pPr lvl="1" algn="just"/>
            <a:r>
              <a:rPr lang="ru-RU" sz="2400" dirty="0"/>
              <a:t>для его вычисления мы использовали </a:t>
            </a:r>
            <a:r>
              <a:rPr lang="ru-RU" sz="2400" u="sng" dirty="0"/>
              <a:t>равномерный весовой критерий</a:t>
            </a:r>
            <a:r>
              <a:rPr lang="ru-RU" sz="2400" dirty="0"/>
              <a:t>, при котором каждая операция выполняется за 1 единицу времени и каждая ячейка занимает 1 единицу памяти  </a:t>
            </a:r>
          </a:p>
          <a:p>
            <a:pPr algn="just"/>
            <a:r>
              <a:rPr lang="ru-RU" sz="2800" b="1" dirty="0"/>
              <a:t>выразить через размерность задачи </a:t>
            </a:r>
          </a:p>
          <a:p>
            <a:pPr lvl="1" algn="just"/>
            <a:r>
              <a:rPr lang="ru-RU" sz="2400" u="sng" dirty="0"/>
              <a:t>логарифмический весовой критерий </a:t>
            </a:r>
            <a:r>
              <a:rPr lang="ru-RU" sz="2400" dirty="0"/>
              <a:t>– объем памяти, необходимый для хранения числа, равен длине двоичного представления этого числа, а время выполнения команды пропорционально  длине его операндов. </a:t>
            </a:r>
          </a:p>
          <a:p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EB6E537-B844-4F36-95F9-0454BE4EF402}"/>
              </a:ext>
            </a:extLst>
          </p:cNvPr>
          <p:cNvCxnSpPr/>
          <p:nvPr/>
        </p:nvCxnSpPr>
        <p:spPr>
          <a:xfrm>
            <a:off x="773723" y="1046284"/>
            <a:ext cx="0" cy="9759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34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20328" y="1668545"/>
                <a:ext cx="905377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u="sng" dirty="0"/>
                  <a:t>Определение</a:t>
                </a:r>
              </a:p>
              <a:p>
                <a:pPr lvl="1" algn="just"/>
                <a:r>
                  <a:rPr lang="ru-RU" sz="2400" b="1" dirty="0"/>
                  <a:t>Размерность задачи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ru-RU" sz="2400" b="1" i="1" dirty="0"/>
                  <a:t>- </a:t>
                </a:r>
                <a:r>
                  <a:rPr lang="ru-RU" sz="2400" dirty="0"/>
                  <a:t> минимальное число </a:t>
                </a:r>
                <a:r>
                  <a:rPr lang="ru-RU" sz="2400" b="1" dirty="0"/>
                  <a:t>бит</a:t>
                </a:r>
                <a:r>
                  <a:rPr lang="ru-RU" sz="2400" dirty="0"/>
                  <a:t>, которого достаточно, чтобы разрушить неопределённость о входных данных задачи.</a:t>
                </a:r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328" y="1668545"/>
                <a:ext cx="9053776" cy="1569660"/>
              </a:xfrm>
              <a:prstGeom prst="rect">
                <a:avLst/>
              </a:prstGeom>
              <a:blipFill>
                <a:blip r:embed="rId2"/>
                <a:stretch>
                  <a:fillRect l="-1077" t="-3113" r="-1010" b="-81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5" name="Рисунок 14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354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5827" y="386380"/>
                <a:ext cx="11108358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000" b="1" dirty="0"/>
                  <a:t>Задача 1</a:t>
                </a:r>
                <a:endParaRPr lang="en-US" sz="2000" b="1" dirty="0"/>
              </a:p>
              <a:p>
                <a:pPr lvl="1" algn="just"/>
                <a:r>
                  <a:rPr lang="ru-RU" sz="2000" dirty="0"/>
                  <a:t>На вход поступает одно целое число, которое выбирается из множества целых чисел 1,2, …. 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(</a:t>
                </a:r>
                <a:r>
                  <a:rPr lang="ru-RU" sz="2000" dirty="0"/>
                  <a:t>причём любой выбор является равновероятным</a:t>
                </a:r>
                <a:r>
                  <a:rPr lang="en-US" sz="2000" dirty="0"/>
                  <a:t>)</a:t>
                </a:r>
                <a:r>
                  <a:rPr lang="ru-RU" sz="2000" dirty="0"/>
                  <a:t>.</a:t>
                </a:r>
                <a:endParaRPr lang="en-US" sz="2000" dirty="0"/>
              </a:p>
              <a:p>
                <a:pPr lvl="1" algn="just"/>
                <a:r>
                  <a:rPr lang="ru-RU" sz="2000" dirty="0"/>
                  <a:t>Чему равна размерность задачи, т.е. какого минимального числа бит достаточно, чтобы определить, какое число мы ввели?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27" y="386380"/>
                <a:ext cx="11108358" cy="1631216"/>
              </a:xfrm>
              <a:prstGeom prst="rect">
                <a:avLst/>
              </a:prstGeom>
              <a:blipFill>
                <a:blip r:embed="rId3" cstate="print"/>
                <a:stretch>
                  <a:fillRect l="-549" t="-1866" r="-549" b="-5597"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Группа 8"/>
          <p:cNvGrpSpPr/>
          <p:nvPr/>
        </p:nvGrpSpPr>
        <p:grpSpPr>
          <a:xfrm>
            <a:off x="71511" y="5865109"/>
            <a:ext cx="2765244" cy="753335"/>
            <a:chOff x="9163563" y="141638"/>
            <a:chExt cx="2765244" cy="753335"/>
          </a:xfrm>
        </p:grpSpPr>
        <p:graphicFrame>
          <p:nvGraphicFramePr>
            <p:cNvPr id="7" name="Объект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9356107"/>
                </p:ext>
              </p:extLst>
            </p:nvPr>
          </p:nvGraphicFramePr>
          <p:xfrm>
            <a:off x="9337195" y="552073"/>
            <a:ext cx="25273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527300" imgH="342900" progId="Equation.DSMT4">
                    <p:embed/>
                  </p:oleObj>
                </mc:Choice>
                <mc:Fallback>
                  <p:oleObj name="Equation" r:id="rId4" imgW="2527300" imgH="342900" progId="Equation.DSMT4">
                    <p:embed/>
                    <p:pic>
                      <p:nvPicPr>
                        <p:cNvPr id="7" name="Объект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37195" y="552073"/>
                          <a:ext cx="25273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9163563" y="141638"/>
              <a:ext cx="2765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u="sng" dirty="0"/>
                <a:t>Сведения из математики:</a:t>
              </a:r>
            </a:p>
          </p:txBody>
        </p:sp>
      </p:grp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265903"/>
              </p:ext>
            </p:extLst>
          </p:nvPr>
        </p:nvGraphicFramePr>
        <p:xfrm>
          <a:off x="4437869" y="3535395"/>
          <a:ext cx="1193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93800" imgH="292100" progId="Equation.DSMT4">
                  <p:embed/>
                </p:oleObj>
              </mc:Choice>
              <mc:Fallback>
                <p:oleObj name="Equation" r:id="rId6" imgW="1193800" imgH="292100" progId="Equation.DSMT4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869" y="3535395"/>
                        <a:ext cx="11938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Группа 12"/>
          <p:cNvGrpSpPr/>
          <p:nvPr/>
        </p:nvGrpSpPr>
        <p:grpSpPr>
          <a:xfrm>
            <a:off x="4152900" y="4902677"/>
            <a:ext cx="1943100" cy="797913"/>
            <a:chOff x="6589498" y="3907361"/>
            <a:chExt cx="1943100" cy="797913"/>
          </a:xfrm>
        </p:grpSpPr>
        <p:graphicFrame>
          <p:nvGraphicFramePr>
            <p:cNvPr id="6" name="Объект 5"/>
            <p:cNvGraphicFramePr>
              <a:graphicFrameLocks noChangeAspect="1"/>
            </p:cNvGraphicFramePr>
            <p:nvPr/>
          </p:nvGraphicFramePr>
          <p:xfrm>
            <a:off x="6589498" y="3907361"/>
            <a:ext cx="19431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943100" imgH="292100" progId="Equation.DSMT4">
                    <p:embed/>
                  </p:oleObj>
                </mc:Choice>
                <mc:Fallback>
                  <p:oleObj name="Equation" r:id="rId8" imgW="1943100" imgH="292100" progId="Equation.DSMT4">
                    <p:embed/>
                    <p:pic>
                      <p:nvPicPr>
                        <p:cNvPr id="6" name="Объект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9498" y="3907361"/>
                          <a:ext cx="19431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Объект 11"/>
            <p:cNvGraphicFramePr>
              <a:graphicFrameLocks noChangeAspect="1"/>
            </p:cNvGraphicFramePr>
            <p:nvPr/>
          </p:nvGraphicFramePr>
          <p:xfrm>
            <a:off x="7182304" y="4362374"/>
            <a:ext cx="10922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091726" imgH="342751" progId="Equation.DSMT4">
                    <p:embed/>
                  </p:oleObj>
                </mc:Choice>
                <mc:Fallback>
                  <p:oleObj name="Equation" r:id="rId10" imgW="1091726" imgH="342751" progId="Equation.DSMT4">
                    <p:embed/>
                    <p:pic>
                      <p:nvPicPr>
                        <p:cNvPr id="12" name="Объект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2304" y="4362374"/>
                          <a:ext cx="10922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5" name="Рисунок 14" descr="png..png"/>
          <p:cNvPicPr>
            <a:picLocks noChangeAspect="1"/>
          </p:cNvPicPr>
          <p:nvPr/>
        </p:nvPicPr>
        <p:blipFill>
          <a:blip r:embed="rId1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88582" y="4091773"/>
            <a:ext cx="8300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dirty="0"/>
              <a:t>Логарифмируем и, учитывая, что число бит является целым числом, получаем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245143" y="2451161"/>
                <a:ext cx="1147482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u="sng" dirty="0"/>
                  <a:t>Решение</a:t>
                </a:r>
                <a:endParaRPr lang="en-US" u="sng" dirty="0"/>
              </a:p>
              <a:p>
                <a:pPr lvl="1" algn="just"/>
                <a:r>
                  <a:rPr lang="ru-RU" dirty="0"/>
                  <a:t>Известно, что в </a:t>
                </a:r>
                <a:r>
                  <a:rPr lang="en-US" dirty="0"/>
                  <a:t>k </a:t>
                </a:r>
                <a:r>
                  <a:rPr lang="ru-RU" dirty="0"/>
                  <a:t>битах можно закодировать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различных исходов.</a:t>
                </a:r>
                <a:r>
                  <a:rPr lang="en-US" dirty="0"/>
                  <a:t> </a:t>
                </a:r>
                <a:endParaRPr lang="ru-RU" dirty="0"/>
              </a:p>
              <a:p>
                <a:pPr lvl="1" algn="just"/>
                <a:r>
                  <a:rPr lang="ru-RU" dirty="0"/>
                  <a:t>Предположим, что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бит было мало, 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достаточно, чтобы распознать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 </a:t>
                </a:r>
                <a:r>
                  <a:rPr lang="ru-RU" dirty="0"/>
                  <a:t>исходов, т.е.</a:t>
                </a:r>
                <a:endParaRPr lang="en-US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43" y="2451161"/>
                <a:ext cx="11474824" cy="923330"/>
              </a:xfrm>
              <a:prstGeom prst="rect">
                <a:avLst/>
              </a:prstGeom>
              <a:blipFill>
                <a:blip r:embed="rId13"/>
                <a:stretch>
                  <a:fillRect l="-425" t="-3289" b="-921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3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4046" y="2423835"/>
                <a:ext cx="111083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u="sng" dirty="0"/>
                  <a:t>Решение</a:t>
                </a:r>
              </a:p>
              <a:p>
                <a:pPr algn="just"/>
                <a:r>
                  <a:rPr lang="ru-RU" dirty="0"/>
                  <a:t>Известно, что 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битах можно закодировать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различных исходов.</a:t>
                </a:r>
                <a:r>
                  <a:rPr lang="en-US" dirty="0"/>
                  <a:t> </a:t>
                </a:r>
                <a:endParaRPr lang="ru-RU" dirty="0"/>
              </a:p>
              <a:p>
                <a:pPr algn="just"/>
                <a:r>
                  <a:rPr lang="ru-RU" dirty="0"/>
                  <a:t>Предположим, что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бит было мало, 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достаточно, чтобы распознать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 </a:t>
                </a:r>
                <a:r>
                  <a:rPr lang="ru-RU" dirty="0"/>
                  <a:t>исход, т.е.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46" y="2423835"/>
                <a:ext cx="11108358" cy="923330"/>
              </a:xfrm>
              <a:prstGeom prst="rect">
                <a:avLst/>
              </a:prstGeom>
              <a:blipFill>
                <a:blip r:embed="rId3"/>
                <a:stretch>
                  <a:fillRect l="-439" t="-3974" b="-993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543669"/>
              </p:ext>
            </p:extLst>
          </p:nvPr>
        </p:nvGraphicFramePr>
        <p:xfrm>
          <a:off x="4521106" y="3667784"/>
          <a:ext cx="1473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292100" progId="Equation.DSMT4">
                  <p:embed/>
                </p:oleObj>
              </mc:Choice>
              <mc:Fallback>
                <p:oleObj name="Equation" r:id="rId4" imgW="1473200" imgH="292100" progId="Equation.DSMT4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106" y="3667784"/>
                        <a:ext cx="14732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Группа 12"/>
          <p:cNvGrpSpPr/>
          <p:nvPr/>
        </p:nvGrpSpPr>
        <p:grpSpPr>
          <a:xfrm>
            <a:off x="4370109" y="5026742"/>
            <a:ext cx="2870200" cy="850900"/>
            <a:chOff x="4336915" y="3982498"/>
            <a:chExt cx="2870200" cy="850900"/>
          </a:xfrm>
        </p:grpSpPr>
        <p:graphicFrame>
          <p:nvGraphicFramePr>
            <p:cNvPr id="6" name="Объект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5369446"/>
                </p:ext>
              </p:extLst>
            </p:nvPr>
          </p:nvGraphicFramePr>
          <p:xfrm>
            <a:off x="4336915" y="3982498"/>
            <a:ext cx="28702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870200" imgH="342900" progId="Equation.DSMT4">
                    <p:embed/>
                  </p:oleObj>
                </mc:Choice>
                <mc:Fallback>
                  <p:oleObj name="Equation" r:id="rId6" imgW="2870200" imgH="342900" progId="Equation.DSMT4">
                    <p:embed/>
                    <p:pic>
                      <p:nvPicPr>
                        <p:cNvPr id="6" name="Объект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6915" y="3982498"/>
                          <a:ext cx="28702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Объект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8453005"/>
                </p:ext>
              </p:extLst>
            </p:nvPr>
          </p:nvGraphicFramePr>
          <p:xfrm>
            <a:off x="4990965" y="4465098"/>
            <a:ext cx="15621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62100" imgH="368300" progId="Equation.DSMT4">
                    <p:embed/>
                  </p:oleObj>
                </mc:Choice>
                <mc:Fallback>
                  <p:oleObj name="Equation" r:id="rId8" imgW="1562100" imgH="368300" progId="Equation.DSMT4">
                    <p:embed/>
                    <p:pic>
                      <p:nvPicPr>
                        <p:cNvPr id="12" name="Объект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0965" y="4465098"/>
                          <a:ext cx="15621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6" name="Рисунок 15" descr="png..png"/>
          <p:cNvPicPr>
            <a:picLocks noChangeAspect="1"/>
          </p:cNvPicPr>
          <p:nvPr/>
        </p:nvPicPr>
        <p:blipFill>
          <a:blip r:embed="rId10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219890" y="4229357"/>
            <a:ext cx="8520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dirty="0"/>
              <a:t>Логарифмируем и, учитывая, что число бит является целым числом, получаем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544046" y="879683"/>
                <a:ext cx="10991462" cy="1231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b="1" dirty="0"/>
                  <a:t>Задача 2</a:t>
                </a:r>
                <a:endParaRPr lang="en-US" sz="2000" b="1" dirty="0"/>
              </a:p>
              <a:p>
                <a:pPr lvl="1" algn="just"/>
                <a:r>
                  <a:rPr lang="ru-RU" dirty="0"/>
                  <a:t>На вход поступает одно целое число, которое выбирается из множества целых чисел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….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, причём любой выбор является равновероятным. </a:t>
                </a:r>
              </a:p>
              <a:p>
                <a:pPr lvl="1" algn="just"/>
                <a:r>
                  <a:rPr lang="ru-RU" dirty="0"/>
                  <a:t>Чему равна размерность задачи?</a:t>
                </a:r>
                <a:endParaRPr lang="en-US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46" y="879683"/>
                <a:ext cx="10991462" cy="1231106"/>
              </a:xfrm>
              <a:prstGeom prst="rect">
                <a:avLst/>
              </a:prstGeom>
              <a:blipFill>
                <a:blip r:embed="rId11"/>
                <a:stretch>
                  <a:fillRect l="-555" t="-2475" r="-499" b="-693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30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6640" y="594277"/>
                <a:ext cx="976070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000" b="1" dirty="0"/>
                  <a:t>Задача 3. </a:t>
                </a:r>
                <a:endParaRPr lang="en-US" sz="2000" b="1" dirty="0"/>
              </a:p>
              <a:p>
                <a:pPr lvl="1" algn="just"/>
                <a:r>
                  <a:rPr lang="ru-RU" sz="2000" dirty="0"/>
                  <a:t>На вход поступает одно целое число, которое выбирается из множества целых чисел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{−</m:t>
                    </m:r>
                    <m:r>
                      <a:rPr lang="ru-BY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BY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,0,…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BY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BY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(</a:t>
                </a:r>
                <a:r>
                  <a:rPr lang="ru-RU" sz="2000" dirty="0"/>
                  <a:t>причём любой выбор является равновероятным</a:t>
                </a:r>
                <a:r>
                  <a:rPr lang="en-US" sz="2000" dirty="0"/>
                  <a:t>)</a:t>
                </a:r>
                <a:r>
                  <a:rPr lang="ru-RU" sz="2000" dirty="0"/>
                  <a:t>. </a:t>
                </a:r>
                <a:endParaRPr lang="en-US" sz="2000" dirty="0"/>
              </a:p>
              <a:p>
                <a:pPr lvl="1" algn="just"/>
                <a:r>
                  <a:rPr lang="ru-RU" sz="2000" dirty="0"/>
                  <a:t>Чему равна размерность задачи?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40" y="594277"/>
                <a:ext cx="9760702" cy="1323439"/>
              </a:xfrm>
              <a:prstGeom prst="rect">
                <a:avLst/>
              </a:prstGeom>
              <a:blipFill>
                <a:blip r:embed="rId3"/>
                <a:stretch>
                  <a:fillRect l="-687" t="-2294" r="-625" b="-688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10"/>
              <p:cNvSpPr txBox="1"/>
              <p:nvPr/>
            </p:nvSpPr>
            <p:spPr bwMode="auto">
              <a:xfrm>
                <a:off x="4570778" y="3176516"/>
                <a:ext cx="2296014" cy="369331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&lt;2</m:t>
                      </m:r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+1≤</m:t>
                      </m:r>
                      <m:sSup>
                        <m:sSup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BY" sz="2800" dirty="0"/>
              </a:p>
            </p:txBody>
          </p:sp>
        </mc:Choice>
        <mc:Fallback xmlns="">
          <p:sp>
            <p:nvSpPr>
              <p:cNvPr id="11" name="Объект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0778" y="3176516"/>
                <a:ext cx="2296014" cy="369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Группа 12"/>
          <p:cNvGrpSpPr/>
          <p:nvPr/>
        </p:nvGrpSpPr>
        <p:grpSpPr>
          <a:xfrm>
            <a:off x="4215289" y="4524033"/>
            <a:ext cx="3111500" cy="850900"/>
            <a:chOff x="4216265" y="3982498"/>
            <a:chExt cx="3111500" cy="850900"/>
          </a:xfrm>
        </p:grpSpPr>
        <p:graphicFrame>
          <p:nvGraphicFramePr>
            <p:cNvPr id="6" name="Объект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1757053"/>
                </p:ext>
              </p:extLst>
            </p:nvPr>
          </p:nvGraphicFramePr>
          <p:xfrm>
            <a:off x="4216265" y="3982498"/>
            <a:ext cx="31115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111500" imgH="342900" progId="Equation.DSMT4">
                    <p:embed/>
                  </p:oleObj>
                </mc:Choice>
                <mc:Fallback>
                  <p:oleObj name="Equation" r:id="rId5" imgW="3111500" imgH="342900" progId="Equation.DSMT4">
                    <p:embed/>
                    <p:pic>
                      <p:nvPicPr>
                        <p:cNvPr id="6" name="Объект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6265" y="3982498"/>
                          <a:ext cx="31115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Объект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7346851"/>
                </p:ext>
              </p:extLst>
            </p:nvPr>
          </p:nvGraphicFramePr>
          <p:xfrm>
            <a:off x="4933815" y="4465098"/>
            <a:ext cx="16764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676400" imgH="368300" progId="Equation.DSMT4">
                    <p:embed/>
                  </p:oleObj>
                </mc:Choice>
                <mc:Fallback>
                  <p:oleObj name="Equation" r:id="rId7" imgW="1676400" imgH="368300" progId="Equation.DSMT4">
                    <p:embed/>
                    <p:pic>
                      <p:nvPicPr>
                        <p:cNvPr id="12" name="Объект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3815" y="4465098"/>
                          <a:ext cx="16764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5" name="Рисунок 14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197224" y="3850274"/>
            <a:ext cx="8300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dirty="0"/>
              <a:t>Логарифмируем и, учитывая, что число бит является целым числом, получаем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566639" y="2039252"/>
                <a:ext cx="1087232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u="sng" dirty="0"/>
                  <a:t>Решение</a:t>
                </a:r>
                <a:endParaRPr lang="en-US" u="sng" dirty="0"/>
              </a:p>
              <a:p>
                <a:pPr algn="just"/>
                <a:r>
                  <a:rPr lang="ru-RU" dirty="0"/>
                  <a:t>Известно, что 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битах можно закодировать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различных исходов.</a:t>
                </a:r>
                <a:r>
                  <a:rPr lang="en-US" dirty="0"/>
                  <a:t> </a:t>
                </a:r>
                <a:endParaRPr lang="ru-RU" dirty="0"/>
              </a:p>
              <a:p>
                <a:pPr algn="just"/>
                <a:r>
                  <a:rPr lang="ru-RU" dirty="0"/>
                  <a:t>Предположим, что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бит было мало, 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достаточно, чтобы распознать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+1  </m:t>
                    </m:r>
                  </m:oMath>
                </a14:m>
                <a:r>
                  <a:rPr lang="ru-RU" dirty="0"/>
                  <a:t>исход, т.е. </a:t>
                </a:r>
                <a:endParaRPr lang="en-US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39" y="2039252"/>
                <a:ext cx="10872326" cy="923330"/>
              </a:xfrm>
              <a:prstGeom prst="rect">
                <a:avLst/>
              </a:prstGeom>
              <a:blipFill>
                <a:blip r:embed="rId10"/>
                <a:stretch>
                  <a:fillRect l="-505" t="-3974" b="-993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84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53212" y="1613754"/>
                <a:ext cx="1155860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3200" dirty="0"/>
                  <a:t>В дальнейшем будем предполагать (если не оговорено иное), что, если на вход алгоритма поступает некоторое целое число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sz="3200" dirty="0"/>
                  <a:t>, то предполагается, что это число может быть выбрано из множества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{1,2,…,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sz="3200" dirty="0"/>
                  <a:t>, причём любой выбор является равновероятным.</a:t>
                </a:r>
              </a:p>
              <a:p>
                <a:endParaRPr lang="ru-RU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12" y="1613754"/>
                <a:ext cx="11558602" cy="3046988"/>
              </a:xfrm>
              <a:prstGeom prst="rect">
                <a:avLst/>
              </a:prstGeom>
              <a:blipFill>
                <a:blip r:embed="rId2"/>
                <a:stretch>
                  <a:fillRect l="-1371" t="-2600" r="-131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942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8450" y="234025"/>
                <a:ext cx="671503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000" b="1" dirty="0"/>
                  <a:t>Задача 4</a:t>
                </a:r>
              </a:p>
              <a:p>
                <a:pPr lvl="1" algn="just"/>
                <a:r>
                  <a:rPr lang="ru-RU" sz="2000" dirty="0"/>
                  <a:t>На вход поступает одно рациональное число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.</a:t>
                </a:r>
                <a:endParaRPr lang="ru-RU" sz="2000" dirty="0"/>
              </a:p>
              <a:p>
                <a:pPr lvl="1" algn="just"/>
                <a:r>
                  <a:rPr lang="ru-RU" sz="2000" dirty="0"/>
                  <a:t>Чему равна размерность задачи?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50" y="234025"/>
                <a:ext cx="6715032" cy="1015663"/>
              </a:xfrm>
              <a:prstGeom prst="rect">
                <a:avLst/>
              </a:prstGeom>
              <a:blipFill>
                <a:blip r:embed="rId3"/>
                <a:stretch>
                  <a:fillRect l="-999" t="-2994" b="-958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100843"/>
              </p:ext>
            </p:extLst>
          </p:nvPr>
        </p:nvGraphicFramePr>
        <p:xfrm>
          <a:off x="3611469" y="2444877"/>
          <a:ext cx="3530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30600" imgH="342900" progId="Equation.DSMT4">
                  <p:embed/>
                </p:oleObj>
              </mc:Choice>
              <mc:Fallback>
                <p:oleObj name="Equation" r:id="rId4" imgW="3530600" imgH="34290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469" y="2444877"/>
                        <a:ext cx="35306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323018"/>
              </p:ext>
            </p:extLst>
          </p:nvPr>
        </p:nvGraphicFramePr>
        <p:xfrm>
          <a:off x="4334903" y="3428385"/>
          <a:ext cx="43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613" imgH="469696" progId="Equation.DSMT4">
                  <p:embed/>
                </p:oleObj>
              </mc:Choice>
              <mc:Fallback>
                <p:oleObj name="Equation" r:id="rId6" imgW="431613" imgH="469696" progId="Equation.DSMT4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4903" y="3428385"/>
                        <a:ext cx="43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948062"/>
              </p:ext>
            </p:extLst>
          </p:nvPr>
        </p:nvGraphicFramePr>
        <p:xfrm>
          <a:off x="3040623" y="4615743"/>
          <a:ext cx="3289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89300" imgH="368300" progId="Equation.DSMT4">
                  <p:embed/>
                </p:oleObj>
              </mc:Choice>
              <mc:Fallback>
                <p:oleObj name="Equation" r:id="rId8" imgW="3289300" imgH="368300" progId="Equation.DSMT4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623" y="4615743"/>
                        <a:ext cx="32893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10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97859" y="1757032"/>
            <a:ext cx="10588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u="sng" dirty="0"/>
              <a:t>Решение </a:t>
            </a:r>
            <a:endParaRPr lang="en-US" u="sng" dirty="0"/>
          </a:p>
          <a:p>
            <a:pPr lvl="1" algn="just"/>
            <a:r>
              <a:rPr lang="ru-RU" dirty="0"/>
              <a:t>Найдём множество возможных входных данных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97859" y="3012583"/>
            <a:ext cx="5334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dirty="0"/>
              <a:t>где входным числом будем считать</a:t>
            </a:r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36195" y="3833303"/>
            <a:ext cx="1734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just"/>
            <a:r>
              <a:rPr lang="ru-RU" dirty="0"/>
              <a:t>Тогда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1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330050"/>
            <a:ext cx="9706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/>
              <a:t>Как подсчитать время работы детерминированного алгоритма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63" y="1225382"/>
            <a:ext cx="11816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400" b="1" u="sng" dirty="0"/>
              <a:t>Модель вычислительного устройства</a:t>
            </a:r>
            <a:r>
              <a:rPr lang="ru-RU" sz="2400" b="1" dirty="0"/>
              <a:t>:</a:t>
            </a:r>
          </a:p>
          <a:p>
            <a:pPr lvl="1" algn="just"/>
            <a:r>
              <a:rPr lang="ru-RU" sz="2400" dirty="0"/>
              <a:t>Равнодоступная адресная машина (англ. </a:t>
            </a:r>
            <a:r>
              <a:rPr lang="en-US" sz="2400" dirty="0"/>
              <a:t>Random-Access Machine - </a:t>
            </a:r>
            <a:r>
              <a:rPr lang="en-US" sz="2400" b="1" dirty="0"/>
              <a:t>RAM</a:t>
            </a:r>
            <a:r>
              <a:rPr lang="ru-RU" sz="2400" dirty="0"/>
              <a:t>).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398" y="777828"/>
            <a:ext cx="2740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ru-RU" sz="2400" dirty="0"/>
              <a:t>На чём считать?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924B40-5FC6-437F-BDBC-416C8D44335E}"/>
              </a:ext>
            </a:extLst>
          </p:cNvPr>
          <p:cNvSpPr txBox="1"/>
          <p:nvPr/>
        </p:nvSpPr>
        <p:spPr>
          <a:xfrm>
            <a:off x="728999" y="2621237"/>
            <a:ext cx="28490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РАМ  - универсальная математическая модель вычислений, которая является хорошим приближением к классу обычных вычислительных машин.</a:t>
            </a:r>
            <a:endParaRPr lang="ru-BY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374E38-2318-44C2-82DA-0C546C184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368" y="2205437"/>
            <a:ext cx="6070891" cy="244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6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494" y="2506281"/>
            <a:ext cx="1110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u="sng" dirty="0"/>
              <a:t>Решение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16"/>
              <p:cNvSpPr txBox="1"/>
              <p:nvPr/>
            </p:nvSpPr>
            <p:spPr bwMode="auto">
              <a:xfrm>
                <a:off x="2260600" y="4543425"/>
                <a:ext cx="4857566" cy="6352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тогда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где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 константа.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7" name="Объект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0600" y="4543425"/>
                <a:ext cx="4857566" cy="635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855159" y="413301"/>
                <a:ext cx="10538981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b="1" dirty="0"/>
                  <a:t>Задача 5.</a:t>
                </a:r>
                <a:r>
                  <a:rPr lang="ru-RU" dirty="0"/>
                  <a:t> </a:t>
                </a:r>
                <a:endParaRPr lang="en-US" dirty="0"/>
              </a:p>
              <a:p>
                <a:pPr lvl="1" algn="just"/>
                <a:r>
                  <a:rPr lang="ru-RU" dirty="0"/>
                  <a:t>На вход поступает массив из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чисел</a:t>
                </a:r>
                <a:r>
                  <a:rPr lang="en-US" dirty="0"/>
                  <a:t>.</a:t>
                </a:r>
                <a:r>
                  <a:rPr lang="ru-RU" dirty="0"/>
                  <a:t> </a:t>
                </a:r>
              </a:p>
              <a:p>
                <a:pPr lvl="1" algn="just"/>
                <a:r>
                  <a:rPr lang="ru-RU" dirty="0"/>
                  <a:t>Каждое число выбирается из множества целых чисел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{1,2, …, </m:t>
                    </m:r>
                    <m:r>
                      <a:rPr lang="ru-BY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/>
                  <a:t>, причём любой выбор является равновероятным.</a:t>
                </a:r>
                <a:r>
                  <a:rPr lang="en-US" dirty="0"/>
                  <a:t> </a:t>
                </a:r>
                <a:endParaRPr lang="ru-RU" dirty="0"/>
              </a:p>
              <a:p>
                <a:pPr lvl="1" algn="just"/>
                <a:r>
                  <a:rPr lang="ru-RU" dirty="0"/>
                  <a:t>Чему равна размерность задачи, т.е. какого количества бит достаточно, чтобы запрограммировать такой вход?</a:t>
                </a:r>
                <a:endParaRPr lang="en-US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59" y="413301"/>
                <a:ext cx="10538981" cy="1754326"/>
              </a:xfrm>
              <a:prstGeom prst="rect">
                <a:avLst/>
              </a:prstGeom>
              <a:blipFill>
                <a:blip r:embed="rId5"/>
                <a:stretch>
                  <a:fillRect l="-463" t="-2083" r="-521" b="-451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60600" y="3929310"/>
                <a:ext cx="4857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константа и не зависит от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, например,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600" y="3929310"/>
                <a:ext cx="4857567" cy="369332"/>
              </a:xfrm>
              <a:prstGeom prst="rect">
                <a:avLst/>
              </a:prstGeom>
              <a:blipFill>
                <a:blip r:embed="rId6"/>
                <a:stretch>
                  <a:fillRect l="-1129" t="-10000" r="-1757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874524"/>
              </p:ext>
            </p:extLst>
          </p:nvPr>
        </p:nvGraphicFramePr>
        <p:xfrm>
          <a:off x="2260600" y="2733675"/>
          <a:ext cx="59055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905440" imgH="1054080" progId="Equation.DSMT4">
                  <p:embed/>
                </p:oleObj>
              </mc:Choice>
              <mc:Fallback>
                <p:oleObj name="Equation" r:id="rId7" imgW="5905440" imgH="1054080" progId="Equation.DSMT4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2733675"/>
                        <a:ext cx="5905500" cy="1036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12"/>
              <p:cNvSpPr txBox="1"/>
              <p:nvPr/>
            </p:nvSpPr>
            <p:spPr bwMode="auto">
              <a:xfrm>
                <a:off x="7197724" y="3929062"/>
                <a:ext cx="1269267" cy="36933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3" name="Объект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7724" y="3929062"/>
                <a:ext cx="1269267" cy="369331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66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4" grpId="0" animBg="1"/>
      <p:bldP spid="1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3505" y="197224"/>
            <a:ext cx="8420754" cy="930166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Оценка трудоёмкости алгоритма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9788" y="1305913"/>
            <a:ext cx="10764608" cy="356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spcAft>
                <a:spcPts val="1000"/>
              </a:spcAft>
              <a:buAutoNum type="arabicParenR"/>
            </a:pPr>
            <a:r>
              <a:rPr lang="ru-RU" sz="2400" dirty="0"/>
              <a:t>Сформулировали задачу и описали алгоритм её решения.</a:t>
            </a:r>
          </a:p>
          <a:p>
            <a:pPr marL="514350" indent="-514350" algn="just">
              <a:spcAft>
                <a:spcPts val="1000"/>
              </a:spcAft>
              <a:buAutoNum type="arabicParenR"/>
            </a:pPr>
            <a:r>
              <a:rPr lang="ru-RU" sz="2400" dirty="0"/>
              <a:t>Вычислили время работы алгоритма (в худшем случае).</a:t>
            </a:r>
          </a:p>
          <a:p>
            <a:pPr algn="just">
              <a:spcAft>
                <a:spcPts val="1000"/>
              </a:spcAft>
            </a:pPr>
            <a:r>
              <a:rPr lang="ru-RU" sz="2400" dirty="0"/>
              <a:t>3</a:t>
            </a:r>
            <a:r>
              <a:rPr lang="en-US" sz="2400" dirty="0"/>
              <a:t>)</a:t>
            </a:r>
            <a:r>
              <a:rPr lang="ru-RU" sz="2400" dirty="0"/>
              <a:t>  Вычислили размерность задачи (по входным данным задачи).</a:t>
            </a:r>
          </a:p>
          <a:p>
            <a:pPr algn="just">
              <a:spcAft>
                <a:spcPts val="1000"/>
              </a:spcAft>
            </a:pPr>
            <a:r>
              <a:rPr lang="ru-RU" sz="2400" dirty="0"/>
              <a:t>4</a:t>
            </a:r>
            <a:r>
              <a:rPr lang="en-US" sz="2400" dirty="0"/>
              <a:t>) </a:t>
            </a:r>
            <a:r>
              <a:rPr lang="ru-RU" sz="2400" dirty="0"/>
              <a:t>Выразили время работы алгоритма через размерность задачи и получили функцию </a:t>
            </a:r>
            <a:r>
              <a:rPr lang="en-US" sz="2400" dirty="0"/>
              <a:t>T(l) </a:t>
            </a:r>
            <a:r>
              <a:rPr lang="ru-RU" sz="2400" dirty="0"/>
              <a:t>- трудоёмкость алгоритма.</a:t>
            </a:r>
          </a:p>
          <a:p>
            <a:pPr algn="just"/>
            <a:r>
              <a:rPr lang="ru-RU" sz="3200" dirty="0"/>
              <a:t>5</a:t>
            </a:r>
            <a:r>
              <a:rPr lang="en-US" sz="3200" dirty="0"/>
              <a:t>) </a:t>
            </a:r>
            <a:r>
              <a:rPr lang="ru-RU" sz="3200" dirty="0"/>
              <a:t>Теперь нужно сделать вывод о том, какой был разработан алгоритм: полиномиальный или</a:t>
            </a:r>
            <a:r>
              <a:rPr lang="en-US" sz="3200" dirty="0"/>
              <a:t> </a:t>
            </a:r>
            <a:r>
              <a:rPr lang="ru-RU" sz="3200" dirty="0"/>
              <a:t>экспоненциальный.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4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 txBox="1"/>
              <p:nvPr/>
            </p:nvSpPr>
            <p:spPr bwMode="auto">
              <a:xfrm>
                <a:off x="4008732" y="965744"/>
                <a:ext cx="3902359" cy="82589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ru-RU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ru-BY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BY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ru-BY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d>
                      <m:r>
                        <a:rPr lang="ru-RU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BY" sz="3200" dirty="0"/>
              </a:p>
            </p:txBody>
          </p:sp>
        </mc:Choice>
        <mc:Fallback xmlns="">
          <p:sp>
            <p:nvSpPr>
              <p:cNvPr id="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08732" y="965744"/>
                <a:ext cx="3902359" cy="825897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690519"/>
              </p:ext>
            </p:extLst>
          </p:nvPr>
        </p:nvGraphicFramePr>
        <p:xfrm>
          <a:off x="3826079" y="3261037"/>
          <a:ext cx="2570739" cy="85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97200" imgH="889000" progId="Equation.DSMT4">
                  <p:embed/>
                </p:oleObj>
              </mc:Choice>
              <mc:Fallback>
                <p:oleObj name="Equation" r:id="rId4" imgW="2997200" imgH="88900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6079" y="3261037"/>
                        <a:ext cx="2570739" cy="850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1898" y="2577481"/>
            <a:ext cx="3111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u="sng" dirty="0"/>
              <a:t>Сведения из математики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8473" y="2946813"/>
                <a:ext cx="93728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/>
                <a:r>
                  <a:rPr lang="en-US" sz="2000" dirty="0"/>
                  <a:t>1</a:t>
                </a:r>
                <a:r>
                  <a:rPr lang="ru-RU" sz="2000" dirty="0"/>
                  <a:t>)</a:t>
                </a:r>
                <a:r>
                  <a:rPr lang="en-US" sz="2000" dirty="0"/>
                  <a:t> </a:t>
                </a:r>
                <a:r>
                  <a:rPr lang="ru-RU" sz="2000" b="1" dirty="0"/>
                  <a:t>Полиномом</a:t>
                </a:r>
                <a:r>
                  <a:rPr lang="en-US" sz="2000" dirty="0"/>
                  <a:t> </a:t>
                </a:r>
                <a:r>
                  <a:rPr lang="ru-RU" sz="2000" dirty="0"/>
                  <a:t>степени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от аргумента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 называется функция следующего вида: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73" y="2946813"/>
                <a:ext cx="9372887" cy="400110"/>
              </a:xfrm>
              <a:prstGeom prst="rect">
                <a:avLst/>
              </a:prstGeom>
              <a:blipFill>
                <a:blip r:embed="rId6"/>
                <a:stretch>
                  <a:fillRect t="-7576" r="-390" b="-2575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41898" y="3984019"/>
                <a:ext cx="114999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/>
                <a:r>
                  <a:rPr lang="ru-RU" sz="2000" dirty="0"/>
                  <a:t>Полиномом</a:t>
                </a:r>
                <a:r>
                  <a:rPr lang="en-US" sz="2000" dirty="0"/>
                  <a:t> </a:t>
                </a:r>
                <a:r>
                  <a:rPr lang="ru-RU" sz="2000" dirty="0"/>
                  <a:t>является асимптотически положительной функцией тогда и только тогда, когда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/>
                  <a:t>.</a:t>
                </a:r>
                <a:endParaRPr lang="ru-RU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98" y="3984019"/>
                <a:ext cx="11499943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FC4122B-5BBB-4165-B126-B81F75C44F6B}"/>
              </a:ext>
            </a:extLst>
          </p:cNvPr>
          <p:cNvGrpSpPr/>
          <p:nvPr/>
        </p:nvGrpSpPr>
        <p:grpSpPr>
          <a:xfrm>
            <a:off x="948473" y="4612301"/>
            <a:ext cx="9976385" cy="1000871"/>
            <a:chOff x="948473" y="4612301"/>
            <a:chExt cx="9976385" cy="10008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948473" y="4612301"/>
                  <a:ext cx="997638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1"/>
                  <a:r>
                    <a:rPr lang="en-US" sz="2000" dirty="0"/>
                    <a:t>2</a:t>
                  </a:r>
                  <a:r>
                    <a:rPr lang="ru-RU" sz="2000" dirty="0"/>
                    <a:t>)</a:t>
                  </a:r>
                  <a:r>
                    <a:rPr lang="en-US" sz="2000" dirty="0"/>
                    <a:t> </a:t>
                  </a:r>
                  <a:r>
                    <a:rPr lang="ru-RU" sz="2000" b="1" dirty="0"/>
                    <a:t>Функция </a:t>
                  </a:r>
                  <a14:m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b="1" dirty="0"/>
                    <a:t> </a:t>
                  </a:r>
                  <a:r>
                    <a:rPr lang="ru-RU" sz="2000" b="1" dirty="0" err="1"/>
                    <a:t>полиномиально</a:t>
                  </a:r>
                  <a:r>
                    <a:rPr lang="ru-RU" sz="2000" b="1" dirty="0"/>
                    <a:t> ограничена</a:t>
                  </a:r>
                  <a:r>
                    <a:rPr lang="ru-RU" sz="2000" dirty="0"/>
                    <a:t>, если существует такая константа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ru-RU" sz="2000" dirty="0"/>
                    <a:t>, что</a:t>
                  </a: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473" y="4612301"/>
                  <a:ext cx="9976385" cy="400110"/>
                </a:xfrm>
                <a:prstGeom prst="rect">
                  <a:avLst/>
                </a:prstGeom>
                <a:blipFill>
                  <a:blip r:embed="rId8"/>
                  <a:stretch>
                    <a:fillRect t="-9231" r="-61" b="-27692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" name="Объект 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44515871"/>
                    </p:ext>
                  </p:extLst>
                </p:nvPr>
              </p:nvGraphicFramePr>
              <p:xfrm>
                <a:off x="4102623" y="5090215"/>
                <a:ext cx="1478854" cy="52295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9" imgW="1765300" imgH="558800" progId="Equation.DSMT4">
                        <p:embed/>
                      </p:oleObj>
                    </mc:Choice>
                    <mc:Fallback>
                      <p:oleObj name="Equation" r:id="rId9" imgW="1765300" imgH="558800" progId="Equation.DSMT4">
                        <p:embed/>
                        <p:pic>
                          <p:nvPicPr>
                            <p:cNvPr id="9" name="Объект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02623" y="5090215"/>
                              <a:ext cx="1478854" cy="522957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9" name="Объект 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44515871"/>
                    </p:ext>
                  </p:extLst>
                </p:nvPr>
              </p:nvGraphicFramePr>
              <p:xfrm>
                <a:off x="4102623" y="5090215"/>
                <a:ext cx="1478854" cy="52295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60430" name="Equation" r:id="rId11" imgW="1765300" imgH="558800" progId="Equation.DSMT4">
                        <p:embed/>
                      </p:oleObj>
                    </mc:Choice>
                    <mc:Fallback>
                      <p:oleObj name="Equation" r:id="rId11" imgW="1765300" imgH="558800" progId="Equation.DSMT4">
                        <p:embed/>
                        <p:pic>
                          <p:nvPicPr>
                            <p:cNvPr id="9" name="Объект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02623" y="5090215"/>
                              <a:ext cx="1478854" cy="522957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06F22F77-A294-4823-AE9F-E6F5B0322F75}"/>
              </a:ext>
            </a:extLst>
          </p:cNvPr>
          <p:cNvGrpSpPr/>
          <p:nvPr/>
        </p:nvGrpSpPr>
        <p:grpSpPr>
          <a:xfrm>
            <a:off x="949833" y="5690976"/>
            <a:ext cx="10685433" cy="707886"/>
            <a:chOff x="949833" y="5690976"/>
            <a:chExt cx="10685433" cy="707886"/>
          </a:xfrm>
        </p:grpSpPr>
        <p:sp>
          <p:nvSpPr>
            <p:cNvPr id="11" name="TextBox 10"/>
            <p:cNvSpPr txBox="1"/>
            <p:nvPr/>
          </p:nvSpPr>
          <p:spPr>
            <a:xfrm>
              <a:off x="949833" y="5690976"/>
              <a:ext cx="106854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ru-RU" sz="2000" dirty="0"/>
                <a:t>3) Любая положительная полиномиальная функция возрастает быстрее, чем любая </a:t>
              </a:r>
              <a:r>
                <a:rPr lang="ru-RU" sz="2000" dirty="0" err="1"/>
                <a:t>полилогарифмическая</a:t>
              </a:r>
              <a:r>
                <a:rPr lang="ru-RU" sz="2000" dirty="0"/>
                <a:t> функция</a:t>
              </a:r>
              <a:r>
                <a:rPr lang="en-US" sz="2000" dirty="0"/>
                <a:t> (                       ).</a:t>
              </a:r>
              <a:endParaRPr lang="ru-RU" sz="2000" dirty="0"/>
            </a:p>
          </p:txBody>
        </p:sp>
        <p:graphicFrame>
          <p:nvGraphicFramePr>
            <p:cNvPr id="12" name="Объект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8062528"/>
                </p:ext>
              </p:extLst>
            </p:nvPr>
          </p:nvGraphicFramePr>
          <p:xfrm>
            <a:off x="5111449" y="6017648"/>
            <a:ext cx="11811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180588" imgH="330057" progId="Equation.DSMT4">
                    <p:embed/>
                  </p:oleObj>
                </mc:Choice>
                <mc:Fallback>
                  <p:oleObj name="Equation" r:id="rId13" imgW="1180588" imgH="330057" progId="Equation.DSMT4">
                    <p:embed/>
                    <p:pic>
                      <p:nvPicPr>
                        <p:cNvPr id="12" name="Объект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1449" y="6017648"/>
                          <a:ext cx="1181100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1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46B7965-7559-4D5F-A491-945C04405D61}"/>
              </a:ext>
            </a:extLst>
          </p:cNvPr>
          <p:cNvSpPr txBox="1"/>
          <p:nvPr/>
        </p:nvSpPr>
        <p:spPr>
          <a:xfrm>
            <a:off x="554184" y="368681"/>
            <a:ext cx="11440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Алгоритм называется </a:t>
            </a:r>
            <a:r>
              <a:rPr lang="ru-RU" sz="3200" b="1" dirty="0"/>
              <a:t>полиномиальным</a:t>
            </a:r>
            <a:r>
              <a:rPr lang="ru-RU" sz="3200" dirty="0"/>
              <a:t>, если его трудоемкость</a:t>
            </a:r>
            <a:endParaRPr lang="x-non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E816BE-4377-40A8-A0AE-A2BBA4C25011}"/>
                  </a:ext>
                </a:extLst>
              </p:cNvPr>
              <p:cNvSpPr txBox="1"/>
              <p:nvPr/>
            </p:nvSpPr>
            <p:spPr>
              <a:xfrm>
                <a:off x="554184" y="1537600"/>
                <a:ext cx="114767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3200" dirty="0"/>
                  <a:t>где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3200" dirty="0"/>
                  <a:t> – полином или </a:t>
                </a:r>
                <a:r>
                  <a:rPr lang="ru-RU" sz="3200" dirty="0" err="1"/>
                  <a:t>полиномиально</a:t>
                </a:r>
                <a:r>
                  <a:rPr lang="ru-RU" sz="3200" dirty="0"/>
                  <a:t> ограниченная функция. </a:t>
                </a:r>
                <a:endParaRPr lang="ru-BY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E5E816BE-4377-40A8-A0AE-A2BBA4C25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84" y="1537600"/>
                <a:ext cx="11476732" cy="584775"/>
              </a:xfrm>
              <a:prstGeom prst="rect">
                <a:avLst/>
              </a:prstGeom>
              <a:blipFill>
                <a:blip r:embed="rId16" cstate="print"/>
                <a:stretch>
                  <a:fillRect l="-1381" t="-12500" r="-319" b="-34375"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74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 txBox="1"/>
              <p:nvPr/>
            </p:nvSpPr>
            <p:spPr bwMode="auto">
              <a:xfrm>
                <a:off x="4332619" y="896331"/>
                <a:ext cx="4151904" cy="584776"/>
              </a:xfrm>
              <a:prstGeom prst="rect">
                <a:avLst/>
              </a:prstGeom>
              <a:noFill/>
            </p:spPr>
            <p:txBody>
              <a:bodyPr>
                <a:normAutofit fontScale="40000" lnSpcReduction="20000"/>
              </a:bodyPr>
              <a:lstStyle/>
              <a:p>
                <a:pPr/>
                <a:br>
                  <a:rPr lang="ru-BY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8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BY" sz="8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8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ru-BY" sz="8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BY" sz="8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ru-BY" sz="8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BY" sz="8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80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BY" sz="8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8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ru-BY" sz="8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BY" sz="8000" dirty="0"/>
              </a:p>
            </p:txBody>
          </p:sp>
        </mc:Choice>
        <mc:Fallback xmlns="">
          <p:sp>
            <p:nvSpPr>
              <p:cNvPr id="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2619" y="896331"/>
                <a:ext cx="4151904" cy="584776"/>
              </a:xfrm>
              <a:prstGeom prst="rect">
                <a:avLst/>
              </a:prstGeom>
              <a:blipFill>
                <a:blip r:embed="rId3"/>
                <a:stretch>
                  <a:fillRect l="-1175" b="-1145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 txBox="1"/>
              <p:nvPr/>
            </p:nvSpPr>
            <p:spPr bwMode="auto">
              <a:xfrm>
                <a:off x="4297362" y="3732212"/>
                <a:ext cx="2551845" cy="496888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func>
                        <m:func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BY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&gt;1 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4" name="Объект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97362" y="3732212"/>
                <a:ext cx="2551845" cy="496888"/>
              </a:xfrm>
              <a:prstGeom prst="rect">
                <a:avLst/>
              </a:prstGeom>
              <a:blipFill>
                <a:blip r:embed="rId4"/>
                <a:stretch>
                  <a:fillRect t="-1220" b="-243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00660" y="3003141"/>
            <a:ext cx="269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/>
              <a:t>Сведения</a:t>
            </a:r>
            <a:r>
              <a:rPr lang="ru-RU" u="sng" dirty="0"/>
              <a:t> </a:t>
            </a:r>
            <a:r>
              <a:rPr lang="ru-RU" b="1" u="sng" dirty="0"/>
              <a:t>из математики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0175" y="3372473"/>
            <a:ext cx="457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1) </a:t>
            </a:r>
            <a:r>
              <a:rPr lang="ru-RU" b="1" dirty="0"/>
              <a:t>Экспоненциальная функция </a:t>
            </a:r>
            <a:r>
              <a:rPr lang="ru-RU" dirty="0"/>
              <a:t>это функция: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23192" y="4250291"/>
                <a:ext cx="100126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ru-RU" dirty="0"/>
                  <a:t>Например, экспоненциальными являются такие функции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3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ru-RU" dirty="0"/>
                  <a:t>Экспонента – показательная функция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, где </a:t>
                </a:r>
                <a:r>
                  <a:rPr lang="en-US" i="1" dirty="0">
                    <a:latin typeface="Cambria Math" panose="02040503050406030204" pitchFamily="18" charset="0"/>
                  </a:rPr>
                  <a:t>e</a:t>
                </a:r>
                <a:r>
                  <a:rPr lang="en-US" i="1" dirty="0"/>
                  <a:t> – </a:t>
                </a:r>
                <a:r>
                  <a:rPr lang="ru-RU" dirty="0"/>
                  <a:t>основание натурального логарифма </a:t>
                </a:r>
                <a:endParaRPr lang="ru-RU" i="1" baseline="30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92" y="4250291"/>
                <a:ext cx="10012653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813050"/>
              </p:ext>
            </p:extLst>
          </p:nvPr>
        </p:nvGraphicFramePr>
        <p:xfrm>
          <a:off x="9854110" y="4700474"/>
          <a:ext cx="1079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79032" imgH="253890" progId="Equation.DSMT4">
                  <p:embed/>
                </p:oleObj>
              </mc:Choice>
              <mc:Fallback>
                <p:oleObj name="Equation" r:id="rId6" imgW="1079032" imgH="253890" progId="Equation.DSMT4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4110" y="4700474"/>
                        <a:ext cx="10795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00660" y="5138769"/>
            <a:ext cx="869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2)  Любая экспоненциальная  функция  возрастает быстрее полиномиальной функции.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69389" y="5810901"/>
                <a:ext cx="7607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3) Функция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возрастает быстрее, чем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, но медленнее, чем функция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i="1" baseline="30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aseline="30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89" y="5810901"/>
                <a:ext cx="7607275" cy="369332"/>
              </a:xfrm>
              <a:prstGeom prst="rect">
                <a:avLst/>
              </a:prstGeom>
              <a:blipFill>
                <a:blip r:embed="rId8"/>
                <a:stretch>
                  <a:fillRect l="-641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507A6C-7F3D-4DF2-9C0A-4295E4BE8BF9}"/>
              </a:ext>
            </a:extLst>
          </p:cNvPr>
          <p:cNvSpPr txBox="1"/>
          <p:nvPr/>
        </p:nvSpPr>
        <p:spPr>
          <a:xfrm>
            <a:off x="375747" y="285421"/>
            <a:ext cx="11697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Алгоритм называется </a:t>
            </a:r>
            <a:r>
              <a:rPr lang="ru-RU" sz="3200" b="1" dirty="0"/>
              <a:t>экспоненциальным</a:t>
            </a:r>
            <a:r>
              <a:rPr lang="ru-RU" sz="3200" dirty="0"/>
              <a:t>, если его трудоемкость</a:t>
            </a:r>
            <a:endParaRPr lang="x-non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B220E0-D74B-4CB7-AEDB-245FD046921D}"/>
                  </a:ext>
                </a:extLst>
              </p:cNvPr>
              <p:cNvSpPr txBox="1"/>
              <p:nvPr/>
            </p:nvSpPr>
            <p:spPr>
              <a:xfrm>
                <a:off x="554184" y="1537600"/>
                <a:ext cx="75578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3200" dirty="0"/>
                  <a:t>где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xp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3200" dirty="0"/>
                  <a:t> – экспоненциальная </a:t>
                </a:r>
                <a:r>
                  <a:rPr lang="ru-RU" sz="32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функция</a:t>
                </a:r>
                <a:r>
                  <a:rPr lang="ru-RU" sz="3200" dirty="0"/>
                  <a:t>. </a:t>
                </a:r>
                <a:endParaRPr lang="ru-BY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B220E0-D74B-4CB7-AEDB-245FD0469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84" y="1537600"/>
                <a:ext cx="7557838" cy="584775"/>
              </a:xfrm>
              <a:prstGeom prst="rect">
                <a:avLst/>
              </a:prstGeom>
              <a:blipFill>
                <a:blip r:embed="rId10"/>
                <a:stretch>
                  <a:fillRect l="-2097" t="-15625" r="-645" b="-3437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45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10" grpId="0"/>
      <p:bldP spid="1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092" y="1779725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u="sng" dirty="0"/>
              <a:t>Размерность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8"/>
              <p:cNvSpPr txBox="1"/>
              <p:nvPr/>
            </p:nvSpPr>
            <p:spPr bwMode="auto">
              <a:xfrm>
                <a:off x="57092" y="2140159"/>
                <a:ext cx="4734340" cy="1770034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Входные данные: 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1,2,…,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сли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не зависит от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например</m:t>
                      </m:r>
                      <m:r>
                        <m:rPr>
                          <m:nor/>
                        </m:rPr>
                        <a:rPr lang="ru-RU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ru-RU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то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BY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где 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константа, не зависящая от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" name="Объект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092" y="2140159"/>
                <a:ext cx="4734340" cy="1770034"/>
              </a:xfrm>
              <a:prstGeom prst="rect">
                <a:avLst/>
              </a:prstGeom>
              <a:blipFill>
                <a:blip r:embed="rId3" cstate="print"/>
                <a:stretch>
                  <a:fillRect l="-129"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751355" y="1929088"/>
            <a:ext cx="272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u="sng" dirty="0"/>
              <a:t>Время работы алгоритма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17859" y="1929088"/>
            <a:ext cx="153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u="sng" dirty="0"/>
              <a:t>Трудоёмкость</a:t>
            </a: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825191"/>
              </p:ext>
            </p:extLst>
          </p:nvPr>
        </p:nvGraphicFramePr>
        <p:xfrm>
          <a:off x="5694481" y="2415663"/>
          <a:ext cx="533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3160" imgH="342720" progId="Equation.DSMT4">
                  <p:embed/>
                </p:oleObj>
              </mc:Choice>
              <mc:Fallback>
                <p:oleObj name="Equation" r:id="rId4" imgW="533160" imgH="342720" progId="Equation.DSMT4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4481" y="2415663"/>
                        <a:ext cx="5334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440452"/>
              </p:ext>
            </p:extLst>
          </p:nvPr>
        </p:nvGraphicFramePr>
        <p:xfrm>
          <a:off x="8709764" y="2567057"/>
          <a:ext cx="1473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73120" imgH="723600" progId="Equation.DSMT4">
                  <p:embed/>
                </p:oleObj>
              </mc:Choice>
              <mc:Fallback>
                <p:oleObj name="Equation" r:id="rId6" imgW="1473120" imgH="723600" progId="Equation.DSMT4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9764" y="2567057"/>
                        <a:ext cx="14732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7915513" y="4908267"/>
                <a:ext cx="40270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b="1" u="sng"/>
                        <m:t>О</m:t>
                      </m:r>
                      <m:r>
                        <m:rPr>
                          <m:nor/>
                        </m:rPr>
                        <a:rPr lang="ru-RU" b="1" i="1" u="sng"/>
                        <m:t>твет</m:t>
                      </m:r>
                      <m:r>
                        <m:rPr>
                          <m:nor/>
                        </m:rPr>
                        <a:rPr lang="ru-RU" i="1" u="sng"/>
                        <m:t>: алгоритм </m:t>
                      </m:r>
                      <m:r>
                        <m:rPr>
                          <m:nor/>
                        </m:rPr>
                        <a:rPr lang="ru-RU" b="0" i="1" u="sng" smtClean="0"/>
                        <m:t>полиномиальный</m:t>
                      </m:r>
                    </m:oMath>
                  </m:oMathPara>
                </a14:m>
                <a:endParaRPr lang="ru-RU" u="sng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513" y="4908267"/>
                <a:ext cx="4027064" cy="369332"/>
              </a:xfrm>
              <a:prstGeom prst="rect">
                <a:avLst/>
              </a:prstGeom>
              <a:blipFill>
                <a:blip r:embed="rId8" cstate="print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6" name="Рисунок 15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18" name="Прямая соединительная линия 17"/>
          <p:cNvCxnSpPr>
            <a:cxnSpLocks/>
          </p:cNvCxnSpPr>
          <p:nvPr/>
        </p:nvCxnSpPr>
        <p:spPr>
          <a:xfrm flipH="1">
            <a:off x="4712168" y="1621185"/>
            <a:ext cx="18071" cy="5005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Стрелка вправо 19"/>
          <p:cNvSpPr/>
          <p:nvPr/>
        </p:nvSpPr>
        <p:spPr>
          <a:xfrm>
            <a:off x="7490580" y="2555450"/>
            <a:ext cx="564777" cy="17223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4804760" y="3046832"/>
            <a:ext cx="2809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dirty="0"/>
              <a:t>Будем предполагать, что в результате суммирования не произойдёт переполнения. </a:t>
            </a:r>
          </a:p>
          <a:p>
            <a:pPr algn="just"/>
            <a:r>
              <a:rPr lang="ru-RU" sz="1200" dirty="0"/>
              <a:t>Так как каждое число занимает </a:t>
            </a:r>
            <a:r>
              <a:rPr lang="en-US" sz="1200" dirty="0"/>
              <a:t>C</a:t>
            </a:r>
            <a:r>
              <a:rPr lang="en-US" sz="1200" baseline="-25000" dirty="0"/>
              <a:t>1</a:t>
            </a:r>
            <a:r>
              <a:rPr lang="en-US" sz="1200" dirty="0"/>
              <a:t> </a:t>
            </a:r>
            <a:r>
              <a:rPr lang="ru-RU" sz="1200" dirty="0"/>
              <a:t>бит, то</a:t>
            </a:r>
            <a:r>
              <a:rPr lang="en-US" sz="1200" dirty="0"/>
              <a:t> </a:t>
            </a:r>
            <a:r>
              <a:rPr lang="ru-RU" sz="1200" dirty="0"/>
              <a:t>сложение двух чисел будет выполнено за время </a:t>
            </a:r>
            <a:r>
              <a:rPr lang="en-US" sz="1200" dirty="0"/>
              <a:t>O(C</a:t>
            </a:r>
            <a:r>
              <a:rPr lang="en-US" sz="1200" baseline="-25000" dirty="0"/>
              <a:t>1</a:t>
            </a:r>
            <a:r>
              <a:rPr lang="en-US" sz="1200" dirty="0"/>
              <a:t>)</a:t>
            </a:r>
            <a:r>
              <a:rPr lang="ru-RU" sz="1200" dirty="0"/>
              <a:t>.</a:t>
            </a:r>
            <a:r>
              <a:rPr lang="en-US" sz="1200" dirty="0"/>
              <a:t> </a:t>
            </a:r>
            <a:endParaRPr lang="ru-RU" sz="1200" dirty="0"/>
          </a:p>
          <a:p>
            <a:pPr algn="just"/>
            <a:endParaRPr lang="ru-RU" sz="1200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1F9074DE-BB0B-4850-A35C-43976B6C7B4D}"/>
              </a:ext>
            </a:extLst>
          </p:cNvPr>
          <p:cNvGrpSpPr/>
          <p:nvPr/>
        </p:nvGrpSpPr>
        <p:grpSpPr>
          <a:xfrm>
            <a:off x="460217" y="102223"/>
            <a:ext cx="9031831" cy="1534991"/>
            <a:chOff x="460217" y="102223"/>
            <a:chExt cx="9031831" cy="1569660"/>
          </a:xfrm>
        </p:grpSpPr>
        <p:sp>
          <p:nvSpPr>
            <p:cNvPr id="27" name="TextBox 26"/>
            <p:cNvSpPr txBox="1"/>
            <p:nvPr/>
          </p:nvSpPr>
          <p:spPr>
            <a:xfrm>
              <a:off x="460217" y="102223"/>
              <a:ext cx="903183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b="1" dirty="0"/>
                <a:t>Задача.</a:t>
              </a:r>
            </a:p>
            <a:p>
              <a:pPr lvl="1"/>
              <a:r>
                <a:rPr lang="ru-RU" sz="2400" dirty="0"/>
                <a:t>На вход поступает массив из </a:t>
              </a:r>
              <a:r>
                <a:rPr lang="en-US" sz="2400" dirty="0"/>
                <a:t>n </a:t>
              </a:r>
              <a:r>
                <a:rPr lang="ru-RU" sz="2400" dirty="0"/>
                <a:t>чисел</a:t>
              </a:r>
              <a:endParaRPr lang="en-US" sz="2400" dirty="0"/>
            </a:p>
            <a:p>
              <a:pPr lvl="1"/>
              <a:r>
                <a:rPr lang="ru-RU" sz="2400" dirty="0"/>
                <a:t>Нужно найти сумму этих чисел</a:t>
              </a:r>
            </a:p>
            <a:p>
              <a:pPr lvl="1"/>
              <a:r>
                <a:rPr lang="ru-RU" sz="2400" dirty="0"/>
                <a:t>Какой это алгоритм: полиномиальный или экспоненциальный?</a:t>
              </a:r>
              <a:r>
                <a:rPr lang="en-US" dirty="0"/>
                <a:t> </a:t>
              </a:r>
              <a:endParaRPr lang="ru-RU" dirty="0"/>
            </a:p>
          </p:txBody>
        </p:sp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1188697"/>
                </p:ext>
              </p:extLst>
            </p:nvPr>
          </p:nvGraphicFramePr>
          <p:xfrm>
            <a:off x="5961181" y="559138"/>
            <a:ext cx="1086311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167893" imgH="291973" progId="Equation.DSMT4">
                    <p:embed/>
                  </p:oleObj>
                </mc:Choice>
                <mc:Fallback>
                  <p:oleObj name="Equation" r:id="rId10" imgW="1167893" imgH="291973" progId="Equation.DSMT4">
                    <p:embed/>
                    <p:pic>
                      <p:nvPicPr>
                        <p:cNvPr id="28" name="Объект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1181" y="559138"/>
                          <a:ext cx="1086311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2186845"/>
                </p:ext>
              </p:extLst>
            </p:nvPr>
          </p:nvGraphicFramePr>
          <p:xfrm>
            <a:off x="5131800" y="962393"/>
            <a:ext cx="14732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473200" imgH="292100" progId="Equation.DSMT4">
                    <p:embed/>
                  </p:oleObj>
                </mc:Choice>
                <mc:Fallback>
                  <p:oleObj name="Equation" r:id="rId12" imgW="1473200" imgH="292100" progId="Equation.DSMT4">
                    <p:embed/>
                    <p:pic>
                      <p:nvPicPr>
                        <p:cNvPr id="29" name="Объект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1800" y="962393"/>
                          <a:ext cx="14732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E9DAAF58-4ECD-4496-BE7E-D49564FD1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186696"/>
              </p:ext>
            </p:extLst>
          </p:nvPr>
        </p:nvGraphicFramePr>
        <p:xfrm>
          <a:off x="613475" y="3919626"/>
          <a:ext cx="2331476" cy="18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068">
                  <a:extLst>
                    <a:ext uri="{9D8B030D-6E8A-4147-A177-3AD203B41FA5}">
                      <a16:colId xmlns:a16="http://schemas.microsoft.com/office/drawing/2014/main" val="3408318261"/>
                    </a:ext>
                  </a:extLst>
                </a:gridCol>
                <a:gridCol w="333068">
                  <a:extLst>
                    <a:ext uri="{9D8B030D-6E8A-4147-A177-3AD203B41FA5}">
                      <a16:colId xmlns:a16="http://schemas.microsoft.com/office/drawing/2014/main" val="3316813489"/>
                    </a:ext>
                  </a:extLst>
                </a:gridCol>
                <a:gridCol w="333068">
                  <a:extLst>
                    <a:ext uri="{9D8B030D-6E8A-4147-A177-3AD203B41FA5}">
                      <a16:colId xmlns:a16="http://schemas.microsoft.com/office/drawing/2014/main" val="1081667727"/>
                    </a:ext>
                  </a:extLst>
                </a:gridCol>
                <a:gridCol w="333068">
                  <a:extLst>
                    <a:ext uri="{9D8B030D-6E8A-4147-A177-3AD203B41FA5}">
                      <a16:colId xmlns:a16="http://schemas.microsoft.com/office/drawing/2014/main" val="2674394111"/>
                    </a:ext>
                  </a:extLst>
                </a:gridCol>
                <a:gridCol w="333068">
                  <a:extLst>
                    <a:ext uri="{9D8B030D-6E8A-4147-A177-3AD203B41FA5}">
                      <a16:colId xmlns:a16="http://schemas.microsoft.com/office/drawing/2014/main" val="625744548"/>
                    </a:ext>
                  </a:extLst>
                </a:gridCol>
                <a:gridCol w="333068">
                  <a:extLst>
                    <a:ext uri="{9D8B030D-6E8A-4147-A177-3AD203B41FA5}">
                      <a16:colId xmlns:a16="http://schemas.microsoft.com/office/drawing/2014/main" val="494118726"/>
                    </a:ext>
                  </a:extLst>
                </a:gridCol>
                <a:gridCol w="333068">
                  <a:extLst>
                    <a:ext uri="{9D8B030D-6E8A-4147-A177-3AD203B41FA5}">
                      <a16:colId xmlns:a16="http://schemas.microsoft.com/office/drawing/2014/main" val="416731597"/>
                    </a:ext>
                  </a:extLst>
                </a:gridCol>
              </a:tblGrid>
              <a:tr h="31150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x-non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x-none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x-none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x-none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0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0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=32</a:t>
                      </a:r>
                      <a:endParaRPr lang="x-none" sz="1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185936"/>
                  </a:ext>
                </a:extLst>
              </a:tr>
              <a:tr h="329830"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813367"/>
                  </a:ext>
                </a:extLst>
              </a:tr>
              <a:tr h="329830"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105262"/>
                  </a:ext>
                </a:extLst>
              </a:tr>
              <a:tr h="357316"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531979"/>
                  </a:ext>
                </a:extLst>
              </a:tr>
              <a:tr h="357316"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58863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5C0C53-21E2-45B1-AAD3-5047C395F6C6}"/>
              </a:ext>
            </a:extLst>
          </p:cNvPr>
          <p:cNvSpPr txBox="1"/>
          <p:nvPr/>
        </p:nvSpPr>
        <p:spPr>
          <a:xfrm>
            <a:off x="2963143" y="4280268"/>
            <a:ext cx="80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1-е число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5AE6AF-CD68-496D-B379-DC8EB8DF5A82}"/>
              </a:ext>
            </a:extLst>
          </p:cNvPr>
          <p:cNvSpPr txBox="1"/>
          <p:nvPr/>
        </p:nvSpPr>
        <p:spPr>
          <a:xfrm>
            <a:off x="2944950" y="4631268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2-е число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876BE91-1EDF-4B0E-BF2A-22F56BF74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08296"/>
              </p:ext>
            </p:extLst>
          </p:nvPr>
        </p:nvGraphicFramePr>
        <p:xfrm>
          <a:off x="4912200" y="4296695"/>
          <a:ext cx="2349669" cy="993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67">
                  <a:extLst>
                    <a:ext uri="{9D8B030D-6E8A-4147-A177-3AD203B41FA5}">
                      <a16:colId xmlns:a16="http://schemas.microsoft.com/office/drawing/2014/main" val="3015283516"/>
                    </a:ext>
                  </a:extLst>
                </a:gridCol>
                <a:gridCol w="335667">
                  <a:extLst>
                    <a:ext uri="{9D8B030D-6E8A-4147-A177-3AD203B41FA5}">
                      <a16:colId xmlns:a16="http://schemas.microsoft.com/office/drawing/2014/main" val="4075640393"/>
                    </a:ext>
                  </a:extLst>
                </a:gridCol>
                <a:gridCol w="335667">
                  <a:extLst>
                    <a:ext uri="{9D8B030D-6E8A-4147-A177-3AD203B41FA5}">
                      <a16:colId xmlns:a16="http://schemas.microsoft.com/office/drawing/2014/main" val="4191187473"/>
                    </a:ext>
                  </a:extLst>
                </a:gridCol>
                <a:gridCol w="335667">
                  <a:extLst>
                    <a:ext uri="{9D8B030D-6E8A-4147-A177-3AD203B41FA5}">
                      <a16:colId xmlns:a16="http://schemas.microsoft.com/office/drawing/2014/main" val="4047932635"/>
                    </a:ext>
                  </a:extLst>
                </a:gridCol>
                <a:gridCol w="335667">
                  <a:extLst>
                    <a:ext uri="{9D8B030D-6E8A-4147-A177-3AD203B41FA5}">
                      <a16:colId xmlns:a16="http://schemas.microsoft.com/office/drawing/2014/main" val="955334079"/>
                    </a:ext>
                  </a:extLst>
                </a:gridCol>
                <a:gridCol w="335667">
                  <a:extLst>
                    <a:ext uri="{9D8B030D-6E8A-4147-A177-3AD203B41FA5}">
                      <a16:colId xmlns:a16="http://schemas.microsoft.com/office/drawing/2014/main" val="3195362889"/>
                    </a:ext>
                  </a:extLst>
                </a:gridCol>
                <a:gridCol w="335667">
                  <a:extLst>
                    <a:ext uri="{9D8B030D-6E8A-4147-A177-3AD203B41FA5}">
                      <a16:colId xmlns:a16="http://schemas.microsoft.com/office/drawing/2014/main" val="3988790346"/>
                    </a:ext>
                  </a:extLst>
                </a:gridCol>
              </a:tblGrid>
              <a:tr h="262144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x-non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x-none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x-none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x-none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0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x-none" sz="1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912706"/>
                  </a:ext>
                </a:extLst>
              </a:tr>
              <a:tr h="276430"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273189"/>
                  </a:ext>
                </a:extLst>
              </a:tr>
              <a:tr h="276430"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433109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0527C8C-B8DC-480C-B8D6-7C5B2BB804E0}"/>
              </a:ext>
            </a:extLst>
          </p:cNvPr>
          <p:cNvSpPr txBox="1"/>
          <p:nvPr/>
        </p:nvSpPr>
        <p:spPr>
          <a:xfrm>
            <a:off x="3003930" y="5360122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-е число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9F8B5F-48BA-4DBE-BC38-1B7C595BA577}"/>
              </a:ext>
            </a:extLst>
          </p:cNvPr>
          <p:cNvSpPr txBox="1"/>
          <p:nvPr/>
        </p:nvSpPr>
        <p:spPr>
          <a:xfrm>
            <a:off x="2944950" y="50091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Правая фигурная скобка 30">
            <a:extLst>
              <a:ext uri="{FF2B5EF4-FFF2-40B4-BE49-F238E27FC236}">
                <a16:creationId xmlns:a16="http://schemas.microsoft.com/office/drawing/2014/main" id="{240E68F0-1638-4132-BBF5-46F201441790}"/>
              </a:ext>
            </a:extLst>
          </p:cNvPr>
          <p:cNvSpPr/>
          <p:nvPr/>
        </p:nvSpPr>
        <p:spPr>
          <a:xfrm rot="5400000">
            <a:off x="1571690" y="4969153"/>
            <a:ext cx="385808" cy="22851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E1A0E1-58AF-48F1-8792-BB54BB0563B1}"/>
              </a:ext>
            </a:extLst>
          </p:cNvPr>
          <p:cNvSpPr txBox="1"/>
          <p:nvPr/>
        </p:nvSpPr>
        <p:spPr>
          <a:xfrm>
            <a:off x="1493718" y="6304632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биты</a:t>
            </a:r>
            <a:endParaRPr lang="x-non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46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/>
      <p:bldP spid="11" grpId="0"/>
      <p:bldP spid="14" grpId="0" animBg="1"/>
      <p:bldP spid="20" grpId="0" animBg="1"/>
      <p:bldP spid="21" grpId="0"/>
      <p:bldP spid="3" grpId="0"/>
      <p:bldP spid="23" grpId="0"/>
      <p:bldP spid="24" grpId="0"/>
      <p:bldP spid="25" grpId="0"/>
      <p:bldP spid="31" grpId="0" animBg="1"/>
      <p:bldP spid="3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1692" y="195413"/>
                <a:ext cx="9031831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b="1" dirty="0"/>
                  <a:t>Задача.</a:t>
                </a:r>
              </a:p>
              <a:p>
                <a:pPr lvl="1"/>
                <a:r>
                  <a:rPr lang="ru-RU" sz="2400" dirty="0"/>
                  <a:t>На вход поступает одно целое  положительное число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/>
                  <a:t>.</a:t>
                </a:r>
                <a:endParaRPr lang="en-US" sz="2400" dirty="0"/>
              </a:p>
              <a:p>
                <a:pPr lvl="1"/>
                <a:r>
                  <a:rPr lang="ru-RU" sz="2400" dirty="0"/>
                  <a:t>Нужно вычислить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!=1⋅2⋅…⋅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ru-RU" sz="2400" dirty="0"/>
              </a:p>
              <a:p>
                <a:pPr lvl="1"/>
                <a:r>
                  <a:rPr lang="ru-RU" sz="2400" dirty="0"/>
                  <a:t>Какой это алгоритм: полиномиальный или экспоненциальный?</a:t>
                </a:r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92" y="195413"/>
                <a:ext cx="9031831" cy="1569660"/>
              </a:xfrm>
              <a:prstGeom prst="rect">
                <a:avLst/>
              </a:prstGeom>
              <a:blipFill>
                <a:blip r:embed="rId4"/>
                <a:stretch>
                  <a:fillRect l="-1080" t="-3101" b="-775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8"/>
              <p:cNvSpPr txBox="1"/>
              <p:nvPr/>
            </p:nvSpPr>
            <p:spPr bwMode="auto">
              <a:xfrm>
                <a:off x="205536" y="2387599"/>
                <a:ext cx="4546049" cy="127481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BY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Входные данные: </m:t>
                      </m:r>
                    </m:oMath>
                  </m:oMathPara>
                </a14:m>
                <a:endParaRPr lang="ru-RU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единственное число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Предположим,что </m:t>
                      </m:r>
                      <m:sSup>
                        <m:s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тогда </m:t>
                      </m:r>
                    </m:oMath>
                  </m:oMathPara>
                </a14:m>
                <a:endParaRPr lang="ru-RU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BY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" name="Объект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536" y="2387599"/>
                <a:ext cx="4546049" cy="1274819"/>
              </a:xfrm>
              <a:prstGeom prst="rect">
                <a:avLst/>
              </a:prstGeom>
              <a:blipFill>
                <a:blip r:embed="rId5"/>
                <a:stretch>
                  <a:fillRect l="-40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323152"/>
              </p:ext>
            </p:extLst>
          </p:nvPr>
        </p:nvGraphicFramePr>
        <p:xfrm>
          <a:off x="6326671" y="2421190"/>
          <a:ext cx="546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5760" imgH="342720" progId="Equation.DSMT4">
                  <p:embed/>
                </p:oleObj>
              </mc:Choice>
              <mc:Fallback>
                <p:oleObj name="Equation" r:id="rId6" imgW="545760" imgH="342720" progId="Equation.DSMT4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671" y="2421190"/>
                        <a:ext cx="5461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9566169" y="4239357"/>
                <a:ext cx="2414505" cy="639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b="1"/>
                        <m:t>О</m:t>
                      </m:r>
                      <m:r>
                        <m:rPr>
                          <m:nor/>
                        </m:rPr>
                        <a:rPr lang="ru-RU" b="1" i="1"/>
                        <m:t>твет</m:t>
                      </m:r>
                      <m:r>
                        <m:rPr>
                          <m:nor/>
                        </m:rPr>
                        <a:rPr lang="ru-RU" i="1"/>
                        <m:t>: алгоритм экспоненциальный</m:t>
                      </m:r>
                      <m:r>
                        <m:rPr>
                          <m:nor/>
                        </m:rPr>
                        <a:rPr lang="ru-RU" b="0" i="1" smtClean="0"/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6169" y="4239357"/>
                <a:ext cx="2414505" cy="639983"/>
              </a:xfrm>
              <a:prstGeom prst="rect">
                <a:avLst/>
              </a:prstGeom>
              <a:blipFill>
                <a:blip r:embed="rId8" cstate="print"/>
                <a:stretch>
                  <a:fillRect b="-3810"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079284"/>
              </p:ext>
            </p:extLst>
          </p:nvPr>
        </p:nvGraphicFramePr>
        <p:xfrm>
          <a:off x="9849926" y="2795645"/>
          <a:ext cx="1371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71600" imgH="850680" progId="Equation.DSMT4">
                  <p:embed/>
                </p:oleObj>
              </mc:Choice>
              <mc:Fallback>
                <p:oleObj name="Equation" r:id="rId9" imgW="1371600" imgH="850680" progId="Equation.DSMT4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9926" y="2795645"/>
                        <a:ext cx="13716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11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771593" y="2670370"/>
                <a:ext cx="4671928" cy="3542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1600" dirty="0"/>
                  <a:t>Сколько бы времени не занимало одно перемножение двух  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1600" i="1" dirty="0"/>
                  <a:t>-</a:t>
                </a:r>
                <a:r>
                  <a:rPr lang="ru-RU" sz="1600" dirty="0"/>
                  <a:t>битных чисел, например, </a:t>
                </a:r>
              </a:p>
              <a:p>
                <a:pPr marL="800100" lvl="1" indent="-342900" algn="just">
                  <a:buAutoNum type="arabicParenBoth"/>
                </a:pPr>
                <a:r>
                  <a:rPr lang="ru-RU" sz="1600" dirty="0"/>
                  <a:t>в «столбик»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600" dirty="0"/>
                  <a:t> </a:t>
                </a:r>
                <a:endParaRPr lang="ru-RU" sz="1600" baseline="30000" dirty="0"/>
              </a:p>
              <a:p>
                <a:pPr marL="800100" lvl="1" indent="-342900" algn="just">
                  <a:buAutoNum type="arabicParenBoth"/>
                </a:pPr>
                <a:r>
                  <a:rPr lang="ru-RU" sz="1600" dirty="0"/>
                  <a:t>алгоритм </a:t>
                </a:r>
                <a:r>
                  <a:rPr lang="ru-RU" sz="1600" dirty="0" err="1"/>
                  <a:t>Карацубы</a:t>
                </a:r>
                <a:r>
                  <a:rPr lang="ru-RU" sz="1600" dirty="0"/>
                  <a:t>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1,585</m:t>
                            </m:r>
                          </m:sup>
                        </m:sSup>
                      </m:e>
                    </m:d>
                  </m:oMath>
                </a14:m>
                <a:endParaRPr lang="ru-RU" sz="1600" dirty="0"/>
              </a:p>
              <a:p>
                <a:pPr marL="800100" lvl="1" indent="-342900">
                  <a:buAutoNum type="arabicParenBoth"/>
                </a:pPr>
                <a:r>
                  <a:rPr lang="ru-RU" sz="1600" dirty="0"/>
                  <a:t>используя быстрое преобразование Фурье –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</m:func>
                  </m:oMath>
                </a14:m>
                <a:endParaRPr lang="en-US" sz="1600" dirty="0"/>
              </a:p>
              <a:p>
                <a:r>
                  <a:rPr lang="ru-RU" sz="1600" dirty="0"/>
                  <a:t>число перемножений  будет  всегда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1600" dirty="0"/>
                  <a:t>.</a:t>
                </a:r>
                <a:endParaRPr lang="en-US" sz="1600" dirty="0"/>
              </a:p>
              <a:p>
                <a:pPr algn="just"/>
                <a:endParaRPr lang="en-US" sz="1600" dirty="0"/>
              </a:p>
              <a:p>
                <a:pPr algn="just"/>
                <a:r>
                  <a:rPr lang="ru-RU" sz="1600" dirty="0"/>
                  <a:t>Необходимо также учесть, что длина чисел растёт. </a:t>
                </a:r>
                <a:endParaRPr lang="en-US" sz="1600" dirty="0"/>
              </a:p>
              <a:p>
                <a:pPr lvl="1" algn="just"/>
                <a:r>
                  <a:rPr lang="ru-RU" sz="1600" dirty="0"/>
                  <a:t>Например, на последнем шаге мы умножаем число </a:t>
                </a:r>
                <a14:m>
                  <m:oMath xmlns:m="http://schemas.openxmlformats.org/officeDocument/2006/math">
                    <m:r>
                      <a:rPr lang="ru-RU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1600" dirty="0"/>
                  <a:t> (в нём столько бит, сколько на входе алгоритма) на число (</a:t>
                </a:r>
                <a14:m>
                  <m:oMath xmlns:m="http://schemas.openxmlformats.org/officeDocument/2006/math">
                    <m:r>
                      <a:rPr lang="ru-RU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1600" i="1" dirty="0" smtClean="0">
                        <a:latin typeface="Cambria Math" panose="02040503050406030204" pitchFamily="18" charset="0"/>
                      </a:rPr>
                      <m:t>−1)!, </m:t>
                    </m:r>
                  </m:oMath>
                </a14:m>
                <a:r>
                  <a:rPr lang="ru-RU" sz="1600" dirty="0"/>
                  <a:t>которое гораздо длиннее. Так, значение </a:t>
                </a:r>
                <a:r>
                  <a:rPr lang="en-US" sz="1600" dirty="0"/>
                  <a:t>21!  </a:t>
                </a:r>
                <a:r>
                  <a:rPr lang="ru-RU" sz="1600" dirty="0"/>
                  <a:t>уже не помещается в </a:t>
                </a:r>
                <a:r>
                  <a:rPr lang="en-US" sz="1600" dirty="0"/>
                  <a:t>int64.</a:t>
                </a:r>
                <a:endParaRPr lang="ru-RU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593" y="2670370"/>
                <a:ext cx="4671928" cy="3542252"/>
              </a:xfrm>
              <a:prstGeom prst="rect">
                <a:avLst/>
              </a:prstGeom>
              <a:blipFill>
                <a:blip r:embed="rId12"/>
                <a:stretch>
                  <a:fillRect l="-783" t="-516" r="-653" b="-137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11326" y="1966216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u="sng" dirty="0"/>
              <a:t>Размерность задачи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35223" y="1963917"/>
            <a:ext cx="272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u="sng" dirty="0"/>
              <a:t>Время работы алгоритма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17589" y="1963917"/>
            <a:ext cx="153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u="sng" dirty="0"/>
              <a:t>Трудоёмкость</a:t>
            </a:r>
          </a:p>
        </p:txBody>
      </p:sp>
      <p:cxnSp>
        <p:nvCxnSpPr>
          <p:cNvPr id="22" name="Прямая соединительная линия 21"/>
          <p:cNvCxnSpPr>
            <a:cxnSpLocks/>
          </p:cNvCxnSpPr>
          <p:nvPr/>
        </p:nvCxnSpPr>
        <p:spPr>
          <a:xfrm>
            <a:off x="4751585" y="1963917"/>
            <a:ext cx="0" cy="4798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Стрелка вправо 23"/>
          <p:cNvSpPr/>
          <p:nvPr/>
        </p:nvSpPr>
        <p:spPr>
          <a:xfrm>
            <a:off x="8736944" y="2148583"/>
            <a:ext cx="564777" cy="17223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id="{2AC795D6-9E5A-4881-9BDC-FC309D617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827839"/>
              </p:ext>
            </p:extLst>
          </p:nvPr>
        </p:nvGraphicFramePr>
        <p:xfrm>
          <a:off x="641627" y="3885676"/>
          <a:ext cx="234966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67">
                  <a:extLst>
                    <a:ext uri="{9D8B030D-6E8A-4147-A177-3AD203B41FA5}">
                      <a16:colId xmlns:a16="http://schemas.microsoft.com/office/drawing/2014/main" val="3015283516"/>
                    </a:ext>
                  </a:extLst>
                </a:gridCol>
                <a:gridCol w="335667">
                  <a:extLst>
                    <a:ext uri="{9D8B030D-6E8A-4147-A177-3AD203B41FA5}">
                      <a16:colId xmlns:a16="http://schemas.microsoft.com/office/drawing/2014/main" val="4075640393"/>
                    </a:ext>
                  </a:extLst>
                </a:gridCol>
                <a:gridCol w="335667">
                  <a:extLst>
                    <a:ext uri="{9D8B030D-6E8A-4147-A177-3AD203B41FA5}">
                      <a16:colId xmlns:a16="http://schemas.microsoft.com/office/drawing/2014/main" val="4191187473"/>
                    </a:ext>
                  </a:extLst>
                </a:gridCol>
                <a:gridCol w="335667">
                  <a:extLst>
                    <a:ext uri="{9D8B030D-6E8A-4147-A177-3AD203B41FA5}">
                      <a16:colId xmlns:a16="http://schemas.microsoft.com/office/drawing/2014/main" val="4047932635"/>
                    </a:ext>
                  </a:extLst>
                </a:gridCol>
                <a:gridCol w="335667">
                  <a:extLst>
                    <a:ext uri="{9D8B030D-6E8A-4147-A177-3AD203B41FA5}">
                      <a16:colId xmlns:a16="http://schemas.microsoft.com/office/drawing/2014/main" val="955334079"/>
                    </a:ext>
                  </a:extLst>
                </a:gridCol>
                <a:gridCol w="463054">
                  <a:extLst>
                    <a:ext uri="{9D8B030D-6E8A-4147-A177-3AD203B41FA5}">
                      <a16:colId xmlns:a16="http://schemas.microsoft.com/office/drawing/2014/main" val="31953628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88790346"/>
                    </a:ext>
                  </a:extLst>
                </a:gridCol>
              </a:tblGrid>
              <a:tr h="262144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x-none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x-none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x-none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x-none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x-none" sz="1400" b="0" i="1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912706"/>
                  </a:ext>
                </a:extLst>
              </a:tr>
              <a:tr h="276430"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273189"/>
                  </a:ext>
                </a:extLst>
              </a:tr>
            </a:tbl>
          </a:graphicData>
        </a:graphic>
      </p:graphicFrame>
      <p:sp>
        <p:nvSpPr>
          <p:cNvPr id="27" name="Правая фигурная скобка 26">
            <a:extLst>
              <a:ext uri="{FF2B5EF4-FFF2-40B4-BE49-F238E27FC236}">
                <a16:creationId xmlns:a16="http://schemas.microsoft.com/office/drawing/2014/main" id="{0899DEE3-877E-4437-9DA2-0E133F41CAD6}"/>
              </a:ext>
            </a:extLst>
          </p:cNvPr>
          <p:cNvSpPr/>
          <p:nvPr/>
        </p:nvSpPr>
        <p:spPr>
          <a:xfrm rot="5400000">
            <a:off x="1628572" y="3641010"/>
            <a:ext cx="385808" cy="233963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04DFF6-5BA8-492E-8D41-BA74513793F9}"/>
              </a:ext>
            </a:extLst>
          </p:cNvPr>
          <p:cNvSpPr txBox="1"/>
          <p:nvPr/>
        </p:nvSpPr>
        <p:spPr>
          <a:xfrm>
            <a:off x="1523356" y="5003733"/>
            <a:ext cx="584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биты</a:t>
            </a:r>
            <a:endParaRPr lang="x-non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C593A9-E123-4577-9F41-B252556F3DB7}"/>
                  </a:ext>
                </a:extLst>
              </p:cNvPr>
              <p:cNvSpPr txBox="1"/>
              <p:nvPr/>
            </p:nvSpPr>
            <p:spPr>
              <a:xfrm>
                <a:off x="3128219" y="4178359"/>
                <a:ext cx="9452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число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x-none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C593A9-E123-4577-9F41-B252556F3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219" y="4178359"/>
                <a:ext cx="945259" cy="369332"/>
              </a:xfrm>
              <a:prstGeom prst="rect">
                <a:avLst/>
              </a:prstGeom>
              <a:blipFill>
                <a:blip r:embed="rId13"/>
                <a:stretch>
                  <a:fillRect l="-5161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28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9" grpId="0"/>
      <p:bldP spid="20" grpId="0"/>
      <p:bldP spid="21" grpId="0"/>
      <p:bldP spid="24" grpId="0" animBg="1"/>
      <p:bldP spid="27" grpId="0" animBg="1"/>
      <p:bldP spid="28" grpId="0"/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 txBox="1"/>
              <p:nvPr/>
            </p:nvSpPr>
            <p:spPr bwMode="auto">
              <a:xfrm>
                <a:off x="914401" y="1442616"/>
                <a:ext cx="9135208" cy="954107"/>
              </a:xfrm>
              <a:prstGeom prst="rect">
                <a:avLst/>
              </a:prstGeom>
              <a:noFill/>
            </p:spPr>
            <p:txBody>
              <a:bodyPr>
                <a:normAutofit fontScale="25000" lnSpcReduction="20000"/>
              </a:bodyPr>
              <a:lstStyle/>
              <a:p>
                <a:pPr/>
                <a:br>
                  <a:rPr lang="ru-BY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9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BY" sz="9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9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ru-BY" sz="9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9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ru-BY" sz="9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BY" sz="9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ru-RU" sz="9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9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ru-RU" sz="9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BY" sz="9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9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9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sz="9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ru-RU" sz="9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𝑀𝑎𝑥</m:t>
                                      </m:r>
                                      <m:r>
                                        <a:rPr lang="en-US" sz="9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9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en-US" sz="9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sz="9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d>
                      <m:r>
                        <a:rPr lang="ru-BY" sz="9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ru-RU" sz="9600" dirty="0"/>
                        <m:t>где </m:t>
                      </m:r>
                      <m:r>
                        <a:rPr lang="en-US" sz="9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RU" sz="9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9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9600">
                          <a:latin typeface="Cambria Math" panose="02040503050406030204" pitchFamily="18" charset="0"/>
                        </a:rPr>
                        <m:t>полином от двух переменных:</m:t>
                      </m:r>
                    </m:oMath>
                  </m:oMathPara>
                </a14:m>
                <a:endParaRPr lang="ru-RU" sz="9600" dirty="0"/>
              </a:p>
              <a:p>
                <a:endParaRPr lang="ru-BY" sz="8000" dirty="0"/>
              </a:p>
            </p:txBody>
          </p:sp>
        </mc:Choice>
        <mc:Fallback xmlns="">
          <p:sp>
            <p:nvSpPr>
              <p:cNvPr id="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1" y="1442616"/>
                <a:ext cx="9135208" cy="954107"/>
              </a:xfrm>
              <a:prstGeom prst="rect">
                <a:avLst/>
              </a:prstGeom>
              <a:blipFill>
                <a:blip r:embed="rId2"/>
                <a:stretch>
                  <a:fillRect l="-13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507A6C-7F3D-4DF2-9C0A-4295E4BE8BF9}"/>
                  </a:ext>
                </a:extLst>
              </p:cNvPr>
              <p:cNvSpPr txBox="1"/>
              <p:nvPr/>
            </p:nvSpPr>
            <p:spPr>
              <a:xfrm>
                <a:off x="142948" y="138090"/>
                <a:ext cx="116925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800" dirty="0"/>
                  <a:t>Алгоритм решения называется </a:t>
                </a:r>
                <a:r>
                  <a:rPr lang="ru-RU" sz="2800" b="1" dirty="0" err="1"/>
                  <a:t>псевдополиномиальным</a:t>
                </a:r>
                <a:r>
                  <a:rPr lang="ru-RU" sz="2800" dirty="0"/>
                  <a:t>, если для любой его индивидуальной задачи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x-none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507A6C-7F3D-4DF2-9C0A-4295E4BE8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48" y="138090"/>
                <a:ext cx="11692562" cy="954107"/>
              </a:xfrm>
              <a:prstGeom prst="rect">
                <a:avLst/>
              </a:prstGeom>
              <a:blipFill>
                <a:blip r:embed="rId4"/>
                <a:stretch>
                  <a:fillRect l="-1042" t="-6410" r="-1042" b="-1794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B220E0-D74B-4CB7-AEDB-245FD046921D}"/>
                  </a:ext>
                </a:extLst>
              </p:cNvPr>
              <p:cNvSpPr txBox="1"/>
              <p:nvPr/>
            </p:nvSpPr>
            <p:spPr>
              <a:xfrm>
                <a:off x="685930" y="2288066"/>
                <a:ext cx="1059166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400" lvl="1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размерности задачи</m:t>
                    </m:r>
                  </m:oMath>
                </a14:m>
                <a:r>
                  <a:rPr lang="ru-RU" sz="2400" b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sz="2400" b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(длина в битах входных данных </a:t>
                </a:r>
                <a:r>
                  <a:rPr lang="ru-RU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индивидуальной </a:t>
                </a:r>
                <a:r>
                  <a:rPr lang="ru-RU" sz="2400" b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задачи</a:t>
                </a:r>
                <a:r>
                  <a:rPr lang="en-US" sz="2400" b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ru-RU" sz="2400" b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sz="2400" b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;</a:t>
                </a:r>
                <a:endParaRPr lang="ru-RU" sz="2400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ru-RU" sz="2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400" dirty="0"/>
                  <a:t> значение наибольшего по абсолютной величине числового параметра индивидуальной задачи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(если у задачи несколько числовых параметров, то иногда берут среднее из них). </a:t>
                </a:r>
                <a:endParaRPr lang="ru-BY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B220E0-D74B-4CB7-AEDB-245FD0469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30" y="2288066"/>
                <a:ext cx="10591669" cy="1938992"/>
              </a:xfrm>
              <a:prstGeom prst="rect">
                <a:avLst/>
              </a:prstGeom>
              <a:blipFill>
                <a:blip r:embed="rId5"/>
                <a:stretch>
                  <a:fillRect t="-2516" r="-1324" b="-628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4860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ED5605-C032-44C9-AF64-5B981FEAA2C4}"/>
              </a:ext>
            </a:extLst>
          </p:cNvPr>
          <p:cNvSpPr txBox="1"/>
          <p:nvPr/>
        </p:nvSpPr>
        <p:spPr>
          <a:xfrm>
            <a:off x="591824" y="810642"/>
            <a:ext cx="1131263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Для задач, имеющих числовые параметры, </a:t>
            </a:r>
            <a:r>
              <a:rPr lang="ru-RU" sz="3200" dirty="0" err="1"/>
              <a:t>псевдополиномиальные</a:t>
            </a:r>
            <a:r>
              <a:rPr lang="ru-RU" sz="3200" dirty="0"/>
              <a:t> алгоритмы на практике ведут себя как экспоненциальные только при очень больших значениях числовых параметров индивидуальных  задач. </a:t>
            </a:r>
          </a:p>
          <a:p>
            <a:pPr algn="just"/>
            <a:endParaRPr lang="ru-RU" sz="3200" dirty="0"/>
          </a:p>
          <a:p>
            <a:pPr algn="just"/>
            <a:r>
              <a:rPr lang="ru-RU" sz="3200" dirty="0"/>
              <a:t>Во всех случаях, кроме очень больших значений числового параметра (которые могут и не встречаться в реальных  задачах), они работают, как полиномиальные.</a:t>
            </a:r>
            <a:endParaRPr lang="ru-BY" sz="3200" dirty="0"/>
          </a:p>
        </p:txBody>
      </p:sp>
    </p:spTree>
    <p:extLst>
      <p:ext uri="{BB962C8B-B14F-4D97-AF65-F5344CB8AC3E}">
        <p14:creationId xmlns:p14="http://schemas.microsoft.com/office/powerpoint/2010/main" val="17879021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E36853-FD56-4525-9E0A-BFB23BDB9A54}"/>
                  </a:ext>
                </a:extLst>
              </p:cNvPr>
              <p:cNvSpPr txBox="1"/>
              <p:nvPr/>
            </p:nvSpPr>
            <p:spPr>
              <a:xfrm>
                <a:off x="398586" y="276792"/>
                <a:ext cx="1139189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dirty="0"/>
                  <a:t>Пример. </a:t>
                </a:r>
              </a:p>
              <a:p>
                <a:pPr lvl="1"/>
                <a:r>
                  <a:rPr lang="ru-RU" sz="2400" dirty="0"/>
                  <a:t>Задан массив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А</m:t>
                    </m:r>
                  </m:oMath>
                </a14:m>
                <a:r>
                  <a:rPr lang="ru-RU" sz="2400" dirty="0"/>
                  <a:t> из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целых положительных чисел. Подсчитать частоту встречаемости всех элементов.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E36853-FD56-4525-9E0A-BFB23BDB9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86" y="276792"/>
                <a:ext cx="11391899" cy="1200329"/>
              </a:xfrm>
              <a:prstGeom prst="rect">
                <a:avLst/>
              </a:prstGeom>
              <a:blipFill>
                <a:blip r:embed="rId3"/>
                <a:stretch>
                  <a:fillRect l="-803" t="-4061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A5A291-EFD4-404C-96E8-1C5E108B0196}"/>
                  </a:ext>
                </a:extLst>
              </p:cNvPr>
              <p:cNvSpPr txBox="1"/>
              <p:nvPr/>
            </p:nvSpPr>
            <p:spPr>
              <a:xfrm>
                <a:off x="251091" y="4232624"/>
                <a:ext cx="6705890" cy="1314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ru-RU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ru-RU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ru-RU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где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6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ru-RU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6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A5A291-EFD4-404C-96E8-1C5E108B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91" y="4232624"/>
                <a:ext cx="6705890" cy="13142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Таблица 2">
            <a:extLst>
              <a:ext uri="{FF2B5EF4-FFF2-40B4-BE49-F238E27FC236}">
                <a16:creationId xmlns:a16="http://schemas.microsoft.com/office/drawing/2014/main" id="{CA347C36-3CD0-44D4-AC2C-C43E74E34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995140"/>
              </p:ext>
            </p:extLst>
          </p:nvPr>
        </p:nvGraphicFramePr>
        <p:xfrm>
          <a:off x="8428441" y="3045288"/>
          <a:ext cx="2564148" cy="18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358">
                  <a:extLst>
                    <a:ext uri="{9D8B030D-6E8A-4147-A177-3AD203B41FA5}">
                      <a16:colId xmlns:a16="http://schemas.microsoft.com/office/drawing/2014/main" val="3408318261"/>
                    </a:ext>
                  </a:extLst>
                </a:gridCol>
                <a:gridCol w="427358">
                  <a:extLst>
                    <a:ext uri="{9D8B030D-6E8A-4147-A177-3AD203B41FA5}">
                      <a16:colId xmlns:a16="http://schemas.microsoft.com/office/drawing/2014/main" val="3316813489"/>
                    </a:ext>
                  </a:extLst>
                </a:gridCol>
                <a:gridCol w="427358">
                  <a:extLst>
                    <a:ext uri="{9D8B030D-6E8A-4147-A177-3AD203B41FA5}">
                      <a16:colId xmlns:a16="http://schemas.microsoft.com/office/drawing/2014/main" val="2674394111"/>
                    </a:ext>
                  </a:extLst>
                </a:gridCol>
                <a:gridCol w="427358">
                  <a:extLst>
                    <a:ext uri="{9D8B030D-6E8A-4147-A177-3AD203B41FA5}">
                      <a16:colId xmlns:a16="http://schemas.microsoft.com/office/drawing/2014/main" val="625744548"/>
                    </a:ext>
                  </a:extLst>
                </a:gridCol>
                <a:gridCol w="427358">
                  <a:extLst>
                    <a:ext uri="{9D8B030D-6E8A-4147-A177-3AD203B41FA5}">
                      <a16:colId xmlns:a16="http://schemas.microsoft.com/office/drawing/2014/main" val="494118726"/>
                    </a:ext>
                  </a:extLst>
                </a:gridCol>
                <a:gridCol w="427358">
                  <a:extLst>
                    <a:ext uri="{9D8B030D-6E8A-4147-A177-3AD203B41FA5}">
                      <a16:colId xmlns:a16="http://schemas.microsoft.com/office/drawing/2014/main" val="416731597"/>
                    </a:ext>
                  </a:extLst>
                </a:gridCol>
              </a:tblGrid>
              <a:tr h="31150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x-non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x-none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x-none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0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(=32)</a:t>
                      </a:r>
                      <a:endParaRPr lang="x-none" sz="1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185936"/>
                  </a:ext>
                </a:extLst>
              </a:tr>
              <a:tr h="329830"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813367"/>
                  </a:ext>
                </a:extLst>
              </a:tr>
              <a:tr h="329830"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105262"/>
                  </a:ext>
                </a:extLst>
              </a:tr>
              <a:tr h="357316"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531979"/>
                  </a:ext>
                </a:extLst>
              </a:tr>
              <a:tr h="357316"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58863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E3187FE-1289-493D-BF26-118A16A1F51B}"/>
              </a:ext>
            </a:extLst>
          </p:cNvPr>
          <p:cNvSpPr txBox="1"/>
          <p:nvPr/>
        </p:nvSpPr>
        <p:spPr>
          <a:xfrm>
            <a:off x="10951802" y="3469076"/>
            <a:ext cx="80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1-е число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F8A6DE-48ED-4ACA-964A-FEFAFE105212}"/>
              </a:ext>
            </a:extLst>
          </p:cNvPr>
          <p:cNvSpPr txBox="1"/>
          <p:nvPr/>
        </p:nvSpPr>
        <p:spPr>
          <a:xfrm>
            <a:off x="10933609" y="3820076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2-е число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D32E86-C7B2-4E60-BCB1-C9C2D70BBC16}"/>
              </a:ext>
            </a:extLst>
          </p:cNvPr>
          <p:cNvSpPr txBox="1"/>
          <p:nvPr/>
        </p:nvSpPr>
        <p:spPr>
          <a:xfrm>
            <a:off x="10992589" y="4548930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-е число</a:t>
            </a:r>
          </a:p>
        </p:txBody>
      </p:sp>
      <p:sp>
        <p:nvSpPr>
          <p:cNvPr id="20" name="Правая фигурная скобка 19">
            <a:extLst>
              <a:ext uri="{FF2B5EF4-FFF2-40B4-BE49-F238E27FC236}">
                <a16:creationId xmlns:a16="http://schemas.microsoft.com/office/drawing/2014/main" id="{D34FE316-4288-4DFB-BD19-BDD586CC7258}"/>
              </a:ext>
            </a:extLst>
          </p:cNvPr>
          <p:cNvSpPr/>
          <p:nvPr/>
        </p:nvSpPr>
        <p:spPr>
          <a:xfrm rot="5400000">
            <a:off x="9560349" y="4157961"/>
            <a:ext cx="385808" cy="22851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8574F4-7EEB-466E-A059-1713569EE1F4}"/>
              </a:ext>
            </a:extLst>
          </p:cNvPr>
          <p:cNvSpPr txBox="1"/>
          <p:nvPr/>
        </p:nvSpPr>
        <p:spPr>
          <a:xfrm>
            <a:off x="9482377" y="5493440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биты</a:t>
            </a:r>
            <a:endParaRPr lang="x-non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EFA275-1FCA-40D3-B86C-282998407CA0}"/>
              </a:ext>
            </a:extLst>
          </p:cNvPr>
          <p:cNvSpPr txBox="1"/>
          <p:nvPr/>
        </p:nvSpPr>
        <p:spPr>
          <a:xfrm>
            <a:off x="290453" y="1489435"/>
            <a:ext cx="79485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err="1"/>
              <a:t>Псевдополиномиальный</a:t>
            </a:r>
            <a:r>
              <a:rPr lang="ru-RU" sz="2400" b="1" dirty="0"/>
              <a:t> алгоритм</a:t>
            </a:r>
            <a:r>
              <a:rPr lang="en-US" sz="2400" b="1" dirty="0"/>
              <a:t> </a:t>
            </a:r>
            <a:r>
              <a:rPr lang="ru-RU" sz="2400" dirty="0"/>
              <a:t> </a:t>
            </a:r>
          </a:p>
          <a:p>
            <a:pPr marL="1257300" lvl="2" indent="-342900">
              <a:buFont typeface="+mj-lt"/>
              <a:buAutoNum type="arabicParenR"/>
            </a:pPr>
            <a:r>
              <a:rPr lang="ru-RU" sz="2400" dirty="0"/>
              <a:t>найдем максимальный элемент в массиве, предположим, что это число </a:t>
            </a:r>
            <a:r>
              <a:rPr lang="en-US" sz="2400" i="1" dirty="0"/>
              <a:t>M</a:t>
            </a:r>
            <a:r>
              <a:rPr lang="en-US" sz="2400" dirty="0"/>
              <a:t>;</a:t>
            </a:r>
          </a:p>
          <a:p>
            <a:pPr marL="1257300" lvl="2" indent="-342900">
              <a:buFont typeface="+mj-lt"/>
              <a:buAutoNum type="arabicParenR"/>
            </a:pPr>
            <a:r>
              <a:rPr lang="ru-RU" sz="2400" dirty="0"/>
              <a:t>выполним цикл от 1 до </a:t>
            </a:r>
            <a:r>
              <a:rPr lang="en-US" sz="2400" i="1" dirty="0"/>
              <a:t>M</a:t>
            </a:r>
            <a:r>
              <a:rPr lang="ru-RU" sz="2400" dirty="0"/>
              <a:t> и для каждого значения подсчитаем частоту его встречаемости в массиве</a:t>
            </a:r>
            <a:r>
              <a:rPr lang="en-US" sz="2400" dirty="0"/>
              <a:t>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2175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8" grpId="0"/>
      <p:bldP spid="19" grpId="0"/>
      <p:bldP spid="20" grpId="0" animBg="1"/>
      <p:bldP spid="2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B12663-73D2-4DB7-890F-E2854156E2C6}"/>
              </a:ext>
            </a:extLst>
          </p:cNvPr>
          <p:cNvSpPr txBox="1"/>
          <p:nvPr/>
        </p:nvSpPr>
        <p:spPr>
          <a:xfrm>
            <a:off x="254524" y="-60187"/>
            <a:ext cx="115130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Следующие задачи являются примерами 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полных задач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комбинаторной оптимизации, для которых существуют 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псевдополиномиальные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алгоритмы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(основаны на методе динамического программирования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6E34CD-50E0-4A20-A83C-7CFBD2135A94}"/>
                  </a:ext>
                </a:extLst>
              </p:cNvPr>
              <p:cNvSpPr txBox="1"/>
              <p:nvPr/>
            </p:nvSpPr>
            <p:spPr>
              <a:xfrm>
                <a:off x="502751" y="4521328"/>
                <a:ext cx="1101659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Например, 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для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1,3,3,5,6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имеем вариант разбиения: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1,3,5</m:t>
                        </m:r>
                      </m:e>
                    </m:d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3,6</m:t>
                        </m:r>
                      </m:e>
                    </m:d>
                  </m:oMath>
                </a14:m>
                <a:r>
                  <a:rPr lang="ru-RU" sz="2400" dirty="0"/>
                  <a:t>.</a:t>
                </a:r>
                <a:endParaRPr lang="ru-BY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6E34CD-50E0-4A20-A83C-7CFBD2135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1" y="4521328"/>
                <a:ext cx="11016593" cy="369332"/>
              </a:xfrm>
              <a:prstGeom prst="rect">
                <a:avLst/>
              </a:prstGeom>
              <a:blipFill>
                <a:blip r:embed="rId3"/>
                <a:stretch>
                  <a:fillRect l="-1272" t="-26667" b="-500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D47052-A9B0-5553-8D93-EA2FEF8FAF19}"/>
                  </a:ext>
                </a:extLst>
              </p:cNvPr>
              <p:cNvSpPr txBox="1"/>
              <p:nvPr/>
            </p:nvSpPr>
            <p:spPr>
              <a:xfrm>
                <a:off x="424427" y="1861239"/>
                <a:ext cx="11016593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arenR"/>
                </a:pPr>
                <a:r>
                  <a:rPr lang="ru-RU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Задача о разбиении 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мультимножества положительных целых чисел. </a:t>
                </a:r>
              </a:p>
              <a:p>
                <a:pPr lvl="2" algn="just"/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Задано мультимножество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целых положительных чисел. Можно ли его разбить на два подмножества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и 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так, чтобы сумма элементов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равнялась сумме элементов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 </a:t>
                </a:r>
                <a:endParaRPr lang="ru-RU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D47052-A9B0-5553-8D93-EA2FEF8FA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27" y="1861239"/>
                <a:ext cx="11016593" cy="1815882"/>
              </a:xfrm>
              <a:prstGeom prst="rect">
                <a:avLst/>
              </a:prstGeom>
              <a:blipFill>
                <a:blip r:embed="rId4"/>
                <a:stretch>
                  <a:fillRect l="-996" t="-3356" r="-1107" b="-838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20259E-89E6-5C0D-F19E-2B6BCAFA60A8}"/>
                  </a:ext>
                </a:extLst>
              </p:cNvPr>
              <p:cNvSpPr txBox="1"/>
              <p:nvPr/>
            </p:nvSpPr>
            <p:spPr>
              <a:xfrm>
                <a:off x="386122" y="5040469"/>
                <a:ext cx="1067704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Не всегда разбиение существует. Например, для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,3</m:t>
                        </m:r>
                      </m:e>
                    </m:d>
                  </m:oMath>
                </a14:m>
                <a:r>
                  <a:rPr lang="ru-RU" sz="2400" dirty="0"/>
                  <a:t> его нет.</a:t>
                </a:r>
                <a:endParaRPr lang="ru-BY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20259E-89E6-5C0D-F19E-2B6BCAFA6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22" y="5040469"/>
                <a:ext cx="10677041" cy="461665"/>
              </a:xfrm>
              <a:prstGeom prst="rect">
                <a:avLst/>
              </a:prstGeom>
              <a:blipFill>
                <a:blip r:embed="rId5"/>
                <a:stretch>
                  <a:fillRect l="-856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70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32968"/>
            <a:ext cx="115492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ru-RU" sz="2400" b="1" dirty="0"/>
              <a:t>Равнодоступная адресная машина </a:t>
            </a:r>
            <a:r>
              <a:rPr lang="ru-RU" sz="2400" dirty="0"/>
              <a:t>представляет собой вычислительную машину с одним сумматором, в котором команды программы не могут изменять сами себя. </a:t>
            </a:r>
          </a:p>
          <a:p>
            <a:pPr lvl="1" algn="just"/>
            <a:endParaRPr lang="ru-RU" sz="2400" dirty="0"/>
          </a:p>
          <a:p>
            <a:pPr lvl="1" algn="just"/>
            <a:r>
              <a:rPr lang="ru-RU" sz="2400" dirty="0"/>
              <a:t>РАМ состоит из </a:t>
            </a:r>
            <a:r>
              <a:rPr lang="ru-RU" sz="2400" b="1" dirty="0"/>
              <a:t>входной ленты</a:t>
            </a:r>
            <a:r>
              <a:rPr lang="ru-RU" sz="2400" dirty="0"/>
              <a:t>, с которой она может считывать данные в соответствии с их упорядоченностью, </a:t>
            </a:r>
            <a:r>
              <a:rPr lang="ru-RU" sz="2400" b="1" dirty="0"/>
              <a:t>выходной ленты</a:t>
            </a:r>
            <a:r>
              <a:rPr lang="ru-RU" sz="2400" dirty="0"/>
              <a:t>, на которую она может записывать (в первую свободную клетку), и </a:t>
            </a:r>
            <a:r>
              <a:rPr lang="ru-RU" sz="2400" b="1" dirty="0"/>
              <a:t>памяти</a:t>
            </a:r>
            <a:r>
              <a:rPr lang="ru-RU" sz="2400" dirty="0"/>
              <a:t>, которая состоит из последовательности регистров (ячейка с номером 0 – сумматор). </a:t>
            </a:r>
          </a:p>
          <a:p>
            <a:pPr lvl="1" algn="just"/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374E38-2318-44C2-82DA-0C546C184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667" y="3918620"/>
            <a:ext cx="4234591" cy="17069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AB256C-874A-49FE-8509-9A464D28E907}"/>
              </a:ext>
            </a:extLst>
          </p:cNvPr>
          <p:cNvSpPr txBox="1"/>
          <p:nvPr/>
        </p:nvSpPr>
        <p:spPr>
          <a:xfrm>
            <a:off x="0" y="3429000"/>
            <a:ext cx="7530501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ru-RU" sz="2400" dirty="0"/>
              <a:t>Программа - это последовательность команд (команды занумерованы числами 1,2, ….). </a:t>
            </a:r>
          </a:p>
          <a:p>
            <a:pPr lvl="1" algn="just"/>
            <a:r>
              <a:rPr lang="ru-RU" sz="2400" dirty="0"/>
              <a:t>Есть счетчик команд</a:t>
            </a:r>
            <a:r>
              <a:rPr lang="en-US" sz="2400" dirty="0"/>
              <a:t> – </a:t>
            </a:r>
            <a:r>
              <a:rPr lang="ru-RU" sz="2400" dirty="0"/>
              <a:t>целое число. </a:t>
            </a:r>
          </a:p>
          <a:p>
            <a:pPr lvl="1" algn="just"/>
            <a:r>
              <a:rPr lang="ru-RU" sz="2400" dirty="0"/>
              <a:t>Сама программа не записывается в память.</a:t>
            </a:r>
          </a:p>
          <a:p>
            <a:pPr lvl="1" algn="just"/>
            <a:r>
              <a:rPr lang="ru-RU" sz="2400" dirty="0"/>
              <a:t>Команды процессора выполняются последовательно, одновременно выполняемые команды отсутствуют (однопроцессорная машина). </a:t>
            </a:r>
          </a:p>
          <a:p>
            <a:pPr lvl="1" algn="just"/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8059247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C014DE-4E05-4663-A50E-D90FCBA38F7D}"/>
                  </a:ext>
                </a:extLst>
              </p:cNvPr>
              <p:cNvSpPr txBox="1"/>
              <p:nvPr/>
            </p:nvSpPr>
            <p:spPr>
              <a:xfrm>
                <a:off x="650889" y="5519038"/>
                <a:ext cx="110241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/>
                  <a:t>Так как дополнительная память, которая потребуется алгоритму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для того, чтобы  индивидуальную задачу можно было решить методом ДП нужно, чтобы размер множества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 </a:t>
                </a:r>
                <a:r>
                  <a:rPr lang="ru-RU" dirty="0"/>
                  <a:t>и сумма элементов  этого множества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 были не слишком велики. </a:t>
                </a:r>
                <a:endParaRPr lang="ru-BY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C014DE-4E05-4663-A50E-D90FCBA38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89" y="5519038"/>
                <a:ext cx="11024108" cy="923330"/>
              </a:xfrm>
              <a:prstGeom prst="rect">
                <a:avLst/>
              </a:prstGeom>
              <a:blipFill>
                <a:blip r:embed="rId3"/>
                <a:stretch>
                  <a:fillRect l="-498" t="-3289" r="-442" b="-921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Таблица 5">
            <a:extLst>
              <a:ext uri="{FF2B5EF4-FFF2-40B4-BE49-F238E27FC236}">
                <a16:creationId xmlns:a16="http://schemas.microsoft.com/office/drawing/2014/main" id="{D9805955-CE8D-0EEC-E1DE-1DB010FDC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678440"/>
              </p:ext>
            </p:extLst>
          </p:nvPr>
        </p:nvGraphicFramePr>
        <p:xfrm>
          <a:off x="4086091" y="2604665"/>
          <a:ext cx="2530570" cy="1495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10">
                  <a:extLst>
                    <a:ext uri="{9D8B030D-6E8A-4147-A177-3AD203B41FA5}">
                      <a16:colId xmlns:a16="http://schemas.microsoft.com/office/drawing/2014/main" val="2540410567"/>
                    </a:ext>
                  </a:extLst>
                </a:gridCol>
                <a:gridCol w="361510">
                  <a:extLst>
                    <a:ext uri="{9D8B030D-6E8A-4147-A177-3AD203B41FA5}">
                      <a16:colId xmlns:a16="http://schemas.microsoft.com/office/drawing/2014/main" val="2277106124"/>
                    </a:ext>
                  </a:extLst>
                </a:gridCol>
                <a:gridCol w="361510">
                  <a:extLst>
                    <a:ext uri="{9D8B030D-6E8A-4147-A177-3AD203B41FA5}">
                      <a16:colId xmlns:a16="http://schemas.microsoft.com/office/drawing/2014/main" val="86891720"/>
                    </a:ext>
                  </a:extLst>
                </a:gridCol>
                <a:gridCol w="361510">
                  <a:extLst>
                    <a:ext uri="{9D8B030D-6E8A-4147-A177-3AD203B41FA5}">
                      <a16:colId xmlns:a16="http://schemas.microsoft.com/office/drawing/2014/main" val="2791491411"/>
                    </a:ext>
                  </a:extLst>
                </a:gridCol>
                <a:gridCol w="361510">
                  <a:extLst>
                    <a:ext uri="{9D8B030D-6E8A-4147-A177-3AD203B41FA5}">
                      <a16:colId xmlns:a16="http://schemas.microsoft.com/office/drawing/2014/main" val="969075023"/>
                    </a:ext>
                  </a:extLst>
                </a:gridCol>
                <a:gridCol w="361510">
                  <a:extLst>
                    <a:ext uri="{9D8B030D-6E8A-4147-A177-3AD203B41FA5}">
                      <a16:colId xmlns:a16="http://schemas.microsoft.com/office/drawing/2014/main" val="1848849026"/>
                    </a:ext>
                  </a:extLst>
                </a:gridCol>
                <a:gridCol w="361510">
                  <a:extLst>
                    <a:ext uri="{9D8B030D-6E8A-4147-A177-3AD203B41FA5}">
                      <a16:colId xmlns:a16="http://schemas.microsoft.com/office/drawing/2014/main" val="125751897"/>
                    </a:ext>
                  </a:extLst>
                </a:gridCol>
              </a:tblGrid>
              <a:tr h="373999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879889"/>
                  </a:ext>
                </a:extLst>
              </a:tr>
              <a:tr h="373999"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695744"/>
                  </a:ext>
                </a:extLst>
              </a:tr>
              <a:tr h="373999"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256000"/>
                  </a:ext>
                </a:extLst>
              </a:tr>
              <a:tr h="373999"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1597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3667514-5FBA-E4BE-3CAB-AEEA0CCDF160}"/>
              </a:ext>
            </a:extLst>
          </p:cNvPr>
          <p:cNvSpPr txBox="1"/>
          <p:nvPr/>
        </p:nvSpPr>
        <p:spPr>
          <a:xfrm>
            <a:off x="4086091" y="22353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B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7AAB6-C4F1-F6DA-348D-523B6E553F1E}"/>
              </a:ext>
            </a:extLst>
          </p:cNvPr>
          <p:cNvSpPr txBox="1"/>
          <p:nvPr/>
        </p:nvSpPr>
        <p:spPr>
          <a:xfrm>
            <a:off x="4464734" y="22353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endParaRPr lang="ru-B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073AD-CF7A-10C8-2916-5C367DB3F9E4}"/>
              </a:ext>
            </a:extLst>
          </p:cNvPr>
          <p:cNvSpPr txBox="1"/>
          <p:nvPr/>
        </p:nvSpPr>
        <p:spPr>
          <a:xfrm>
            <a:off x="6282535" y="22353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ru-B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B9D287-FD52-23C7-F77C-0FB85C73164F}"/>
              </a:ext>
            </a:extLst>
          </p:cNvPr>
          <p:cNvSpPr txBox="1"/>
          <p:nvPr/>
        </p:nvSpPr>
        <p:spPr>
          <a:xfrm>
            <a:off x="5373634" y="223533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B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BBFAD1-B6F2-0608-2259-341A24D2AEB1}"/>
                  </a:ext>
                </a:extLst>
              </p:cNvPr>
              <p:cNvSpPr txBox="1"/>
              <p:nvPr/>
            </p:nvSpPr>
            <p:spPr>
              <a:xfrm>
                <a:off x="207390" y="209969"/>
                <a:ext cx="11585541" cy="1839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Псевдополиномиальный</a:t>
                </a:r>
                <a:r>
                  <a:rPr lang="ru-RU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алгоритм решения задачи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о разбиении мультимножества  положительных целых чисел трудоёмкости</a:t>
                </a:r>
              </a:p>
              <a:p>
                <a:pPr lvl="2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ru-RU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ru-RU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где</m:t>
                      </m:r>
                      <m:r>
                        <a:rPr lang="ru-RU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BBFAD1-B6F2-0608-2259-341A24D2A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90" y="209969"/>
                <a:ext cx="11585541" cy="1839221"/>
              </a:xfrm>
              <a:prstGeom prst="rect">
                <a:avLst/>
              </a:prstGeom>
              <a:blipFill>
                <a:blip r:embed="rId4"/>
                <a:stretch>
                  <a:fillRect l="-789" t="-2649" r="-78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E2D7500-3E07-6C5E-56CF-FEDF2A811296}"/>
              </a:ext>
            </a:extLst>
          </p:cNvPr>
          <p:cNvSpPr txBox="1"/>
          <p:nvPr/>
        </p:nvSpPr>
        <p:spPr>
          <a:xfrm>
            <a:off x="3729437" y="25973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B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CF708C-E4D2-E016-FDBB-573EB1C7DD8F}"/>
                  </a:ext>
                </a:extLst>
              </p:cNvPr>
              <p:cNvSpPr txBox="1"/>
              <p:nvPr/>
            </p:nvSpPr>
            <p:spPr>
              <a:xfrm>
                <a:off x="3392743" y="3742358"/>
                <a:ext cx="638380" cy="3583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ru-B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ru-BY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CF708C-E4D2-E016-FDBB-573EB1C7D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743" y="3742358"/>
                <a:ext cx="638380" cy="358303"/>
              </a:xfrm>
              <a:prstGeom prst="rect">
                <a:avLst/>
              </a:prstGeom>
              <a:blipFill>
                <a:blip r:embed="rId5"/>
                <a:stretch>
                  <a:fillRect l="-36538" t="-166102" r="-106731" b="-24576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F22713B-A2DC-F200-01CA-5726F4B64F05}"/>
              </a:ext>
            </a:extLst>
          </p:cNvPr>
          <p:cNvSpPr txBox="1"/>
          <p:nvPr/>
        </p:nvSpPr>
        <p:spPr>
          <a:xfrm>
            <a:off x="3744748" y="29667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endParaRPr lang="ru-BY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3DA527-04EB-2DB8-E6F9-89F47D43A919}"/>
              </a:ext>
            </a:extLst>
          </p:cNvPr>
          <p:cNvSpPr txBox="1"/>
          <p:nvPr/>
        </p:nvSpPr>
        <p:spPr>
          <a:xfrm>
            <a:off x="3717817" y="337302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B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820762-1531-9367-3BF6-F2B7AD5BCBF8}"/>
                  </a:ext>
                </a:extLst>
              </p:cNvPr>
              <p:cNvSpPr txBox="1"/>
              <p:nvPr/>
            </p:nvSpPr>
            <p:spPr>
              <a:xfrm>
                <a:off x="3004460" y="4534552"/>
                <a:ext cx="7551747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если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или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820762-1531-9367-3BF6-F2B7AD5BC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460" y="4534552"/>
                <a:ext cx="7551747" cy="319062"/>
              </a:xfrm>
              <a:prstGeom prst="rect">
                <a:avLst/>
              </a:prstGeom>
              <a:blipFill>
                <a:blip r:embed="rId6"/>
                <a:stretch>
                  <a:fillRect l="-969" r="-969" b="-250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6DCB456-50F3-2933-4CFC-DF86CAE2797C}"/>
                  </a:ext>
                </a:extLst>
              </p:cNvPr>
              <p:cNvSpPr txBox="1"/>
              <p:nvPr/>
            </p:nvSpPr>
            <p:spPr>
              <a:xfrm>
                <a:off x="3004460" y="4906663"/>
                <a:ext cx="27167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𝑓𝑎𝑙𝑠𝑒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иначе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6DCB456-50F3-2933-4CFC-DF86CAE27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460" y="4906663"/>
                <a:ext cx="2716706" cy="276999"/>
              </a:xfrm>
              <a:prstGeom prst="rect">
                <a:avLst/>
              </a:prstGeom>
              <a:blipFill>
                <a:blip r:embed="rId7"/>
                <a:stretch>
                  <a:fillRect l="-2691" t="-2222" r="-897" b="-3555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70ED097-BDD9-F876-2A62-437917A90EFF}"/>
              </a:ext>
            </a:extLst>
          </p:cNvPr>
          <p:cNvSpPr txBox="1"/>
          <p:nvPr/>
        </p:nvSpPr>
        <p:spPr>
          <a:xfrm>
            <a:off x="7107810" y="3643899"/>
            <a:ext cx="1500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– </a:t>
            </a:r>
            <a:r>
              <a:rPr lang="ru-RU" dirty="0"/>
              <a:t>можно</a:t>
            </a:r>
            <a:endParaRPr lang="ru-BY" dirty="0"/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00307EF7-2CA0-E7AC-B15D-8256453280FE}"/>
              </a:ext>
            </a:extLst>
          </p:cNvPr>
          <p:cNvCxnSpPr/>
          <p:nvPr/>
        </p:nvCxnSpPr>
        <p:spPr>
          <a:xfrm flipH="1">
            <a:off x="6589029" y="3869128"/>
            <a:ext cx="518781" cy="10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3D0CEC-E0FE-C880-33E2-744D70097F19}"/>
              </a:ext>
            </a:extLst>
          </p:cNvPr>
          <p:cNvSpPr txBox="1"/>
          <p:nvPr/>
        </p:nvSpPr>
        <p:spPr>
          <a:xfrm>
            <a:off x="394017" y="3696500"/>
            <a:ext cx="2240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можно ли набрать сумму =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ru-RU" sz="1600" dirty="0">
                <a:latin typeface="Consolas" panose="020B0609020204030204" pitchFamily="49" charset="0"/>
              </a:rPr>
              <a:t> из первых </a:t>
            </a:r>
            <a:r>
              <a:rPr lang="ru-RU" sz="1600" dirty="0"/>
              <a:t> </a:t>
            </a:r>
            <a:r>
              <a:rPr lang="en-US" sz="1600" dirty="0">
                <a:latin typeface="Consolas" panose="020B0609020204030204" pitchFamily="49" charset="0"/>
              </a:rPr>
              <a:t>j</a:t>
            </a:r>
            <a:r>
              <a:rPr lang="en-US" sz="1600" dirty="0"/>
              <a:t> </a:t>
            </a:r>
            <a:r>
              <a:rPr lang="ru-RU" sz="1600" dirty="0"/>
              <a:t>чисел</a:t>
            </a:r>
            <a:endParaRPr lang="ru-BY" sz="1600" dirty="0"/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8C3060E6-ADFE-1810-500A-1D08365108F1}"/>
              </a:ext>
            </a:extLst>
          </p:cNvPr>
          <p:cNvCxnSpPr/>
          <p:nvPr/>
        </p:nvCxnSpPr>
        <p:spPr>
          <a:xfrm>
            <a:off x="2039429" y="4664651"/>
            <a:ext cx="383808" cy="19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Левая фигурная скобка 27">
            <a:extLst>
              <a:ext uri="{FF2B5EF4-FFF2-40B4-BE49-F238E27FC236}">
                <a16:creationId xmlns:a16="http://schemas.microsoft.com/office/drawing/2014/main" id="{F7CDD793-61AB-8E0F-8BDB-20748258E564}"/>
              </a:ext>
            </a:extLst>
          </p:cNvPr>
          <p:cNvSpPr/>
          <p:nvPr/>
        </p:nvSpPr>
        <p:spPr>
          <a:xfrm>
            <a:off x="2492722" y="4586518"/>
            <a:ext cx="480767" cy="64028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9659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B12663-73D2-4DB7-890F-E2854156E2C6}"/>
                  </a:ext>
                </a:extLst>
              </p:cNvPr>
              <p:cNvSpPr txBox="1"/>
              <p:nvPr/>
            </p:nvSpPr>
            <p:spPr>
              <a:xfrm>
                <a:off x="0" y="46301"/>
                <a:ext cx="1202101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</a:t>
                </a:r>
                <a:r>
                  <a:rPr lang="ru-RU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Задача о рюкзаке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</a:p>
              <a:p>
                <a:pPr lvl="1" algn="just"/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заданы рюкзак ограниченной вместимости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предметов. Для каждого предмета задан его вес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стоимость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ru-RU" sz="2800" i="1" dirty="0">
                  <a:latin typeface="Cambria Math" panose="02040503050406030204" pitchFamily="18" charset="0"/>
                </a:endParaRPr>
              </a:p>
              <a:p>
                <a:pPr lvl="1" algn="just"/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например, если стоимость выше, то вещь более ценная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  <a:p>
                <a:pPr lvl="1" algn="just"/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Требуется  определить набор предметов суммарный вес которых не превосходит 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ru-RU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(т.к. </m:t>
                    </m:r>
                    <m:r>
                      <a:rPr lang="ru-RU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вместимость рюкзака огранич</m:t>
                    </m:r>
                    <m:r>
                      <a:rPr lang="ru-RU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ена)</m:t>
                    </m:r>
                  </m:oMath>
                </a14:m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а стоимость набора максимальна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(взять наиболее ценные предметы).</a:t>
                </a:r>
                <a:endParaRPr lang="ru-BY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B12663-73D2-4DB7-890F-E2854156E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301"/>
                <a:ext cx="12021015" cy="3539430"/>
              </a:xfrm>
              <a:prstGeom prst="rect">
                <a:avLst/>
              </a:prstGeom>
              <a:blipFill>
                <a:blip r:embed="rId3"/>
                <a:stretch>
                  <a:fillRect l="-1014" t="-1897" r="-1014" b="-396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CD9AED52-2A34-48AF-5B0D-5C25598E9483}"/>
              </a:ext>
            </a:extLst>
          </p:cNvPr>
          <p:cNvCxnSpPr>
            <a:cxnSpLocks/>
          </p:cNvCxnSpPr>
          <p:nvPr/>
        </p:nvCxnSpPr>
        <p:spPr>
          <a:xfrm>
            <a:off x="377072" y="593889"/>
            <a:ext cx="0" cy="3016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9204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3" name="Таблица 5">
            <a:extLst>
              <a:ext uri="{FF2B5EF4-FFF2-40B4-BE49-F238E27FC236}">
                <a16:creationId xmlns:a16="http://schemas.microsoft.com/office/drawing/2014/main" id="{D9805955-CE8D-0EEC-E1DE-1DB010FDC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484658"/>
              </p:ext>
            </p:extLst>
          </p:nvPr>
        </p:nvGraphicFramePr>
        <p:xfrm>
          <a:off x="4076664" y="2094847"/>
          <a:ext cx="2530570" cy="1495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10">
                  <a:extLst>
                    <a:ext uri="{9D8B030D-6E8A-4147-A177-3AD203B41FA5}">
                      <a16:colId xmlns:a16="http://schemas.microsoft.com/office/drawing/2014/main" val="2540410567"/>
                    </a:ext>
                  </a:extLst>
                </a:gridCol>
                <a:gridCol w="361510">
                  <a:extLst>
                    <a:ext uri="{9D8B030D-6E8A-4147-A177-3AD203B41FA5}">
                      <a16:colId xmlns:a16="http://schemas.microsoft.com/office/drawing/2014/main" val="2277106124"/>
                    </a:ext>
                  </a:extLst>
                </a:gridCol>
                <a:gridCol w="361510">
                  <a:extLst>
                    <a:ext uri="{9D8B030D-6E8A-4147-A177-3AD203B41FA5}">
                      <a16:colId xmlns:a16="http://schemas.microsoft.com/office/drawing/2014/main" val="86891720"/>
                    </a:ext>
                  </a:extLst>
                </a:gridCol>
                <a:gridCol w="361510">
                  <a:extLst>
                    <a:ext uri="{9D8B030D-6E8A-4147-A177-3AD203B41FA5}">
                      <a16:colId xmlns:a16="http://schemas.microsoft.com/office/drawing/2014/main" val="2791491411"/>
                    </a:ext>
                  </a:extLst>
                </a:gridCol>
                <a:gridCol w="361510">
                  <a:extLst>
                    <a:ext uri="{9D8B030D-6E8A-4147-A177-3AD203B41FA5}">
                      <a16:colId xmlns:a16="http://schemas.microsoft.com/office/drawing/2014/main" val="969075023"/>
                    </a:ext>
                  </a:extLst>
                </a:gridCol>
                <a:gridCol w="361510">
                  <a:extLst>
                    <a:ext uri="{9D8B030D-6E8A-4147-A177-3AD203B41FA5}">
                      <a16:colId xmlns:a16="http://schemas.microsoft.com/office/drawing/2014/main" val="1848849026"/>
                    </a:ext>
                  </a:extLst>
                </a:gridCol>
                <a:gridCol w="361510">
                  <a:extLst>
                    <a:ext uri="{9D8B030D-6E8A-4147-A177-3AD203B41FA5}">
                      <a16:colId xmlns:a16="http://schemas.microsoft.com/office/drawing/2014/main" val="125751897"/>
                    </a:ext>
                  </a:extLst>
                </a:gridCol>
              </a:tblGrid>
              <a:tr h="373999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879889"/>
                  </a:ext>
                </a:extLst>
              </a:tr>
              <a:tr h="373999"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695744"/>
                  </a:ext>
                </a:extLst>
              </a:tr>
              <a:tr h="373999"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256000"/>
                  </a:ext>
                </a:extLst>
              </a:tr>
              <a:tr h="373999"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1597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3667514-5FBA-E4BE-3CAB-AEEA0CCDF160}"/>
              </a:ext>
            </a:extLst>
          </p:cNvPr>
          <p:cNvSpPr txBox="1"/>
          <p:nvPr/>
        </p:nvSpPr>
        <p:spPr>
          <a:xfrm>
            <a:off x="4076664" y="1725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endParaRPr lang="ru-B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7AAB6-C4F1-F6DA-348D-523B6E553F1E}"/>
              </a:ext>
            </a:extLst>
          </p:cNvPr>
          <p:cNvSpPr txBox="1"/>
          <p:nvPr/>
        </p:nvSpPr>
        <p:spPr>
          <a:xfrm>
            <a:off x="4455307" y="1725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B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073AD-CF7A-10C8-2916-5C367DB3F9E4}"/>
              </a:ext>
            </a:extLst>
          </p:cNvPr>
          <p:cNvSpPr txBox="1"/>
          <p:nvPr/>
        </p:nvSpPr>
        <p:spPr>
          <a:xfrm>
            <a:off x="3726825" y="32120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ru-B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B9D287-FD52-23C7-F77C-0FB85C73164F}"/>
              </a:ext>
            </a:extLst>
          </p:cNvPr>
          <p:cNvSpPr txBox="1"/>
          <p:nvPr/>
        </p:nvSpPr>
        <p:spPr>
          <a:xfrm>
            <a:off x="5364207" y="172551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B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BBFAD1-B6F2-0608-2259-341A24D2AEB1}"/>
              </a:ext>
            </a:extLst>
          </p:cNvPr>
          <p:cNvSpPr txBox="1"/>
          <p:nvPr/>
        </p:nvSpPr>
        <p:spPr>
          <a:xfrm>
            <a:off x="207390" y="209969"/>
            <a:ext cx="115855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Псевдополиномиальный</a:t>
            </a:r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алгоритм решения задачи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о рюкзаке трудоёмкости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2D7500-3E07-6C5E-56CF-FEDF2A811296}"/>
              </a:ext>
            </a:extLst>
          </p:cNvPr>
          <p:cNvSpPr txBox="1"/>
          <p:nvPr/>
        </p:nvSpPr>
        <p:spPr>
          <a:xfrm>
            <a:off x="3720010" y="2087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B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CF708C-E4D2-E016-FDBB-573EB1C7DD8F}"/>
                  </a:ext>
                </a:extLst>
              </p:cNvPr>
              <p:cNvSpPr txBox="1"/>
              <p:nvPr/>
            </p:nvSpPr>
            <p:spPr>
              <a:xfrm>
                <a:off x="6302216" y="1699506"/>
                <a:ext cx="2815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CF708C-E4D2-E016-FDBB-573EB1C7D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216" y="1699506"/>
                <a:ext cx="281551" cy="276999"/>
              </a:xfrm>
              <a:prstGeom prst="rect">
                <a:avLst/>
              </a:prstGeom>
              <a:blipFill>
                <a:blip r:embed="rId3"/>
                <a:stretch>
                  <a:fillRect l="-21739" r="-15217" b="-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F22713B-A2DC-F200-01CA-5726F4B64F05}"/>
              </a:ext>
            </a:extLst>
          </p:cNvPr>
          <p:cNvSpPr txBox="1"/>
          <p:nvPr/>
        </p:nvSpPr>
        <p:spPr>
          <a:xfrm>
            <a:off x="3735321" y="2456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endParaRPr lang="ru-BY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3DA527-04EB-2DB8-E6F9-89F47D43A919}"/>
              </a:ext>
            </a:extLst>
          </p:cNvPr>
          <p:cNvSpPr txBox="1"/>
          <p:nvPr/>
        </p:nvSpPr>
        <p:spPr>
          <a:xfrm>
            <a:off x="3708390" y="28632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B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820762-1531-9367-3BF6-F2B7AD5BCBF8}"/>
                  </a:ext>
                </a:extLst>
              </p:cNvPr>
              <p:cNvSpPr txBox="1"/>
              <p:nvPr/>
            </p:nvSpPr>
            <p:spPr>
              <a:xfrm>
                <a:off x="3029146" y="4155652"/>
                <a:ext cx="5563831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е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сли 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то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:r>
                  <a:rPr lang="en-US" b="0" dirty="0"/>
                  <a:t> 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820762-1531-9367-3BF6-F2B7AD5BC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146" y="4155652"/>
                <a:ext cx="5563831" cy="830997"/>
              </a:xfrm>
              <a:prstGeom prst="rect">
                <a:avLst/>
              </a:prstGeom>
              <a:blipFill>
                <a:blip r:embed="rId4"/>
                <a:stretch>
                  <a:fillRect l="-1533" t="-73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093D0CEC-E0FE-C880-33E2-744D70097F19}"/>
              </a:ext>
            </a:extLst>
          </p:cNvPr>
          <p:cNvSpPr txBox="1"/>
          <p:nvPr/>
        </p:nvSpPr>
        <p:spPr>
          <a:xfrm>
            <a:off x="320290" y="2949137"/>
            <a:ext cx="22404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наибольшая суммарная ценность   вещей рюкзака веса=</a:t>
            </a:r>
            <a:r>
              <a:rPr lang="en-US" sz="1600" dirty="0">
                <a:latin typeface="Consolas" panose="020B0609020204030204" pitchFamily="49" charset="0"/>
              </a:rPr>
              <a:t>j </a:t>
            </a:r>
            <a:r>
              <a:rPr lang="ru-RU" sz="1600" dirty="0"/>
              <a:t>собранного</a:t>
            </a:r>
            <a:r>
              <a:rPr lang="en-US" sz="1600" dirty="0"/>
              <a:t> </a:t>
            </a:r>
            <a:r>
              <a:rPr lang="ru-RU" sz="1600" dirty="0"/>
              <a:t> из первых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/>
              <a:t> </a:t>
            </a:r>
            <a:r>
              <a:rPr lang="ru-RU" sz="1600" dirty="0"/>
              <a:t>предметов </a:t>
            </a:r>
            <a:endParaRPr lang="ru-BY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5D781B-5F84-51BE-5AD2-F9A3E1CE60BC}"/>
                  </a:ext>
                </a:extLst>
              </p:cNvPr>
              <p:cNvSpPr txBox="1"/>
              <p:nvPr/>
            </p:nvSpPr>
            <p:spPr>
              <a:xfrm>
                <a:off x="488106" y="5104991"/>
                <a:ext cx="11024108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Так как дополнительная память, которая потребуется алгоритму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, то для того, чтобы  индивидуальную задачу можно было решить методом ДП нужно, чтобы число предметов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вместимось рюкзака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sz="2400" dirty="0"/>
                  <a:t> были не слишком велики. </a:t>
                </a:r>
                <a:endParaRPr lang="ru-BY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5D781B-5F84-51BE-5AD2-F9A3E1CE6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06" y="5104991"/>
                <a:ext cx="11024108" cy="1631216"/>
              </a:xfrm>
              <a:prstGeom prst="rect">
                <a:avLst/>
              </a:prstGeom>
              <a:blipFill>
                <a:blip r:embed="rId5"/>
                <a:stretch>
                  <a:fillRect l="-830" t="-2985" r="-885" b="-373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EC7095-B3B5-A95B-C7FA-41998379E0D9}"/>
                  </a:ext>
                </a:extLst>
              </p:cNvPr>
              <p:cNvSpPr txBox="1"/>
              <p:nvPr/>
            </p:nvSpPr>
            <p:spPr>
              <a:xfrm>
                <a:off x="4300218" y="927610"/>
                <a:ext cx="283355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ru-RU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ru-BY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EC7095-B3B5-A95B-C7FA-41998379E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218" y="927610"/>
                <a:ext cx="283355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D9D3CAFD-9CAF-4B9D-13A5-5EBA5CABE470}"/>
              </a:ext>
            </a:extLst>
          </p:cNvPr>
          <p:cNvCxnSpPr/>
          <p:nvPr/>
        </p:nvCxnSpPr>
        <p:spPr>
          <a:xfrm>
            <a:off x="2447801" y="3927672"/>
            <a:ext cx="370813" cy="314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13844C9-1D2E-684E-8FE2-27831F06A4DC}"/>
              </a:ext>
            </a:extLst>
          </p:cNvPr>
          <p:cNvSpPr txBox="1"/>
          <p:nvPr/>
        </p:nvSpPr>
        <p:spPr>
          <a:xfrm>
            <a:off x="587637" y="4750182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Ответ – наибольший элемент в последней строке матрицы.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12410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749986"/>
              </p:ext>
            </p:extLst>
          </p:nvPr>
        </p:nvGraphicFramePr>
        <p:xfrm>
          <a:off x="729979" y="1710679"/>
          <a:ext cx="4185501" cy="379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0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14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=10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=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=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66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0,0000</a:t>
                      </a:r>
                      <a:r>
                        <a:rPr lang="ru-RU" dirty="0"/>
                        <a:t>1с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0,00002</a:t>
                      </a:r>
                      <a:r>
                        <a:rPr lang="ru-RU" dirty="0"/>
                        <a:t>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0,0000</a:t>
                      </a:r>
                      <a:r>
                        <a:rPr lang="ru-RU" dirty="0"/>
                        <a:t>3с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144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ru-RU" baseline="30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0,000</a:t>
                      </a:r>
                      <a:r>
                        <a:rPr lang="ru-RU" dirty="0"/>
                        <a:t>1с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0,0004</a:t>
                      </a:r>
                      <a:r>
                        <a:rPr lang="ru-RU" dirty="0"/>
                        <a:t>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0,000</a:t>
                      </a:r>
                      <a:r>
                        <a:rPr lang="ru-RU" dirty="0"/>
                        <a:t>9с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144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ru-RU" baseline="30000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0,00</a:t>
                      </a:r>
                      <a:r>
                        <a:rPr lang="ru-RU" dirty="0"/>
                        <a:t>1с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0,008</a:t>
                      </a:r>
                      <a:r>
                        <a:rPr lang="ru-RU" dirty="0"/>
                        <a:t>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0,0</a:t>
                      </a:r>
                      <a:r>
                        <a:rPr lang="ru-RU" dirty="0"/>
                        <a:t>27с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14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ru-RU" b="1" baseline="30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</a:t>
                      </a:r>
                      <a:r>
                        <a:rPr lang="ru-RU" dirty="0"/>
                        <a:t>1с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3,2</a:t>
                      </a:r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24</a:t>
                      </a:r>
                      <a:r>
                        <a:rPr lang="en-US" dirty="0"/>
                        <a:t>,</a:t>
                      </a:r>
                      <a:r>
                        <a:rPr lang="ru-RU" dirty="0"/>
                        <a:t>3с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13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b="1" baseline="30000" dirty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0,00</a:t>
                      </a:r>
                      <a:r>
                        <a:rPr lang="ru-RU" dirty="0"/>
                        <a:t>1с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17,5</a:t>
                      </a:r>
                      <a:r>
                        <a:rPr lang="ru-RU" baseline="0" dirty="0"/>
                        <a:t> мин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27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3</a:t>
                      </a:r>
                      <a:r>
                        <a:rPr lang="en-US" baseline="30000" dirty="0"/>
                        <a:t>n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0,059c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58 </a:t>
                      </a:r>
                      <a:r>
                        <a:rPr lang="ru-RU" dirty="0"/>
                        <a:t>мин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6,5 лет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21354" y="540827"/>
            <a:ext cx="54027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Различие между полиномиальными и экспоненциальными алгоритмами заметно при решении задач большой размерности.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5957741" y="129630"/>
                <a:ext cx="6096000" cy="634019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:r>
                  <a:rPr lang="ru-RU" sz="1400" dirty="0"/>
                  <a:t>Следует отметить очень быстрый рост двух приведенных экспонент. </a:t>
                </a:r>
                <a:endParaRPr lang="en-US" sz="1400" dirty="0"/>
              </a:p>
              <a:p>
                <a:pPr algn="just"/>
                <a:endParaRPr lang="en-US" sz="1400" dirty="0"/>
              </a:p>
              <a:p>
                <a:pPr algn="just"/>
                <a:r>
                  <a:rPr lang="ru-RU" sz="1400" dirty="0"/>
                  <a:t>Различие между полиномиальными и экспоненциальными алгоритмами проявляется еще более убедительно, если проанализировать влияние увеличения быстродействия ЭВМ на время работы алгоритмов. Так, для функции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)=2</m:t>
                    </m:r>
                    <m:r>
                      <a:rPr lang="en-US" sz="1400" i="1" baseline="30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baseline="30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400" dirty="0"/>
                  <a:t>увеличение скорости вычислений в 1 000 раз приводит лишь к тому, что размерность наибольшей задачи, разрешимой за один час, возрастет только на 10, в то время как для функции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baseline="30000" dirty="0">
                        <a:latin typeface="Cambria Math" panose="02040503050406030204" pitchFamily="18" charset="0"/>
                      </a:rPr>
                      <m:t>5 </m:t>
                    </m:r>
                  </m:oMath>
                </a14:m>
                <a:r>
                  <a:rPr lang="ru-RU" sz="1400" dirty="0"/>
                  <a:t>эта размерность возрастет почти в 4 раза</a:t>
                </a:r>
                <a:r>
                  <a:rPr lang="ru-RU" sz="1400" b="1" dirty="0"/>
                  <a:t>. Таким образом, колоссальный рост скорости вычислений, вызванный появлением нынешнего поколения цифровых вычислительных машин, не уменьшает значение эффективных алгоритмов</a:t>
                </a:r>
                <a:r>
                  <a:rPr lang="ru-RU" sz="1400" dirty="0"/>
                  <a:t>. </a:t>
                </a:r>
                <a:endParaRPr lang="en-US" sz="1400" dirty="0"/>
              </a:p>
              <a:p>
                <a:pPr algn="just"/>
                <a:endParaRPr lang="en-US" sz="1400" dirty="0"/>
              </a:p>
              <a:p>
                <a:pPr algn="just"/>
                <a:r>
                  <a:rPr lang="ru-RU" sz="1400" dirty="0"/>
                  <a:t>С другой стороны, </a:t>
                </a:r>
                <a:r>
                  <a:rPr lang="ru-RU" sz="1400" b="1" dirty="0"/>
                  <a:t>некоторые экспоненциальные алгоритмы достаточно эффективны на практике, когда размеры решаемых задач невелики</a:t>
                </a:r>
                <a:r>
                  <a:rPr lang="ru-RU" sz="1400" dirty="0"/>
                  <a:t>. </a:t>
                </a:r>
                <a:endParaRPr lang="en-US" sz="1400" dirty="0"/>
              </a:p>
              <a:p>
                <a:pPr algn="just"/>
                <a:endParaRPr lang="en-US" sz="1400" dirty="0"/>
              </a:p>
              <a:p>
                <a:pPr algn="just"/>
                <a:r>
                  <a:rPr lang="ru-RU" sz="1400" dirty="0"/>
                  <a:t>Например, при n </a:t>
                </a:r>
                <a:r>
                  <a:rPr lang="en-US" sz="1400" dirty="0"/>
                  <a:t>≤</a:t>
                </a:r>
                <a:r>
                  <a:rPr lang="ru-RU" sz="1400" dirty="0"/>
                  <a:t> 20 функция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)=2</m:t>
                    </m:r>
                    <m:r>
                      <a:rPr lang="en-US" sz="1400" i="1" baseline="30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baseline="30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400" dirty="0"/>
                  <a:t>ведет себя лучше, чем функция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baseline="30000" dirty="0">
                        <a:latin typeface="Cambria Math" panose="02040503050406030204" pitchFamily="18" charset="0"/>
                      </a:rPr>
                      <m:t>5 </m:t>
                    </m:r>
                  </m:oMath>
                </a14:m>
                <a:r>
                  <a:rPr lang="ru-RU" sz="1400" dirty="0"/>
                  <a:t>. </a:t>
                </a:r>
                <a:endParaRPr lang="en-US" sz="1400" dirty="0"/>
              </a:p>
              <a:p>
                <a:pPr algn="just"/>
                <a:endParaRPr lang="en-US" sz="1400" dirty="0"/>
              </a:p>
              <a:p>
                <a:pPr algn="just"/>
                <a:r>
                  <a:rPr lang="ru-RU" sz="1400" dirty="0"/>
                  <a:t>Кроме того, </a:t>
                </a:r>
                <a:r>
                  <a:rPr lang="ru-RU" sz="1400" b="1" dirty="0"/>
                  <a:t>известны некоторые экспоненциальные алгоритмы, весьма хорошо зарекомендовавшие себя на практике</a:t>
                </a:r>
                <a:r>
                  <a:rPr lang="ru-RU" sz="1400" dirty="0"/>
                  <a:t>. Дело в том, что трудоемкость определена как мера поведения алгоритма в наихудшем случае. Утверждение о том, что алгоритм имеет трудоемкость </a:t>
                </a:r>
                <a14:m>
                  <m:oMath xmlns:m="http://schemas.openxmlformats.org/officeDocument/2006/math">
                    <m:r>
                      <a:rPr lang="ru-RU" sz="1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 baseline="30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1400" dirty="0"/>
                  <a:t> , означает, что решение по крайней мере одной задачи размерности n требуется времени порядка </a:t>
                </a:r>
                <a14:m>
                  <m:oMath xmlns:m="http://schemas.openxmlformats.org/officeDocument/2006/math">
                    <m:r>
                      <a:rPr lang="ru-RU" sz="1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 baseline="30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1400" dirty="0"/>
                  <a:t>, но на самом деле может оказаться, что для большинства других задач затраты времени значительно меньше. </a:t>
                </a:r>
              </a:p>
              <a:p>
                <a:pPr algn="just"/>
                <a:endParaRPr lang="ru-RU" sz="1400" dirty="0"/>
              </a:p>
              <a:p>
                <a:pPr algn="just"/>
                <a:r>
                  <a:rPr lang="ru-RU" sz="1400" dirty="0"/>
                  <a:t>Следует отметить, что большинство экспоненциальных алгоритмов – это просто варианты полного перебора.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741" y="129630"/>
                <a:ext cx="6096000" cy="6340197"/>
              </a:xfrm>
              <a:prstGeom prst="rect">
                <a:avLst/>
              </a:prstGeom>
              <a:blipFill>
                <a:blip r:embed="rId2"/>
                <a:stretch>
                  <a:fillRect l="-300" t="-96" r="-300" b="-9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1692" y="195413"/>
                <a:ext cx="10404836" cy="2108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b="1" dirty="0"/>
                  <a:t>Упражнение.</a:t>
                </a:r>
              </a:p>
              <a:p>
                <a:pPr lvl="1"/>
                <a:r>
                  <a:rPr lang="ru-RU" sz="2400" dirty="0"/>
                  <a:t>На вход поступает одно целое  положительное число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/>
                  <a:t>.</a:t>
                </a:r>
                <a:endParaRPr lang="en-US" sz="2400" dirty="0"/>
              </a:p>
              <a:p>
                <a:pPr lvl="1"/>
                <a:r>
                  <a:rPr lang="ru-RU" sz="2400" dirty="0"/>
                  <a:t>Нужно вычислить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с</m:t>
                    </m:r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умму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/>
                  <a:t>.</a:t>
                </a:r>
              </a:p>
              <a:p>
                <a:pPr lvl="1"/>
                <a:r>
                  <a:rPr lang="ru-RU" sz="2400" b="1" dirty="0"/>
                  <a:t>Алгоритм 1. </a:t>
                </a:r>
                <a:r>
                  <a:rPr lang="ru-RU" sz="2400" dirty="0"/>
                  <a:t>Использовать формулу </a:t>
                </a:r>
                <a:r>
                  <a:rPr lang="en-US" sz="2400" dirty="0"/>
                  <a:t> </a:t>
                </a:r>
                <a:r>
                  <a:rPr lang="ru-RU" sz="2400" dirty="0"/>
                  <a:t>арифметической прогрессии: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/>
              </a:p>
              <a:p>
                <a:pPr lvl="1"/>
                <a:r>
                  <a:rPr lang="ru-RU" sz="2400" b="1" dirty="0"/>
                  <a:t>Алгоритм </a:t>
                </a:r>
                <a:r>
                  <a:rPr lang="en-US" sz="2400" b="1" dirty="0"/>
                  <a:t>2</a:t>
                </a:r>
                <a:r>
                  <a:rPr lang="ru-RU" sz="2400" b="1" dirty="0"/>
                  <a:t>.</a:t>
                </a:r>
                <a:r>
                  <a:rPr lang="en-US" sz="2400" b="1" dirty="0"/>
                  <a:t> </a:t>
                </a:r>
                <a:r>
                  <a:rPr lang="ru-RU" sz="2400" dirty="0"/>
                  <a:t>Непосредственное суммирование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92" y="195413"/>
                <a:ext cx="10404836" cy="2108398"/>
              </a:xfrm>
              <a:prstGeom prst="rect">
                <a:avLst/>
              </a:prstGeom>
              <a:blipFill>
                <a:blip r:embed="rId3"/>
                <a:stretch>
                  <a:fillRect l="-938" t="-2312" b="-54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26334" y="2739628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u="sng" dirty="0"/>
              <a:t>Размерность задачи</a:t>
            </a:r>
          </a:p>
        </p:txBody>
      </p:sp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id="{2AC795D6-9E5A-4881-9BDC-FC309D617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54009"/>
              </p:ext>
            </p:extLst>
          </p:nvPr>
        </p:nvGraphicFramePr>
        <p:xfrm>
          <a:off x="326334" y="4554190"/>
          <a:ext cx="234966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67">
                  <a:extLst>
                    <a:ext uri="{9D8B030D-6E8A-4147-A177-3AD203B41FA5}">
                      <a16:colId xmlns:a16="http://schemas.microsoft.com/office/drawing/2014/main" val="3015283516"/>
                    </a:ext>
                  </a:extLst>
                </a:gridCol>
                <a:gridCol w="335667">
                  <a:extLst>
                    <a:ext uri="{9D8B030D-6E8A-4147-A177-3AD203B41FA5}">
                      <a16:colId xmlns:a16="http://schemas.microsoft.com/office/drawing/2014/main" val="4075640393"/>
                    </a:ext>
                  </a:extLst>
                </a:gridCol>
                <a:gridCol w="335667">
                  <a:extLst>
                    <a:ext uri="{9D8B030D-6E8A-4147-A177-3AD203B41FA5}">
                      <a16:colId xmlns:a16="http://schemas.microsoft.com/office/drawing/2014/main" val="4191187473"/>
                    </a:ext>
                  </a:extLst>
                </a:gridCol>
                <a:gridCol w="335667">
                  <a:extLst>
                    <a:ext uri="{9D8B030D-6E8A-4147-A177-3AD203B41FA5}">
                      <a16:colId xmlns:a16="http://schemas.microsoft.com/office/drawing/2014/main" val="4047932635"/>
                    </a:ext>
                  </a:extLst>
                </a:gridCol>
                <a:gridCol w="335667">
                  <a:extLst>
                    <a:ext uri="{9D8B030D-6E8A-4147-A177-3AD203B41FA5}">
                      <a16:colId xmlns:a16="http://schemas.microsoft.com/office/drawing/2014/main" val="955334079"/>
                    </a:ext>
                  </a:extLst>
                </a:gridCol>
                <a:gridCol w="463054">
                  <a:extLst>
                    <a:ext uri="{9D8B030D-6E8A-4147-A177-3AD203B41FA5}">
                      <a16:colId xmlns:a16="http://schemas.microsoft.com/office/drawing/2014/main" val="31953628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88790346"/>
                    </a:ext>
                  </a:extLst>
                </a:gridCol>
              </a:tblGrid>
              <a:tr h="262144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x-none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x-none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x-none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x-none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x-none" sz="1400" b="0" i="1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912706"/>
                  </a:ext>
                </a:extLst>
              </a:tr>
              <a:tr h="276430"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273189"/>
                  </a:ext>
                </a:extLst>
              </a:tr>
            </a:tbl>
          </a:graphicData>
        </a:graphic>
      </p:graphicFrame>
      <p:sp>
        <p:nvSpPr>
          <p:cNvPr id="27" name="Правая фигурная скобка 26">
            <a:extLst>
              <a:ext uri="{FF2B5EF4-FFF2-40B4-BE49-F238E27FC236}">
                <a16:creationId xmlns:a16="http://schemas.microsoft.com/office/drawing/2014/main" id="{0899DEE3-877E-4437-9DA2-0E133F41CAD6}"/>
              </a:ext>
            </a:extLst>
          </p:cNvPr>
          <p:cNvSpPr/>
          <p:nvPr/>
        </p:nvSpPr>
        <p:spPr>
          <a:xfrm rot="5400000">
            <a:off x="1313280" y="4216064"/>
            <a:ext cx="385808" cy="233963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04DFF6-5BA8-492E-8D41-BA74513793F9}"/>
              </a:ext>
            </a:extLst>
          </p:cNvPr>
          <p:cNvSpPr txBox="1"/>
          <p:nvPr/>
        </p:nvSpPr>
        <p:spPr>
          <a:xfrm>
            <a:off x="1213185" y="5525281"/>
            <a:ext cx="584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биты</a:t>
            </a:r>
            <a:endParaRPr lang="x-non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C593A9-E123-4577-9F41-B252556F3DB7}"/>
              </a:ext>
            </a:extLst>
          </p:cNvPr>
          <p:cNvSpPr txBox="1"/>
          <p:nvPr/>
        </p:nvSpPr>
        <p:spPr>
          <a:xfrm>
            <a:off x="2826269" y="4850805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число </a:t>
            </a:r>
            <a:r>
              <a:rPr lang="en-US" i="1" dirty="0"/>
              <a:t>n</a:t>
            </a:r>
            <a:endParaRPr lang="x-none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5AD7076-0D5A-4727-AF75-1CAE1A30657D}"/>
                  </a:ext>
                </a:extLst>
              </p:cNvPr>
              <p:cNvSpPr txBox="1"/>
              <p:nvPr/>
            </p:nvSpPr>
            <p:spPr>
              <a:xfrm>
                <a:off x="4341202" y="3067519"/>
                <a:ext cx="2823170" cy="895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ru-RU" sz="1800" dirty="0"/>
                  <a:t>Алгоритм 1. 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55AD7076-0D5A-4727-AF75-1CAE1A306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202" y="3067519"/>
                <a:ext cx="2823170" cy="895117"/>
              </a:xfrm>
              <a:prstGeom prst="rect">
                <a:avLst/>
              </a:prstGeom>
              <a:blipFill>
                <a:blip r:embed="rId5" cstate="print"/>
                <a:stretch>
                  <a:fillRect t="-3401"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D2201F39-29B1-437F-8115-7D87D4E1C374}"/>
              </a:ext>
            </a:extLst>
          </p:cNvPr>
          <p:cNvSpPr txBox="1"/>
          <p:nvPr/>
        </p:nvSpPr>
        <p:spPr>
          <a:xfrm>
            <a:off x="7944632" y="3211124"/>
            <a:ext cx="26056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полиномиальный или экспоненциальный?</a:t>
            </a:r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4BF0FB7-F3CC-49D6-8109-B9097A22DAA8}"/>
                  </a:ext>
                </a:extLst>
              </p:cNvPr>
              <p:cNvSpPr txBox="1"/>
              <p:nvPr/>
            </p:nvSpPr>
            <p:spPr>
              <a:xfrm>
                <a:off x="4341201" y="4554190"/>
                <a:ext cx="2318809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ru-RU" sz="1800" dirty="0"/>
                  <a:t>Алгоритм 2.</a:t>
                </a:r>
                <a:endParaRPr lang="ru-RU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.</a:t>
                </a:r>
              </a:p>
              <a:p>
                <a:pPr lvl="1"/>
                <a:endParaRPr lang="en-US" sz="1800" b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C4BF0FB7-F3CC-49D6-8109-B9097A22D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201" y="4554190"/>
                <a:ext cx="2318809" cy="923330"/>
              </a:xfrm>
              <a:prstGeom prst="rect">
                <a:avLst/>
              </a:prstGeom>
              <a:blipFill>
                <a:blip r:embed="rId6" cstate="print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31A6C7A7-98E9-4185-B3F7-8605305DAFEB}"/>
              </a:ext>
            </a:extLst>
          </p:cNvPr>
          <p:cNvSpPr txBox="1"/>
          <p:nvPr/>
        </p:nvSpPr>
        <p:spPr>
          <a:xfrm>
            <a:off x="7752617" y="4554190"/>
            <a:ext cx="26056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полиномиальный или экспоненциальный?</a:t>
            </a:r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Объект 30">
                <a:extLst>
                  <a:ext uri="{FF2B5EF4-FFF2-40B4-BE49-F238E27FC236}">
                    <a16:creationId xmlns:a16="http://schemas.microsoft.com/office/drawing/2014/main" id="{E9388E06-828A-4612-B7A2-DA1B90DF05F9}"/>
                  </a:ext>
                </a:extLst>
              </p:cNvPr>
              <p:cNvSpPr txBox="1"/>
              <p:nvPr/>
            </p:nvSpPr>
            <p:spPr bwMode="auto">
              <a:xfrm>
                <a:off x="8461254" y="2722448"/>
                <a:ext cx="824065" cy="3865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ru-RU" dirty="0"/>
                  <a:t>?</a:t>
                </a:r>
                <a:endParaRPr lang="ru-BY" dirty="0"/>
              </a:p>
            </p:txBody>
          </p:sp>
        </mc:Choice>
        <mc:Fallback xmlns="">
          <p:sp>
            <p:nvSpPr>
              <p:cNvPr id="31" name="Объект 30">
                <a:extLst>
                  <a:ext uri="{FF2B5EF4-FFF2-40B4-BE49-F238E27FC236}">
                    <a16:creationId xmlns:a16="http://schemas.microsoft.com/office/drawing/2014/main" xmlns="" id="{E9388E06-828A-4612-B7A2-DA1B90DF0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61254" y="2722448"/>
                <a:ext cx="824065" cy="386512"/>
              </a:xfrm>
              <a:prstGeom prst="rect">
                <a:avLst/>
              </a:prstGeom>
              <a:blipFill>
                <a:blip r:embed="rId7" cstate="print"/>
                <a:stretch>
                  <a:fillRect t="-9524" b="-20635"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0AC4561C-4398-422E-97FA-98A49AE44EA4}"/>
              </a:ext>
            </a:extLst>
          </p:cNvPr>
          <p:cNvCxnSpPr/>
          <p:nvPr/>
        </p:nvCxnSpPr>
        <p:spPr>
          <a:xfrm>
            <a:off x="4439384" y="4167554"/>
            <a:ext cx="7148878" cy="62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Объект 30">
                <a:extLst>
                  <a:ext uri="{FF2B5EF4-FFF2-40B4-BE49-F238E27FC236}">
                    <a16:creationId xmlns:a16="http://schemas.microsoft.com/office/drawing/2014/main" id="{83E2D19C-1736-40A8-A835-9F77A818AB77}"/>
                  </a:ext>
                </a:extLst>
              </p:cNvPr>
              <p:cNvSpPr txBox="1"/>
              <p:nvPr/>
            </p:nvSpPr>
            <p:spPr bwMode="auto">
              <a:xfrm>
                <a:off x="8423391" y="4230320"/>
                <a:ext cx="824065" cy="3865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ru-RU" dirty="0"/>
                  <a:t>?</a:t>
                </a:r>
                <a:endParaRPr lang="ru-BY" dirty="0"/>
              </a:p>
            </p:txBody>
          </p:sp>
        </mc:Choice>
        <mc:Fallback xmlns="">
          <p:sp>
            <p:nvSpPr>
              <p:cNvPr id="32" name="Объект 30">
                <a:extLst>
                  <a:ext uri="{FF2B5EF4-FFF2-40B4-BE49-F238E27FC236}">
                    <a16:creationId xmlns:a16="http://schemas.microsoft.com/office/drawing/2014/main" xmlns="" id="{83E2D19C-1736-40A8-A835-9F77A818A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23391" y="4230320"/>
                <a:ext cx="824065" cy="386512"/>
              </a:xfrm>
              <a:prstGeom prst="rect">
                <a:avLst/>
              </a:prstGeom>
              <a:blipFill>
                <a:blip r:embed="rId8" cstate="print"/>
                <a:stretch>
                  <a:fillRect t="-9524" b="-20635"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41438C-E4A4-4E42-AD2A-13FF4DD30863}"/>
                  </a:ext>
                </a:extLst>
              </p:cNvPr>
              <p:cNvSpPr txBox="1"/>
              <p:nvPr/>
            </p:nvSpPr>
            <p:spPr>
              <a:xfrm>
                <a:off x="326334" y="3204931"/>
                <a:ext cx="3614070" cy="933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BY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Предположим,что </m:t>
                      </m:r>
                      <m:sSup>
                        <m:s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тогда </m:t>
                      </m:r>
                    </m:oMath>
                  </m:oMathPara>
                </a14:m>
                <a:endParaRPr lang="ru-RU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BY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8B41438C-E4A4-4E42-AD2A-13FF4DD30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34" y="3204931"/>
                <a:ext cx="3614070" cy="933204"/>
              </a:xfrm>
              <a:prstGeom prst="rect">
                <a:avLst/>
              </a:prstGeom>
              <a:blipFill>
                <a:blip r:embed="rId9" cstate="print"/>
                <a:stretch>
                  <a:fillRect l="-507" b="-3922"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31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 animBg="1"/>
      <p:bldP spid="28" grpId="0"/>
      <p:bldP spid="8" grpId="0"/>
      <p:bldP spid="23" grpId="0" animBg="1"/>
      <p:bldP spid="25" grpId="0"/>
      <p:bldP spid="29" grpId="0" animBg="1"/>
      <p:bldP spid="30" grpId="0"/>
      <p:bldP spid="31" grpId="0" animBg="1"/>
      <p:bldP spid="32" grpId="0" animBg="1"/>
      <p:bldP spid="3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Спасибо за внимание!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3"/>
          <p:cNvSpPr txBox="1"/>
          <p:nvPr/>
        </p:nvSpPr>
        <p:spPr>
          <a:xfrm>
            <a:off x="8552880" y="6395567"/>
            <a:ext cx="333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</a:t>
            </a:r>
          </a:p>
        </p:txBody>
      </p:sp>
    </p:spTree>
    <p:extLst>
      <p:ext uri="{BB962C8B-B14F-4D97-AF65-F5344CB8AC3E}">
        <p14:creationId xmlns:p14="http://schemas.microsoft.com/office/powerpoint/2010/main" val="420110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438" y="1223882"/>
            <a:ext cx="116991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u="sng" dirty="0"/>
              <a:t>Элементарный шаг вычисления:</a:t>
            </a:r>
          </a:p>
          <a:p>
            <a:pPr lvl="1" algn="just"/>
            <a:r>
              <a:rPr lang="ru-RU" sz="2400" dirty="0"/>
              <a:t>Если в качестве модели вычислений взять неветвящуюся программу и предположить, что алгоритм – это последовательность арифметических операций и все арифметические операции эквивалентны, т.е. затрачивают на свое выполнение одну единицу времени (равномерный весовой критерий), </a:t>
            </a:r>
            <a:r>
              <a:rPr lang="ru-RU" sz="2400" u="sng" dirty="0"/>
              <a:t>то время работы алгоритма – число операций алгоритма</a:t>
            </a:r>
            <a:r>
              <a:rPr lang="ru-RU" sz="2400" dirty="0"/>
              <a:t>. </a:t>
            </a:r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3951" y="560371"/>
            <a:ext cx="1848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Что считать?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61182" y="3944926"/>
            <a:ext cx="116991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/>
            <a:r>
              <a:rPr lang="ru-RU" sz="2000" dirty="0"/>
              <a:t>В некоторых задачах (например, сортировка) удобно в качестве основной меры сложности брать число выполняемых команд разветвления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844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8928" y="0"/>
            <a:ext cx="2564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На практике ….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11734" y="604699"/>
            <a:ext cx="116558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+mj-lt"/>
              </a:rPr>
              <a:t>Программы, написанные на языках высокого уровня, нужно переводить в машинный код. Это можно делать по-разному.</a:t>
            </a:r>
            <a:endParaRPr lang="ru-RU" sz="2000" dirty="0">
              <a:latin typeface="+mj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11734" y="2888961"/>
            <a:ext cx="11291703" cy="4216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+mj-lt"/>
                <a:ea typeface="Calibri" panose="020F0502020204030204" pitchFamily="34" charset="0"/>
                <a:cs typeface="Times New Roman"/>
              </a:rPr>
              <a:t> Реальному ЦП требуется разное количество времени для выполнения различных операций.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11580" y="1311342"/>
            <a:ext cx="11446209" cy="149758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+mj-lt"/>
                <a:ea typeface="Calibri" panose="020F0502020204030204" pitchFamily="34" charset="0"/>
                <a:cs typeface="Times New Roman"/>
              </a:rPr>
              <a:t>C++  уже на этапе компиляции переводит инструкции программы в хорошо оптимизированный машинный код.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+mj-lt"/>
                <a:ea typeface="Calibri" panose="020F0502020204030204" pitchFamily="34" charset="0"/>
                <a:cs typeface="Times New Roman"/>
              </a:rPr>
              <a:t> Python выполняет преобразования в машинный код на этапе выполнения со значительными накладными расходами.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11581" y="3428031"/>
            <a:ext cx="10182186" cy="32131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+mj-lt"/>
                <a:ea typeface="Calibri" panose="020F0502020204030204" pitchFamily="34" charset="0"/>
                <a:cs typeface="Times New Roman"/>
              </a:rPr>
              <a:t>Например, время выполнения операций на </a:t>
            </a:r>
            <a:r>
              <a:rPr lang="ru-RU" sz="2000" dirty="0">
                <a:latin typeface="+mj-lt"/>
              </a:rPr>
              <a:t>процессоре Intel Core десятого поколения (Ice </a:t>
            </a:r>
            <a:r>
              <a:rPr lang="ru-RU" sz="2000" dirty="0" err="1">
                <a:latin typeface="+mj-lt"/>
              </a:rPr>
              <a:t>Lake</a:t>
            </a:r>
            <a:r>
              <a:rPr lang="ru-RU" sz="2000" dirty="0">
                <a:latin typeface="+mj-lt"/>
              </a:rPr>
              <a:t>)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/>
              </a:rPr>
              <a:t>:</a:t>
            </a:r>
            <a:r>
              <a:rPr lang="ru-RU" sz="2000" dirty="0">
                <a:latin typeface="Calibri"/>
                <a:ea typeface="Calibri" panose="020F0502020204030204" pitchFamily="34" charset="0"/>
                <a:cs typeface="Times New Roman"/>
              </a:rPr>
              <a:t>​</a:t>
            </a:r>
          </a:p>
          <a:p>
            <a:pPr lvl="2">
              <a:spcAft>
                <a:spcPts val="800"/>
              </a:spcAft>
            </a:pPr>
            <a:r>
              <a:rPr lang="en-US" sz="2000" dirty="0">
                <a:latin typeface="+mj-lt"/>
                <a:ea typeface="Calibri" panose="020F0502020204030204" pitchFamily="34" charset="0"/>
                <a:cs typeface="Times New Roman"/>
              </a:rPr>
              <a:t>add, sub, and, or, </a:t>
            </a:r>
            <a:r>
              <a:rPr lang="en-US" sz="2000" dirty="0" err="1">
                <a:latin typeface="+mj-lt"/>
                <a:ea typeface="Calibri" panose="020F0502020204030204" pitchFamily="34" charset="0"/>
                <a:cs typeface="Times New Roman"/>
              </a:rPr>
              <a:t>xor</a:t>
            </a:r>
            <a:r>
              <a:rPr lang="en-US" sz="2000" dirty="0">
                <a:latin typeface="+mj-lt"/>
                <a:ea typeface="Calibri" panose="020F0502020204030204" pitchFamily="34" charset="0"/>
                <a:cs typeface="Times New Roman"/>
              </a:rPr>
              <a:t>, </a:t>
            </a:r>
            <a:r>
              <a:rPr lang="en-US" sz="2000" dirty="0" err="1">
                <a:latin typeface="+mj-lt"/>
                <a:ea typeface="Calibri" panose="020F0502020204030204" pitchFamily="34" charset="0"/>
                <a:cs typeface="Times New Roman"/>
              </a:rPr>
              <a:t>shl</a:t>
            </a:r>
            <a:r>
              <a:rPr lang="en-US" sz="2000" dirty="0">
                <a:latin typeface="+mj-lt"/>
                <a:ea typeface="Calibri" panose="020F0502020204030204" pitchFamily="34" charset="0"/>
                <a:cs typeface="Times New Roman"/>
              </a:rPr>
              <a:t>, </a:t>
            </a:r>
            <a:r>
              <a:rPr lang="en-US" sz="2000" dirty="0" err="1">
                <a:latin typeface="+mj-lt"/>
                <a:ea typeface="Calibri" panose="020F0502020204030204" pitchFamily="34" charset="0"/>
                <a:cs typeface="Times New Roman"/>
              </a:rPr>
              <a:t>shr</a:t>
            </a:r>
            <a:r>
              <a:rPr lang="en-US" sz="2000" dirty="0">
                <a:latin typeface="+mj-lt"/>
                <a:ea typeface="Calibri" panose="020F0502020204030204" pitchFamily="34" charset="0"/>
                <a:cs typeface="Times New Roman"/>
              </a:rPr>
              <a:t>…: 1 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/>
              </a:rPr>
              <a:t>такт</a:t>
            </a:r>
          </a:p>
          <a:p>
            <a:pPr lvl="2">
              <a:spcAft>
                <a:spcPts val="800"/>
              </a:spcAft>
            </a:pPr>
            <a:r>
              <a:rPr lang="ru-RU" sz="2000" dirty="0" err="1">
                <a:latin typeface="+mj-lt"/>
                <a:ea typeface="Calibri" panose="020F0502020204030204" pitchFamily="34" charset="0"/>
                <a:cs typeface="Times New Roman"/>
              </a:rPr>
              <a:t>mul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/>
              </a:rPr>
              <a:t>, </a:t>
            </a:r>
            <a:r>
              <a:rPr lang="ru-RU" sz="2000" dirty="0" err="1">
                <a:latin typeface="+mj-lt"/>
                <a:ea typeface="Calibri" panose="020F0502020204030204" pitchFamily="34" charset="0"/>
                <a:cs typeface="Times New Roman"/>
              </a:rPr>
              <a:t>imul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/>
              </a:rPr>
              <a:t>: 3–4 такта</a:t>
            </a:r>
          </a:p>
          <a:p>
            <a:pPr lvl="2">
              <a:spcAft>
                <a:spcPts val="800"/>
              </a:spcAft>
            </a:pPr>
            <a:r>
              <a:rPr lang="ru-RU" sz="2000" dirty="0" err="1">
                <a:latin typeface="+mj-lt"/>
                <a:ea typeface="Calibri" panose="020F0502020204030204" pitchFamily="34" charset="0"/>
                <a:cs typeface="Times New Roman"/>
              </a:rPr>
              <a:t>div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/>
              </a:rPr>
              <a:t>, </a:t>
            </a:r>
            <a:r>
              <a:rPr lang="ru-RU" sz="2000" dirty="0" err="1">
                <a:latin typeface="+mj-lt"/>
                <a:ea typeface="Calibri" panose="020F0502020204030204" pitchFamily="34" charset="0"/>
                <a:cs typeface="Times New Roman"/>
              </a:rPr>
              <a:t>idiv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/>
              </a:rPr>
              <a:t> (32-битный делитель): 12 тактов</a:t>
            </a:r>
          </a:p>
          <a:p>
            <a:pPr lvl="2">
              <a:spcAft>
                <a:spcPts val="800"/>
              </a:spcAft>
            </a:pPr>
            <a:r>
              <a:rPr lang="ru-RU" sz="2000" dirty="0" err="1">
                <a:latin typeface="+mj-lt"/>
                <a:ea typeface="Calibri" panose="020F0502020204030204" pitchFamily="34" charset="0"/>
                <a:cs typeface="Times New Roman"/>
              </a:rPr>
              <a:t>div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/>
              </a:rPr>
              <a:t>, </a:t>
            </a:r>
            <a:r>
              <a:rPr lang="ru-RU" sz="2000" dirty="0" err="1">
                <a:latin typeface="+mj-lt"/>
                <a:ea typeface="Calibri" panose="020F0502020204030204" pitchFamily="34" charset="0"/>
                <a:cs typeface="Times New Roman"/>
              </a:rPr>
              <a:t>idiv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/>
              </a:rPr>
              <a:t> (64-битный делитель): 15 тактов</a:t>
            </a:r>
          </a:p>
          <a:p>
            <a:pPr lvl="2">
              <a:spcAft>
                <a:spcPts val="800"/>
              </a:spcAft>
            </a:pPr>
            <a:endParaRPr lang="ru-RU" sz="2000" dirty="0">
              <a:latin typeface="+mj-lt"/>
              <a:ea typeface="Calibri" panose="020F0502020204030204" pitchFamily="34" charset="0"/>
              <a:cs typeface="Times New Roman"/>
            </a:endParaRPr>
          </a:p>
          <a:p>
            <a:pPr marL="0" lvl="2">
              <a:spcAft>
                <a:spcPts val="800"/>
              </a:spcAft>
            </a:pPr>
            <a:r>
              <a:rPr lang="ru-RU" sz="1600" dirty="0">
                <a:latin typeface="Calibri Light"/>
                <a:ea typeface="+mn-lt"/>
                <a:cs typeface="+mn-lt"/>
              </a:rPr>
              <a:t>Подробнее о времени выполнения операций: </a:t>
            </a:r>
            <a:r>
              <a:rPr lang="ru-RU" sz="1600" dirty="0">
                <a:latin typeface="Calibri Light"/>
                <a:cs typeface="Calibri"/>
                <a:hlinkClick r:id="rId3"/>
              </a:rPr>
              <a:t>https://www.agner.org/optimize/instruction_tables.pdf</a:t>
            </a:r>
            <a:endParaRPr lang="ru-RU" sz="1600">
              <a:latin typeface="Calibri Light"/>
              <a:cs typeface="Calibri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05241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8928" y="0"/>
            <a:ext cx="2564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На практике ….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11734" y="604699"/>
            <a:ext cx="11655842" cy="557075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+mj-lt"/>
              </a:rPr>
              <a:t>Даже имея готовый ассемблерный код реализации алгоритма, не представляется возможным узнать, какое время потребуется для его выполнения. Для этого необходимо было бы учесть, в частности,</a:t>
            </a:r>
            <a:endParaRPr lang="ru-RU" sz="2000" dirty="0">
              <a:solidFill>
                <a:srgbClr val="000000"/>
              </a:solidFill>
              <a:latin typeface="+mj-lt"/>
              <a:cs typeface="Calibri Light"/>
            </a:endParaRPr>
          </a:p>
          <a:p>
            <a:endParaRPr lang="ru-RU" sz="2000" dirty="0">
              <a:latin typeface="Calibri Light"/>
              <a:cs typeface="Calibri Light"/>
            </a:endParaRPr>
          </a:p>
          <a:p>
            <a:pPr marL="342900" indent="-342900">
              <a:buFont typeface="Arial"/>
              <a:buChar char="•"/>
            </a:pPr>
            <a:r>
              <a:rPr lang="ru-RU" sz="2000" b="1" dirty="0">
                <a:latin typeface="Calibri"/>
                <a:cs typeface="Calibri Light"/>
              </a:rPr>
              <a:t>Кеширование данных.</a:t>
            </a:r>
            <a:r>
              <a:rPr lang="ru-RU" sz="2000" dirty="0">
                <a:latin typeface="Calibri Light"/>
                <a:cs typeface="Calibri Light"/>
              </a:rPr>
              <a:t> Процессоры имеют многоуровневую систему </a:t>
            </a:r>
            <a:r>
              <a:rPr lang="ru-RU" sz="2000" dirty="0" err="1">
                <a:latin typeface="Calibri Light"/>
                <a:cs typeface="Calibri Light"/>
              </a:rPr>
              <a:t>кешей</a:t>
            </a:r>
            <a:r>
              <a:rPr lang="ru-RU" sz="2000" dirty="0">
                <a:latin typeface="Calibri Light"/>
                <a:cs typeface="Calibri Light"/>
              </a:rPr>
              <a:t> (L1, L2, L3), постоянно сохраняющую те или иные ячейки для более быстрого доступа. В зависимости от того, </a:t>
            </a:r>
            <a:r>
              <a:rPr lang="ru-RU" sz="2000" dirty="0" err="1">
                <a:latin typeface="Calibri Light"/>
                <a:cs typeface="Calibri Light"/>
              </a:rPr>
              <a:t>закешировал</a:t>
            </a:r>
            <a:r>
              <a:rPr lang="ru-RU" sz="2000" dirty="0">
                <a:latin typeface="Calibri Light"/>
                <a:cs typeface="Calibri Light"/>
              </a:rPr>
              <a:t> ли процессор нужную ячейку, время доступа к данным может отличаться в десятки раз.</a:t>
            </a:r>
          </a:p>
          <a:p>
            <a:pPr marL="342900" indent="-342900">
              <a:buFont typeface="Arial"/>
              <a:buChar char="•"/>
            </a:pPr>
            <a:r>
              <a:rPr lang="ru-RU" sz="2000" b="1" dirty="0">
                <a:latin typeface="Calibri"/>
                <a:cs typeface="Calibri Light"/>
              </a:rPr>
              <a:t>Out-</a:t>
            </a:r>
            <a:r>
              <a:rPr lang="ru-RU" sz="2000" b="1" dirty="0" err="1">
                <a:latin typeface="Calibri"/>
                <a:cs typeface="Calibri Light"/>
              </a:rPr>
              <a:t>of</a:t>
            </a:r>
            <a:r>
              <a:rPr lang="ru-RU" sz="2000" b="1" dirty="0">
                <a:latin typeface="Calibri"/>
                <a:cs typeface="Calibri Light"/>
              </a:rPr>
              <a:t>-</a:t>
            </a:r>
            <a:r>
              <a:rPr lang="ru-RU" sz="2000" b="1" dirty="0" err="1">
                <a:latin typeface="Calibri"/>
                <a:cs typeface="Calibri Light"/>
              </a:rPr>
              <a:t>order</a:t>
            </a:r>
            <a:r>
              <a:rPr lang="ru-RU" sz="2000" b="1" dirty="0">
                <a:latin typeface="Calibri"/>
                <a:cs typeface="Calibri Light"/>
              </a:rPr>
              <a:t> </a:t>
            </a:r>
            <a:r>
              <a:rPr lang="ru-RU" sz="2000" b="1" dirty="0" err="1">
                <a:latin typeface="Calibri"/>
                <a:cs typeface="Calibri Light"/>
              </a:rPr>
              <a:t>execution</a:t>
            </a:r>
            <a:r>
              <a:rPr lang="ru-RU" sz="2000" b="1" dirty="0">
                <a:latin typeface="Calibri"/>
                <a:cs typeface="Calibri Light"/>
              </a:rPr>
              <a:t>.</a:t>
            </a:r>
            <a:r>
              <a:rPr lang="ru-RU" sz="2000" b="1" dirty="0">
                <a:latin typeface="Calibri Light"/>
                <a:cs typeface="Calibri Light"/>
              </a:rPr>
              <a:t> </a:t>
            </a:r>
            <a:r>
              <a:rPr lang="ru-RU" sz="2000" dirty="0">
                <a:latin typeface="Calibri Light"/>
                <a:cs typeface="Calibri Light"/>
              </a:rPr>
              <a:t>Процессор способен выполнять несколько не зависящих друг от друга команд одновременно (например, </a:t>
            </a:r>
            <a:r>
              <a:rPr lang="ru-RU" sz="2000" dirty="0">
                <a:solidFill>
                  <a:srgbClr val="000000"/>
                </a:solidFill>
                <a:latin typeface="Calibri Light"/>
                <a:ea typeface="+mn-lt"/>
                <a:cs typeface="Calibri Light"/>
              </a:rPr>
              <a:t>последовательные </a:t>
            </a:r>
            <a:r>
              <a:rPr lang="ru-RU" sz="2000" b="1" dirty="0" err="1">
                <a:solidFill>
                  <a:srgbClr val="FF0000"/>
                </a:solidFill>
                <a:latin typeface="Courier New"/>
                <a:ea typeface="+mn-lt"/>
                <a:cs typeface="Calibri Light"/>
              </a:rPr>
              <a:t>mov</a:t>
            </a:r>
            <a:r>
              <a:rPr lang="ru-RU" sz="2000" b="1" dirty="0">
                <a:solidFill>
                  <a:srgbClr val="FF0000"/>
                </a:solidFill>
                <a:latin typeface="Courier New"/>
                <a:ea typeface="+mn-lt"/>
                <a:cs typeface="Calibri Light"/>
              </a:rPr>
              <a:t> </a:t>
            </a:r>
            <a:r>
              <a:rPr lang="ru-RU" sz="2000" b="1" dirty="0" err="1">
                <a:solidFill>
                  <a:srgbClr val="FF0000"/>
                </a:solidFill>
                <a:latin typeface="Courier New"/>
                <a:ea typeface="+mn-lt"/>
                <a:cs typeface="Calibri Light"/>
              </a:rPr>
              <a:t>eax</a:t>
            </a:r>
            <a:r>
              <a:rPr lang="ru-RU" sz="2000" b="1" dirty="0">
                <a:solidFill>
                  <a:srgbClr val="FF0000"/>
                </a:solidFill>
                <a:latin typeface="Courier New"/>
                <a:ea typeface="+mn-lt"/>
                <a:cs typeface="Calibri Light"/>
              </a:rPr>
              <a:t>, </a:t>
            </a:r>
            <a:r>
              <a:rPr lang="ru-RU" sz="2000" b="1" dirty="0" err="1">
                <a:solidFill>
                  <a:srgbClr val="FF0000"/>
                </a:solidFill>
                <a:latin typeface="Courier New"/>
                <a:ea typeface="+mn-lt"/>
                <a:cs typeface="Calibri Light"/>
              </a:rPr>
              <a:t>ecx</a:t>
            </a:r>
            <a:r>
              <a:rPr lang="ru-RU" sz="2000" dirty="0">
                <a:latin typeface="Calibri Light"/>
                <a:cs typeface="Calibri Light"/>
              </a:rPr>
              <a:t> и </a:t>
            </a:r>
            <a:r>
              <a:rPr lang="ru-RU" sz="2000" b="1" dirty="0" err="1">
                <a:solidFill>
                  <a:srgbClr val="FF0000"/>
                </a:solidFill>
                <a:latin typeface="Courier New"/>
                <a:cs typeface="Calibri Light"/>
              </a:rPr>
              <a:t>add</a:t>
            </a:r>
            <a:r>
              <a:rPr lang="ru-RU" sz="2000" b="1" dirty="0">
                <a:solidFill>
                  <a:srgbClr val="FF0000"/>
                </a:solidFill>
                <a:latin typeface="Courier New"/>
                <a:cs typeface="Calibri Light"/>
              </a:rPr>
              <a:t> </a:t>
            </a:r>
            <a:r>
              <a:rPr lang="ru-RU" sz="2000" b="1" dirty="0" err="1">
                <a:solidFill>
                  <a:srgbClr val="FF0000"/>
                </a:solidFill>
                <a:latin typeface="Courier New"/>
                <a:cs typeface="Calibri Light"/>
              </a:rPr>
              <a:t>edx</a:t>
            </a:r>
            <a:r>
              <a:rPr lang="ru-RU" sz="2000" b="1" dirty="0">
                <a:solidFill>
                  <a:srgbClr val="FF0000"/>
                </a:solidFill>
                <a:latin typeface="Courier New"/>
                <a:cs typeface="Calibri Light"/>
              </a:rPr>
              <a:t>, 5</a:t>
            </a:r>
            <a:r>
              <a:rPr lang="ru-RU" sz="2000" dirty="0">
                <a:latin typeface="Calibri Light"/>
                <a:cs typeface="Calibri Light"/>
              </a:rPr>
              <a:t>). Процессор просматривает программу на сотни инструкций вперёд, выискивая те, что может выполнить без очереди.</a:t>
            </a:r>
          </a:p>
          <a:p>
            <a:pPr marL="342900" indent="-342900">
              <a:buFont typeface="Arial"/>
              <a:buChar char="•"/>
            </a:pPr>
            <a:r>
              <a:rPr lang="ru-RU" sz="2000" b="1" dirty="0" err="1">
                <a:latin typeface="Calibri"/>
                <a:cs typeface="Calibri Light"/>
              </a:rPr>
              <a:t>Branch</a:t>
            </a:r>
            <a:r>
              <a:rPr lang="ru-RU" sz="2000" b="1" dirty="0">
                <a:latin typeface="Calibri"/>
                <a:cs typeface="Calibri Light"/>
              </a:rPr>
              <a:t> </a:t>
            </a:r>
            <a:r>
              <a:rPr lang="ru-RU" sz="2000" b="1" dirty="0" err="1">
                <a:latin typeface="Calibri"/>
                <a:cs typeface="Calibri Light"/>
              </a:rPr>
              <a:t>prediction</a:t>
            </a:r>
            <a:r>
              <a:rPr lang="ru-RU" sz="2000" b="1" dirty="0">
                <a:latin typeface="Calibri Light"/>
                <a:cs typeface="Calibri Light"/>
              </a:rPr>
              <a:t> и </a:t>
            </a:r>
            <a:r>
              <a:rPr lang="ru-RU" sz="2000" b="1" dirty="0" err="1">
                <a:latin typeface="Calibri"/>
                <a:cs typeface="Calibri Light"/>
              </a:rPr>
              <a:t>Speculative</a:t>
            </a:r>
            <a:r>
              <a:rPr lang="ru-RU" sz="2000" b="1" dirty="0">
                <a:latin typeface="Calibri"/>
                <a:cs typeface="Calibri Light"/>
              </a:rPr>
              <a:t> </a:t>
            </a:r>
            <a:r>
              <a:rPr lang="ru-RU" sz="2000" b="1" dirty="0" err="1">
                <a:latin typeface="Calibri"/>
                <a:cs typeface="Calibri Light"/>
              </a:rPr>
              <a:t>execution</a:t>
            </a:r>
            <a:r>
              <a:rPr lang="ru-RU" sz="2000" b="1" dirty="0">
                <a:latin typeface="Calibri Light"/>
                <a:cs typeface="Calibri Light"/>
              </a:rPr>
              <a:t>. </a:t>
            </a:r>
            <a:r>
              <a:rPr lang="ru-RU" sz="2000" dirty="0">
                <a:latin typeface="Calibri Light"/>
                <a:cs typeface="Calibri Light"/>
              </a:rPr>
              <a:t>Большое препятствие для выполнения инструкций наперёд </a:t>
            </a:r>
            <a:r>
              <a:rPr lang="ru-RU" sz="2000" dirty="0">
                <a:ea typeface="+mn-lt"/>
                <a:cs typeface="+mn-lt"/>
              </a:rPr>
              <a:t>—</a:t>
            </a:r>
            <a:r>
              <a:rPr lang="ru-RU" sz="2000" dirty="0">
                <a:latin typeface="Calibri Light"/>
                <a:cs typeface="Calibri Light"/>
              </a:rPr>
              <a:t> ветвления (в частности, </a:t>
            </a:r>
            <a:r>
              <a:rPr lang="ru-RU" sz="2000" dirty="0" err="1">
                <a:latin typeface="Calibri Light"/>
                <a:cs typeface="Calibri Light"/>
              </a:rPr>
              <a:t>if'ы</a:t>
            </a:r>
            <a:r>
              <a:rPr lang="ru-RU" sz="2000" dirty="0">
                <a:latin typeface="Calibri Light"/>
                <a:cs typeface="Calibri Light"/>
              </a:rPr>
              <a:t>). Процессор не может заранее знать, в какую ветвь алгоритма ему придётся войти, и какой код ему нужно выполнять наперёд. </a:t>
            </a:r>
            <a:r>
              <a:rPr lang="ru-RU" sz="2000" dirty="0" err="1">
                <a:latin typeface="Calibri Light"/>
                <a:cs typeface="Calibri Light"/>
              </a:rPr>
              <a:t>Branch</a:t>
            </a:r>
            <a:r>
              <a:rPr lang="ru-RU" sz="2000" dirty="0">
                <a:latin typeface="Calibri Light"/>
                <a:cs typeface="Calibri Light"/>
              </a:rPr>
              <a:t> </a:t>
            </a:r>
            <a:r>
              <a:rPr lang="ru-RU" sz="2000" dirty="0" err="1">
                <a:latin typeface="Calibri Light"/>
                <a:cs typeface="Calibri Light"/>
              </a:rPr>
              <a:t>prediction</a:t>
            </a:r>
            <a:r>
              <a:rPr lang="ru-RU" sz="2000" dirty="0">
                <a:latin typeface="Calibri Light"/>
                <a:cs typeface="Calibri Light"/>
              </a:rPr>
              <a:t> модули следят за ходом выполнения программы и пытаются предсказать направления ветвлений (угадывают в &gt;90% случаев). Штраф за ошибочное предсказание </a:t>
            </a:r>
            <a:r>
              <a:rPr lang="ru-RU" sz="2000" dirty="0">
                <a:ea typeface="+mn-lt"/>
                <a:cs typeface="+mn-lt"/>
              </a:rPr>
              <a:t>—</a:t>
            </a:r>
            <a:r>
              <a:rPr lang="ru-RU" sz="2000" dirty="0">
                <a:latin typeface="Calibri Light"/>
                <a:cs typeface="Calibri Light"/>
              </a:rPr>
              <a:t> потеря времени из-за избавления от десятков заранее подготовленных результатов операций и начала вычислений заново.</a:t>
            </a:r>
          </a:p>
          <a:p>
            <a:pPr marL="342900" indent="-342900">
              <a:buFont typeface="Arial"/>
              <a:buChar char="•"/>
            </a:pPr>
            <a:endParaRPr lang="ru-RU" sz="2000" dirty="0">
              <a:latin typeface="Calibri Light"/>
              <a:cs typeface="Calibri Light"/>
            </a:endParaRPr>
          </a:p>
          <a:p>
            <a:r>
              <a:rPr lang="ru-RU" sz="1600" dirty="0">
                <a:latin typeface="Calibri Light"/>
                <a:cs typeface="Calibri Light"/>
              </a:rPr>
              <a:t>Подробнее: </a:t>
            </a:r>
            <a:r>
              <a:rPr lang="ru-RU" sz="1600" dirty="0">
                <a:latin typeface="Calibri Light"/>
                <a:ea typeface="+mn-lt"/>
                <a:cs typeface="+mn-lt"/>
                <a:hlinkClick r:id="rId2"/>
              </a:rPr>
              <a:t>https://www.agner.org/optimize/microarchitecture.pdf</a:t>
            </a:r>
            <a:endParaRPr lang="ru-RU" sz="2000" dirty="0">
              <a:latin typeface="Calibri Ligh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8AF5AF-3B4F-4609-A9F8-420BFFDE413F}"/>
              </a:ext>
            </a:extLst>
          </p:cNvPr>
          <p:cNvSpPr txBox="1"/>
          <p:nvPr/>
        </p:nvSpPr>
        <p:spPr>
          <a:xfrm>
            <a:off x="8940789" y="6310372"/>
            <a:ext cx="3251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Информация подготовлена студентом ФПМИ</a:t>
            </a:r>
            <a:r>
              <a:rPr lang="en-US" sz="1000" dirty="0"/>
              <a:t> </a:t>
            </a:r>
            <a:endParaRPr lang="ru-RU" sz="1000" dirty="0"/>
          </a:p>
          <a:p>
            <a:r>
              <a:rPr lang="ru-RU" sz="1000" b="1" i="0" dirty="0">
                <a:solidFill>
                  <a:srgbClr val="333333"/>
                </a:solidFill>
                <a:effectLst/>
                <a:latin typeface="Helvetica Neue"/>
              </a:rPr>
              <a:t>Владиславом Дмитриевичем </a:t>
            </a:r>
            <a:r>
              <a:rPr lang="ru-RU" sz="1000" b="1" i="0" dirty="0" err="1">
                <a:solidFill>
                  <a:srgbClr val="333333"/>
                </a:solidFill>
                <a:effectLst/>
                <a:latin typeface="Helvetica Neue"/>
              </a:rPr>
              <a:t>Кощенко</a:t>
            </a:r>
            <a:r>
              <a:rPr lang="ru-RU" sz="1000" dirty="0">
                <a:solidFill>
                  <a:srgbClr val="333333"/>
                </a:solidFill>
                <a:latin typeface="Helvetica Neue"/>
              </a:rPr>
              <a:t>, 2022 год</a:t>
            </a:r>
            <a:r>
              <a:rPr lang="ru-RU" sz="1000" dirty="0"/>
              <a:t> </a:t>
            </a:r>
            <a:endParaRPr lang="ru-BY" sz="1000" dirty="0"/>
          </a:p>
        </p:txBody>
      </p:sp>
      <p:pic>
        <p:nvPicPr>
          <p:cNvPr id="8" name="Рисунок 7" descr="png..png">
            <a:extLst>
              <a:ext uri="{FF2B5EF4-FFF2-40B4-BE49-F238E27FC236}">
                <a16:creationId xmlns:a16="http://schemas.microsoft.com/office/drawing/2014/main" id="{2916C946-5B6F-4DED-958B-1B3C12D69A6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8548290" y="6310372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2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4214</TotalTime>
  <Words>4150</Words>
  <Application>Microsoft Office PowerPoint</Application>
  <PresentationFormat>Широкоэкранный</PresentationFormat>
  <Paragraphs>518</Paragraphs>
  <Slides>65</Slides>
  <Notes>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75" baseType="lpstr">
      <vt:lpstr>Arial</vt:lpstr>
      <vt:lpstr>Calibri</vt:lpstr>
      <vt:lpstr>Calibri Light</vt:lpstr>
      <vt:lpstr>Cambria Math</vt:lpstr>
      <vt:lpstr>Consolas</vt:lpstr>
      <vt:lpstr>Courier New</vt:lpstr>
      <vt:lpstr>Helvetica Neue</vt:lpstr>
      <vt:lpstr>Times New Roman</vt:lpstr>
      <vt:lpstr>Тема Office</vt:lpstr>
      <vt:lpstr>Equation</vt:lpstr>
      <vt:lpstr>Трудоёмкость алгоритмов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Оценка трудоёмкости алгоритма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756</cp:revision>
  <dcterms:created xsi:type="dcterms:W3CDTF">2020-04-14T05:04:13Z</dcterms:created>
  <dcterms:modified xsi:type="dcterms:W3CDTF">2022-09-11T16:28:16Z</dcterms:modified>
</cp:coreProperties>
</file>