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78" r:id="rId4"/>
    <p:sldId id="321" r:id="rId5"/>
    <p:sldId id="320" r:id="rId6"/>
    <p:sldId id="323" r:id="rId7"/>
    <p:sldId id="322" r:id="rId8"/>
    <p:sldId id="30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00B0F0"/>
    <a:srgbClr val="81AE12"/>
    <a:srgbClr val="0A0A0C"/>
    <a:srgbClr val="154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37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B930-C2DA-4C2A-98BB-D236FD8BE608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7AD-9CF6-4AD7-A07E-9D15F335B0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0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97228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88640"/>
            <a:ext cx="3178011" cy="8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669360"/>
            <a:ext cx="97228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669360"/>
            <a:ext cx="1113656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71662"/>
            <a:ext cx="97228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371662"/>
            <a:ext cx="1113656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679-9827-4807-A19C-428D6F1FBB1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-maxx.ru/algo/segment_tree#:~:text=1%2C%20tr%2C%20pos)%3B%0A%7D-,%D0%9F%D1%80%D0%B8%D1%81%D0%B2%D0%BE%D0%B5%D0%BD%D0%B8%D0%B5%20%D0%BD%D0%B0%20%D0%BE%D1%82%D1%80%D0%B5%D0%B7%D0%BA%D0%B5,-%D0%9F%D1%83%D1%81%D1%82%D1%8C%20%D1%82%D0%B5%D0%BF%D0%B5%D1%80%D1%8C%20%D0%B7%D0%B0%D0%BF%D1%80%D0%BE%D1%8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636958"/>
            <a:ext cx="10363200" cy="2592288"/>
          </a:xfrm>
        </p:spPr>
        <p:txBody>
          <a:bodyPr>
            <a:noAutofit/>
          </a:bodyPr>
          <a:lstStyle/>
          <a:p>
            <a:r>
              <a:rPr lang="ru-RU" sz="3200" dirty="0"/>
              <a:t>Модификация на полуинтервале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2712" y="5630667"/>
            <a:ext cx="8961040" cy="585022"/>
          </a:xfrm>
        </p:spPr>
        <p:txBody>
          <a:bodyPr>
            <a:normAutofit/>
          </a:bodyPr>
          <a:lstStyle/>
          <a:p>
            <a:pPr algn="l"/>
            <a:r>
              <a:rPr lang="ru-RU" sz="1600" i="1" dirty="0">
                <a:latin typeface="+mj-lt"/>
              </a:rPr>
              <a:t>П.Д. Емельяненко – студент 2 курса 13 группы</a:t>
            </a:r>
            <a:r>
              <a:rPr lang="en-US" sz="1600" i="1" dirty="0">
                <a:latin typeface="+mj-lt"/>
              </a:rPr>
              <a:t> </a:t>
            </a:r>
            <a:r>
              <a:rPr lang="ru-RU" sz="1600" i="1" dirty="0">
                <a:latin typeface="+mj-lt"/>
              </a:rPr>
              <a:t>ФПМИ</a:t>
            </a:r>
            <a:endParaRPr lang="en-US" sz="1600" i="1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3724" y="638132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Минск, 202</a:t>
            </a:r>
            <a:r>
              <a:rPr lang="en-US" i="1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098" name="Picture 2" descr="Персистентные деревья отрезков / Хабр">
            <a:extLst>
              <a:ext uri="{FF2B5EF4-FFF2-40B4-BE49-F238E27FC236}">
                <a16:creationId xmlns:a16="http://schemas.microsoft.com/office/drawing/2014/main" id="{17AB9D02-5D7E-4E05-AE2B-C7FD2BD1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3761526"/>
            <a:ext cx="3145532" cy="23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1384" y="1600203"/>
            <a:ext cx="11194765" cy="532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Имеется дерево отрезков.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51384" y="2485418"/>
            <a:ext cx="11377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Нужно реализовать модификацию элементов на полуинтервале </a:t>
            </a:r>
            <a:r>
              <a:rPr lang="en-US" sz="2800" i="1" dirty="0"/>
              <a:t>[a, b)</a:t>
            </a:r>
            <a:r>
              <a:rPr lang="ru-RU" sz="2800" i="1" dirty="0"/>
              <a:t>.</a:t>
            </a:r>
          </a:p>
          <a:p>
            <a:pPr algn="just"/>
            <a:r>
              <a:rPr lang="ru-RU" sz="2800" dirty="0"/>
              <a:t>Варианты: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Присвоение - </a:t>
            </a: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 = x,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a..b</a:t>
            </a:r>
            <a:endParaRPr lang="ru-RU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Изменение - </a:t>
            </a: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 </a:t>
            </a:r>
            <a:r>
              <a:rPr lang="ru-RU" sz="2800" dirty="0"/>
              <a:t>+</a:t>
            </a:r>
            <a:r>
              <a:rPr lang="en-US" sz="2800" dirty="0"/>
              <a:t>= x,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a..b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71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дерева отрезков задачи присвоения на полуинтервале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3098" y="1340769"/>
                <a:ext cx="3410422" cy="4802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=8, операция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3098" y="1340769"/>
                <a:ext cx="3410422" cy="480290"/>
              </a:xfrm>
              <a:blipFill>
                <a:blip r:embed="rId2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5375920" y="170080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[0,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583520" y="2463069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[0,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97316" y="388886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270792" y="390282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612254" y="513087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977273" y="513168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5" idx="3"/>
            <a:endCxn id="7" idx="7"/>
          </p:cNvCxnSpPr>
          <p:nvPr/>
        </p:nvCxnSpPr>
        <p:spPr>
          <a:xfrm flipH="1">
            <a:off x="2889017" y="2954770"/>
            <a:ext cx="778866" cy="1018461"/>
          </a:xfrm>
          <a:prstGeom prst="straightConnector1">
            <a:avLst/>
          </a:prstGeom>
          <a:ln w="25400">
            <a:solidFill>
              <a:srgbClr val="0A0A0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5"/>
            <a:endCxn id="9" idx="1"/>
          </p:cNvCxnSpPr>
          <p:nvPr/>
        </p:nvCxnSpPr>
        <p:spPr>
          <a:xfrm>
            <a:off x="4075221" y="2954770"/>
            <a:ext cx="279934" cy="1032420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  <a:endCxn id="11" idx="7"/>
          </p:cNvCxnSpPr>
          <p:nvPr/>
        </p:nvCxnSpPr>
        <p:spPr>
          <a:xfrm flipH="1">
            <a:off x="4103955" y="4394528"/>
            <a:ext cx="251200" cy="82071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5"/>
            <a:endCxn id="12" idx="1"/>
          </p:cNvCxnSpPr>
          <p:nvPr/>
        </p:nvCxnSpPr>
        <p:spPr>
          <a:xfrm>
            <a:off x="4762493" y="4394528"/>
            <a:ext cx="299143" cy="821523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285056" y="2463069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6602513" y="388886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792359" y="388886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216295" y="513049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542045" y="513049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7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cxnSpLocks/>
            <a:stCxn id="28" idx="3"/>
            <a:endCxn id="29" idx="0"/>
          </p:cNvCxnSpPr>
          <p:nvPr/>
        </p:nvCxnSpPr>
        <p:spPr>
          <a:xfrm flipH="1">
            <a:off x="6890545" y="2954770"/>
            <a:ext cx="478874" cy="934098"/>
          </a:xfrm>
          <a:prstGeom prst="straightConnector1">
            <a:avLst/>
          </a:prstGeom>
          <a:ln w="25400">
            <a:solidFill>
              <a:srgbClr val="0A0A0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8" idx="5"/>
            <a:endCxn id="30" idx="1"/>
          </p:cNvCxnSpPr>
          <p:nvPr/>
        </p:nvCxnSpPr>
        <p:spPr>
          <a:xfrm>
            <a:off x="7776757" y="2954770"/>
            <a:ext cx="1099965" cy="1018461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0" idx="3"/>
            <a:endCxn id="31" idx="7"/>
          </p:cNvCxnSpPr>
          <p:nvPr/>
        </p:nvCxnSpPr>
        <p:spPr>
          <a:xfrm flipH="1">
            <a:off x="8707996" y="4380569"/>
            <a:ext cx="168726" cy="8342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0" idx="5"/>
            <a:endCxn id="32" idx="1"/>
          </p:cNvCxnSpPr>
          <p:nvPr/>
        </p:nvCxnSpPr>
        <p:spPr>
          <a:xfrm>
            <a:off x="9284060" y="4380569"/>
            <a:ext cx="342348" cy="8342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5" idx="7"/>
          </p:cNvCxnSpPr>
          <p:nvPr/>
        </p:nvCxnSpPr>
        <p:spPr>
          <a:xfrm flipH="1">
            <a:off x="4075221" y="1988840"/>
            <a:ext cx="1300699" cy="5585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" idx="6"/>
            <a:endCxn id="28" idx="1"/>
          </p:cNvCxnSpPr>
          <p:nvPr/>
        </p:nvCxnSpPr>
        <p:spPr>
          <a:xfrm>
            <a:off x="5951984" y="1988840"/>
            <a:ext cx="1417435" cy="5585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37520"/>
              </p:ext>
            </p:extLst>
          </p:nvPr>
        </p:nvGraphicFramePr>
        <p:xfrm>
          <a:off x="407366" y="1937551"/>
          <a:ext cx="3456000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916581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20972800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89" y="19609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8BAFD-F51E-4C96-AD94-595B891A2AE4}"/>
              </a:ext>
            </a:extLst>
          </p:cNvPr>
          <p:cNvSpPr txBox="1"/>
          <p:nvPr/>
        </p:nvSpPr>
        <p:spPr>
          <a:xfrm>
            <a:off x="6794499" y="1424323"/>
            <a:ext cx="485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dirty="0"/>
              <a:t>Присвоить элементам на </a:t>
            </a:r>
            <a:r>
              <a:rPr lang="en-US" dirty="0"/>
              <a:t>[1, 6) </a:t>
            </a:r>
            <a:r>
              <a:rPr lang="ru-RU" dirty="0"/>
              <a:t>значение 12</a:t>
            </a:r>
            <a:endParaRPr lang="ru-BY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E51981A-0C6D-42F2-B2BE-D250F112F61E}"/>
              </a:ext>
            </a:extLst>
          </p:cNvPr>
          <p:cNvSpPr/>
          <p:nvPr/>
        </p:nvSpPr>
        <p:spPr>
          <a:xfrm>
            <a:off x="1415585" y="513087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033CEC7-9A6E-4708-8412-059DC35B5DCB}"/>
              </a:ext>
            </a:extLst>
          </p:cNvPr>
          <p:cNvCxnSpPr>
            <a:cxnSpLocks/>
          </p:cNvCxnSpPr>
          <p:nvPr/>
        </p:nvCxnSpPr>
        <p:spPr>
          <a:xfrm flipH="1">
            <a:off x="1877239" y="4364123"/>
            <a:ext cx="588012" cy="851117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1524B086-3697-4D41-ABC7-4D67E6080B14}"/>
              </a:ext>
            </a:extLst>
          </p:cNvPr>
          <p:cNvSpPr/>
          <p:nvPr/>
        </p:nvSpPr>
        <p:spPr>
          <a:xfrm>
            <a:off x="2680031" y="5135343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[1,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87721101-E124-4791-BC69-CC3F67B31F39}"/>
              </a:ext>
            </a:extLst>
          </p:cNvPr>
          <p:cNvCxnSpPr>
            <a:cxnSpLocks/>
            <a:stCxn id="7" idx="5"/>
            <a:endCxn id="63" idx="0"/>
          </p:cNvCxnSpPr>
          <p:nvPr/>
        </p:nvCxnSpPr>
        <p:spPr>
          <a:xfrm>
            <a:off x="2889017" y="4380569"/>
            <a:ext cx="79046" cy="7547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>
            <a:extLst>
              <a:ext uri="{FF2B5EF4-FFF2-40B4-BE49-F238E27FC236}">
                <a16:creationId xmlns:a16="http://schemas.microsoft.com/office/drawing/2014/main" id="{F9833F01-3E68-48A8-81E1-AE0123D666F0}"/>
              </a:ext>
            </a:extLst>
          </p:cNvPr>
          <p:cNvSpPr/>
          <p:nvPr/>
        </p:nvSpPr>
        <p:spPr>
          <a:xfrm>
            <a:off x="5985610" y="513049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5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0F6FADE4-FA43-4484-BD75-70592B389470}"/>
              </a:ext>
            </a:extLst>
          </p:cNvPr>
          <p:cNvSpPr/>
          <p:nvPr/>
        </p:nvSpPr>
        <p:spPr>
          <a:xfrm>
            <a:off x="7178577" y="513087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5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92A8CB06-852D-4B17-9071-4150B894AC1D}"/>
              </a:ext>
            </a:extLst>
          </p:cNvPr>
          <p:cNvCxnSpPr>
            <a:stCxn id="29" idx="3"/>
            <a:endCxn id="87" idx="0"/>
          </p:cNvCxnSpPr>
          <p:nvPr/>
        </p:nvCxnSpPr>
        <p:spPr>
          <a:xfrm flipH="1">
            <a:off x="6273642" y="4380569"/>
            <a:ext cx="413234" cy="749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2894667E-B3F7-40A8-BBA6-9DF937ECE888}"/>
              </a:ext>
            </a:extLst>
          </p:cNvPr>
          <p:cNvCxnSpPr>
            <a:stCxn id="29" idx="5"/>
            <a:endCxn id="88" idx="0"/>
          </p:cNvCxnSpPr>
          <p:nvPr/>
        </p:nvCxnSpPr>
        <p:spPr>
          <a:xfrm>
            <a:off x="7094214" y="4380569"/>
            <a:ext cx="372395" cy="750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927AD974-E86D-4041-A723-2482AD51F1DA}"/>
              </a:ext>
            </a:extLst>
          </p:cNvPr>
          <p:cNvSpPr/>
          <p:nvPr/>
        </p:nvSpPr>
        <p:spPr>
          <a:xfrm>
            <a:off x="1415585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B0BD9FFD-2630-4A2D-85A4-2D117635DF75}"/>
              </a:ext>
            </a:extLst>
          </p:cNvPr>
          <p:cNvSpPr/>
          <p:nvPr/>
        </p:nvSpPr>
        <p:spPr>
          <a:xfrm>
            <a:off x="2675631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09569AD-E58C-4C33-9991-87B2A1E5FFBB}"/>
              </a:ext>
            </a:extLst>
          </p:cNvPr>
          <p:cNvSpPr/>
          <p:nvPr/>
        </p:nvSpPr>
        <p:spPr>
          <a:xfrm>
            <a:off x="9564671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3C966BAF-1268-44BC-A2D3-FA95B90BAEE5}"/>
              </a:ext>
            </a:extLst>
          </p:cNvPr>
          <p:cNvSpPr/>
          <p:nvPr/>
        </p:nvSpPr>
        <p:spPr>
          <a:xfrm>
            <a:off x="8228076" y="553805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15FC2273-FC19-4C82-842D-3DA116F61050}"/>
              </a:ext>
            </a:extLst>
          </p:cNvPr>
          <p:cNvSpPr/>
          <p:nvPr/>
        </p:nvSpPr>
        <p:spPr>
          <a:xfrm>
            <a:off x="7204288" y="553031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9F8A08DD-3961-400B-917F-132719F73ABA}"/>
              </a:ext>
            </a:extLst>
          </p:cNvPr>
          <p:cNvSpPr/>
          <p:nvPr/>
        </p:nvSpPr>
        <p:spPr>
          <a:xfrm>
            <a:off x="5983278" y="553031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A9180F22-BB8E-4668-B690-6E7D4706328D}"/>
              </a:ext>
            </a:extLst>
          </p:cNvPr>
          <p:cNvSpPr/>
          <p:nvPr/>
        </p:nvSpPr>
        <p:spPr>
          <a:xfrm>
            <a:off x="4974941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CDC4907A-1D14-4B22-B943-3D7C2EBEDAD4}"/>
              </a:ext>
            </a:extLst>
          </p:cNvPr>
          <p:cNvSpPr/>
          <p:nvPr/>
        </p:nvSpPr>
        <p:spPr>
          <a:xfrm>
            <a:off x="3612619" y="553031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33552636-F132-46D3-B0EE-FE6F03DE623E}"/>
              </a:ext>
            </a:extLst>
          </p:cNvPr>
          <p:cNvSpPr/>
          <p:nvPr/>
        </p:nvSpPr>
        <p:spPr>
          <a:xfrm>
            <a:off x="2377942" y="4270757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D29926A3-313E-45CD-8400-A26B061225DA}"/>
              </a:ext>
            </a:extLst>
          </p:cNvPr>
          <p:cNvSpPr/>
          <p:nvPr/>
        </p:nvSpPr>
        <p:spPr>
          <a:xfrm>
            <a:off x="4265475" y="4308963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A8546F1-4E3F-4EFE-A3AB-7E23ABF2B16D}"/>
              </a:ext>
            </a:extLst>
          </p:cNvPr>
          <p:cNvSpPr/>
          <p:nvPr/>
        </p:nvSpPr>
        <p:spPr>
          <a:xfrm>
            <a:off x="6628224" y="4308963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4313918E-AE0B-488C-BE41-7A096700BAC9}"/>
              </a:ext>
            </a:extLst>
          </p:cNvPr>
          <p:cNvSpPr/>
          <p:nvPr/>
        </p:nvSpPr>
        <p:spPr>
          <a:xfrm>
            <a:off x="8794440" y="4303351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5370183E-A386-4744-A9DE-B3EC48D80654}"/>
              </a:ext>
            </a:extLst>
          </p:cNvPr>
          <p:cNvSpPr/>
          <p:nvPr/>
        </p:nvSpPr>
        <p:spPr>
          <a:xfrm>
            <a:off x="7316533" y="2862126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17E367DF-6490-48AE-A9A3-5BA351F281C5}"/>
              </a:ext>
            </a:extLst>
          </p:cNvPr>
          <p:cNvSpPr/>
          <p:nvPr/>
        </p:nvSpPr>
        <p:spPr>
          <a:xfrm>
            <a:off x="3577079" y="2862126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E60D4774-BB9B-45E4-8540-EE790B960851}"/>
              </a:ext>
            </a:extLst>
          </p:cNvPr>
          <p:cNvSpPr/>
          <p:nvPr/>
        </p:nvSpPr>
        <p:spPr>
          <a:xfrm>
            <a:off x="5391659" y="2123332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13D2E320-1F89-4262-AA43-296B55C7A04F}"/>
              </a:ext>
            </a:extLst>
          </p:cNvPr>
          <p:cNvSpPr/>
          <p:nvPr/>
        </p:nvSpPr>
        <p:spPr>
          <a:xfrm>
            <a:off x="5395980" y="2121675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BC96F311-72BB-4AD4-80CE-62010EB2C1FE}"/>
              </a:ext>
            </a:extLst>
          </p:cNvPr>
          <p:cNvSpPr/>
          <p:nvPr/>
        </p:nvSpPr>
        <p:spPr>
          <a:xfrm>
            <a:off x="3570638" y="287076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5ACE42F0-92E2-43C9-A6C8-18E740FD8FFA}"/>
              </a:ext>
            </a:extLst>
          </p:cNvPr>
          <p:cNvSpPr/>
          <p:nvPr/>
        </p:nvSpPr>
        <p:spPr>
          <a:xfrm>
            <a:off x="2385486" y="427026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FE4F77F8-0ACC-459F-BC19-3B1A508642A4}"/>
              </a:ext>
            </a:extLst>
          </p:cNvPr>
          <p:cNvSpPr/>
          <p:nvPr/>
        </p:nvSpPr>
        <p:spPr>
          <a:xfrm>
            <a:off x="2674396" y="552286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D48A74BB-4A8D-4D6E-97F0-FA7CCC7D5C30}"/>
              </a:ext>
            </a:extLst>
          </p:cNvPr>
          <p:cNvSpPr/>
          <p:nvPr/>
        </p:nvSpPr>
        <p:spPr>
          <a:xfrm>
            <a:off x="4268102" y="4310165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A84B7FE4-10DF-426C-9E75-7B1160B25EE3}"/>
              </a:ext>
            </a:extLst>
          </p:cNvPr>
          <p:cNvSpPr/>
          <p:nvPr/>
        </p:nvSpPr>
        <p:spPr>
          <a:xfrm>
            <a:off x="3613854" y="553805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90F0E70-9EE6-4861-BA8D-940B3BDC258B}"/>
              </a:ext>
            </a:extLst>
          </p:cNvPr>
          <p:cNvSpPr/>
          <p:nvPr/>
        </p:nvSpPr>
        <p:spPr>
          <a:xfrm>
            <a:off x="4981507" y="553031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0B58D938-A516-44CD-8359-6640070FFBFB}"/>
              </a:ext>
            </a:extLst>
          </p:cNvPr>
          <p:cNvSpPr/>
          <p:nvPr/>
        </p:nvSpPr>
        <p:spPr>
          <a:xfrm>
            <a:off x="7319349" y="2863862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B6113513-5158-4681-9043-7DADE4DAEA99}"/>
              </a:ext>
            </a:extLst>
          </p:cNvPr>
          <p:cNvSpPr/>
          <p:nvPr/>
        </p:nvSpPr>
        <p:spPr>
          <a:xfrm>
            <a:off x="6622532" y="4310165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568493C6-3C12-4169-A1BA-2515BA784A36}"/>
              </a:ext>
            </a:extLst>
          </p:cNvPr>
          <p:cNvSpPr/>
          <p:nvPr/>
        </p:nvSpPr>
        <p:spPr>
          <a:xfrm>
            <a:off x="5972522" y="5527469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FD857DF0-638F-4C4A-9A6C-345D4BBC7D77}"/>
              </a:ext>
            </a:extLst>
          </p:cNvPr>
          <p:cNvSpPr/>
          <p:nvPr/>
        </p:nvSpPr>
        <p:spPr>
          <a:xfrm>
            <a:off x="7206620" y="5527469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F88B5BB5-2E74-4683-B5EB-382EBC5DBE3E}"/>
              </a:ext>
            </a:extLst>
          </p:cNvPr>
          <p:cNvSpPr/>
          <p:nvPr/>
        </p:nvSpPr>
        <p:spPr>
          <a:xfrm>
            <a:off x="2376158" y="4270266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62F9A7C-69D9-439A-A3E3-FE576ECF7F24}"/>
              </a:ext>
            </a:extLst>
          </p:cNvPr>
          <p:cNvSpPr/>
          <p:nvPr/>
        </p:nvSpPr>
        <p:spPr>
          <a:xfrm>
            <a:off x="4252999" y="4310667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03D58928-0F4C-4455-AE6C-1AD658DE1B3D}"/>
              </a:ext>
            </a:extLst>
          </p:cNvPr>
          <p:cNvSpPr/>
          <p:nvPr/>
        </p:nvSpPr>
        <p:spPr>
          <a:xfrm>
            <a:off x="3577079" y="2860389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BCF8391A-0B38-4473-8C9C-C7F8BF9D47EE}"/>
              </a:ext>
            </a:extLst>
          </p:cNvPr>
          <p:cNvSpPr/>
          <p:nvPr/>
        </p:nvSpPr>
        <p:spPr>
          <a:xfrm>
            <a:off x="6629265" y="4303351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6E7E6F30-6A81-420A-A823-2C91321641E3}"/>
              </a:ext>
            </a:extLst>
          </p:cNvPr>
          <p:cNvSpPr/>
          <p:nvPr/>
        </p:nvSpPr>
        <p:spPr>
          <a:xfrm>
            <a:off x="7307248" y="2866709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877746A8-59B4-4096-BC1B-DC73E5C59EDC}"/>
              </a:ext>
            </a:extLst>
          </p:cNvPr>
          <p:cNvSpPr/>
          <p:nvPr/>
        </p:nvSpPr>
        <p:spPr>
          <a:xfrm>
            <a:off x="5400301" y="2121675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539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67410-5B27-4D49-822F-679B865B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0AE1C-C7B4-4825-A1E2-8913CC4345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hlinkClick r:id="rId2"/>
              </a:rPr>
              <a:t>Тут</a:t>
            </a:r>
            <a:r>
              <a:rPr lang="ru-RU" dirty="0"/>
              <a:t> можно посмотреть код для присвоения на отрезке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74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дерева отрезков задачи модификации на полуинтервале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3098" y="1340769"/>
                <a:ext cx="3410422" cy="4802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=8, операция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3098" y="1340769"/>
                <a:ext cx="3410422" cy="480290"/>
              </a:xfrm>
              <a:blipFill>
                <a:blip r:embed="rId2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5375920" y="170080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[0,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583520" y="2463069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[0,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97316" y="388886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270792" y="390282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612254" y="513087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977273" y="513168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5" idx="3"/>
            <a:endCxn id="7" idx="7"/>
          </p:cNvCxnSpPr>
          <p:nvPr/>
        </p:nvCxnSpPr>
        <p:spPr>
          <a:xfrm flipH="1">
            <a:off x="2889017" y="2954770"/>
            <a:ext cx="778866" cy="1018461"/>
          </a:xfrm>
          <a:prstGeom prst="straightConnector1">
            <a:avLst/>
          </a:prstGeom>
          <a:ln w="25400">
            <a:solidFill>
              <a:srgbClr val="0A0A0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5"/>
            <a:endCxn id="9" idx="1"/>
          </p:cNvCxnSpPr>
          <p:nvPr/>
        </p:nvCxnSpPr>
        <p:spPr>
          <a:xfrm>
            <a:off x="4075221" y="2954770"/>
            <a:ext cx="279934" cy="1032420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  <a:endCxn id="11" idx="7"/>
          </p:cNvCxnSpPr>
          <p:nvPr/>
        </p:nvCxnSpPr>
        <p:spPr>
          <a:xfrm flipH="1">
            <a:off x="4103955" y="4394528"/>
            <a:ext cx="251200" cy="82071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5"/>
            <a:endCxn id="12" idx="1"/>
          </p:cNvCxnSpPr>
          <p:nvPr/>
        </p:nvCxnSpPr>
        <p:spPr>
          <a:xfrm>
            <a:off x="4762493" y="4394528"/>
            <a:ext cx="299143" cy="821523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285056" y="2463069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6602513" y="388886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792359" y="388886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216295" y="513049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542045" y="513049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7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cxnSpLocks/>
            <a:stCxn id="28" idx="3"/>
            <a:endCxn id="29" idx="0"/>
          </p:cNvCxnSpPr>
          <p:nvPr/>
        </p:nvCxnSpPr>
        <p:spPr>
          <a:xfrm flipH="1">
            <a:off x="6890545" y="2954770"/>
            <a:ext cx="478874" cy="934098"/>
          </a:xfrm>
          <a:prstGeom prst="straightConnector1">
            <a:avLst/>
          </a:prstGeom>
          <a:ln w="25400">
            <a:solidFill>
              <a:srgbClr val="0A0A0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8" idx="5"/>
            <a:endCxn id="30" idx="1"/>
          </p:cNvCxnSpPr>
          <p:nvPr/>
        </p:nvCxnSpPr>
        <p:spPr>
          <a:xfrm>
            <a:off x="7776757" y="2954770"/>
            <a:ext cx="1099965" cy="1018461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0" idx="3"/>
            <a:endCxn id="31" idx="7"/>
          </p:cNvCxnSpPr>
          <p:nvPr/>
        </p:nvCxnSpPr>
        <p:spPr>
          <a:xfrm flipH="1">
            <a:off x="8707996" y="4380569"/>
            <a:ext cx="168726" cy="8342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0" idx="5"/>
            <a:endCxn id="32" idx="1"/>
          </p:cNvCxnSpPr>
          <p:nvPr/>
        </p:nvCxnSpPr>
        <p:spPr>
          <a:xfrm>
            <a:off x="9284060" y="4380569"/>
            <a:ext cx="342348" cy="8342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5" idx="7"/>
          </p:cNvCxnSpPr>
          <p:nvPr/>
        </p:nvCxnSpPr>
        <p:spPr>
          <a:xfrm flipH="1">
            <a:off x="4075221" y="1988840"/>
            <a:ext cx="1300699" cy="5585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" idx="6"/>
            <a:endCxn id="28" idx="1"/>
          </p:cNvCxnSpPr>
          <p:nvPr/>
        </p:nvCxnSpPr>
        <p:spPr>
          <a:xfrm>
            <a:off x="5951984" y="1988840"/>
            <a:ext cx="1417435" cy="558592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407366" y="1937551"/>
          <a:ext cx="3456000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916581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20972800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89" y="19609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8BAFD-F51E-4C96-AD94-595B891A2AE4}"/>
              </a:ext>
            </a:extLst>
          </p:cNvPr>
          <p:cNvSpPr txBox="1"/>
          <p:nvPr/>
        </p:nvSpPr>
        <p:spPr>
          <a:xfrm>
            <a:off x="6794499" y="1424323"/>
            <a:ext cx="485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dirty="0"/>
              <a:t>Прибавим к элементам </a:t>
            </a:r>
            <a:r>
              <a:rPr lang="en-US" dirty="0"/>
              <a:t>[1, 4) </a:t>
            </a:r>
            <a:r>
              <a:rPr lang="ru-RU" dirty="0"/>
              <a:t>значение 10</a:t>
            </a:r>
            <a:endParaRPr lang="ru-BY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E51981A-0C6D-42F2-B2BE-D250F112F61E}"/>
              </a:ext>
            </a:extLst>
          </p:cNvPr>
          <p:cNvSpPr/>
          <p:nvPr/>
        </p:nvSpPr>
        <p:spPr>
          <a:xfrm>
            <a:off x="1415585" y="513087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033CEC7-9A6E-4708-8412-059DC35B5DCB}"/>
              </a:ext>
            </a:extLst>
          </p:cNvPr>
          <p:cNvCxnSpPr>
            <a:cxnSpLocks/>
          </p:cNvCxnSpPr>
          <p:nvPr/>
        </p:nvCxnSpPr>
        <p:spPr>
          <a:xfrm flipH="1">
            <a:off x="1877239" y="4364123"/>
            <a:ext cx="588012" cy="851117"/>
          </a:xfrm>
          <a:prstGeom prst="straightConnector1">
            <a:avLst/>
          </a:prstGeom>
          <a:ln w="25400">
            <a:solidFill>
              <a:srgbClr val="0A0A0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1524B086-3697-4D41-ABC7-4D67E6080B14}"/>
              </a:ext>
            </a:extLst>
          </p:cNvPr>
          <p:cNvSpPr/>
          <p:nvPr/>
        </p:nvSpPr>
        <p:spPr>
          <a:xfrm>
            <a:off x="2680031" y="5135343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[1,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87721101-E124-4791-BC69-CC3F67B31F39}"/>
              </a:ext>
            </a:extLst>
          </p:cNvPr>
          <p:cNvCxnSpPr>
            <a:cxnSpLocks/>
            <a:stCxn id="7" idx="5"/>
            <a:endCxn id="63" idx="0"/>
          </p:cNvCxnSpPr>
          <p:nvPr/>
        </p:nvCxnSpPr>
        <p:spPr>
          <a:xfrm>
            <a:off x="2889017" y="4380569"/>
            <a:ext cx="79046" cy="7547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>
            <a:extLst>
              <a:ext uri="{FF2B5EF4-FFF2-40B4-BE49-F238E27FC236}">
                <a16:creationId xmlns:a16="http://schemas.microsoft.com/office/drawing/2014/main" id="{F9833F01-3E68-48A8-81E1-AE0123D666F0}"/>
              </a:ext>
            </a:extLst>
          </p:cNvPr>
          <p:cNvSpPr/>
          <p:nvPr/>
        </p:nvSpPr>
        <p:spPr>
          <a:xfrm>
            <a:off x="5985610" y="5130498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5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0F6FADE4-FA43-4484-BD75-70592B389470}"/>
              </a:ext>
            </a:extLst>
          </p:cNvPr>
          <p:cNvSpPr/>
          <p:nvPr/>
        </p:nvSpPr>
        <p:spPr>
          <a:xfrm>
            <a:off x="7178577" y="5130877"/>
            <a:ext cx="576064" cy="576064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ru-RU" sz="1600" dirty="0">
                <a:solidFill>
                  <a:schemeClr val="tx1"/>
                </a:solidFill>
              </a:rPr>
              <a:t>5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u-RU" sz="16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92A8CB06-852D-4B17-9071-4150B894AC1D}"/>
              </a:ext>
            </a:extLst>
          </p:cNvPr>
          <p:cNvCxnSpPr>
            <a:stCxn id="29" idx="3"/>
            <a:endCxn id="87" idx="0"/>
          </p:cNvCxnSpPr>
          <p:nvPr/>
        </p:nvCxnSpPr>
        <p:spPr>
          <a:xfrm flipH="1">
            <a:off x="6273642" y="4380569"/>
            <a:ext cx="413234" cy="749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2894667E-B3F7-40A8-BBA6-9DF937ECE888}"/>
              </a:ext>
            </a:extLst>
          </p:cNvPr>
          <p:cNvCxnSpPr>
            <a:stCxn id="29" idx="5"/>
            <a:endCxn id="88" idx="0"/>
          </p:cNvCxnSpPr>
          <p:nvPr/>
        </p:nvCxnSpPr>
        <p:spPr>
          <a:xfrm>
            <a:off x="7094214" y="4380569"/>
            <a:ext cx="372395" cy="750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927AD974-E86D-4041-A723-2482AD51F1DA}"/>
              </a:ext>
            </a:extLst>
          </p:cNvPr>
          <p:cNvSpPr/>
          <p:nvPr/>
        </p:nvSpPr>
        <p:spPr>
          <a:xfrm>
            <a:off x="1415585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B0BD9FFD-2630-4A2D-85A4-2D117635DF75}"/>
              </a:ext>
            </a:extLst>
          </p:cNvPr>
          <p:cNvSpPr/>
          <p:nvPr/>
        </p:nvSpPr>
        <p:spPr>
          <a:xfrm>
            <a:off x="2675631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09569AD-E58C-4C33-9991-87B2A1E5FFBB}"/>
              </a:ext>
            </a:extLst>
          </p:cNvPr>
          <p:cNvSpPr/>
          <p:nvPr/>
        </p:nvSpPr>
        <p:spPr>
          <a:xfrm>
            <a:off x="9564671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3C966BAF-1268-44BC-A2D3-FA95B90BAEE5}"/>
              </a:ext>
            </a:extLst>
          </p:cNvPr>
          <p:cNvSpPr/>
          <p:nvPr/>
        </p:nvSpPr>
        <p:spPr>
          <a:xfrm>
            <a:off x="8228076" y="553805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15FC2273-FC19-4C82-842D-3DA116F61050}"/>
              </a:ext>
            </a:extLst>
          </p:cNvPr>
          <p:cNvSpPr/>
          <p:nvPr/>
        </p:nvSpPr>
        <p:spPr>
          <a:xfrm>
            <a:off x="7204288" y="553031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9F8A08DD-3961-400B-917F-132719F73ABA}"/>
              </a:ext>
            </a:extLst>
          </p:cNvPr>
          <p:cNvSpPr/>
          <p:nvPr/>
        </p:nvSpPr>
        <p:spPr>
          <a:xfrm>
            <a:off x="5983278" y="553031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A9180F22-BB8E-4668-B690-6E7D4706328D}"/>
              </a:ext>
            </a:extLst>
          </p:cNvPr>
          <p:cNvSpPr/>
          <p:nvPr/>
        </p:nvSpPr>
        <p:spPr>
          <a:xfrm>
            <a:off x="4974941" y="5517232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CDC4907A-1D14-4B22-B943-3D7C2EBEDAD4}"/>
              </a:ext>
            </a:extLst>
          </p:cNvPr>
          <p:cNvSpPr/>
          <p:nvPr/>
        </p:nvSpPr>
        <p:spPr>
          <a:xfrm>
            <a:off x="3612619" y="5530316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33552636-F132-46D3-B0EE-FE6F03DE623E}"/>
              </a:ext>
            </a:extLst>
          </p:cNvPr>
          <p:cNvSpPr/>
          <p:nvPr/>
        </p:nvSpPr>
        <p:spPr>
          <a:xfrm>
            <a:off x="2377942" y="4270757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D29926A3-313E-45CD-8400-A26B061225DA}"/>
              </a:ext>
            </a:extLst>
          </p:cNvPr>
          <p:cNvSpPr/>
          <p:nvPr/>
        </p:nvSpPr>
        <p:spPr>
          <a:xfrm>
            <a:off x="4265475" y="4308963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A8546F1-4E3F-4EFE-A3AB-7E23ABF2B16D}"/>
              </a:ext>
            </a:extLst>
          </p:cNvPr>
          <p:cNvSpPr/>
          <p:nvPr/>
        </p:nvSpPr>
        <p:spPr>
          <a:xfrm>
            <a:off x="6628224" y="4308963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4313918E-AE0B-488C-BE41-7A096700BAC9}"/>
              </a:ext>
            </a:extLst>
          </p:cNvPr>
          <p:cNvSpPr/>
          <p:nvPr/>
        </p:nvSpPr>
        <p:spPr>
          <a:xfrm>
            <a:off x="8794440" y="4303351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5370183E-A386-4744-A9DE-B3EC48D80654}"/>
              </a:ext>
            </a:extLst>
          </p:cNvPr>
          <p:cNvSpPr/>
          <p:nvPr/>
        </p:nvSpPr>
        <p:spPr>
          <a:xfrm>
            <a:off x="7316533" y="2862126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17E367DF-6490-48AE-A9A3-5BA351F281C5}"/>
              </a:ext>
            </a:extLst>
          </p:cNvPr>
          <p:cNvSpPr/>
          <p:nvPr/>
        </p:nvSpPr>
        <p:spPr>
          <a:xfrm>
            <a:off x="3577079" y="2862126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E60D4774-BB9B-45E4-8540-EE790B960851}"/>
              </a:ext>
            </a:extLst>
          </p:cNvPr>
          <p:cNvSpPr/>
          <p:nvPr/>
        </p:nvSpPr>
        <p:spPr>
          <a:xfrm>
            <a:off x="5396458" y="2076865"/>
            <a:ext cx="576064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A816BED-82CE-4E6F-A894-14E9DFFB73DB}"/>
              </a:ext>
            </a:extLst>
          </p:cNvPr>
          <p:cNvSpPr/>
          <p:nvPr/>
        </p:nvSpPr>
        <p:spPr>
          <a:xfrm>
            <a:off x="5396458" y="2083494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B0852C36-F0B3-4514-8828-2EEB01AE5102}"/>
              </a:ext>
            </a:extLst>
          </p:cNvPr>
          <p:cNvSpPr/>
          <p:nvPr/>
        </p:nvSpPr>
        <p:spPr>
          <a:xfrm>
            <a:off x="3577079" y="2863123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26E1A83-7DB4-4E6D-BF5A-C479632C1615}"/>
              </a:ext>
            </a:extLst>
          </p:cNvPr>
          <p:cNvSpPr/>
          <p:nvPr/>
        </p:nvSpPr>
        <p:spPr>
          <a:xfrm>
            <a:off x="2379402" y="4267564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52405A98-E478-41D2-BC72-F43747C6E946}"/>
              </a:ext>
            </a:extLst>
          </p:cNvPr>
          <p:cNvSpPr/>
          <p:nvPr/>
        </p:nvSpPr>
        <p:spPr>
          <a:xfrm>
            <a:off x="4267225" y="4305267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161959A6-DA3F-4EEE-9395-3C748B03350C}"/>
              </a:ext>
            </a:extLst>
          </p:cNvPr>
          <p:cNvSpPr/>
          <p:nvPr/>
        </p:nvSpPr>
        <p:spPr>
          <a:xfrm>
            <a:off x="2682363" y="5517232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Облако 5">
            <a:extLst>
              <a:ext uri="{FF2B5EF4-FFF2-40B4-BE49-F238E27FC236}">
                <a16:creationId xmlns:a16="http://schemas.microsoft.com/office/drawing/2014/main" id="{766889CA-D3B5-4EDD-BEC6-E13438F661D9}"/>
              </a:ext>
            </a:extLst>
          </p:cNvPr>
          <p:cNvSpPr/>
          <p:nvPr/>
        </p:nvSpPr>
        <p:spPr>
          <a:xfrm>
            <a:off x="2526982" y="5947100"/>
            <a:ext cx="932803" cy="5554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+10</a:t>
            </a:r>
            <a:endParaRPr lang="ru-BY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7345D748-F525-4BB5-A5A7-CAA2D77CAB22}"/>
              </a:ext>
            </a:extLst>
          </p:cNvPr>
          <p:cNvSpPr/>
          <p:nvPr/>
        </p:nvSpPr>
        <p:spPr>
          <a:xfrm>
            <a:off x="4261012" y="4301571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5" name="Облако 74">
            <a:extLst>
              <a:ext uri="{FF2B5EF4-FFF2-40B4-BE49-F238E27FC236}">
                <a16:creationId xmlns:a16="http://schemas.microsoft.com/office/drawing/2014/main" id="{C7415D65-D045-44FA-9D14-4FC50738AE3D}"/>
              </a:ext>
            </a:extLst>
          </p:cNvPr>
          <p:cNvSpPr/>
          <p:nvPr/>
        </p:nvSpPr>
        <p:spPr>
          <a:xfrm>
            <a:off x="4099452" y="4718996"/>
            <a:ext cx="932803" cy="5554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+10</a:t>
            </a:r>
            <a:endParaRPr lang="ru-BY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C2B58058-0E57-4AC0-B157-D5C09CCB2AAB}"/>
              </a:ext>
            </a:extLst>
          </p:cNvPr>
          <p:cNvSpPr/>
          <p:nvPr/>
        </p:nvSpPr>
        <p:spPr>
          <a:xfrm>
            <a:off x="2682363" y="5514039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ACA151B1-D604-4493-ACEC-1F800470DA57}"/>
              </a:ext>
            </a:extLst>
          </p:cNvPr>
          <p:cNvSpPr/>
          <p:nvPr/>
        </p:nvSpPr>
        <p:spPr>
          <a:xfrm>
            <a:off x="2376385" y="4261753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2A643B6D-8466-49D2-944A-A03B38F1A892}"/>
              </a:ext>
            </a:extLst>
          </p:cNvPr>
          <p:cNvSpPr/>
          <p:nvPr/>
        </p:nvSpPr>
        <p:spPr>
          <a:xfrm>
            <a:off x="3583520" y="2862126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2455197F-3DA7-4C03-86D9-A4942550754B}"/>
              </a:ext>
            </a:extLst>
          </p:cNvPr>
          <p:cNvSpPr/>
          <p:nvPr/>
        </p:nvSpPr>
        <p:spPr>
          <a:xfrm>
            <a:off x="5396458" y="2090123"/>
            <a:ext cx="576064" cy="576064"/>
          </a:xfrm>
          <a:prstGeom prst="ellipse">
            <a:avLst/>
          </a:prstGeom>
          <a:solidFill>
            <a:srgbClr val="FAC09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901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6" grpId="0" animBg="1"/>
      <p:bldP spid="6" grpId="1" animBg="1"/>
      <p:bldP spid="77" grpId="0" animBg="1"/>
      <p:bldP spid="75" grpId="0" animBg="1"/>
      <p:bldP spid="76" grpId="0" animBg="1"/>
      <p:bldP spid="78" grpId="0" animBg="1"/>
      <p:bldP spid="79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79668-DBDB-43E0-81E8-A10F1F73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класса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7D051-35C7-4D5D-9F5C-C00B7092A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964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Код для данной работы любезно предоставила </a:t>
            </a:r>
            <a:r>
              <a:rPr lang="ru-RU" sz="2000" dirty="0" err="1"/>
              <a:t>Козинская</a:t>
            </a:r>
            <a:r>
              <a:rPr lang="ru-RU" sz="2000" dirty="0"/>
              <a:t> Екатерина. Код написан на </a:t>
            </a:r>
            <a:r>
              <a:rPr lang="en-US" sz="2000" dirty="0"/>
              <a:t>C++, </a:t>
            </a:r>
            <a:r>
              <a:rPr lang="ru-RU" sz="2000" dirty="0"/>
              <a:t>само дерево отрезков шаблонное.</a:t>
            </a:r>
          </a:p>
          <a:p>
            <a:pPr marL="0" indent="0">
              <a:buNone/>
            </a:pPr>
            <a:endParaRPr lang="ru-BY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4E7167-D0D4-446E-9412-36AB8726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71" y="2263155"/>
            <a:ext cx="6912768" cy="73866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SegmentTree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long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long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decltype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min_lambda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min_tree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data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min_lambda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SegmentTree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long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long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decltype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max_lambda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max_tree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data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max_lambda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SegmentTree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long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long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decltype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sum_lambda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false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sum_tree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data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sum_lambda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endParaRPr kumimoji="0" lang="ru-BY" altLang="ru-BY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002D8B-0B2A-4E22-92AD-145CE660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71" y="3067025"/>
            <a:ext cx="8424936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template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typename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typename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Func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bool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single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true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class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SegmentTree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: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SegmentTree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const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::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&gt;&amp;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data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Func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f)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: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func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(f)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segments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::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data.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size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&lt;&lt;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2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fill_data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data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data.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size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(),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lazy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::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segments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.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size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(),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}</a:t>
            </a:r>
            <a:endParaRPr kumimoji="0" lang="ru-BY" altLang="ru-BY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A54D-5D69-4413-93BA-8A9764CA3850}"/>
              </a:ext>
            </a:extLst>
          </p:cNvPr>
          <p:cNvSpPr txBox="1"/>
          <p:nvPr/>
        </p:nvSpPr>
        <p:spPr>
          <a:xfrm>
            <a:off x="586901" y="4948113"/>
            <a:ext cx="1087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данном случае</a:t>
            </a:r>
            <a:r>
              <a:rPr lang="en-US" sz="2000" dirty="0"/>
              <a:t> single </a:t>
            </a:r>
            <a:r>
              <a:rPr lang="ru-RU" sz="2000" dirty="0"/>
              <a:t>принимает значение </a:t>
            </a:r>
            <a:r>
              <a:rPr lang="en-US" sz="2000" dirty="0"/>
              <a:t>false </a:t>
            </a:r>
            <a:r>
              <a:rPr lang="ru-RU" sz="2000" dirty="0"/>
              <a:t>для операции суммы, для </a:t>
            </a:r>
            <a:r>
              <a:rPr lang="en-US" sz="2000" dirty="0"/>
              <a:t>min </a:t>
            </a:r>
            <a:r>
              <a:rPr lang="ru-RU" sz="2000" dirty="0"/>
              <a:t>и </a:t>
            </a:r>
            <a:r>
              <a:rPr lang="en-US" sz="2000" dirty="0"/>
              <a:t>max </a:t>
            </a:r>
            <a:r>
              <a:rPr lang="ru-RU" sz="2000" dirty="0"/>
              <a:t>– </a:t>
            </a:r>
            <a:r>
              <a:rPr lang="en-US" sz="2000" dirty="0"/>
              <a:t>true. </a:t>
            </a:r>
            <a:r>
              <a:rPr lang="ru-RU" sz="2000" dirty="0"/>
              <a:t>Связано это с тем, что во время модификации на отрезке в </a:t>
            </a:r>
            <a:r>
              <a:rPr lang="en-US" sz="2000" dirty="0"/>
              <a:t>min </a:t>
            </a:r>
            <a:r>
              <a:rPr lang="ru-RU" sz="2000" dirty="0"/>
              <a:t>и </a:t>
            </a:r>
            <a:r>
              <a:rPr lang="en-US" sz="2000" dirty="0"/>
              <a:t>max </a:t>
            </a:r>
            <a:r>
              <a:rPr lang="ru-RU" sz="2000" dirty="0"/>
              <a:t>нам не важно, какой полуинтервал покрывает данная вершина, а в случае с суммой, это напрямую влияет на результат операции. Вектор </a:t>
            </a:r>
            <a:r>
              <a:rPr lang="en-US" sz="2000" dirty="0"/>
              <a:t>lazy_ </a:t>
            </a:r>
            <a:r>
              <a:rPr lang="ru-RU" sz="2000" dirty="0"/>
              <a:t>хранит пометки </a:t>
            </a:r>
            <a:r>
              <a:rPr lang="ru-RU" sz="2000"/>
              <a:t>об изменении.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3774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D1779-1197-4D1A-B0AA-2A7B5FC9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ru-B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23AAC1-5986-409A-A570-25D88765C29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6901" y="1409924"/>
            <a:ext cx="6733235" cy="44012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void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Add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val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if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&amp;&amp;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segments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[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]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+=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single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?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val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: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val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*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-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if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!=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-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lazy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[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]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+=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val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}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return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if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||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return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+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&gt;&gt;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size1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-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int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size2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-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size1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size2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Add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val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&lt;&lt;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+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Add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r_left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r_right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mid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c_right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val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+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&lt;&lt;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segments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[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]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func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segments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[(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&lt;&lt;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+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], 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segments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[(</a:t>
            </a:r>
            <a:r>
              <a:rPr kumimoji="0" lang="ru-BY" altLang="ru-BY" sz="1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idx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+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&lt;&lt;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]);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}</a:t>
            </a:r>
            <a:endParaRPr kumimoji="0" lang="ru-BY" altLang="ru-BY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3039A0-51BA-4891-BB47-2D56CA42F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736" y="1409924"/>
            <a:ext cx="4032579" cy="397031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void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 err="1">
                <a:solidFill>
                  <a:srgbClr val="61AFEF"/>
                </a:solidFill>
                <a:latin typeface="JetBrains Mono"/>
              </a:rPr>
              <a:t>Push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(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int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size1, 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int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size2, 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int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{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if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(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]) {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if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(</a:t>
            </a:r>
            <a:r>
              <a:rPr lang="ru-BY" altLang="ru-BY" sz="1400" dirty="0" err="1">
                <a:solidFill>
                  <a:srgbClr val="E06C75"/>
                </a:solidFill>
                <a:latin typeface="JetBrains Mono"/>
              </a:rPr>
              <a:t>single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{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   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segments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[(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&lt;&lt;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+=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];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   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segments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[(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&lt;&lt;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+=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];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} 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else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{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   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segments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[(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&lt;&lt;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+=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*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size1;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   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segments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[(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&lt;&lt;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+=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*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size2;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}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if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(size1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&gt;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{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   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[(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&lt;&lt;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+=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];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}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</a:t>
            </a:r>
            <a:r>
              <a:rPr lang="ru-BY" altLang="ru-BY" sz="1400" dirty="0" err="1">
                <a:solidFill>
                  <a:srgbClr val="C678DD"/>
                </a:solidFill>
                <a:latin typeface="JetBrains Mono"/>
              </a:rPr>
              <a:t>if</a:t>
            </a:r>
            <a:r>
              <a:rPr lang="ru-BY" altLang="ru-BY" sz="1400" dirty="0">
                <a:solidFill>
                  <a:srgbClr val="C678DD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(size2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&gt;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{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   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[(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)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&lt;&lt;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1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+=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];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}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    </a:t>
            </a:r>
            <a:r>
              <a:rPr lang="ru-BY" altLang="ru-BY" sz="1400" dirty="0" err="1">
                <a:solidFill>
                  <a:srgbClr val="9373A5"/>
                </a:solidFill>
                <a:latin typeface="JetBrains Mono"/>
              </a:rPr>
              <a:t>lazy</a:t>
            </a:r>
            <a:r>
              <a:rPr lang="ru-BY" altLang="ru-BY" sz="1400" dirty="0">
                <a:solidFill>
                  <a:srgbClr val="9373A5"/>
                </a:solidFill>
                <a:latin typeface="JetBrains Mono"/>
              </a:rPr>
              <a:t>_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[</a:t>
            </a:r>
            <a:r>
              <a:rPr lang="ru-BY" altLang="ru-BY" sz="1400" dirty="0" err="1">
                <a:solidFill>
                  <a:srgbClr val="ABB2BF"/>
                </a:solidFill>
                <a:latin typeface="JetBrains Mono"/>
              </a:rPr>
              <a:t>idx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] </a:t>
            </a:r>
            <a:r>
              <a:rPr lang="ru-BY" altLang="ru-BY" sz="1400" dirty="0">
                <a:solidFill>
                  <a:srgbClr val="61AFEF"/>
                </a:solidFill>
                <a:latin typeface="JetBrains Mono"/>
              </a:rPr>
              <a:t>= </a:t>
            </a:r>
            <a:r>
              <a:rPr lang="ru-BY" altLang="ru-BY" sz="1400" dirty="0">
                <a:solidFill>
                  <a:srgbClr val="D19A66"/>
                </a:solidFill>
                <a:latin typeface="JetBrains Mono"/>
              </a:rPr>
              <a:t>0</a:t>
            </a: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;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    }</a:t>
            </a:r>
            <a:br>
              <a:rPr lang="ru-BY" altLang="ru-BY" sz="1400" dirty="0">
                <a:solidFill>
                  <a:srgbClr val="ABB2BF"/>
                </a:solidFill>
                <a:latin typeface="JetBrains Mono"/>
              </a:rPr>
            </a:br>
            <a:r>
              <a:rPr lang="ru-BY" altLang="ru-BY" sz="1400" dirty="0">
                <a:solidFill>
                  <a:srgbClr val="ABB2BF"/>
                </a:solidFill>
                <a:latin typeface="JetBrains Mono"/>
              </a:rPr>
              <a:t>}</a:t>
            </a:r>
            <a:endParaRPr lang="ru-BY" altLang="ru-BY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6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71764" y="2791907"/>
            <a:ext cx="6660740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400" dirty="0">
                <a:solidFill>
                  <a:srgbClr val="144E9D"/>
                </a:solidFill>
                <a:latin typeface="SFMono-Regular"/>
              </a:rPr>
              <a:t>Спасибо за внимание!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13940</TotalTime>
  <Words>548</Words>
  <Application>Microsoft Office PowerPoint</Application>
  <PresentationFormat>Широкоэкранный</PresentationFormat>
  <Paragraphs>149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JetBrains Mono</vt:lpstr>
      <vt:lpstr>SFMono-Regular</vt:lpstr>
      <vt:lpstr>Тема Office</vt:lpstr>
      <vt:lpstr>Модификация на полуинтервале</vt:lpstr>
      <vt:lpstr>Постановка задачи</vt:lpstr>
      <vt:lpstr>Пример дерева отрезков задачи присвоения на полуинтервале</vt:lpstr>
      <vt:lpstr>Код</vt:lpstr>
      <vt:lpstr>Пример дерева отрезков задачи модификации на полуинтервале</vt:lpstr>
      <vt:lpstr>Реализация класса</vt:lpstr>
      <vt:lpstr>Код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Павел Емельяненко</cp:lastModifiedBy>
  <cp:revision>577</cp:revision>
  <dcterms:created xsi:type="dcterms:W3CDTF">2015-06-29T09:09:44Z</dcterms:created>
  <dcterms:modified xsi:type="dcterms:W3CDTF">2021-11-21T13:20:31Z</dcterms:modified>
</cp:coreProperties>
</file>