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8" r:id="rId7"/>
    <p:sldId id="261" r:id="rId8"/>
    <p:sldId id="270" r:id="rId9"/>
    <p:sldId id="265" r:id="rId10"/>
    <p:sldId id="262" r:id="rId11"/>
    <p:sldId id="263" r:id="rId12"/>
    <p:sldId id="260" r:id="rId13"/>
    <p:sldId id="269" r:id="rId14"/>
    <p:sldId id="264" r:id="rId15"/>
    <p:sldId id="26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1E86-1920-4EF6-BA4A-F68F82029229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4FBA-F592-4321-8A52-EEF8F59CB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25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1E86-1920-4EF6-BA4A-F68F82029229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4FBA-F592-4321-8A52-EEF8F59CB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1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1E86-1920-4EF6-BA4A-F68F82029229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4FBA-F592-4321-8A52-EEF8F59CB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46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1E86-1920-4EF6-BA4A-F68F82029229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4FBA-F592-4321-8A52-EEF8F59CB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54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1E86-1920-4EF6-BA4A-F68F82029229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4FBA-F592-4321-8A52-EEF8F59CB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22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1E86-1920-4EF6-BA4A-F68F82029229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4FBA-F592-4321-8A52-EEF8F59CB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47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1E86-1920-4EF6-BA4A-F68F82029229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4FBA-F592-4321-8A52-EEF8F59CB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54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1E86-1920-4EF6-BA4A-F68F82029229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4FBA-F592-4321-8A52-EEF8F59CB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25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1E86-1920-4EF6-BA4A-F68F82029229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4FBA-F592-4321-8A52-EEF8F59CB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69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1E86-1920-4EF6-BA4A-F68F82029229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4FBA-F592-4321-8A52-EEF8F59CB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66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1E86-1920-4EF6-BA4A-F68F82029229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4FBA-F592-4321-8A52-EEF8F59CB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7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E1E86-1920-4EF6-BA4A-F68F82029229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14FBA-F592-4321-8A52-EEF8F59CB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65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Дерево </a:t>
            </a:r>
            <a:r>
              <a:rPr lang="ru-RU" dirty="0" err="1"/>
              <a:t>Ф</a:t>
            </a:r>
            <a:r>
              <a:rPr lang="ru-RU" dirty="0" err="1" smtClean="0"/>
              <a:t>енвика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Binary indexed tree</a:t>
            </a:r>
          </a:p>
          <a:p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524000" y="3591098"/>
            <a:ext cx="9144000" cy="10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97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Более красивая реализация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47" y="1215650"/>
            <a:ext cx="105060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1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7430"/>
            <a:ext cx="10515600" cy="1325563"/>
          </a:xfrm>
        </p:spPr>
        <p:txBody>
          <a:bodyPr/>
          <a:lstStyle/>
          <a:p>
            <a:r>
              <a:rPr lang="ru-RU" dirty="0" smtClean="0"/>
              <a:t>Многомерный случай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75" y="3328915"/>
            <a:ext cx="6286500" cy="20097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203405"/>
            <a:ext cx="107632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70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489095"/>
            <a:ext cx="8445500" cy="47426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19200" y="558800"/>
            <a:ext cx="9261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А это точно дерево</a:t>
            </a:r>
            <a:r>
              <a:rPr lang="en-US" sz="3200" dirty="0" smtClean="0"/>
              <a:t>? </a:t>
            </a:r>
            <a:r>
              <a:rPr lang="ru-RU" sz="3200" dirty="0" smtClean="0"/>
              <a:t>А точно работает за </a:t>
            </a:r>
            <a:r>
              <a:rPr lang="ru-RU" sz="3200" dirty="0" err="1" smtClean="0"/>
              <a:t>логаримф</a:t>
            </a:r>
            <a:r>
              <a:rPr lang="en-US" sz="3200" dirty="0" smtClean="0"/>
              <a:t>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1027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993775"/>
            <a:ext cx="10515600" cy="1325563"/>
          </a:xfrm>
        </p:spPr>
        <p:txBody>
          <a:bodyPr/>
          <a:lstStyle/>
          <a:p>
            <a:r>
              <a:rPr lang="ru-RU" dirty="0" smtClean="0"/>
              <a:t>Но есть подвох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833688"/>
            <a:ext cx="108204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Дерево </a:t>
            </a:r>
            <a:r>
              <a:rPr lang="ru-RU" dirty="0" err="1" smtClean="0"/>
              <a:t>Фенвика</a:t>
            </a:r>
            <a:r>
              <a:rPr lang="ru-RU" dirty="0" smtClean="0"/>
              <a:t> не подходит для необратимых функций, например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Min</a:t>
            </a:r>
          </a:p>
          <a:p>
            <a:r>
              <a:rPr lang="en-US" dirty="0" smtClean="0"/>
              <a:t>Max</a:t>
            </a:r>
          </a:p>
          <a:p>
            <a:r>
              <a:rPr lang="en-US" dirty="0" smtClean="0"/>
              <a:t>GCD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46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почитать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</a:t>
            </a:r>
            <a:r>
              <a:rPr lang="en-US" b="1" dirty="0" smtClean="0"/>
              <a:t>u.algorithmica.org/</a:t>
            </a:r>
            <a:r>
              <a:rPr lang="en-US" b="1" dirty="0" err="1" smtClean="0"/>
              <a:t>cs</a:t>
            </a:r>
            <a:r>
              <a:rPr lang="en-US" b="1" dirty="0" smtClean="0"/>
              <a:t>/range-queries/</a:t>
            </a:r>
            <a:r>
              <a:rPr lang="en-US" b="1" dirty="0" err="1" smtClean="0"/>
              <a:t>fenwick</a:t>
            </a:r>
            <a:r>
              <a:rPr lang="en-US" b="1" dirty="0" smtClean="0"/>
              <a:t>/</a:t>
            </a:r>
            <a:endParaRPr lang="en-US" b="1" dirty="0"/>
          </a:p>
          <a:p>
            <a:r>
              <a:rPr lang="en-US" b="1" dirty="0" smtClean="0"/>
              <a:t>e-maxx.ru/</a:t>
            </a:r>
            <a:r>
              <a:rPr lang="en-US" b="1" dirty="0" err="1" smtClean="0"/>
              <a:t>algo</a:t>
            </a:r>
            <a:r>
              <a:rPr lang="en-US" b="1" dirty="0" smtClean="0"/>
              <a:t>/</a:t>
            </a:r>
            <a:r>
              <a:rPr lang="en-US" b="1" dirty="0" err="1" smtClean="0"/>
              <a:t>fenwick_tree</a:t>
            </a:r>
            <a:endParaRPr lang="en-US" b="1" dirty="0" smtClean="0"/>
          </a:p>
          <a:p>
            <a:r>
              <a:rPr lang="en-US" b="1" dirty="0" smtClean="0"/>
              <a:t>neerc.ifmo.ru/wiki/</a:t>
            </a:r>
            <a:r>
              <a:rPr lang="en-US" b="1" dirty="0" err="1" smtClean="0"/>
              <a:t>index.php?title</a:t>
            </a:r>
            <a:r>
              <a:rPr lang="en-US" b="1" dirty="0" smtClean="0"/>
              <a:t>=</a:t>
            </a:r>
            <a:r>
              <a:rPr lang="ru-RU" b="1" dirty="0" err="1" smtClean="0"/>
              <a:t>Дерево_Фенвика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03850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посмотреть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51956"/>
            <a:ext cx="10506075" cy="1971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7725" y="2128302"/>
            <a:ext cx="8270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smtClean="0"/>
              <a:t>www.youtube.com/watch?v=muW1tOyqUZ4&amp;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866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за дерево?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Дерево </a:t>
            </a:r>
            <a:r>
              <a:rPr lang="ru-RU" dirty="0" err="1" smtClean="0"/>
              <a:t>Фенвика</a:t>
            </a:r>
            <a:r>
              <a:rPr lang="ru-RU" dirty="0" smtClean="0"/>
              <a:t> или двоичное индексированное дерево — структура данных, которая на многих задачах заменяет собой дерево отрезков, но при этом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работает в 3-4 раза быстрее</a:t>
            </a:r>
            <a:endParaRPr lang="en-US" dirty="0" smtClean="0"/>
          </a:p>
          <a:p>
            <a:pPr lvl="1"/>
            <a:r>
              <a:rPr lang="ru-RU" dirty="0" smtClean="0"/>
              <a:t>занимает O(n) памяти </a:t>
            </a:r>
            <a:endParaRPr lang="en-US" dirty="0" smtClean="0"/>
          </a:p>
          <a:p>
            <a:pPr lvl="1"/>
            <a:r>
              <a:rPr lang="ru-RU" dirty="0" smtClean="0"/>
              <a:t>намного быстрее пишется и легче обобщается на большие размерности.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635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08382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Пусть дан массив </a:t>
            </a:r>
            <a:r>
              <a:rPr lang="ru-RU" b="1" dirty="0" smtClean="0">
                <a:solidFill>
                  <a:srgbClr val="FFC000"/>
                </a:solidFill>
              </a:rPr>
              <a:t>a</a:t>
            </a:r>
            <a:r>
              <a:rPr lang="ru-RU" dirty="0"/>
              <a:t> длины </a:t>
            </a:r>
            <a:r>
              <a:rPr lang="en-US" dirty="0"/>
              <a:t>n</a:t>
            </a:r>
            <a:r>
              <a:rPr lang="ru-RU" dirty="0" smtClean="0"/>
              <a:t>. </a:t>
            </a:r>
            <a:r>
              <a:rPr lang="ru-RU" dirty="0"/>
              <a:t>Деревом </a:t>
            </a:r>
            <a:r>
              <a:rPr lang="ru-RU" dirty="0" err="1"/>
              <a:t>Фенвика</a:t>
            </a:r>
            <a:r>
              <a:rPr lang="ru-RU" dirty="0"/>
              <a:t> будем называть массив </a:t>
            </a:r>
            <a:r>
              <a:rPr lang="ru-RU" b="1" dirty="0" smtClean="0">
                <a:solidFill>
                  <a:schemeClr val="accent2"/>
                </a:solidFill>
              </a:rPr>
              <a:t>t</a:t>
            </a:r>
            <a:r>
              <a:rPr lang="ru-RU" dirty="0"/>
              <a:t> той же длины, объявленный следующим образом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где </a:t>
            </a:r>
            <a:r>
              <a:rPr lang="ru-RU" b="1" dirty="0" smtClean="0">
                <a:solidFill>
                  <a:schemeClr val="accent2"/>
                </a:solidFill>
              </a:rPr>
              <a:t>F</a:t>
            </a:r>
            <a:r>
              <a:rPr lang="ru-RU" dirty="0"/>
              <a:t> это какая-то </a:t>
            </a:r>
            <a:r>
              <a:rPr lang="ru-RU" dirty="0" smtClean="0"/>
              <a:t>функци</a:t>
            </a:r>
            <a:r>
              <a:rPr lang="ru-RU" dirty="0"/>
              <a:t>я</a:t>
            </a:r>
            <a:r>
              <a:rPr lang="ru-RU" dirty="0" smtClean="0"/>
              <a:t>, </a:t>
            </a:r>
            <a:r>
              <a:rPr lang="ru-RU" dirty="0"/>
              <a:t>для которой выполнено </a:t>
            </a:r>
            <a:r>
              <a:rPr lang="ru-RU" i="1" dirty="0" smtClean="0"/>
              <a:t>F</a:t>
            </a:r>
            <a:r>
              <a:rPr lang="ru-RU" dirty="0" smtClean="0"/>
              <a:t>(</a:t>
            </a:r>
            <a:r>
              <a:rPr lang="en-US" i="1" dirty="0" err="1"/>
              <a:t>i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≤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r>
              <a:rPr lang="ru-RU" i="1" dirty="0" smtClean="0"/>
              <a:t>. </a:t>
            </a:r>
            <a:r>
              <a:rPr lang="ru-RU" dirty="0" smtClean="0"/>
              <a:t>О ней поговорим чуть позже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600" y="1690688"/>
            <a:ext cx="33242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2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 </a:t>
            </a:r>
            <a:r>
              <a:rPr lang="ru-RU" dirty="0" smtClean="0"/>
              <a:t>суммы. Аналогия с префиксами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нам нужна сумма на отрезке, мы будем сводить этот запрос к двум суммам на префиксе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/>
              <a:t>Оба этих запроса будем считать по формуле</a:t>
            </a:r>
            <a:r>
              <a:rPr lang="ru-RU" dirty="0" smtClean="0"/>
              <a:t>: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3052762"/>
            <a:ext cx="5000625" cy="752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611" y="4958715"/>
            <a:ext cx="46767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0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3" y="2020888"/>
            <a:ext cx="11761788" cy="34525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7500" y="1374557"/>
            <a:ext cx="349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Обычный массив</a:t>
            </a:r>
          </a:p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8957" y="1374556"/>
            <a:ext cx="349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Префиксные суммы</a:t>
            </a:r>
          </a:p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0414" y="1374555"/>
            <a:ext cx="349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Дерево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фенвика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61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745705"/>
            <a:ext cx="10296525" cy="538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2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 обновления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Запрос обновления.</a:t>
            </a:r>
            <a:r>
              <a:rPr lang="ru-RU" dirty="0"/>
              <a:t> Когда мы изменяем </a:t>
            </a:r>
            <a:r>
              <a:rPr lang="ru-RU" dirty="0" smtClean="0"/>
              <a:t>k-ю </a:t>
            </a:r>
            <a:r>
              <a:rPr lang="ru-RU" dirty="0"/>
              <a:t>ячейку исходного массива, мы обновляем все </a:t>
            </a:r>
            <a:r>
              <a:rPr lang="ru-RU" dirty="0" smtClean="0"/>
              <a:t>t</a:t>
            </a:r>
            <a:r>
              <a:rPr lang="en-US" baseline="-25000" dirty="0" err="1"/>
              <a:t>i</a:t>
            </a:r>
            <a:r>
              <a:rPr lang="ru-RU" dirty="0" smtClean="0"/>
              <a:t>​</a:t>
            </a:r>
            <a:r>
              <a:rPr lang="ru-RU" dirty="0"/>
              <a:t>, в которых учтена эта ячейка</a:t>
            </a:r>
            <a:r>
              <a:rPr lang="ru-RU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ru-RU" i="1" dirty="0"/>
              <a:t>F</a:t>
            </a:r>
            <a:r>
              <a:rPr lang="ru-RU" dirty="0"/>
              <a:t> можно выбрать так, что и «спусков» при подсчете суммы, и интересных нам </a:t>
            </a:r>
            <a:r>
              <a:rPr lang="ru-RU" dirty="0" smtClean="0"/>
              <a:t> t</a:t>
            </a:r>
            <a:r>
              <a:rPr lang="en-US" baseline="-25000" dirty="0" err="1" smtClean="0"/>
              <a:t>i</a:t>
            </a:r>
            <a:r>
              <a:rPr lang="ru-RU" dirty="0" smtClean="0"/>
              <a:t>​</a:t>
            </a:r>
            <a:r>
              <a:rPr lang="ru-RU" dirty="0"/>
              <a:t> при обновлении будет </a:t>
            </a:r>
            <a:r>
              <a:rPr lang="ru-RU" dirty="0" err="1"/>
              <a:t>будет</a:t>
            </a:r>
            <a:r>
              <a:rPr lang="ru-RU" dirty="0"/>
              <a:t> </a:t>
            </a:r>
            <a:r>
              <a:rPr lang="ru-RU" dirty="0" smtClean="0"/>
              <a:t>O(</a:t>
            </a:r>
            <a:r>
              <a:rPr lang="ru-RU" dirty="0" err="1" smtClean="0"/>
              <a:t>log</a:t>
            </a:r>
            <a:r>
              <a:rPr lang="en-US" dirty="0" smtClean="0"/>
              <a:t> </a:t>
            </a:r>
            <a:r>
              <a:rPr lang="ru-RU" i="1" dirty="0" smtClean="0"/>
              <a:t>n</a:t>
            </a:r>
            <a:r>
              <a:rPr lang="ru-RU" dirty="0"/>
              <a:t>).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54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Две популярные функции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623" y="2730500"/>
            <a:ext cx="7281202" cy="189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7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Наиболее распространенная реализация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516659" cy="473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883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149</Words>
  <Application>Microsoft Office PowerPoint</Application>
  <PresentationFormat>Широкоэкранный</PresentationFormat>
  <Paragraphs>40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Дерево Фенвика</vt:lpstr>
      <vt:lpstr>Что за дерево?</vt:lpstr>
      <vt:lpstr>Определение</vt:lpstr>
      <vt:lpstr>Запрос суммы. Аналогия с префиксами</vt:lpstr>
      <vt:lpstr>Презентация PowerPoint</vt:lpstr>
      <vt:lpstr>Презентация PowerPoint</vt:lpstr>
      <vt:lpstr>Запрос обновления</vt:lpstr>
      <vt:lpstr>Две популярные функции</vt:lpstr>
      <vt:lpstr>Наиболее распространенная реализация</vt:lpstr>
      <vt:lpstr>Более красивая реализация</vt:lpstr>
      <vt:lpstr>Многомерный случай</vt:lpstr>
      <vt:lpstr>Презентация PowerPoint</vt:lpstr>
      <vt:lpstr>Но есть подвох</vt:lpstr>
      <vt:lpstr>Где почитать </vt:lpstr>
      <vt:lpstr>Что посмотреть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Дерево Фенвика</dc:title>
  <dc:creator>max</dc:creator>
  <cp:lastModifiedBy>max</cp:lastModifiedBy>
  <cp:revision>12</cp:revision>
  <dcterms:created xsi:type="dcterms:W3CDTF">2021-11-01T06:28:19Z</dcterms:created>
  <dcterms:modified xsi:type="dcterms:W3CDTF">2021-11-04T09:01:17Z</dcterms:modified>
</cp:coreProperties>
</file>