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90" r:id="rId3"/>
    <p:sldId id="257" r:id="rId4"/>
    <p:sldId id="291" r:id="rId5"/>
    <p:sldId id="292" r:id="rId6"/>
    <p:sldId id="288" r:id="rId7"/>
    <p:sldId id="293" r:id="rId8"/>
    <p:sldId id="258" r:id="rId9"/>
    <p:sldId id="260" r:id="rId10"/>
    <p:sldId id="261" r:id="rId11"/>
    <p:sldId id="294" r:id="rId12"/>
    <p:sldId id="297" r:id="rId13"/>
    <p:sldId id="295" r:id="rId14"/>
    <p:sldId id="262" r:id="rId15"/>
    <p:sldId id="263" r:id="rId16"/>
    <p:sldId id="264" r:id="rId17"/>
    <p:sldId id="309" r:id="rId18"/>
    <p:sldId id="287" r:id="rId19"/>
    <p:sldId id="310" r:id="rId20"/>
    <p:sldId id="311" r:id="rId21"/>
    <p:sldId id="312" r:id="rId22"/>
    <p:sldId id="266" r:id="rId23"/>
    <p:sldId id="265" r:id="rId24"/>
    <p:sldId id="298" r:id="rId25"/>
    <p:sldId id="277" r:id="rId26"/>
    <p:sldId id="278" r:id="rId27"/>
    <p:sldId id="279" r:id="rId28"/>
    <p:sldId id="280" r:id="rId29"/>
    <p:sldId id="282" r:id="rId30"/>
    <p:sldId id="313" r:id="rId31"/>
    <p:sldId id="299" r:id="rId32"/>
    <p:sldId id="281" r:id="rId33"/>
    <p:sldId id="314" r:id="rId34"/>
    <p:sldId id="283" r:id="rId35"/>
    <p:sldId id="315" r:id="rId36"/>
    <p:sldId id="284" r:id="rId37"/>
    <p:sldId id="317" r:id="rId38"/>
    <p:sldId id="285" r:id="rId39"/>
    <p:sldId id="286" r:id="rId40"/>
    <p:sldId id="267" r:id="rId41"/>
    <p:sldId id="318" r:id="rId42"/>
    <p:sldId id="300" r:id="rId43"/>
    <p:sldId id="270" r:id="rId44"/>
    <p:sldId id="306" r:id="rId45"/>
    <p:sldId id="271" r:id="rId46"/>
    <p:sldId id="303" r:id="rId47"/>
    <p:sldId id="273" r:id="rId48"/>
    <p:sldId id="272" r:id="rId49"/>
    <p:sldId id="274" r:id="rId50"/>
    <p:sldId id="319" r:id="rId51"/>
    <p:sldId id="304" r:id="rId52"/>
    <p:sldId id="301" r:id="rId53"/>
    <p:sldId id="302" r:id="rId54"/>
    <p:sldId id="305" r:id="rId55"/>
    <p:sldId id="275" r:id="rId56"/>
    <p:sldId id="276" r:id="rId57"/>
    <p:sldId id="316" r:id="rId58"/>
    <p:sldId id="289" r:id="rId59"/>
    <p:sldId id="307" r:id="rId60"/>
    <p:sldId id="308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7C08D9-9D88-45F4-AE61-FE51FAE3DEE5}">
          <p14:sldIdLst>
            <p14:sldId id="256"/>
          </p14:sldIdLst>
        </p14:section>
        <p14:section name="Постановка задачи" id="{79ADEF48-C0C9-416B-B681-0D437123DE21}">
          <p14:sldIdLst>
            <p14:sldId id="290"/>
            <p14:sldId id="257"/>
            <p14:sldId id="291"/>
            <p14:sldId id="292"/>
            <p14:sldId id="288"/>
            <p14:sldId id="293"/>
            <p14:sldId id="258"/>
          </p14:sldIdLst>
        </p14:section>
        <p14:section name="Наивный подход" id="{A8BE4ED7-9B68-4E5D-9875-BEE14C8A3B61}">
          <p14:sldIdLst>
            <p14:sldId id="260"/>
            <p14:sldId id="261"/>
            <p14:sldId id="294"/>
            <p14:sldId id="297"/>
            <p14:sldId id="295"/>
            <p14:sldId id="262"/>
            <p14:sldId id="263"/>
          </p14:sldIdLst>
        </p14:section>
        <p14:section name="Sqrt-декомпозиция" id="{7DAEB460-C690-4625-96AC-1AFAE00D5B64}">
          <p14:sldIdLst>
            <p14:sldId id="264"/>
            <p14:sldId id="309"/>
            <p14:sldId id="287"/>
            <p14:sldId id="310"/>
            <p14:sldId id="311"/>
            <p14:sldId id="312"/>
            <p14:sldId id="266"/>
            <p14:sldId id="265"/>
            <p14:sldId id="298"/>
          </p14:sldIdLst>
        </p14:section>
        <p14:section name="Дерево отрезков" id="{4CECA1FC-57C7-4980-90DC-8B035487A5B5}">
          <p14:sldIdLst>
            <p14:sldId id="277"/>
            <p14:sldId id="278"/>
            <p14:sldId id="279"/>
            <p14:sldId id="280"/>
            <p14:sldId id="282"/>
            <p14:sldId id="313"/>
            <p14:sldId id="299"/>
            <p14:sldId id="281"/>
            <p14:sldId id="314"/>
            <p14:sldId id="283"/>
            <p14:sldId id="315"/>
            <p14:sldId id="284"/>
            <p14:sldId id="317"/>
            <p14:sldId id="285"/>
            <p14:sldId id="286"/>
            <p14:sldId id="267"/>
            <p14:sldId id="318"/>
            <p14:sldId id="300"/>
          </p14:sldIdLst>
        </p14:section>
        <p14:section name="Разреженная таблица" id="{0B7B5463-85D7-46AB-AA67-72FE67AD9647}">
          <p14:sldIdLst>
            <p14:sldId id="270"/>
            <p14:sldId id="306"/>
            <p14:sldId id="271"/>
            <p14:sldId id="303"/>
            <p14:sldId id="273"/>
            <p14:sldId id="272"/>
            <p14:sldId id="274"/>
            <p14:sldId id="319"/>
            <p14:sldId id="304"/>
            <p14:sldId id="301"/>
            <p14:sldId id="302"/>
            <p14:sldId id="305"/>
            <p14:sldId id="275"/>
            <p14:sldId id="276"/>
            <p14:sldId id="316"/>
            <p14:sldId id="289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C"/>
    <a:srgbClr val="81AE12"/>
    <a:srgbClr val="154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9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orient="horz" pos="37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Память, занимаемая деревом</a:t>
            </a:r>
            <a:r>
              <a:rPr lang="ru-RU" baseline="0"/>
              <a:t> отрезков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BY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Реальное число вершин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Лист1!$B$1:$B$99</c:f>
              <c:numCache>
                <c:formatCode>General</c:formatCode>
                <c:ptCount val="99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43</c:v>
                </c:pt>
                <c:pt idx="22">
                  <c:v>45</c:v>
                </c:pt>
                <c:pt idx="23">
                  <c:v>47</c:v>
                </c:pt>
                <c:pt idx="24">
                  <c:v>49</c:v>
                </c:pt>
                <c:pt idx="25">
                  <c:v>51</c:v>
                </c:pt>
                <c:pt idx="26">
                  <c:v>53</c:v>
                </c:pt>
                <c:pt idx="27">
                  <c:v>55</c:v>
                </c:pt>
                <c:pt idx="28">
                  <c:v>57</c:v>
                </c:pt>
                <c:pt idx="29">
                  <c:v>59</c:v>
                </c:pt>
                <c:pt idx="30">
                  <c:v>61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69</c:v>
                </c:pt>
                <c:pt idx="35">
                  <c:v>71</c:v>
                </c:pt>
                <c:pt idx="36">
                  <c:v>73</c:v>
                </c:pt>
                <c:pt idx="37">
                  <c:v>75</c:v>
                </c:pt>
                <c:pt idx="38">
                  <c:v>77</c:v>
                </c:pt>
                <c:pt idx="39">
                  <c:v>79</c:v>
                </c:pt>
                <c:pt idx="40">
                  <c:v>81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91</c:v>
                </c:pt>
                <c:pt idx="46">
                  <c:v>93</c:v>
                </c:pt>
                <c:pt idx="47">
                  <c:v>95</c:v>
                </c:pt>
                <c:pt idx="48">
                  <c:v>97</c:v>
                </c:pt>
                <c:pt idx="49">
                  <c:v>99</c:v>
                </c:pt>
                <c:pt idx="50">
                  <c:v>101</c:v>
                </c:pt>
                <c:pt idx="51">
                  <c:v>103</c:v>
                </c:pt>
                <c:pt idx="52">
                  <c:v>105</c:v>
                </c:pt>
                <c:pt idx="53">
                  <c:v>107</c:v>
                </c:pt>
                <c:pt idx="54">
                  <c:v>109</c:v>
                </c:pt>
                <c:pt idx="55">
                  <c:v>111</c:v>
                </c:pt>
                <c:pt idx="56">
                  <c:v>113</c:v>
                </c:pt>
                <c:pt idx="57">
                  <c:v>115</c:v>
                </c:pt>
                <c:pt idx="58">
                  <c:v>117</c:v>
                </c:pt>
                <c:pt idx="59">
                  <c:v>119</c:v>
                </c:pt>
                <c:pt idx="60">
                  <c:v>121</c:v>
                </c:pt>
                <c:pt idx="61">
                  <c:v>123</c:v>
                </c:pt>
                <c:pt idx="62">
                  <c:v>125</c:v>
                </c:pt>
                <c:pt idx="63">
                  <c:v>127</c:v>
                </c:pt>
                <c:pt idx="64">
                  <c:v>129</c:v>
                </c:pt>
                <c:pt idx="65">
                  <c:v>131</c:v>
                </c:pt>
                <c:pt idx="66">
                  <c:v>133</c:v>
                </c:pt>
                <c:pt idx="67">
                  <c:v>135</c:v>
                </c:pt>
                <c:pt idx="68">
                  <c:v>137</c:v>
                </c:pt>
                <c:pt idx="69">
                  <c:v>139</c:v>
                </c:pt>
                <c:pt idx="70">
                  <c:v>141</c:v>
                </c:pt>
                <c:pt idx="71">
                  <c:v>143</c:v>
                </c:pt>
                <c:pt idx="72">
                  <c:v>145</c:v>
                </c:pt>
                <c:pt idx="73">
                  <c:v>147</c:v>
                </c:pt>
                <c:pt idx="74">
                  <c:v>149</c:v>
                </c:pt>
                <c:pt idx="75">
                  <c:v>151</c:v>
                </c:pt>
                <c:pt idx="76">
                  <c:v>153</c:v>
                </c:pt>
                <c:pt idx="77">
                  <c:v>155</c:v>
                </c:pt>
                <c:pt idx="78">
                  <c:v>157</c:v>
                </c:pt>
                <c:pt idx="79">
                  <c:v>159</c:v>
                </c:pt>
                <c:pt idx="80">
                  <c:v>161</c:v>
                </c:pt>
                <c:pt idx="81">
                  <c:v>163</c:v>
                </c:pt>
                <c:pt idx="82">
                  <c:v>165</c:v>
                </c:pt>
                <c:pt idx="83">
                  <c:v>167</c:v>
                </c:pt>
                <c:pt idx="84">
                  <c:v>169</c:v>
                </c:pt>
                <c:pt idx="85">
                  <c:v>171</c:v>
                </c:pt>
                <c:pt idx="86">
                  <c:v>173</c:v>
                </c:pt>
                <c:pt idx="87">
                  <c:v>175</c:v>
                </c:pt>
                <c:pt idx="88">
                  <c:v>177</c:v>
                </c:pt>
                <c:pt idx="89">
                  <c:v>179</c:v>
                </c:pt>
                <c:pt idx="90">
                  <c:v>181</c:v>
                </c:pt>
                <c:pt idx="91">
                  <c:v>183</c:v>
                </c:pt>
                <c:pt idx="92">
                  <c:v>185</c:v>
                </c:pt>
                <c:pt idx="93">
                  <c:v>187</c:v>
                </c:pt>
                <c:pt idx="94">
                  <c:v>189</c:v>
                </c:pt>
                <c:pt idx="95">
                  <c:v>191</c:v>
                </c:pt>
                <c:pt idx="96">
                  <c:v>193</c:v>
                </c:pt>
                <c:pt idx="97">
                  <c:v>195</c:v>
                </c:pt>
                <c:pt idx="98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FF-4A8C-AE5A-22D1DFF1C520}"/>
            </c:ext>
          </c:extLst>
        </c:ser>
        <c:ser>
          <c:idx val="1"/>
          <c:order val="1"/>
          <c:tx>
            <c:v>Макс. индекс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Лист1!$C$1:$C$99</c:f>
              <c:numCache>
                <c:formatCode>General</c:formatCode>
                <c:ptCount val="99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7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31</c:v>
                </c:pt>
                <c:pt idx="9">
                  <c:v>31</c:v>
                </c:pt>
                <c:pt idx="10">
                  <c:v>31</c:v>
                </c:pt>
                <c:pt idx="11">
                  <c:v>31</c:v>
                </c:pt>
                <c:pt idx="12">
                  <c:v>31</c:v>
                </c:pt>
                <c:pt idx="13">
                  <c:v>31</c:v>
                </c:pt>
                <c:pt idx="14">
                  <c:v>31</c:v>
                </c:pt>
                <c:pt idx="15">
                  <c:v>31</c:v>
                </c:pt>
                <c:pt idx="16">
                  <c:v>63</c:v>
                </c:pt>
                <c:pt idx="17">
                  <c:v>63</c:v>
                </c:pt>
                <c:pt idx="18">
                  <c:v>63</c:v>
                </c:pt>
                <c:pt idx="19">
                  <c:v>63</c:v>
                </c:pt>
                <c:pt idx="20">
                  <c:v>63</c:v>
                </c:pt>
                <c:pt idx="21">
                  <c:v>63</c:v>
                </c:pt>
                <c:pt idx="22">
                  <c:v>63</c:v>
                </c:pt>
                <c:pt idx="23">
                  <c:v>63</c:v>
                </c:pt>
                <c:pt idx="24">
                  <c:v>63</c:v>
                </c:pt>
                <c:pt idx="25">
                  <c:v>63</c:v>
                </c:pt>
                <c:pt idx="26">
                  <c:v>63</c:v>
                </c:pt>
                <c:pt idx="27">
                  <c:v>63</c:v>
                </c:pt>
                <c:pt idx="28">
                  <c:v>63</c:v>
                </c:pt>
                <c:pt idx="29">
                  <c:v>63</c:v>
                </c:pt>
                <c:pt idx="30">
                  <c:v>63</c:v>
                </c:pt>
                <c:pt idx="31">
                  <c:v>63</c:v>
                </c:pt>
                <c:pt idx="32">
                  <c:v>127</c:v>
                </c:pt>
                <c:pt idx="33">
                  <c:v>127</c:v>
                </c:pt>
                <c:pt idx="34">
                  <c:v>127</c:v>
                </c:pt>
                <c:pt idx="35">
                  <c:v>127</c:v>
                </c:pt>
                <c:pt idx="36">
                  <c:v>127</c:v>
                </c:pt>
                <c:pt idx="37">
                  <c:v>127</c:v>
                </c:pt>
                <c:pt idx="38">
                  <c:v>127</c:v>
                </c:pt>
                <c:pt idx="39">
                  <c:v>127</c:v>
                </c:pt>
                <c:pt idx="40">
                  <c:v>127</c:v>
                </c:pt>
                <c:pt idx="41">
                  <c:v>127</c:v>
                </c:pt>
                <c:pt idx="42">
                  <c:v>127</c:v>
                </c:pt>
                <c:pt idx="43">
                  <c:v>127</c:v>
                </c:pt>
                <c:pt idx="44">
                  <c:v>127</c:v>
                </c:pt>
                <c:pt idx="45">
                  <c:v>127</c:v>
                </c:pt>
                <c:pt idx="46">
                  <c:v>127</c:v>
                </c:pt>
                <c:pt idx="47">
                  <c:v>127</c:v>
                </c:pt>
                <c:pt idx="48">
                  <c:v>127</c:v>
                </c:pt>
                <c:pt idx="49">
                  <c:v>127</c:v>
                </c:pt>
                <c:pt idx="50">
                  <c:v>127</c:v>
                </c:pt>
                <c:pt idx="51">
                  <c:v>127</c:v>
                </c:pt>
                <c:pt idx="52">
                  <c:v>127</c:v>
                </c:pt>
                <c:pt idx="53">
                  <c:v>127</c:v>
                </c:pt>
                <c:pt idx="54">
                  <c:v>127</c:v>
                </c:pt>
                <c:pt idx="55">
                  <c:v>127</c:v>
                </c:pt>
                <c:pt idx="56">
                  <c:v>127</c:v>
                </c:pt>
                <c:pt idx="57">
                  <c:v>127</c:v>
                </c:pt>
                <c:pt idx="58">
                  <c:v>127</c:v>
                </c:pt>
                <c:pt idx="59">
                  <c:v>127</c:v>
                </c:pt>
                <c:pt idx="60">
                  <c:v>127</c:v>
                </c:pt>
                <c:pt idx="61">
                  <c:v>127</c:v>
                </c:pt>
                <c:pt idx="62">
                  <c:v>127</c:v>
                </c:pt>
                <c:pt idx="63">
                  <c:v>127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FF-4A8C-AE5A-22D1DFF1C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94241552"/>
        <c:axId val="-894254064"/>
      </c:lineChart>
      <c:catAx>
        <c:axId val="-894241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-8942540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-8942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-89424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BB930-C2DA-4C2A-98BB-D236FD8BE608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7AD-9CF6-4AD7-A07E-9D15F335B0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0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8E7AD-9CF6-4AD7-A07E-9D15F335B0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35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7AD-9CF6-4AD7-A07E-9D15F335B0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3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97228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88640"/>
            <a:ext cx="3178011" cy="8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669360"/>
            <a:ext cx="97228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669360"/>
            <a:ext cx="1113656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371662"/>
            <a:ext cx="97228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371662"/>
            <a:ext cx="1113656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0679-9827-4807-A19C-428D6F1FBB16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5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38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7.wmf"/><Relationship Id="rId3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5.bin"/><Relationship Id="rId2" Type="http://schemas.openxmlformats.org/officeDocument/2006/relationships/oleObject" Target="../embeddings/oleObject16.bin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6.wmf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1.png"/><Relationship Id="rId4" Type="http://schemas.openxmlformats.org/officeDocument/2006/relationships/image" Target="../media/image47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18" Type="http://schemas.openxmlformats.org/officeDocument/2006/relationships/image" Target="../media/image64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550.png"/><Relationship Id="rId2" Type="http://schemas.openxmlformats.org/officeDocument/2006/relationships/image" Target="../media/image340.png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Relationship Id="rId14" Type="http://schemas.openxmlformats.org/officeDocument/2006/relationships/image" Target="../media/image4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1.png"/><Relationship Id="rId4" Type="http://schemas.openxmlformats.org/officeDocument/2006/relationships/image" Target="../media/image5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2" Type="http://schemas.openxmlformats.org/officeDocument/2006/relationships/image" Target="../media/image71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8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AxI7ITDHS_YnQCNnBazMPJ1jpj668I9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924022"/>
            <a:ext cx="10363200" cy="2592288"/>
          </a:xfrm>
        </p:spPr>
        <p:txBody>
          <a:bodyPr>
            <a:noAutofit/>
          </a:bodyPr>
          <a:lstStyle/>
          <a:p>
            <a:r>
              <a:rPr lang="ru-RU" sz="3200" dirty="0"/>
              <a:t>Структуры данных для выполнения</a:t>
            </a:r>
            <a:br>
              <a:rPr lang="en-US" sz="3200" dirty="0"/>
            </a:br>
            <a:r>
              <a:rPr lang="ru-RU" sz="3200" dirty="0"/>
              <a:t>интервальных запросов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42712" y="5630667"/>
            <a:ext cx="8961040" cy="58502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600" i="1" dirty="0">
                <a:latin typeface="+mj-lt"/>
              </a:rPr>
              <a:t>С. А. Соболь — магистр математики и информационных технологий</a:t>
            </a:r>
            <a:endParaRPr lang="en-US" sz="1600" i="1" dirty="0">
              <a:latin typeface="+mj-lt"/>
            </a:endParaRPr>
          </a:p>
          <a:p>
            <a:pPr algn="l"/>
            <a:r>
              <a:rPr lang="ru-RU" sz="1600" dirty="0">
                <a:latin typeface="+mj-lt"/>
              </a:rPr>
              <a:t>Е.П. Соболевская </a:t>
            </a:r>
            <a:r>
              <a:rPr lang="ru-RU" sz="1600" i="1" dirty="0"/>
              <a:t>—</a:t>
            </a:r>
            <a:r>
              <a:rPr lang="ru-RU" sz="1600" i="1" dirty="0">
                <a:latin typeface="+mj-lt"/>
              </a:rPr>
              <a:t> доцент кафедры ДМА ФПМИ БГУ</a:t>
            </a:r>
            <a:endParaRPr lang="en-US" sz="1600" i="1" dirty="0">
              <a:latin typeface="+mj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13692"/>
              </p:ext>
            </p:extLst>
          </p:nvPr>
        </p:nvGraphicFramePr>
        <p:xfrm>
          <a:off x="2032000" y="3330890"/>
          <a:ext cx="8128000" cy="3708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Левая фигурная скобка 3"/>
          <p:cNvSpPr/>
          <p:nvPr/>
        </p:nvSpPr>
        <p:spPr>
          <a:xfrm rot="16200000">
            <a:off x="6319675" y="2341229"/>
            <a:ext cx="344738" cy="3240360"/>
          </a:xfrm>
          <a:prstGeom prst="leftBrac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6577" y="4168198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77" y="4168198"/>
                <a:ext cx="3709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5393724" y="6381328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Минск, 202</a:t>
            </a:r>
            <a:r>
              <a:rPr lang="en-US" i="1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7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392" y="2204864"/>
                <a:ext cx="10819447" cy="4525963"/>
              </a:xfrm>
            </p:spPr>
            <p:txBody>
              <a:bodyPr>
                <a:normAutofit/>
              </a:bodyPr>
              <a:lstStyle/>
              <a:p>
                <a:pPr marL="400050" lvl="1" indent="0">
                  <a:buNone/>
                </a:pPr>
                <a:r>
                  <a:rPr lang="ru-RU" dirty="0"/>
                  <a:t>Введём понятие частичной суммы, или суммы на префиксе: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400050" lvl="1" indent="0">
                  <a:buNone/>
                </a:pPr>
                <a:r>
                  <a:rPr lang="ru-RU" dirty="0"/>
                  <a:t>По исходной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b="1" dirty="0">
                    <a:solidFill>
                      <a:schemeClr val="tx1"/>
                    </a:solidFill>
                  </a:rPr>
                  <a:t>массив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ru-RU" b="1" dirty="0">
                    <a:solidFill>
                      <a:schemeClr val="tx1"/>
                    </a:solidFill>
                  </a:rPr>
                  <a:t>строится за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ru-RU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используя следующее рекуррентное соотношение</m:t>
                    </m:r>
                  </m:oMath>
                </a14:m>
                <a:r>
                  <a:rPr lang="ru-RU" b="0" dirty="0"/>
                  <a:t>:</a:t>
                </a:r>
                <a:br>
                  <a:rPr lang="en-US" b="0" dirty="0"/>
                </a:br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≔0,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392" y="2204864"/>
                <a:ext cx="10819447" cy="4525963"/>
              </a:xfrm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3440827" y="5373216"/>
            <a:ext cx="518457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3352" y="1528653"/>
            <a:ext cx="3938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Выполним </a:t>
            </a:r>
            <a:r>
              <a:rPr lang="ru-RU" sz="2800" dirty="0" err="1">
                <a:solidFill>
                  <a:srgbClr val="0070C0"/>
                </a:solidFill>
              </a:rPr>
              <a:t>предподсчёт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3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3104" y="2971143"/>
                <a:ext cx="2356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4" y="2971143"/>
                <a:ext cx="23560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9474" r="-3684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104" y="4091342"/>
                <a:ext cx="210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4" y="4091342"/>
                <a:ext cx="210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118" r="-3529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527388"/>
              </p:ext>
            </p:extLst>
          </p:nvPr>
        </p:nvGraphicFramePr>
        <p:xfrm>
          <a:off x="636710" y="2759621"/>
          <a:ext cx="7376232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=2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r=6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852" y="1412884"/>
                <a:ext cx="3884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solidFill>
                      <a:schemeClr val="tx1"/>
                    </a:solidFill>
                  </a:rPr>
                  <a:t>Сумма 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2" y="1412884"/>
                <a:ext cx="388497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355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420891" y="3669221"/>
                <a:ext cx="3524354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FindSum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2, 6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=26−3=23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891" y="3669221"/>
                <a:ext cx="3524354" cy="8224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/>
          <p:cNvSpPr/>
          <p:nvPr/>
        </p:nvSpPr>
        <p:spPr>
          <a:xfrm rot="5400000">
            <a:off x="3038189" y="-363329"/>
            <a:ext cx="722377" cy="5525344"/>
          </a:xfrm>
          <a:prstGeom prst="leftBrace">
            <a:avLst>
              <a:gd name="adj1" fmla="val 8333"/>
              <a:gd name="adj2" fmla="val 49437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/>
          <p:cNvSpPr/>
          <p:nvPr/>
        </p:nvSpPr>
        <p:spPr>
          <a:xfrm rot="5400000">
            <a:off x="1423108" y="1713949"/>
            <a:ext cx="259270" cy="1832075"/>
          </a:xfrm>
          <a:prstGeom prst="leftBrace">
            <a:avLst>
              <a:gd name="adj1" fmla="val 8333"/>
              <a:gd name="adj2" fmla="val 50416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54894" y="5225222"/>
            <a:ext cx="340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на запрос суммы: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727771"/>
              </p:ext>
            </p:extLst>
          </p:nvPr>
        </p:nvGraphicFramePr>
        <p:xfrm>
          <a:off x="4324826" y="5166187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520560" progId="Equation.DSMT4">
                  <p:embed/>
                </p:oleObj>
              </mc:Choice>
              <mc:Fallback>
                <p:oleObj name="Equation" r:id="rId7" imgW="77436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4826" y="5166187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5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832" y="2204864"/>
                <a:ext cx="2356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2" y="2204864"/>
                <a:ext cx="23560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897" r="-3589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111" y="3270688"/>
                <a:ext cx="210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1" y="3270688"/>
                <a:ext cx="210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118" r="-3529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93577"/>
              </p:ext>
            </p:extLst>
          </p:nvPr>
        </p:nvGraphicFramePr>
        <p:xfrm>
          <a:off x="1001528" y="2060848"/>
          <a:ext cx="7376232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101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41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852" y="1412884"/>
                <a:ext cx="1499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2" y="1412884"/>
                <a:ext cx="1499128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813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9016293" y="2343363"/>
                <a:ext cx="16216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93" y="2343363"/>
                <a:ext cx="16216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07940" y="4822295"/>
            <a:ext cx="4356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на запрос модификации: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74628"/>
              </p:ext>
            </p:extLst>
          </p:nvPr>
        </p:nvGraphicFramePr>
        <p:xfrm>
          <a:off x="5467031" y="4820006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520560" progId="Equation.DSMT4">
                  <p:embed/>
                </p:oleObj>
              </mc:Choice>
              <mc:Fallback>
                <p:oleObj name="Equation" r:id="rId7" imgW="83808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7031" y="4820006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87688" y="2204864"/>
            <a:ext cx="444352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10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5292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13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896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20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8374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25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9526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27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4130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33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855640" y="2204864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89978" y="3262202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802738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20773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606135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553413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3" grpId="0" animBg="1"/>
      <p:bldP spid="13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2714" y="1580408"/>
                <a:ext cx="1605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4" y="1580408"/>
                <a:ext cx="16058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2963" r="-8518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727" y="2418931"/>
                <a:ext cx="1431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27" y="2418931"/>
                <a:ext cx="1431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8261" r="-8695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473569"/>
              </p:ext>
            </p:extLst>
          </p:nvPr>
        </p:nvGraphicFramePr>
        <p:xfrm>
          <a:off x="1216824" y="1436139"/>
          <a:ext cx="48791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2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76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785940"/>
                  </p:ext>
                </p:extLst>
              </p:nvPr>
            </p:nvGraphicFramePr>
            <p:xfrm>
              <a:off x="848704" y="3501008"/>
              <a:ext cx="6768752" cy="19499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05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09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Время на </a:t>
                          </a:r>
                          <a:r>
                            <a:rPr lang="ru-RU" sz="2400" b="0" dirty="0" err="1">
                              <a:solidFill>
                                <a:schemeClr val="tx1"/>
                              </a:solidFill>
                            </a:rPr>
                            <a:t>предподсчёт</a:t>
                          </a:r>
                          <a:endParaRPr lang="ru-R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0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Время на запрос модификации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0315">
                    <a:tc>
                      <a:txBody>
                        <a:bodyPr/>
                        <a:lstStyle/>
                        <a:p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Время на запрос суммы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83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Объем дополнительной памяти</a:t>
                          </a:r>
                          <a:endParaRPr lang="ru-R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785940"/>
                  </p:ext>
                </p:extLst>
              </p:nvPr>
            </p:nvGraphicFramePr>
            <p:xfrm>
              <a:off x="848704" y="3501008"/>
              <a:ext cx="6768752" cy="19499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0520"/>
                    <a:gridCol w="2088232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dirty="0" smtClean="0">
                              <a:solidFill>
                                <a:schemeClr val="tx1"/>
                              </a:solidFill>
                            </a:rPr>
                            <a:t>Время на </a:t>
                          </a:r>
                          <a:r>
                            <a:rPr lang="ru-RU" sz="2400" b="0" dirty="0" err="1" smtClean="0">
                              <a:solidFill>
                                <a:schemeClr val="tx1"/>
                              </a:solidFill>
                            </a:rPr>
                            <a:t>предподсчёт</a:t>
                          </a:r>
                          <a:endParaRPr lang="ru-RU" sz="2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4198" t="-10667" r="-583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dirty="0" smtClean="0">
                              <a:solidFill>
                                <a:schemeClr val="tx1"/>
                              </a:solidFill>
                            </a:rPr>
                            <a:t>Время на запрос модификации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4198" t="-109211" r="-583" b="-226316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b="0" dirty="0" smtClean="0">
                              <a:solidFill>
                                <a:schemeClr val="tx1"/>
                              </a:solidFill>
                            </a:rPr>
                            <a:t>Время на запрос суммы</a:t>
                          </a:r>
                          <a:endParaRPr lang="ru-R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4198" t="-212000" r="-583" b="-129333"/>
                          </a:stretch>
                        </a:blipFill>
                      </a:tcPr>
                    </a:tc>
                  </a:tr>
                  <a:tr h="5783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Объем дополнительной памяти</a:t>
                          </a:r>
                          <a:endParaRPr lang="ru-R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4198" t="-246316" r="-583" b="-21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968208" y="4805738"/>
                <a:ext cx="39604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можно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, если использовать память, выделенную под массив А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4805738"/>
                <a:ext cx="396043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231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 flipH="1">
            <a:off x="7401432" y="5019151"/>
            <a:ext cx="43204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9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49144"/>
              </p:ext>
            </p:extLst>
          </p:nvPr>
        </p:nvGraphicFramePr>
        <p:xfrm>
          <a:off x="2135560" y="1340768"/>
          <a:ext cx="5400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805319"/>
              </p:ext>
            </p:extLst>
          </p:nvPr>
        </p:nvGraphicFramePr>
        <p:xfrm>
          <a:off x="4516797" y="3393742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520560" progId="Equation.DSMT4">
                  <p:embed/>
                </p:oleObj>
              </mc:Choice>
              <mc:Fallback>
                <p:oleObj name="Equation" r:id="rId2" imgW="77436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6797" y="3393742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446825"/>
              </p:ext>
            </p:extLst>
          </p:nvPr>
        </p:nvGraphicFramePr>
        <p:xfrm>
          <a:off x="6028615" y="4311359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520560" progId="Equation.DSMT4">
                  <p:embed/>
                </p:oleObj>
              </mc:Choice>
              <mc:Fallback>
                <p:oleObj name="Equation" r:id="rId4" imgW="774360" imgH="520560" progId="Equation.DSMT4">
                  <p:embed/>
                  <p:pic>
                    <p:nvPicPr>
                      <p:cNvPr id="21" name="Объект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8615" y="4311359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46899"/>
              </p:ext>
            </p:extLst>
          </p:nvPr>
        </p:nvGraphicFramePr>
        <p:xfrm>
          <a:off x="4453297" y="426971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520560" progId="Equation.DSMT4">
                  <p:embed/>
                </p:oleObj>
              </mc:Choice>
              <mc:Fallback>
                <p:oleObj name="Equation" r:id="rId5" imgW="838080" imgH="52056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3297" y="426971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197742"/>
              </p:ext>
            </p:extLst>
          </p:nvPr>
        </p:nvGraphicFramePr>
        <p:xfrm>
          <a:off x="5996865" y="234888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520560" progId="Equation.DSMT4">
                  <p:embed/>
                </p:oleObj>
              </mc:Choice>
              <mc:Fallback>
                <p:oleObj name="Equation" r:id="rId7" imgW="838080" imgH="52056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6865" y="2348880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1398"/>
              </p:ext>
            </p:extLst>
          </p:nvPr>
        </p:nvGraphicFramePr>
        <p:xfrm>
          <a:off x="6007502" y="3393742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38080" imgH="520560" progId="Equation.DSMT4">
                  <p:embed/>
                </p:oleObj>
              </mc:Choice>
              <mc:Fallback>
                <p:oleObj name="Equation" r:id="rId9" imgW="838080" imgH="52056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502" y="3393742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21812"/>
              </p:ext>
            </p:extLst>
          </p:nvPr>
        </p:nvGraphicFramePr>
        <p:xfrm>
          <a:off x="5997575" y="5313363"/>
          <a:ext cx="806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080" imgH="520560" progId="Equation.DSMT4">
                  <p:embed/>
                </p:oleObj>
              </mc:Choice>
              <mc:Fallback>
                <p:oleObj name="Equation" r:id="rId10" imgW="838080" imgH="520560" progId="Equation.DSMT4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7575" y="5313363"/>
                        <a:ext cx="8064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90036F2-BAF0-4A83-AE4E-AB906F941994}"/>
                  </a:ext>
                </a:extLst>
              </p:cNvPr>
              <p:cNvSpPr txBox="1"/>
              <p:nvPr/>
            </p:nvSpPr>
            <p:spPr>
              <a:xfrm>
                <a:off x="7824192" y="5212092"/>
                <a:ext cx="4095228" cy="95435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, если  хранить при </a:t>
                </a:r>
                <a:r>
                  <a:rPr lang="ru-RU" dirty="0" err="1"/>
                  <a:t>предподсчёте</a:t>
                </a:r>
                <a:r>
                  <a:rPr lang="ru-RU" dirty="0"/>
                  <a:t> массив префиксных сумм на месте исходного массива</a:t>
                </a:r>
                <a:endParaRPr lang="ru-BY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90036F2-BAF0-4A83-AE4E-AB906F941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5212092"/>
                <a:ext cx="4095228" cy="954359"/>
              </a:xfrm>
              <a:prstGeom prst="rect">
                <a:avLst/>
              </a:prstGeom>
              <a:blipFill>
                <a:blip r:embed="rId12"/>
                <a:stretch>
                  <a:fillRect l="-1190" t="-3185" b="-57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DC6EC3C-AD0A-4667-9B87-45116496A9C5}"/>
              </a:ext>
            </a:extLst>
          </p:cNvPr>
          <p:cNvCxnSpPr/>
          <p:nvPr/>
        </p:nvCxnSpPr>
        <p:spPr>
          <a:xfrm flipH="1">
            <a:off x="7176120" y="5313363"/>
            <a:ext cx="576064" cy="26035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852936"/>
            <a:ext cx="12192000" cy="3344430"/>
          </a:xfrm>
          <a:prstGeom prst="rect">
            <a:avLst/>
          </a:prstGeom>
          <a:solidFill>
            <a:srgbClr val="0A0A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Промежуточный вариант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92" y="2852936"/>
            <a:ext cx="4875415" cy="2543695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86901" y="1600203"/>
            <a:ext cx="109817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операция быстрая, вторая медленная</a:t>
            </a:r>
            <a:endParaRPr lang="en-US" dirty="0"/>
          </a:p>
          <a:p>
            <a:r>
              <a:rPr lang="ru-RU" dirty="0"/>
              <a:t>Нужно компромиссное решение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51518" y="5448533"/>
            <a:ext cx="2606774" cy="71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>
                <a:solidFill>
                  <a:schemeClr val="bg1"/>
                </a:solidFill>
              </a:rPr>
              <a:t>Модификация</a:t>
            </a:r>
          </a:p>
          <a:p>
            <a:pPr marL="0" indent="0" algn="r">
              <a:buNone/>
            </a:pPr>
            <a:r>
              <a:rPr lang="ru-RU" dirty="0">
                <a:solidFill>
                  <a:schemeClr val="bg1"/>
                </a:solidFill>
              </a:rPr>
              <a:t>Сумма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4511824" y="5441562"/>
                <a:ext cx="1350114" cy="72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5441562"/>
                <a:ext cx="1350114" cy="727175"/>
              </a:xfrm>
              <a:prstGeom prst="rect">
                <a:avLst/>
              </a:prstGeom>
              <a:blipFill rotWithShape="0"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6528048" y="5441562"/>
                <a:ext cx="1350114" cy="72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441562"/>
                <a:ext cx="1350114" cy="727175"/>
              </a:xfrm>
              <a:prstGeom prst="rect">
                <a:avLst/>
              </a:prstGeom>
              <a:blipFill rotWithShape="0">
                <a:blip r:embed="rId4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4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78864" y="3241871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RSQ</a:t>
            </a:r>
            <a:r>
              <a:rPr lang="ru-RU" dirty="0"/>
              <a:t>. Блоки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1993" y="1800139"/>
                <a:ext cx="11604770" cy="13701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Можно просчитать заранее суммы для блоков определённого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(последний блок может быть меньше)</a:t>
                </a:r>
              </a:p>
              <a:p>
                <a:r>
                  <a:rPr lang="ru-RU" dirty="0"/>
                  <a:t>При суммировании в цикле можно будет «перепрыгивать» блоки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1993" y="1800139"/>
                <a:ext cx="11604770" cy="1370114"/>
              </a:xfrm>
              <a:blipFill rotWithShape="0">
                <a:blip r:embed="rId3"/>
                <a:stretch>
                  <a:fillRect l="-946" t="-7111" b="-9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10304"/>
              </p:ext>
            </p:extLst>
          </p:nvPr>
        </p:nvGraphicFramePr>
        <p:xfrm>
          <a:off x="420195" y="366214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8188"/>
              </p:ext>
            </p:extLst>
          </p:nvPr>
        </p:nvGraphicFramePr>
        <p:xfrm>
          <a:off x="420195" y="409862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Левая круглая скобка 5"/>
          <p:cNvSpPr/>
          <p:nvPr/>
        </p:nvSpPr>
        <p:spPr>
          <a:xfrm>
            <a:off x="3574323" y="3191874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круглая скобка 6"/>
          <p:cNvSpPr/>
          <p:nvPr/>
        </p:nvSpPr>
        <p:spPr>
          <a:xfrm flipH="1">
            <a:off x="9135333" y="3215590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44932"/>
              </p:ext>
            </p:extLst>
          </p:nvPr>
        </p:nvGraphicFramePr>
        <p:xfrm>
          <a:off x="419653" y="3668401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67087"/>
              </p:ext>
            </p:extLst>
          </p:nvPr>
        </p:nvGraphicFramePr>
        <p:xfrm>
          <a:off x="420195" y="409862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Дуга 9"/>
          <p:cNvSpPr/>
          <p:nvPr/>
        </p:nvSpPr>
        <p:spPr>
          <a:xfrm>
            <a:off x="4650421" y="3438572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/>
          <p:cNvSpPr/>
          <p:nvPr/>
        </p:nvSpPr>
        <p:spPr>
          <a:xfrm>
            <a:off x="6747745" y="344401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9477" y="1334371"/>
            <a:ext cx="3938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Выполним </a:t>
            </a:r>
            <a:r>
              <a:rPr lang="ru-RU" sz="2800" dirty="0" err="1">
                <a:solidFill>
                  <a:srgbClr val="0070C0"/>
                </a:solidFill>
              </a:rPr>
              <a:t>предподсчёт</a:t>
            </a:r>
            <a:endParaRPr lang="ru-RU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1240" y="4940113"/>
                <a:ext cx="1065683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000" dirty="0"/>
                  <a:t>Для этого кроме исходного массива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создадим массив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размера </m:t>
                    </m:r>
                  </m:oMath>
                </a14:m>
                <a:endParaRPr lang="ru-RU" sz="2000" dirty="0"/>
              </a:p>
              <a:p>
                <a:pPr lvl="1" algn="just"/>
                <a:r>
                  <a:rPr lang="ru-RU" sz="2000" dirty="0"/>
                  <a:t>для хранения сумм по блокам.</a:t>
                </a:r>
                <a:r>
                  <a:rPr lang="en-US" sz="2000" dirty="0"/>
                  <a:t> </a:t>
                </a:r>
              </a:p>
              <a:p>
                <a:pPr lvl="1" algn="just"/>
                <a:r>
                  <a:rPr lang="ru-RU" sz="2000" dirty="0"/>
                  <a:t> </a:t>
                </a:r>
                <a:r>
                  <a:rPr lang="en-US" sz="2000" b="1" dirty="0"/>
                  <a:t>    </a:t>
                </a:r>
                <a:r>
                  <a:rPr lang="ru-RU" sz="2000" b="1" dirty="0"/>
                  <a:t> </a:t>
                </a:r>
                <a:r>
                  <a:rPr lang="en-US" sz="2000" b="1" dirty="0"/>
                  <a:t>   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0" y="4940113"/>
                <a:ext cx="10656835" cy="1015663"/>
              </a:xfrm>
              <a:prstGeom prst="rect">
                <a:avLst/>
              </a:prstGeom>
              <a:blipFill>
                <a:blip r:embed="rId4"/>
                <a:stretch>
                  <a:fillRect t="-29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5515" y="36969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01937" y="4081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634998"/>
              </p:ext>
            </p:extLst>
          </p:nvPr>
        </p:nvGraphicFramePr>
        <p:xfrm>
          <a:off x="8263137" y="4898565"/>
          <a:ext cx="648072" cy="55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723600" progId="Equation.DSMT4">
                  <p:embed/>
                </p:oleObj>
              </mc:Choice>
              <mc:Fallback>
                <p:oleObj name="Equation" r:id="rId5" imgW="838080" imgH="72360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3137" y="4898565"/>
                        <a:ext cx="648072" cy="556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39617" y="440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5869" y="440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28125" y="44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9538" y="44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45228" y="439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144" y="336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5832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985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431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525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272614" y="37612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n=30</a:t>
            </a:r>
          </a:p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19163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50609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86703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0662414" y="3368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46576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854222" y="3368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88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RSQ</a:t>
            </a:r>
            <a:r>
              <a:rPr lang="ru-RU" dirty="0"/>
              <a:t>. Блоки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33815"/>
              </p:ext>
            </p:extLst>
          </p:nvPr>
        </p:nvGraphicFramePr>
        <p:xfrm>
          <a:off x="1007418" y="1882080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51365"/>
              </p:ext>
            </p:extLst>
          </p:nvPr>
        </p:nvGraphicFramePr>
        <p:xfrm>
          <a:off x="1007418" y="2318560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97856" y="1324704"/>
            <a:ext cx="5812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Удобно нумеровать блоки с нуля (на рис</a:t>
            </a:r>
            <a:r>
              <a:rPr lang="en-US" sz="1400" dirty="0"/>
              <a:t>.</a:t>
            </a:r>
            <a:r>
              <a:rPr lang="ru-RU" sz="1400" dirty="0"/>
              <a:t> размер блока</a:t>
            </a:r>
            <a:r>
              <a:rPr lang="en-US" sz="1400" dirty="0"/>
              <a:t> </a:t>
            </a:r>
            <a:r>
              <a:rPr lang="en-US" sz="1600" b="1" dirty="0"/>
              <a:t>k=6</a:t>
            </a:r>
            <a:r>
              <a:rPr lang="ru-RU" sz="1400" dirty="0"/>
              <a:t>)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2738" y="19168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89160" y="2301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890005" y="2630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9987" y="26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5791" y="2647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0214" y="2647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51152" y="2649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4367" y="15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03055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707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53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247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886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09332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45426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1249637" y="158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799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9441445" y="158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FB50D424-C7BC-4249-BC56-28E6428A7E59}"/>
              </a:ext>
            </a:extLst>
          </p:cNvPr>
          <p:cNvGrpSpPr/>
          <p:nvPr/>
        </p:nvGrpSpPr>
        <p:grpSpPr>
          <a:xfrm>
            <a:off x="233822" y="2996789"/>
            <a:ext cx="2983826" cy="615459"/>
            <a:chOff x="233822" y="2996789"/>
            <a:chExt cx="2983826" cy="615459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B1D4EA1-C409-4B9B-B2A1-97A71634327D}"/>
                </a:ext>
              </a:extLst>
            </p:cNvPr>
            <p:cNvSpPr/>
            <p:nvPr/>
          </p:nvSpPr>
          <p:spPr>
            <a:xfrm>
              <a:off x="1064367" y="3317198"/>
              <a:ext cx="1942975" cy="29505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6BEE3E-E875-4234-8B31-0E58845E2220}"/>
                </a:ext>
              </a:extLst>
            </p:cNvPr>
            <p:cNvSpPr txBox="1"/>
            <p:nvPr/>
          </p:nvSpPr>
          <p:spPr>
            <a:xfrm>
              <a:off x="233822" y="3286958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D4647F-F519-480E-90F1-ACB564539AFB}"/>
                </a:ext>
              </a:extLst>
            </p:cNvPr>
            <p:cNvSpPr txBox="1"/>
            <p:nvPr/>
          </p:nvSpPr>
          <p:spPr>
            <a:xfrm>
              <a:off x="1016475" y="29967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514D6443-18B1-4188-849D-4C59001091B3}"/>
                </a:ext>
              </a:extLst>
            </p:cNvPr>
            <p:cNvCxnSpPr/>
            <p:nvPr/>
          </p:nvCxnSpPr>
          <p:spPr>
            <a:xfrm>
              <a:off x="1330935" y="3317198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ED0ABD9-47BE-480D-89A1-01F9F7A337A1}"/>
                </a:ext>
              </a:extLst>
            </p:cNvPr>
            <p:cNvCxnSpPr/>
            <p:nvPr/>
          </p:nvCxnSpPr>
          <p:spPr>
            <a:xfrm>
              <a:off x="2703683" y="3317198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AE42261-0E33-4AC5-A5F0-2C88F0BE658F}"/>
                </a:ext>
              </a:extLst>
            </p:cNvPr>
            <p:cNvSpPr txBox="1"/>
            <p:nvPr/>
          </p:nvSpPr>
          <p:spPr>
            <a:xfrm>
              <a:off x="2617804" y="302924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AC793C48-076E-46AE-9475-D0322BE79B55}"/>
              </a:ext>
            </a:extLst>
          </p:cNvPr>
          <p:cNvGrpSpPr/>
          <p:nvPr/>
        </p:nvGrpSpPr>
        <p:grpSpPr>
          <a:xfrm>
            <a:off x="249134" y="3725788"/>
            <a:ext cx="2954502" cy="591165"/>
            <a:chOff x="249134" y="3725788"/>
            <a:chExt cx="2954502" cy="591165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D123FE47-2C3E-42AB-A866-FA7BAD444D99}"/>
                </a:ext>
              </a:extLst>
            </p:cNvPr>
            <p:cNvSpPr/>
            <p:nvPr/>
          </p:nvSpPr>
          <p:spPr>
            <a:xfrm>
              <a:off x="1037687" y="4015930"/>
              <a:ext cx="1942975" cy="29505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04C911-8F40-4909-829E-D574CAEB8C7E}"/>
                </a:ext>
              </a:extLst>
            </p:cNvPr>
            <p:cNvSpPr txBox="1"/>
            <p:nvPr/>
          </p:nvSpPr>
          <p:spPr>
            <a:xfrm>
              <a:off x="249134" y="3984210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FF0000"/>
                  </a:solidFill>
                </a:rPr>
                <a:t>1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AE66B3-55F1-4208-92B2-16C4ADBFF521}"/>
                </a:ext>
              </a:extLst>
            </p:cNvPr>
            <p:cNvSpPr txBox="1"/>
            <p:nvPr/>
          </p:nvSpPr>
          <p:spPr>
            <a:xfrm>
              <a:off x="954552" y="372578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1·</a:t>
              </a:r>
              <a:r>
                <a:rPr lang="en-US" sz="1600" b="1" dirty="0"/>
                <a:t>k</a:t>
              </a:r>
              <a:endParaRPr lang="ru-RU" sz="1600" b="1" dirty="0"/>
            </a:p>
          </p:txBody>
        </p: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A0DAD987-F4B6-485B-95F0-549F4CDD50F2}"/>
                </a:ext>
              </a:extLst>
            </p:cNvPr>
            <p:cNvCxnSpPr/>
            <p:nvPr/>
          </p:nvCxnSpPr>
          <p:spPr>
            <a:xfrm>
              <a:off x="1291308" y="4021903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BE719FC0-E804-40FE-9D36-4ADB8AF701B0}"/>
                </a:ext>
              </a:extLst>
            </p:cNvPr>
            <p:cNvCxnSpPr/>
            <p:nvPr/>
          </p:nvCxnSpPr>
          <p:spPr>
            <a:xfrm>
              <a:off x="2685708" y="4021903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97A6E46-B2FB-4BC3-AE98-526ECBA65E47}"/>
                </a:ext>
              </a:extLst>
            </p:cNvPr>
            <p:cNvSpPr txBox="1"/>
            <p:nvPr/>
          </p:nvSpPr>
          <p:spPr>
            <a:xfrm>
              <a:off x="2603792" y="3747006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0CC646-5A01-47C1-A673-0FD2B66B9E69}"/>
                  </a:ext>
                </a:extLst>
              </p:cNvPr>
              <p:cNvSpPr txBox="1"/>
              <p:nvPr/>
            </p:nvSpPr>
            <p:spPr>
              <a:xfrm>
                <a:off x="5052784" y="5580023"/>
                <a:ext cx="6248813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Э</a:t>
                </a:r>
                <a:r>
                  <a:rPr lang="ru-RU" sz="1800" dirty="0"/>
                  <a:t>лемент массива </a:t>
                </a:r>
                <a:r>
                  <a:rPr lang="en-US" sz="1800" dirty="0"/>
                  <a:t>A </a:t>
                </a:r>
                <a:r>
                  <a:rPr lang="ru-RU" sz="1800" dirty="0"/>
                  <a:t>с индексом </a:t>
                </a:r>
                <a:r>
                  <a:rPr lang="en-US" sz="1800" i="1" dirty="0" err="1"/>
                  <a:t>i</a:t>
                </a:r>
                <a:r>
                  <a:rPr lang="en-US" sz="1800" dirty="0"/>
                  <a:t> </a:t>
                </a:r>
                <a:r>
                  <a:rPr lang="ru-RU" sz="1800" dirty="0"/>
                  <a:t>попадает в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0CC646-5A01-47C1-A673-0FD2B66B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84" y="5580023"/>
                <a:ext cx="6248813" cy="394210"/>
              </a:xfrm>
              <a:prstGeom prst="rect">
                <a:avLst/>
              </a:prstGeom>
              <a:blipFill>
                <a:blip r:embed="rId2"/>
                <a:stretch>
                  <a:fillRect l="-878" t="-6154" b="-1846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2D4DE0F-7163-44A6-94A6-A0EE6A8EBBDF}"/>
              </a:ext>
            </a:extLst>
          </p:cNvPr>
          <p:cNvGrpSpPr/>
          <p:nvPr/>
        </p:nvGrpSpPr>
        <p:grpSpPr>
          <a:xfrm>
            <a:off x="185926" y="4394507"/>
            <a:ext cx="3017710" cy="604342"/>
            <a:chOff x="185926" y="4394507"/>
            <a:chExt cx="3017710" cy="604342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5375CBEA-1189-49C7-A885-D1F89A011D5D}"/>
                </a:ext>
              </a:extLst>
            </p:cNvPr>
            <p:cNvSpPr/>
            <p:nvPr/>
          </p:nvSpPr>
          <p:spPr>
            <a:xfrm>
              <a:off x="1023566" y="4691072"/>
              <a:ext cx="1942975" cy="2950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168FCA-CFFF-4707-9682-C606E67B7EC3}"/>
                </a:ext>
              </a:extLst>
            </p:cNvPr>
            <p:cNvSpPr txBox="1"/>
            <p:nvPr/>
          </p:nvSpPr>
          <p:spPr>
            <a:xfrm>
              <a:off x="185926" y="4691072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FF0000"/>
                  </a:solidFill>
                </a:rPr>
                <a:t>2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E2FF1005-E552-4E89-B3D5-40515566F4AC}"/>
                </a:ext>
              </a:extLst>
            </p:cNvPr>
            <p:cNvCxnSpPr/>
            <p:nvPr/>
          </p:nvCxnSpPr>
          <p:spPr>
            <a:xfrm>
              <a:off x="1277186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7D95B7CB-5B37-4A27-BA42-D928FB97237A}"/>
                </a:ext>
              </a:extLst>
            </p:cNvPr>
            <p:cNvCxnSpPr/>
            <p:nvPr/>
          </p:nvCxnSpPr>
          <p:spPr>
            <a:xfrm>
              <a:off x="2655788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217363-0D9C-4A54-BB04-C29694FEEC69}"/>
                </a:ext>
              </a:extLst>
            </p:cNvPr>
            <p:cNvSpPr txBox="1"/>
            <p:nvPr/>
          </p:nvSpPr>
          <p:spPr>
            <a:xfrm>
              <a:off x="951433" y="439450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2·</a:t>
              </a:r>
              <a:r>
                <a:rPr lang="en-US" sz="1600" b="1" dirty="0"/>
                <a:t>k</a:t>
              </a:r>
              <a:endParaRPr lang="ru-RU" sz="16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C5A271-E90A-4CEB-B0F9-9DD3FE2C5389}"/>
                </a:ext>
              </a:extLst>
            </p:cNvPr>
            <p:cNvSpPr txBox="1"/>
            <p:nvPr/>
          </p:nvSpPr>
          <p:spPr>
            <a:xfrm>
              <a:off x="2603792" y="441283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3·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36DD2C-E7EE-42CE-97A7-7B740BBE082C}"/>
              </a:ext>
            </a:extLst>
          </p:cNvPr>
          <p:cNvSpPr txBox="1"/>
          <p:nvPr/>
        </p:nvSpPr>
        <p:spPr>
          <a:xfrm>
            <a:off x="4176476" y="1598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6AE2E-8FF8-4443-BAEB-AAECFD247031}"/>
              </a:ext>
            </a:extLst>
          </p:cNvPr>
          <p:cNvSpPr txBox="1"/>
          <p:nvPr/>
        </p:nvSpPr>
        <p:spPr>
          <a:xfrm>
            <a:off x="4492773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383158-9E09-4916-9E43-FAF728604538}"/>
              </a:ext>
            </a:extLst>
          </p:cNvPr>
          <p:cNvSpPr txBox="1"/>
          <p:nvPr/>
        </p:nvSpPr>
        <p:spPr>
          <a:xfrm>
            <a:off x="4843432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666E31-287A-4298-9F90-BB7897BF7A9C}"/>
              </a:ext>
            </a:extLst>
          </p:cNvPr>
          <p:cNvSpPr txBox="1"/>
          <p:nvPr/>
        </p:nvSpPr>
        <p:spPr>
          <a:xfrm>
            <a:off x="5245148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220889-17F6-4C6E-B257-B6D2EC290D64}"/>
              </a:ext>
            </a:extLst>
          </p:cNvPr>
          <p:cNvSpPr txBox="1"/>
          <p:nvPr/>
        </p:nvSpPr>
        <p:spPr>
          <a:xfrm>
            <a:off x="7343296" y="15885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5725AA-1F24-4FC3-A45F-9D856B7BF7B0}"/>
                  </a:ext>
                </a:extLst>
              </p:cNvPr>
              <p:cNvSpPr txBox="1"/>
              <p:nvPr/>
            </p:nvSpPr>
            <p:spPr>
              <a:xfrm>
                <a:off x="5261071" y="3551587"/>
                <a:ext cx="25327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ru-B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5725AA-1F24-4FC3-A45F-9D856B7B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71" y="3551587"/>
                <a:ext cx="2532775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987F7F-5ED5-49EA-91B7-B87832CFEDDD}"/>
                  </a:ext>
                </a:extLst>
              </p:cNvPr>
              <p:cNvSpPr txBox="1"/>
              <p:nvPr/>
            </p:nvSpPr>
            <p:spPr>
              <a:xfrm>
                <a:off x="4076432" y="3013854"/>
                <a:ext cx="670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:r>
                  <a:rPr lang="en-US" i="1" dirty="0"/>
                  <a:t>i</a:t>
                </a:r>
                <a:r>
                  <a:rPr lang="en-US" dirty="0"/>
                  <a:t> </a:t>
                </a:r>
                <a:r>
                  <a:rPr lang="ru-RU" dirty="0"/>
                  <a:t>индекс элемента в массиве </a:t>
                </a:r>
                <a:r>
                  <a:rPr lang="en-US" dirty="0"/>
                  <a:t>A</a:t>
                </a:r>
                <a:r>
                  <a:rPr lang="ru-RU" dirty="0"/>
                  <a:t>, в какой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он попадёт?</a:t>
                </a:r>
                <a:endParaRPr lang="ru-BY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987F7F-5ED5-49EA-91B7-B87832CFE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32" y="3013854"/>
                <a:ext cx="6700088" cy="369332"/>
              </a:xfrm>
              <a:prstGeom prst="rect">
                <a:avLst/>
              </a:prstGeom>
              <a:blipFill>
                <a:blip r:embed="rId4"/>
                <a:stretch>
                  <a:fillRect l="-819" t="-8197" r="-91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FD121E-DCAA-41C8-9C21-34999494F42F}"/>
                  </a:ext>
                </a:extLst>
              </p:cNvPr>
              <p:cNvSpPr txBox="1"/>
              <p:nvPr/>
            </p:nvSpPr>
            <p:spPr>
              <a:xfrm>
                <a:off x="5245148" y="3929821"/>
                <a:ext cx="2532775" cy="516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−1&lt;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FD121E-DCAA-41C8-9C21-34999494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48" y="3929821"/>
                <a:ext cx="2532775" cy="51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012594C-1CDF-4B43-8352-4EF09FD5C725}"/>
                  </a:ext>
                </a:extLst>
              </p:cNvPr>
              <p:cNvSpPr txBox="1"/>
              <p:nvPr/>
            </p:nvSpPr>
            <p:spPr>
              <a:xfrm>
                <a:off x="5229225" y="4624146"/>
                <a:ext cx="2532775" cy="524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−1&lt;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012594C-1CDF-4B43-8352-4EF09FD5C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4624146"/>
                <a:ext cx="2532775" cy="524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2466B-332C-4C3A-BA49-191E792BB565}"/>
                  </a:ext>
                </a:extLst>
              </p:cNvPr>
              <p:cNvSpPr txBox="1"/>
              <p:nvPr/>
            </p:nvSpPr>
            <p:spPr>
              <a:xfrm>
                <a:off x="8286218" y="4135834"/>
                <a:ext cx="30153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&lt;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2466B-332C-4C3A-BA49-191E792B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18" y="4135834"/>
                <a:ext cx="3015379" cy="276999"/>
              </a:xfrm>
              <a:prstGeom prst="rect">
                <a:avLst/>
              </a:prstGeom>
              <a:blipFill>
                <a:blip r:embed="rId7"/>
                <a:stretch>
                  <a:fillRect l="-2020" t="-28261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0F7B4B25-4093-4726-9FEB-D6DC089BE887}"/>
              </a:ext>
            </a:extLst>
          </p:cNvPr>
          <p:cNvGrpSpPr/>
          <p:nvPr/>
        </p:nvGrpSpPr>
        <p:grpSpPr>
          <a:xfrm>
            <a:off x="225781" y="5777128"/>
            <a:ext cx="3291823" cy="604342"/>
            <a:chOff x="185926" y="4394507"/>
            <a:chExt cx="3291823" cy="604342"/>
          </a:xfrm>
        </p:grpSpPr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0C8A76D6-91CC-4AAE-9981-58D4B2710204}"/>
                </a:ext>
              </a:extLst>
            </p:cNvPr>
            <p:cNvSpPr/>
            <p:nvPr/>
          </p:nvSpPr>
          <p:spPr>
            <a:xfrm>
              <a:off x="1023566" y="4691072"/>
              <a:ext cx="1942975" cy="2950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D94E268-DB89-4088-B925-6C0CB589E1B0}"/>
                </a:ext>
              </a:extLst>
            </p:cNvPr>
            <p:cNvSpPr txBox="1"/>
            <p:nvPr/>
          </p:nvSpPr>
          <p:spPr>
            <a:xfrm>
              <a:off x="185926" y="4691072"/>
              <a:ext cx="780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l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3DCDE4FB-FC31-4F3B-BF3D-F91BDF8E6BB9}"/>
                </a:ext>
              </a:extLst>
            </p:cNvPr>
            <p:cNvCxnSpPr/>
            <p:nvPr/>
          </p:nvCxnSpPr>
          <p:spPr>
            <a:xfrm>
              <a:off x="1277186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43957CE8-49DF-4D16-ADCC-04ACF623AF07}"/>
                </a:ext>
              </a:extLst>
            </p:cNvPr>
            <p:cNvCxnSpPr/>
            <p:nvPr/>
          </p:nvCxnSpPr>
          <p:spPr>
            <a:xfrm>
              <a:off x="2655788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A57945F-FB54-431B-9C0F-CC250A1FA019}"/>
                </a:ext>
              </a:extLst>
            </p:cNvPr>
            <p:cNvSpPr txBox="1"/>
            <p:nvPr/>
          </p:nvSpPr>
          <p:spPr>
            <a:xfrm>
              <a:off x="951433" y="4394507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l</a:t>
              </a:r>
              <a:r>
                <a:rPr lang="ru-RU" sz="1600" dirty="0"/>
                <a:t>·</a:t>
              </a:r>
              <a:r>
                <a:rPr lang="en-US" sz="1600" b="1" dirty="0"/>
                <a:t>k</a:t>
              </a:r>
              <a:endParaRPr lang="ru-R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88154DC-A86A-49EE-8D2C-914C29D75E59}"/>
                </a:ext>
              </a:extLst>
            </p:cNvPr>
            <p:cNvSpPr txBox="1"/>
            <p:nvPr/>
          </p:nvSpPr>
          <p:spPr>
            <a:xfrm>
              <a:off x="2603792" y="4412833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(l+1)</a:t>
              </a:r>
              <a:r>
                <a:rPr lang="ru-RU" sz="1600" dirty="0"/>
                <a:t>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5AABB283-F3E3-4AA0-8713-9BC171391FE9}"/>
              </a:ext>
            </a:extLst>
          </p:cNvPr>
          <p:cNvGrpSpPr/>
          <p:nvPr/>
        </p:nvGrpSpPr>
        <p:grpSpPr>
          <a:xfrm>
            <a:off x="250698" y="5020487"/>
            <a:ext cx="2942466" cy="625980"/>
            <a:chOff x="250698" y="5020487"/>
            <a:chExt cx="2942466" cy="625980"/>
          </a:xfrm>
        </p:grpSpPr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182F5C38-FC9D-447D-BA75-39907980F3DF}"/>
                </a:ext>
              </a:extLst>
            </p:cNvPr>
            <p:cNvGrpSpPr/>
            <p:nvPr/>
          </p:nvGrpSpPr>
          <p:grpSpPr>
            <a:xfrm>
              <a:off x="250698" y="5020487"/>
              <a:ext cx="2708751" cy="625980"/>
              <a:chOff x="250698" y="5020487"/>
              <a:chExt cx="2708751" cy="625980"/>
            </a:xfrm>
          </p:grpSpPr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6780AE22-8D1A-4F7A-8EBF-F9B6264C601B}"/>
                  </a:ext>
                </a:extLst>
              </p:cNvPr>
              <p:cNvSpPr/>
              <p:nvPr/>
            </p:nvSpPr>
            <p:spPr>
              <a:xfrm>
                <a:off x="1016474" y="5326018"/>
                <a:ext cx="1942975" cy="29505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A0A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C60EB-B318-46E9-94F0-F1BFCF7A5697}"/>
                  </a:ext>
                </a:extLst>
              </p:cNvPr>
              <p:cNvSpPr txBox="1"/>
              <p:nvPr/>
            </p:nvSpPr>
            <p:spPr>
              <a:xfrm>
                <a:off x="250698" y="5338690"/>
                <a:ext cx="83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rgbClr val="FF0000"/>
                    </a:solidFill>
                  </a:rPr>
                  <a:t>3</a:t>
                </a:r>
                <a:r>
                  <a:rPr lang="en-US" sz="1400" dirty="0"/>
                  <a:t>-</a:t>
                </a:r>
                <a:r>
                  <a:rPr lang="ru-RU" sz="1400" dirty="0"/>
                  <a:t>й блок</a:t>
                </a:r>
                <a:endParaRPr lang="ru-BY" sz="1400" dirty="0"/>
              </a:p>
            </p:txBody>
          </p: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3F17AA47-5978-4126-B5E8-B13BB3863FE7}"/>
                  </a:ext>
                </a:extLst>
              </p:cNvPr>
              <p:cNvCxnSpPr/>
              <p:nvPr/>
            </p:nvCxnSpPr>
            <p:spPr>
              <a:xfrm>
                <a:off x="1270093" y="5326018"/>
                <a:ext cx="0" cy="2950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>
                <a:extLst>
                  <a:ext uri="{FF2B5EF4-FFF2-40B4-BE49-F238E27FC236}">
                    <a16:creationId xmlns:a16="http://schemas.microsoft.com/office/drawing/2014/main" id="{D6F26136-E818-428B-9A4D-2C20FF49B725}"/>
                  </a:ext>
                </a:extLst>
              </p:cNvPr>
              <p:cNvCxnSpPr/>
              <p:nvPr/>
            </p:nvCxnSpPr>
            <p:spPr>
              <a:xfrm>
                <a:off x="2655788" y="5326018"/>
                <a:ext cx="0" cy="2950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43B752-8177-4C1E-9E6B-71D9A4A8F4B2}"/>
                  </a:ext>
                </a:extLst>
              </p:cNvPr>
              <p:cNvSpPr txBox="1"/>
              <p:nvPr/>
            </p:nvSpPr>
            <p:spPr>
              <a:xfrm>
                <a:off x="909548" y="5020487"/>
                <a:ext cx="4379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3·</a:t>
                </a:r>
                <a:r>
                  <a:rPr lang="en-US" sz="1600" b="1" dirty="0"/>
                  <a:t>k</a:t>
                </a:r>
                <a:endParaRPr lang="ru-RU" sz="1600" b="1" dirty="0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125D77-5809-4680-8934-D1723FE4F458}"/>
                </a:ext>
              </a:extLst>
            </p:cNvPr>
            <p:cNvSpPr txBox="1"/>
            <p:nvPr/>
          </p:nvSpPr>
          <p:spPr>
            <a:xfrm>
              <a:off x="2593320" y="5029626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r>
                <a:rPr lang="ru-RU" sz="1600" dirty="0"/>
                <a:t>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D6C5A0D-259C-4198-962B-0C1648394898}"/>
              </a:ext>
            </a:extLst>
          </p:cNvPr>
          <p:cNvCxnSpPr/>
          <p:nvPr/>
        </p:nvCxnSpPr>
        <p:spPr>
          <a:xfrm>
            <a:off x="6672064" y="4394507"/>
            <a:ext cx="0" cy="229639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FF5CCB7D-CF28-4D49-8F8A-F9CDC01D386A}"/>
              </a:ext>
            </a:extLst>
          </p:cNvPr>
          <p:cNvCxnSpPr/>
          <p:nvPr/>
        </p:nvCxnSpPr>
        <p:spPr>
          <a:xfrm>
            <a:off x="7970214" y="3383186"/>
            <a:ext cx="0" cy="1955504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7" grpId="0"/>
      <p:bldP spid="65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3779" y="1471123"/>
                <a:ext cx="9505056" cy="5099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При </a:t>
                </a:r>
                <a:r>
                  <a:rPr lang="ru-RU" sz="2400" b="1" dirty="0"/>
                  <a:t>модификации</a:t>
                </a:r>
                <a:r>
                  <a:rPr lang="ru-RU" sz="2400" dirty="0"/>
                  <a:t> нужно изменить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3779" y="1471123"/>
                <a:ext cx="9505056" cy="509992"/>
              </a:xfrm>
              <a:blipFill>
                <a:blip r:embed="rId3"/>
                <a:stretch>
                  <a:fillRect l="-1026" t="-8333" b="-178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04862"/>
              </p:ext>
            </p:extLst>
          </p:nvPr>
        </p:nvGraphicFramePr>
        <p:xfrm>
          <a:off x="443779" y="300222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24159"/>
              </p:ext>
            </p:extLst>
          </p:nvPr>
        </p:nvGraphicFramePr>
        <p:xfrm>
          <a:off x="443779" y="34387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1052" y="30651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80957" y="34646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463201" y="3746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79453" y="3746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51709" y="3745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73122" y="3745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68812" y="3733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0728" y="2704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9416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0343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1789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7883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1522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52968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9062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685998" y="270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27016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1291107" y="300222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999FBA9B-87F4-4A6A-B09B-32B41C9C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25105"/>
              </p:ext>
            </p:extLst>
          </p:nvPr>
        </p:nvGraphicFramePr>
        <p:xfrm>
          <a:off x="443779" y="300147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Таблица 35">
            <a:extLst>
              <a:ext uri="{FF2B5EF4-FFF2-40B4-BE49-F238E27FC236}">
                <a16:creationId xmlns:a16="http://schemas.microsoft.com/office/drawing/2014/main" id="{3493E462-08D1-4DF7-9949-6580D416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80954"/>
              </p:ext>
            </p:extLst>
          </p:nvPr>
        </p:nvGraphicFramePr>
        <p:xfrm>
          <a:off x="443779" y="34387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6EE9948-4C3F-4AB8-915A-2EBFDA1483B5}"/>
              </a:ext>
            </a:extLst>
          </p:cNvPr>
          <p:cNvSpPr txBox="1"/>
          <p:nvPr/>
        </p:nvSpPr>
        <p:spPr>
          <a:xfrm>
            <a:off x="778385" y="4491084"/>
            <a:ext cx="6205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A9E323-F617-4E72-BC72-354315B2356E}"/>
                  </a:ext>
                </a:extLst>
              </p:cNvPr>
              <p:cNvSpPr txBox="1"/>
              <p:nvPr/>
            </p:nvSpPr>
            <p:spPr>
              <a:xfrm>
                <a:off x="514452" y="5759174"/>
                <a:ext cx="77486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Время выполнения операции модификации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).</a:t>
                </a:r>
                <a:endParaRPr lang="ru-BY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A9E323-F617-4E72-BC72-354315B2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2" y="5759174"/>
                <a:ext cx="7748685" cy="461665"/>
              </a:xfrm>
              <a:prstGeom prst="rect">
                <a:avLst/>
              </a:prstGeom>
              <a:blipFill>
                <a:blip r:embed="rId4"/>
                <a:stretch>
                  <a:fillRect l="-1179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8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4523" y="1372711"/>
                <a:ext cx="9789949" cy="34441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При </a:t>
                </a:r>
                <a:r>
                  <a:rPr lang="ru-RU" sz="2400" b="1" dirty="0"/>
                  <a:t>суммировании </a:t>
                </a:r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:</a:t>
                </a:r>
              </a:p>
              <a:p>
                <a:pPr marL="914400" lvl="2" indent="0">
                  <a:buNone/>
                </a:pPr>
                <a:r>
                  <a:rPr lang="ru-RU" sz="2400" dirty="0"/>
                  <a:t>Определяем номера блоков, к которым относятся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от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 границы блока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блоки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от границы блока до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4523" y="1372711"/>
                <a:ext cx="9789949" cy="3444139"/>
              </a:xfrm>
              <a:blipFill>
                <a:blip r:embed="rId3"/>
                <a:stretch>
                  <a:fillRect l="-996" t="-14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>
            <a:off x="1470063" y="1916832"/>
            <a:ext cx="0" cy="1656184"/>
          </a:xfrm>
          <a:prstGeom prst="lin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3470710" y="4132060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00644"/>
              </p:ext>
            </p:extLst>
          </p:nvPr>
        </p:nvGraphicFramePr>
        <p:xfrm>
          <a:off x="312041" y="455233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02595"/>
              </p:ext>
            </p:extLst>
          </p:nvPr>
        </p:nvGraphicFramePr>
        <p:xfrm>
          <a:off x="312041" y="498881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6169" y="4082063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27179" y="4105779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13369"/>
              </p:ext>
            </p:extLst>
          </p:nvPr>
        </p:nvGraphicFramePr>
        <p:xfrm>
          <a:off x="311499" y="4558590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6401"/>
              </p:ext>
            </p:extLst>
          </p:nvPr>
        </p:nvGraphicFramePr>
        <p:xfrm>
          <a:off x="312041" y="498881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2267" y="432876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39591" y="4334200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20293" y="45763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18" y="50055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331463" y="529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7715" y="529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19971" y="529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41384" y="529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37074" y="5283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8990" y="4254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7678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170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616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4710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348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39794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5888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4260" y="4259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38422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6068" y="4259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24436"/>
              </p:ext>
            </p:extLst>
          </p:nvPr>
        </p:nvGraphicFramePr>
        <p:xfrm>
          <a:off x="3641428" y="4313983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330120" progId="Equation.DSMT4">
                  <p:embed/>
                </p:oleObj>
              </mc:Choice>
              <mc:Fallback>
                <p:oleObj name="Equation" r:id="rId4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1428" y="4313983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87413"/>
              </p:ext>
            </p:extLst>
          </p:nvPr>
        </p:nvGraphicFramePr>
        <p:xfrm>
          <a:off x="9248299" y="4358847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48299" y="4358847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1162146" y="473775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n=30</a:t>
            </a:r>
          </a:p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9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0" grpId="0" animBg="1"/>
      <p:bldP spid="53" grpId="0" animBg="1"/>
      <p:bldP spid="54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51384" y="1600203"/>
            <a:ext cx="11194765" cy="532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Пусть в памяти хранится последовательность из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ru-RU" dirty="0"/>
              <a:t>элементов.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51384" y="2485418"/>
                <a:ext cx="1137726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/>
                  <a:t>Нужно уметь выполнять какую-либо операцию над </a:t>
                </a:r>
                <a14:m>
                  <m:oMath xmlns:m="http://schemas.openxmlformats.org/officeDocument/2006/math">
                    <m:r>
                      <a:rPr lang="en-US" sz="2800" i="1" u="sng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u="sng" dirty="0"/>
                  <a:t> </a:t>
                </a:r>
                <a:r>
                  <a:rPr lang="ru-RU" sz="2800" u="sng" dirty="0"/>
                  <a:t>последовательными элементами сразу</a:t>
                </a:r>
                <a:r>
                  <a:rPr lang="ru-RU" sz="2800" dirty="0"/>
                  <a:t> (например, суммировать, находить минимум</a:t>
                </a:r>
                <a:r>
                  <a:rPr lang="en-US" sz="2800" dirty="0"/>
                  <a:t>/</a:t>
                </a:r>
                <a:r>
                  <a:rPr lang="ru-RU" sz="2800" dirty="0"/>
                  <a:t>максимум).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485418"/>
                <a:ext cx="11377264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071" t="-4405" r="-1071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551384" y="4149080"/>
            <a:ext cx="11737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dirty="0"/>
              <a:t>Такие запросы называют </a:t>
            </a:r>
            <a:r>
              <a:rPr lang="ru-RU" sz="2800" b="1" i="1" dirty="0"/>
              <a:t>интервальными</a:t>
            </a:r>
            <a:r>
              <a:rPr lang="ru-RU" sz="2800" dirty="0"/>
              <a:t>, потому что они затрагивают целый интервал значений.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0571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474419" y="1722534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08704"/>
              </p:ext>
            </p:extLst>
          </p:nvPr>
        </p:nvGraphicFramePr>
        <p:xfrm>
          <a:off x="315750" y="21428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0309"/>
              </p:ext>
            </p:extLst>
          </p:nvPr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9878" y="1672537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30888" y="1696253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38260"/>
              </p:ext>
            </p:extLst>
          </p:nvPr>
        </p:nvGraphicFramePr>
        <p:xfrm>
          <a:off x="315208" y="2149064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83470"/>
              </p:ext>
            </p:extLst>
          </p:nvPr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5976" y="1919235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43300" y="1924674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-29014" y="21700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-47072" y="26052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335172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56644" y="29745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 (=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406216" y="297176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 (=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jl+1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7445093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32438" y="29501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 (=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72699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1387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54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986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08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71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40165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625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7969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42131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9777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53742"/>
              </p:ext>
            </p:extLst>
          </p:nvPr>
        </p:nvGraphicFramePr>
        <p:xfrm>
          <a:off x="3645137" y="1904457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330120" progId="Equation.DSMT4">
                  <p:embed/>
                </p:oleObj>
              </mc:Choice>
              <mc:Fallback>
                <p:oleObj name="Equation" r:id="rId2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137" y="1904457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26796"/>
              </p:ext>
            </p:extLst>
          </p:nvPr>
        </p:nvGraphicFramePr>
        <p:xfrm>
          <a:off x="9252008" y="1949321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2008" y="1949321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1165855" y="232822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n=30</a:t>
            </a:r>
          </a:p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38497-79C8-470C-AB91-887795FE6207}"/>
              </a:ext>
            </a:extLst>
          </p:cNvPr>
          <p:cNvSpPr txBox="1"/>
          <p:nvPr/>
        </p:nvSpPr>
        <p:spPr>
          <a:xfrm>
            <a:off x="674385" y="3260257"/>
            <a:ext cx="62674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same block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</a:t>
            </a:r>
            <a:endParaRPr lang="ru-R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7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474419" y="1722534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15750" y="21428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9878" y="1672537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30888" y="1696253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/>
        </p:nvGraphicFramePr>
        <p:xfrm>
          <a:off x="315208" y="2149064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/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5976" y="1919235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43300" y="1924674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-29014" y="21700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-47072" y="26052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335172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51424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3680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45093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40783" y="2873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699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1387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54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986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08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71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40165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625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7969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42131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9777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3645137" y="1904457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330120" progId="Equation.DSMT4">
                  <p:embed/>
                </p:oleObj>
              </mc:Choice>
              <mc:Fallback>
                <p:oleObj name="Equation" r:id="rId2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137" y="1904457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9252008" y="1949321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2008" y="1949321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1165855" y="232822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n=30</a:t>
            </a:r>
          </a:p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399091-46CA-49DD-BD07-8DE6CA122C8C}"/>
                  </a:ext>
                </a:extLst>
              </p:cNvPr>
              <p:cNvSpPr txBox="1"/>
              <p:nvPr/>
            </p:nvSpPr>
            <p:spPr>
              <a:xfrm>
                <a:off x="111786" y="3830907"/>
                <a:ext cx="9368590" cy="10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400" dirty="0"/>
                  <a:t>При </a:t>
                </a:r>
                <a:r>
                  <a:rPr lang="ru-RU" sz="2400" b="1" dirty="0"/>
                  <a:t>суммировании </a:t>
                </a:r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nor/>
                      </m:rPr>
                      <a:rPr lang="ru-RU" sz="2400" dirty="0"/>
                      <m:t>общее время</m:t>
                    </m:r>
                  </m:oMath>
                </a14:m>
                <a:r>
                  <a:rPr lang="ru-RU" sz="2400" dirty="0"/>
                  <a:t>:</a:t>
                </a:r>
              </a:p>
              <a:p>
                <a:pPr lvl="8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399091-46CA-49DD-BD07-8DE6CA12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6" y="3830907"/>
                <a:ext cx="9368590" cy="1014380"/>
              </a:xfrm>
              <a:prstGeom prst="rect">
                <a:avLst/>
              </a:prstGeom>
              <a:blipFill>
                <a:blip r:embed="rId7"/>
                <a:stretch>
                  <a:fillRect t="-4790" b="-41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F187E3-EA00-45D7-A125-F0742306E62F}"/>
              </a:ext>
            </a:extLst>
          </p:cNvPr>
          <p:cNvSpPr txBox="1"/>
          <p:nvPr/>
        </p:nvSpPr>
        <p:spPr>
          <a:xfrm>
            <a:off x="1031429" y="5420197"/>
            <a:ext cx="612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Каким лучше выбрать размер блока </a:t>
            </a:r>
            <a:r>
              <a:rPr lang="en-US" sz="2800" i="1" dirty="0"/>
              <a:t>k</a:t>
            </a:r>
            <a:r>
              <a:rPr lang="ru-RU" sz="2800" dirty="0"/>
              <a:t>?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9175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размер блока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1348" y="1415537"/>
                <a:ext cx="9145012" cy="496579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Исследуем на экстремум</a:t>
                </a:r>
                <a:r>
                  <a:rPr lang="en-US" dirty="0"/>
                  <a:t> </a:t>
                </a:r>
                <a:r>
                  <a:rPr lang="ru-RU" dirty="0"/>
                  <a:t>функцию: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3543300" lvl="8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3543300" lvl="8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Таким образом, оптимально разбивать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блоков по </a:t>
                </a:r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элементов</a:t>
                </a:r>
                <a:r>
                  <a:rPr lang="en-US" dirty="0">
                    <a:ea typeface="Cambria Math" panose="02040503050406030204" pitchFamily="18" charset="0"/>
                  </a:rPr>
                  <a:t>.</a:t>
                </a:r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Операция </a:t>
                </a:r>
                <a14:m>
                  <m:oMath xmlns:m="http://schemas.openxmlformats.org/officeDocument/2006/math">
                    <m:r>
                      <a:rPr lang="en-US" sz="2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𝐅𝐢𝐧𝐝𝐒𝐮𝐦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выполняется за время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b="0" dirty="0">
                    <a:ea typeface="Cambria Math" panose="02040503050406030204" pitchFamily="18" charset="0"/>
                  </a:rPr>
                  <a:t>Приём называется </a:t>
                </a:r>
                <a:r>
                  <a:rPr lang="en-US" b="1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sqrt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</a:t>
                </a:r>
                <a:r>
                  <a:rPr lang="ru-RU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декомпозицией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</a:t>
                </a:r>
                <a:r>
                  <a:rPr lang="ru-RU" dirty="0">
                    <a:ea typeface="Cambria Math" panose="02040503050406030204" pitchFamily="18" charset="0"/>
                  </a:rPr>
                  <a:t>или</a:t>
                </a:r>
                <a:r>
                  <a:rPr lang="ru-RU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корневой эвристикой.</a:t>
                </a:r>
                <a:endParaRPr lang="en-US" b="1" i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1348" y="1415537"/>
                <a:ext cx="9145012" cy="4965791"/>
              </a:xfrm>
              <a:blipFill>
                <a:blip r:embed="rId2"/>
                <a:stretch>
                  <a:fillRect l="-999" t="-1718" b="-15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8B75CD9-2ACC-47A2-8064-58F94BC794BA}"/>
              </a:ext>
            </a:extLst>
          </p:cNvPr>
          <p:cNvGrpSpPr/>
          <p:nvPr/>
        </p:nvGrpSpPr>
        <p:grpSpPr>
          <a:xfrm>
            <a:off x="8904312" y="1415537"/>
            <a:ext cx="3096340" cy="3669647"/>
            <a:chOff x="7847606" y="1415537"/>
            <a:chExt cx="4153046" cy="3729862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4272" y="1600203"/>
              <a:ext cx="3168344" cy="32578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16280" y="4772989"/>
                  <a:ext cx="526170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280" y="4772989"/>
                  <a:ext cx="526170" cy="372410"/>
                </a:xfrm>
                <a:prstGeom prst="rect">
                  <a:avLst/>
                </a:prstGeom>
                <a:blipFill>
                  <a:blip r:embed="rId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629717" y="4690988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17" y="4690988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847606" y="1415537"/>
                  <a:ext cx="696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06" y="1415537"/>
                  <a:ext cx="6966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29" r="-27059" b="-1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217159" y="4690988"/>
                  <a:ext cx="398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159" y="4690988"/>
                  <a:ext cx="39869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020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40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8030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same block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6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82039"/>
              </p:ext>
            </p:extLst>
          </p:nvPr>
        </p:nvGraphicFramePr>
        <p:xfrm>
          <a:off x="2207568" y="1412776"/>
          <a:ext cx="763284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декомпозиция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82968"/>
              </p:ext>
            </p:extLst>
          </p:nvPr>
        </p:nvGraphicFramePr>
        <p:xfrm>
          <a:off x="7948442" y="5430887"/>
          <a:ext cx="1130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672840" progId="Equation.DSMT4">
                  <p:embed/>
                </p:oleObj>
              </mc:Choice>
              <mc:Fallback>
                <p:oleObj name="Equation" r:id="rId2" imgW="1130040" imgH="67284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8442" y="5430887"/>
                        <a:ext cx="11303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59170"/>
              </p:ext>
            </p:extLst>
          </p:nvPr>
        </p:nvGraphicFramePr>
        <p:xfrm>
          <a:off x="7948442" y="4458662"/>
          <a:ext cx="1130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672840" progId="Equation.DSMT4">
                  <p:embed/>
                </p:oleObj>
              </mc:Choice>
              <mc:Fallback>
                <p:oleObj name="Equation" r:id="rId4" imgW="1130040" imgH="67284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8442" y="4458662"/>
                        <a:ext cx="11303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328594"/>
              </p:ext>
            </p:extLst>
          </p:nvPr>
        </p:nvGraphicFramePr>
        <p:xfrm>
          <a:off x="4620555" y="3486968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520560" progId="Equation.DSMT4">
                  <p:embed/>
                </p:oleObj>
              </mc:Choice>
              <mc:Fallback>
                <p:oleObj name="Equation" r:id="rId6" imgW="774360" imgH="52056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0555" y="3486968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887083"/>
              </p:ext>
            </p:extLst>
          </p:nvPr>
        </p:nvGraphicFramePr>
        <p:xfrm>
          <a:off x="6168896" y="4611062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0" imgH="520560" progId="Equation.DSMT4">
                  <p:embed/>
                </p:oleObj>
              </mc:Choice>
              <mc:Fallback>
                <p:oleObj name="Equation" r:id="rId8" imgW="774360" imgH="520560" progId="Equation.DSMT4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68896" y="4611062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298821"/>
              </p:ext>
            </p:extLst>
          </p:nvPr>
        </p:nvGraphicFramePr>
        <p:xfrm>
          <a:off x="7978732" y="3486968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74360" imgH="520560" progId="Equation.DSMT4">
                  <p:embed/>
                </p:oleObj>
              </mc:Choice>
              <mc:Fallback>
                <p:oleObj name="Equation" r:id="rId9" imgW="774360" imgH="5205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78732" y="3486968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2584"/>
              </p:ext>
            </p:extLst>
          </p:nvPr>
        </p:nvGraphicFramePr>
        <p:xfrm>
          <a:off x="4611714" y="4611062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080" imgH="520560" progId="Equation.DSMT4">
                  <p:embed/>
                </p:oleObj>
              </mc:Choice>
              <mc:Fallback>
                <p:oleObj name="Equation" r:id="rId10" imgW="838080" imgH="52056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11714" y="4611062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68642"/>
              </p:ext>
            </p:extLst>
          </p:nvPr>
        </p:nvGraphicFramePr>
        <p:xfrm>
          <a:off x="6104508" y="256857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080" imgH="520560" progId="Equation.DSMT4">
                  <p:embed/>
                </p:oleObj>
              </mc:Choice>
              <mc:Fallback>
                <p:oleObj name="Equation" r:id="rId12" imgW="838080" imgH="520560" progId="Equation.DSMT4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4508" y="256857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00701"/>
              </p:ext>
            </p:extLst>
          </p:nvPr>
        </p:nvGraphicFramePr>
        <p:xfrm>
          <a:off x="6096000" y="3486968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38080" imgH="520560" progId="Equation.DSMT4">
                  <p:embed/>
                </p:oleObj>
              </mc:Choice>
              <mc:Fallback>
                <p:oleObj name="Equation" r:id="rId14" imgW="838080" imgH="520560" progId="Equation.DSMT4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0" y="3486968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569128"/>
              </p:ext>
            </p:extLst>
          </p:nvPr>
        </p:nvGraphicFramePr>
        <p:xfrm>
          <a:off x="6168896" y="544189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8080" imgH="520560" progId="Equation.DSMT4">
                  <p:embed/>
                </p:oleObj>
              </mc:Choice>
              <mc:Fallback>
                <p:oleObj name="Equation" r:id="rId15" imgW="838080" imgH="520560" progId="Equation.DSMT4">
                  <p:embed/>
                  <p:pic>
                    <p:nvPicPr>
                      <p:cNvPr id="14" name="Объект 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68896" y="544189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5547"/>
              </p:ext>
            </p:extLst>
          </p:nvPr>
        </p:nvGraphicFramePr>
        <p:xfrm>
          <a:off x="7978732" y="256857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38080" imgH="520560" progId="Equation.DSMT4">
                  <p:embed/>
                </p:oleObj>
              </mc:Choice>
              <mc:Fallback>
                <p:oleObj name="Equation" r:id="rId17" imgW="838080" imgH="520560" progId="Equation.DSMT4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78732" y="256857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Оценки</a:t>
            </a:r>
          </a:p>
        </p:txBody>
      </p:sp>
    </p:spTree>
    <p:extLst>
      <p:ext uri="{BB962C8B-B14F-4D97-AF65-F5344CB8AC3E}">
        <p14:creationId xmlns:p14="http://schemas.microsoft.com/office/powerpoint/2010/main" val="1679261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1384" y="2046745"/>
                <a:ext cx="11377264" cy="419056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блоки разной длины организуем в виде дерева</a:t>
                </a:r>
                <a:r>
                  <a:rPr lang="en-US" dirty="0"/>
                  <a:t>;</a:t>
                </a:r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в каждой вершине дерева содержится сумма элементов массива, индексы которых принадлежат соответствующему отрезку</a:t>
                </a:r>
                <a:r>
                  <a:rPr lang="en-US" dirty="0"/>
                  <a:t>;</a:t>
                </a:r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корень соответствует всему массиву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 (т.е. в корне дерева хранится общая сумма всех элементов массива)</a:t>
                </a:r>
                <a:r>
                  <a:rPr lang="en-US" b="0" dirty="0"/>
                  <a:t>;</a:t>
                </a:r>
                <a:endParaRPr lang="ru-RU" b="0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у вершины, соответствующей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:r>
                  <a:rPr lang="ru-RU" b="0" dirty="0"/>
                  <a:t>два сына:</a:t>
                </a:r>
              </a:p>
              <a:p>
                <a:pPr marL="857250" lvl="2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, 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ru-RU" dirty="0"/>
                  <a:t>Такую структуру будем называть </a:t>
                </a:r>
                <a:r>
                  <a:rPr lang="ru-RU" b="1" i="1" dirty="0">
                    <a:solidFill>
                      <a:srgbClr val="FF0000"/>
                    </a:solidFill>
                  </a:rPr>
                  <a:t>деревом отрезков</a:t>
                </a:r>
              </a:p>
              <a:p>
                <a:pPr marL="800100" lvl="2" indent="0">
                  <a:spcAft>
                    <a:spcPts val="800"/>
                  </a:spcAft>
                  <a:buNone/>
                </a:pPr>
                <a:r>
                  <a:rPr lang="ru-RU" b="0" dirty="0"/>
                  <a:t>Терминология не устоялась, под </a:t>
                </a:r>
                <a:r>
                  <a:rPr lang="en-US" b="0" i="1" dirty="0"/>
                  <a:t>segment tree</a:t>
                </a:r>
                <a:r>
                  <a:rPr lang="en-US" b="0" dirty="0"/>
                  <a:t> </a:t>
                </a:r>
                <a:r>
                  <a:rPr lang="ru-RU" b="0" dirty="0"/>
                  <a:t>и </a:t>
                </a:r>
                <a:r>
                  <a:rPr lang="en-US" b="0" i="1" dirty="0"/>
                  <a:t>interval tree</a:t>
                </a:r>
                <a:r>
                  <a:rPr lang="en-US" b="0" dirty="0"/>
                  <a:t> </a:t>
                </a:r>
                <a:r>
                  <a:rPr lang="ru-RU" b="0" dirty="0"/>
                  <a:t>часто понимают другие структуры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1384" y="2046745"/>
                <a:ext cx="11377264" cy="4190567"/>
              </a:xfrm>
              <a:blipFill>
                <a:blip r:embed="rId2"/>
                <a:stretch>
                  <a:fillRect l="-964" t="-29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1344" y="1387747"/>
            <a:ext cx="1077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/>
              <a:t>Дальнейшим развитием идеи разбиения на блоки будет следующее:</a:t>
            </a:r>
          </a:p>
        </p:txBody>
      </p:sp>
    </p:spTree>
    <p:extLst>
      <p:ext uri="{BB962C8B-B14F-4D97-AF65-F5344CB8AC3E}">
        <p14:creationId xmlns:p14="http://schemas.microsoft.com/office/powerpoint/2010/main" val="203494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дерева отрезков для задачи </a:t>
            </a:r>
            <a:r>
              <a:rPr lang="en-US" dirty="0"/>
              <a:t>RSQ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3098" y="1340768"/>
                <a:ext cx="10981708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3098" y="1340768"/>
                <a:ext cx="10981708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1333274" y="1700808"/>
            <a:ext cx="9203950" cy="3876189"/>
            <a:chOff x="1333274" y="1700808"/>
            <a:chExt cx="9203950" cy="3876189"/>
          </a:xfrm>
        </p:grpSpPr>
        <p:sp>
          <p:nvSpPr>
            <p:cNvPr id="4" name="Овал 3"/>
            <p:cNvSpPr/>
            <p:nvPr/>
          </p:nvSpPr>
          <p:spPr>
            <a:xfrm>
              <a:off x="5375920" y="170080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2279576" y="2852936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1333274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[0,1)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3613392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740074" y="499902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484939" y="5000933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5" idx="3"/>
              <a:endCxn id="7" idx="7"/>
            </p:cNvCxnSpPr>
            <p:nvPr/>
          </p:nvCxnSpPr>
          <p:spPr>
            <a:xfrm flipH="1">
              <a:off x="1824975" y="3344637"/>
              <a:ext cx="538964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5"/>
              <a:endCxn id="9" idx="1"/>
            </p:cNvCxnSpPr>
            <p:nvPr/>
          </p:nvCxnSpPr>
          <p:spPr>
            <a:xfrm>
              <a:off x="2771277" y="3344637"/>
              <a:ext cx="926478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9" idx="3"/>
              <a:endCxn id="11" idx="7"/>
            </p:cNvCxnSpPr>
            <p:nvPr/>
          </p:nvCxnSpPr>
          <p:spPr>
            <a:xfrm flipH="1">
              <a:off x="3231775" y="4448486"/>
              <a:ext cx="465980" cy="634905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9" idx="5"/>
              <a:endCxn id="12" idx="1"/>
            </p:cNvCxnSpPr>
            <p:nvPr/>
          </p:nvCxnSpPr>
          <p:spPr>
            <a:xfrm>
              <a:off x="4105093" y="4448486"/>
              <a:ext cx="464209" cy="636810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755797" y="2852936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[3,6)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>
              <a:off x="6809495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[3,4)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9089613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[4,6)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8216295" y="499902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[4,5)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1160" y="5000933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 стрелкой 32"/>
            <p:cNvCxnSpPr>
              <a:stCxn id="28" idx="3"/>
              <a:endCxn id="29" idx="7"/>
            </p:cNvCxnSpPr>
            <p:nvPr/>
          </p:nvCxnSpPr>
          <p:spPr>
            <a:xfrm flipH="1">
              <a:off x="7301196" y="3344637"/>
              <a:ext cx="538964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5"/>
              <a:endCxn id="30" idx="1"/>
            </p:cNvCxnSpPr>
            <p:nvPr/>
          </p:nvCxnSpPr>
          <p:spPr>
            <a:xfrm>
              <a:off x="8247498" y="3344637"/>
              <a:ext cx="926478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30" idx="3"/>
              <a:endCxn id="31" idx="7"/>
            </p:cNvCxnSpPr>
            <p:nvPr/>
          </p:nvCxnSpPr>
          <p:spPr>
            <a:xfrm flipH="1">
              <a:off x="8707996" y="4448486"/>
              <a:ext cx="465980" cy="634905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30" idx="5"/>
              <a:endCxn id="32" idx="1"/>
            </p:cNvCxnSpPr>
            <p:nvPr/>
          </p:nvCxnSpPr>
          <p:spPr>
            <a:xfrm>
              <a:off x="9581314" y="4448486"/>
              <a:ext cx="464209" cy="636810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4" idx="2"/>
              <a:endCxn id="5" idx="7"/>
            </p:cNvCxnSpPr>
            <p:nvPr/>
          </p:nvCxnSpPr>
          <p:spPr>
            <a:xfrm flipH="1">
              <a:off x="2771277" y="1988840"/>
              <a:ext cx="2604643" cy="948459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4" idx="6"/>
              <a:endCxn id="28" idx="1"/>
            </p:cNvCxnSpPr>
            <p:nvPr/>
          </p:nvCxnSpPr>
          <p:spPr>
            <a:xfrm>
              <a:off x="5951984" y="1988840"/>
              <a:ext cx="1888176" cy="948459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40750"/>
              </p:ext>
            </p:extLst>
          </p:nvPr>
        </p:nvGraphicFramePr>
        <p:xfrm>
          <a:off x="407368" y="1937551"/>
          <a:ext cx="2600088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89" y="19609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767659" y="3226924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216295" y="5345820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121521" y="4304259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79576" y="3199728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3625215" y="4318011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0008259" y="5345820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17239" y="4305400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796943" y="4318011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719424" y="5345820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4532509" y="5373968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71365" y="2070848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34</a:t>
            </a:r>
            <a:endParaRPr lang="ru-RU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B8BAFD-F51E-4C96-AD94-595B891A2AE4}"/>
                  </a:ext>
                </a:extLst>
              </p:cNvPr>
              <p:cNvSpPr txBox="1"/>
              <p:nvPr/>
            </p:nvSpPr>
            <p:spPr>
              <a:xfrm>
                <a:off x="6794499" y="1424323"/>
                <a:ext cx="4852008" cy="88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у вершины, соответствующей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:r>
                  <a:rPr lang="ru-RU" b="0" dirty="0"/>
                  <a:t>два сына:</a:t>
                </a:r>
              </a:p>
              <a:p>
                <a:pPr marL="857250" lvl="2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, 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B8BAFD-F51E-4C96-AD94-595B891A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1424323"/>
                <a:ext cx="4852008" cy="884409"/>
              </a:xfrm>
              <a:prstGeom prst="rect">
                <a:avLst/>
              </a:prstGeom>
              <a:blipFill>
                <a:blip r:embed="rId3"/>
                <a:stretch>
                  <a:fillRect l="-1131" t="-4138" b="-3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Дерево отрезков. Число вершин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u="sng" dirty="0"/>
                  <a:t>Теорема</a:t>
                </a:r>
                <a:endParaRPr lang="en-US" u="sng" dirty="0"/>
              </a:p>
              <a:p>
                <a:pPr marL="400050" lvl="1" indent="0">
                  <a:buNone/>
                </a:pPr>
                <a:r>
                  <a:rPr lang="ru-RU" dirty="0"/>
                  <a:t>Общее число вершин равно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ru-RU" sz="2000" b="1" dirty="0"/>
              </a:p>
              <a:p>
                <a:pPr marL="0" indent="0">
                  <a:buNone/>
                </a:pPr>
                <a:r>
                  <a:rPr lang="ru-RU" sz="2000" b="1" dirty="0"/>
                  <a:t>Доказательство. </a:t>
                </a:r>
              </a:p>
              <a:p>
                <a:pPr marL="400050" lvl="1" indent="0">
                  <a:buNone/>
                </a:pPr>
                <a:r>
                  <a:rPr lang="ru-RU" sz="2000" dirty="0"/>
                  <a:t>По индукции.</a:t>
                </a:r>
              </a:p>
              <a:p>
                <a:pPr marL="457200" lvl="1" indent="0">
                  <a:buNone/>
                </a:pPr>
                <a:r>
                  <a:rPr lang="ru-RU" sz="2000" b="0" dirty="0"/>
                  <a:t>Если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000" dirty="0"/>
                  <a:t>, то есть одна вершина,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−1=1</m:t>
                    </m:r>
                  </m:oMath>
                </a14:m>
                <a:r>
                  <a:rPr lang="ru-RU" sz="2000" dirty="0"/>
                  <a:t> — верно.</a:t>
                </a:r>
                <a:endParaRPr lang="en-US" sz="2000" dirty="0"/>
              </a:p>
              <a:p>
                <a:pPr marL="457200" lvl="1" indent="0">
                  <a:buNone/>
                </a:pPr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то строим два дерева и добавляем ещё одну вершину: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−2+1=2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Таким образом, в дереве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листьев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внутренняя вершина.</a:t>
                </a:r>
              </a:p>
              <a:p>
                <a:pPr marL="0" indent="0">
                  <a:buNone/>
                </a:pPr>
                <a:r>
                  <a:rPr lang="ru-RU" dirty="0"/>
                  <a:t>Высота дерева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110" t="-2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1055440" y="20608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Хранение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9685563" cy="4525963"/>
          </a:xfrm>
        </p:spPr>
        <p:txBody>
          <a:bodyPr/>
          <a:lstStyle/>
          <a:p>
            <a:r>
              <a:rPr lang="ru-RU" dirty="0"/>
              <a:t>Нет необходимости хранить указатели</a:t>
            </a:r>
            <a:r>
              <a:rPr lang="en-US" dirty="0"/>
              <a:t>/</a:t>
            </a:r>
            <a:r>
              <a:rPr lang="ru-RU" dirty="0"/>
              <a:t>ссылки</a:t>
            </a:r>
            <a:endParaRPr lang="en-US" dirty="0"/>
          </a:p>
          <a:p>
            <a:r>
              <a:rPr lang="ru-RU" dirty="0"/>
              <a:t>Для хранения вершин дерева будем использовать массив </a:t>
            </a:r>
            <a:r>
              <a:rPr lang="ru-RU" sz="1800" dirty="0"/>
              <a:t>(по аналогии с</a:t>
            </a:r>
            <a:r>
              <a:rPr lang="en-US" sz="1800" dirty="0"/>
              <a:t> </a:t>
            </a:r>
            <a:r>
              <a:rPr lang="ru-RU" sz="1800" dirty="0"/>
              <a:t>тем, как была реализована на массиве бинарная куча)</a:t>
            </a:r>
          </a:p>
          <a:p>
            <a:r>
              <a:rPr lang="ru-RU" dirty="0"/>
              <a:t>Индексация в массиве с единицы (1 — корень)</a:t>
            </a:r>
          </a:p>
        </p:txBody>
      </p:sp>
      <p:sp>
        <p:nvSpPr>
          <p:cNvPr id="5" name="Овал 4"/>
          <p:cNvSpPr/>
          <p:nvPr/>
        </p:nvSpPr>
        <p:spPr>
          <a:xfrm>
            <a:off x="3935760" y="3861048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14909" y="3918009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endParaRPr lang="ru-RU" i="1" dirty="0"/>
          </a:p>
        </p:txBody>
      </p:sp>
      <p:sp>
        <p:nvSpPr>
          <p:cNvPr id="7" name="Овал 6"/>
          <p:cNvSpPr/>
          <p:nvPr/>
        </p:nvSpPr>
        <p:spPr>
          <a:xfrm>
            <a:off x="3359696" y="4653136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12659" y="4653136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7" idx="0"/>
          </p:cNvCxnSpPr>
          <p:nvPr/>
        </p:nvCxnSpPr>
        <p:spPr>
          <a:xfrm flipH="1">
            <a:off x="3611724" y="4291287"/>
            <a:ext cx="397853" cy="361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5"/>
            <a:endCxn id="8" idx="0"/>
          </p:cNvCxnSpPr>
          <p:nvPr/>
        </p:nvCxnSpPr>
        <p:spPr>
          <a:xfrm>
            <a:off x="4365999" y="4291287"/>
            <a:ext cx="398688" cy="361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83632" y="4720498"/>
            <a:ext cx="43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2v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69560" y="4672971"/>
            <a:ext cx="6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2v+1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6159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Хранение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9569077"/>
              </p:ext>
            </p:extLst>
          </p:nvPr>
        </p:nvGraphicFramePr>
        <p:xfrm>
          <a:off x="175096" y="1912515"/>
          <a:ext cx="4949917" cy="21874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16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3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61"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61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6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67273"/>
              </p:ext>
            </p:extLst>
          </p:nvPr>
        </p:nvGraphicFramePr>
        <p:xfrm>
          <a:off x="2099830" y="4876163"/>
          <a:ext cx="6500220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8446214" y="132590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363744" y="2087389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561872" y="2116642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6725248" y="2910957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937278" y="287251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9034412" y="2901804"/>
            <a:ext cx="504056" cy="504056"/>
          </a:xfrm>
          <a:prstGeom prst="ellipse">
            <a:avLst/>
          </a:prstGeom>
          <a:solidFill>
            <a:srgbClr val="0070C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10152237" y="2901804"/>
            <a:ext cx="510639" cy="484961"/>
            <a:chOff x="10266298" y="2461784"/>
            <a:chExt cx="510639" cy="484961"/>
          </a:xfrm>
          <a:solidFill>
            <a:srgbClr val="00B050"/>
          </a:solidFill>
        </p:grpSpPr>
        <p:sp>
          <p:nvSpPr>
            <p:cNvPr id="45" name="Овал 44"/>
            <p:cNvSpPr/>
            <p:nvPr/>
          </p:nvSpPr>
          <p:spPr>
            <a:xfrm>
              <a:off x="10266298" y="2461784"/>
              <a:ext cx="510639" cy="484961"/>
            </a:xfrm>
            <a:prstGeom prst="ellipse">
              <a:avLst/>
            </a:prstGeom>
            <a:grp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372097" y="2506392"/>
              <a:ext cx="1899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sp>
        <p:nvSpPr>
          <p:cNvPr id="48" name="Овал 47"/>
          <p:cNvSpPr/>
          <p:nvPr/>
        </p:nvSpPr>
        <p:spPr>
          <a:xfrm>
            <a:off x="7465388" y="3722389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386680" y="3722389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9875057" y="3722389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10662876" y="3722389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cxnSpLocks/>
            <a:stCxn id="30" idx="4"/>
            <a:endCxn id="36" idx="0"/>
          </p:cNvCxnSpPr>
          <p:nvPr/>
        </p:nvCxnSpPr>
        <p:spPr>
          <a:xfrm flipH="1">
            <a:off x="6977276" y="2591445"/>
            <a:ext cx="638496" cy="31951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cxnSpLocks/>
            <a:stCxn id="30" idx="4"/>
            <a:endCxn id="39" idx="0"/>
          </p:cNvCxnSpPr>
          <p:nvPr/>
        </p:nvCxnSpPr>
        <p:spPr>
          <a:xfrm>
            <a:off x="7615772" y="2591445"/>
            <a:ext cx="573534" cy="28107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cxnSpLocks/>
            <a:stCxn id="33" idx="4"/>
            <a:endCxn id="42" idx="0"/>
          </p:cNvCxnSpPr>
          <p:nvPr/>
        </p:nvCxnSpPr>
        <p:spPr>
          <a:xfrm flipH="1">
            <a:off x="9286440" y="2620698"/>
            <a:ext cx="527460" cy="28110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4"/>
            <a:endCxn id="45" idx="0"/>
          </p:cNvCxnSpPr>
          <p:nvPr/>
        </p:nvCxnSpPr>
        <p:spPr>
          <a:xfrm>
            <a:off x="9813900" y="2620698"/>
            <a:ext cx="593657" cy="28110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39" idx="4"/>
            <a:endCxn id="48" idx="0"/>
          </p:cNvCxnSpPr>
          <p:nvPr/>
        </p:nvCxnSpPr>
        <p:spPr>
          <a:xfrm flipH="1">
            <a:off x="7717416" y="3376571"/>
            <a:ext cx="471890" cy="34581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39" idx="4"/>
            <a:endCxn id="51" idx="0"/>
          </p:cNvCxnSpPr>
          <p:nvPr/>
        </p:nvCxnSpPr>
        <p:spPr>
          <a:xfrm>
            <a:off x="8189306" y="3376571"/>
            <a:ext cx="449402" cy="34581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/>
            <a:stCxn id="45" idx="4"/>
            <a:endCxn id="54" idx="0"/>
          </p:cNvCxnSpPr>
          <p:nvPr/>
        </p:nvCxnSpPr>
        <p:spPr>
          <a:xfrm flipH="1">
            <a:off x="10127085" y="3386765"/>
            <a:ext cx="280472" cy="33562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cxnSpLocks/>
            <a:stCxn id="45" idx="4"/>
            <a:endCxn id="57" idx="0"/>
          </p:cNvCxnSpPr>
          <p:nvPr/>
        </p:nvCxnSpPr>
        <p:spPr>
          <a:xfrm>
            <a:off x="10407557" y="3386765"/>
            <a:ext cx="507347" cy="33562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4"/>
            <a:endCxn id="30" idx="0"/>
          </p:cNvCxnSpPr>
          <p:nvPr/>
        </p:nvCxnSpPr>
        <p:spPr>
          <a:xfrm flipH="1">
            <a:off x="7615772" y="1829961"/>
            <a:ext cx="1082470" cy="25742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cxnSpLocks/>
            <a:stCxn id="3" idx="4"/>
            <a:endCxn id="33" idx="0"/>
          </p:cNvCxnSpPr>
          <p:nvPr/>
        </p:nvCxnSpPr>
        <p:spPr>
          <a:xfrm>
            <a:off x="8698242" y="1829961"/>
            <a:ext cx="1115658" cy="286681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114337" y="14551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45201" y="22004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260528" y="23056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44021" y="29990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715868" y="29883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87056" y="2988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913837" y="29702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72969" y="42073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44512" y="42073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906656" y="42073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718853" y="42158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35397" y="137784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ru-RU" dirty="0"/>
              <a:t>=6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15050" y="5690183"/>
                <a:ext cx="11569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Количество реально занятых ячеек: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−1=2⋅6−1=11</m:t>
                    </m:r>
                  </m:oMath>
                </a14:m>
                <a:r>
                  <a:rPr lang="ru-RU" sz="2800" dirty="0"/>
                  <a:t>.</a:t>
                </a:r>
              </a:p>
              <a:p>
                <a:r>
                  <a:rPr lang="ru-RU" sz="2800" dirty="0"/>
                  <a:t>Сколько всего ячеек надо зарезервировать в массиве </a:t>
                </a:r>
                <a:r>
                  <a:rPr lang="en-US" sz="2800" dirty="0"/>
                  <a:t>t</a:t>
                </a:r>
                <a:r>
                  <a:rPr lang="ru-RU" sz="2800" dirty="0"/>
                  <a:t>?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0" y="5690183"/>
                <a:ext cx="11569583" cy="954107"/>
              </a:xfrm>
              <a:prstGeom prst="rect">
                <a:avLst/>
              </a:prstGeom>
              <a:blipFill>
                <a:blip r:embed="rId2"/>
                <a:stretch>
                  <a:fillRect l="-1054" t="-5732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-80224" y="19242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1768520" y="48828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B0DDD3B-A372-DC1B-BDFE-B28ED6299BCB}"/>
              </a:ext>
            </a:extLst>
          </p:cNvPr>
          <p:cNvSpPr/>
          <p:nvPr/>
        </p:nvSpPr>
        <p:spPr>
          <a:xfrm>
            <a:off x="8995001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B5B43CD-C7BF-8E63-C58A-888C89B13F2E}"/>
              </a:ext>
            </a:extLst>
          </p:cNvPr>
          <p:cNvSpPr/>
          <p:nvPr/>
        </p:nvSpPr>
        <p:spPr>
          <a:xfrm>
            <a:off x="9380493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F8D62F5-F835-EC19-72CC-44C0E22B8B7D}"/>
              </a:ext>
            </a:extLst>
          </p:cNvPr>
          <p:cNvSpPr/>
          <p:nvPr/>
        </p:nvSpPr>
        <p:spPr>
          <a:xfrm>
            <a:off x="6456368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378BF192-B8E1-6F43-9B8F-9BD22E2F2108}"/>
              </a:ext>
            </a:extLst>
          </p:cNvPr>
          <p:cNvSpPr/>
          <p:nvPr/>
        </p:nvSpPr>
        <p:spPr>
          <a:xfrm>
            <a:off x="7094864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A9F563B-E0C8-39B1-0CCA-4C1099787900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6590808" y="3415013"/>
            <a:ext cx="386468" cy="5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4CCCE3EA-6503-3892-B85F-EEECA212DFB0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>
            <a:off x="6977276" y="3415013"/>
            <a:ext cx="252028" cy="5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AB1E77BD-1EDA-6FD9-3D38-282A4A89DBE4}"/>
              </a:ext>
            </a:extLst>
          </p:cNvPr>
          <p:cNvCxnSpPr>
            <a:stCxn id="42" idx="4"/>
            <a:endCxn id="34" idx="0"/>
          </p:cNvCxnSpPr>
          <p:nvPr/>
        </p:nvCxnSpPr>
        <p:spPr>
          <a:xfrm flipH="1">
            <a:off x="9129441" y="3405860"/>
            <a:ext cx="156999" cy="57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6666CB52-89AE-EB8D-AD07-6FADB35CEE9B}"/>
              </a:ext>
            </a:extLst>
          </p:cNvPr>
          <p:cNvCxnSpPr>
            <a:stCxn id="42" idx="4"/>
            <a:endCxn id="35" idx="0"/>
          </p:cNvCxnSpPr>
          <p:nvPr/>
        </p:nvCxnSpPr>
        <p:spPr>
          <a:xfrm>
            <a:off x="9286440" y="3405860"/>
            <a:ext cx="228493" cy="57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D67AEAB-74E4-A342-D059-1768E3579867}"/>
              </a:ext>
            </a:extLst>
          </p:cNvPr>
          <p:cNvSpPr txBox="1"/>
          <p:nvPr/>
        </p:nvSpPr>
        <p:spPr>
          <a:xfrm>
            <a:off x="6463184" y="42006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2CDA21-1BC5-1B79-3710-62257DC9A07E}"/>
              </a:ext>
            </a:extLst>
          </p:cNvPr>
          <p:cNvSpPr txBox="1"/>
          <p:nvPr/>
        </p:nvSpPr>
        <p:spPr>
          <a:xfrm>
            <a:off x="7110248" y="42006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95A36D-1DDB-0135-D382-B1AB38BBBE17}"/>
              </a:ext>
            </a:extLst>
          </p:cNvPr>
          <p:cNvSpPr txBox="1"/>
          <p:nvPr/>
        </p:nvSpPr>
        <p:spPr>
          <a:xfrm>
            <a:off x="9010941" y="42194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53EB2F-7E6F-C91A-6FB9-FD82B22B69AD}"/>
              </a:ext>
            </a:extLst>
          </p:cNvPr>
          <p:cNvSpPr txBox="1"/>
          <p:nvPr/>
        </p:nvSpPr>
        <p:spPr>
          <a:xfrm>
            <a:off x="9383326" y="42073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643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1" grpId="0"/>
      <p:bldP spid="103" grpId="0"/>
      <p:bldP spid="34" grpId="0" animBg="1"/>
      <p:bldP spid="35" grpId="0" animBg="1"/>
      <p:bldP spid="37" grpId="0" animBg="1"/>
      <p:bldP spid="38" grpId="0" animBg="1"/>
      <p:bldP spid="116" grpId="0"/>
      <p:bldP spid="117" grpId="0"/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Путаница</a:t>
                </a:r>
              </a:p>
              <a:p>
                <a:pPr lvl="1"/>
                <a:r>
                  <a:rPr lang="ru-RU" dirty="0"/>
                  <a:t>Промежуток</a:t>
                </a:r>
              </a:p>
              <a:p>
                <a:pPr lvl="1"/>
                <a:r>
                  <a:rPr lang="ru-RU" dirty="0"/>
                  <a:t>Интервал</a:t>
                </a:r>
              </a:p>
              <a:p>
                <a:pPr lvl="1"/>
                <a:r>
                  <a:rPr lang="ru-RU" dirty="0"/>
                  <a:t>Отрезок (сегмент)</a:t>
                </a:r>
              </a:p>
              <a:p>
                <a:r>
                  <a:rPr lang="ru-RU" dirty="0"/>
                  <a:t>Будем использовать в основном целочисленные полуинтервалы (левый конец включён, правый не включён):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В языках программирования часто правый конец диапазона не включается (</a:t>
                </a:r>
                <a:r>
                  <a:rPr lang="en-US" dirty="0"/>
                  <a:t>C++, Python)</a:t>
                </a:r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9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Хранение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8793"/>
              </p:ext>
            </p:extLst>
          </p:nvPr>
        </p:nvGraphicFramePr>
        <p:xfrm>
          <a:off x="281322" y="5836064"/>
          <a:ext cx="11503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82794752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408310717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5932519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70642494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70343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81770582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0276458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688982425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                 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 . .</a:t>
                      </a:r>
                      <a:endParaRPr lang="ru-RU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2683674" y="1307663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30" name="Овал 29"/>
          <p:cNvSpPr/>
          <p:nvPr/>
        </p:nvSpPr>
        <p:spPr>
          <a:xfrm>
            <a:off x="1393326" y="212466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33" name="Овал 32"/>
          <p:cNvSpPr/>
          <p:nvPr/>
        </p:nvSpPr>
        <p:spPr>
          <a:xfrm>
            <a:off x="3668529" y="2007874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6" name="Овал 35"/>
          <p:cNvSpPr/>
          <p:nvPr/>
        </p:nvSpPr>
        <p:spPr>
          <a:xfrm>
            <a:off x="733139" y="283391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9" name="Овал 38"/>
          <p:cNvSpPr/>
          <p:nvPr/>
        </p:nvSpPr>
        <p:spPr>
          <a:xfrm>
            <a:off x="1910357" y="282304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" name="Овал 41"/>
          <p:cNvSpPr/>
          <p:nvPr/>
        </p:nvSpPr>
        <p:spPr>
          <a:xfrm>
            <a:off x="3144695" y="2847916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Овал 47"/>
          <p:cNvSpPr/>
          <p:nvPr/>
        </p:nvSpPr>
        <p:spPr>
          <a:xfrm>
            <a:off x="1655731" y="3630857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" name="Овал 50"/>
          <p:cNvSpPr/>
          <p:nvPr/>
        </p:nvSpPr>
        <p:spPr>
          <a:xfrm>
            <a:off x="2325837" y="3636442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8" name="Прямая со стрелкой 67"/>
          <p:cNvCxnSpPr>
            <a:cxnSpLocks/>
            <a:stCxn id="30" idx="4"/>
            <a:endCxn id="36" idx="0"/>
          </p:cNvCxnSpPr>
          <p:nvPr/>
        </p:nvCxnSpPr>
        <p:spPr>
          <a:xfrm flipH="1">
            <a:off x="985167" y="2628721"/>
            <a:ext cx="660187" cy="205194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4"/>
            <a:endCxn id="45" idx="0"/>
          </p:cNvCxnSpPr>
          <p:nvPr/>
        </p:nvCxnSpPr>
        <p:spPr>
          <a:xfrm>
            <a:off x="3920557" y="2511930"/>
            <a:ext cx="738070" cy="372678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39" idx="4"/>
            <a:endCxn id="48" idx="0"/>
          </p:cNvCxnSpPr>
          <p:nvPr/>
        </p:nvCxnSpPr>
        <p:spPr>
          <a:xfrm flipH="1">
            <a:off x="1907759" y="3327097"/>
            <a:ext cx="254626" cy="30376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39" idx="4"/>
            <a:endCxn id="51" idx="0"/>
          </p:cNvCxnSpPr>
          <p:nvPr/>
        </p:nvCxnSpPr>
        <p:spPr>
          <a:xfrm>
            <a:off x="2162385" y="3327097"/>
            <a:ext cx="415480" cy="309345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4"/>
            <a:endCxn id="30" idx="0"/>
          </p:cNvCxnSpPr>
          <p:nvPr/>
        </p:nvCxnSpPr>
        <p:spPr>
          <a:xfrm flipH="1">
            <a:off x="1645354" y="1811719"/>
            <a:ext cx="1290348" cy="312946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cxnSpLocks/>
            <a:stCxn id="3" idx="4"/>
            <a:endCxn id="33" idx="0"/>
          </p:cNvCxnSpPr>
          <p:nvPr/>
        </p:nvCxnSpPr>
        <p:spPr>
          <a:xfrm>
            <a:off x="2935702" y="1811719"/>
            <a:ext cx="984855" cy="196155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87915" y="18267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38006" y="218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51593" y="2135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17" y="2860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693888" y="2893728"/>
            <a:ext cx="3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35702" y="29287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99198" y="34120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56901" y="3430926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-18236" y="58249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195CB1E-A38A-4594-83FF-33530BF862A6}"/>
              </a:ext>
            </a:extLst>
          </p:cNvPr>
          <p:cNvSpPr/>
          <p:nvPr/>
        </p:nvSpPr>
        <p:spPr>
          <a:xfrm>
            <a:off x="162077" y="3592414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r>
              <a:rPr lang="ru-RU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20DD1E1-254C-44B7-8514-EE6FD2D45FF1}"/>
              </a:ext>
            </a:extLst>
          </p:cNvPr>
          <p:cNvSpPr/>
          <p:nvPr/>
        </p:nvSpPr>
        <p:spPr>
          <a:xfrm>
            <a:off x="1051767" y="3609663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77CDEB5-8086-4027-AABC-71F89BCBAE44}"/>
              </a:ext>
            </a:extLst>
          </p:cNvPr>
          <p:cNvCxnSpPr>
            <a:cxnSpLocks/>
            <a:stCxn id="36" idx="4"/>
            <a:endCxn id="47" idx="0"/>
          </p:cNvCxnSpPr>
          <p:nvPr/>
        </p:nvCxnSpPr>
        <p:spPr>
          <a:xfrm flipH="1">
            <a:off x="414105" y="3337971"/>
            <a:ext cx="571062" cy="254443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B7BC22-2563-4248-AE14-CB7900859FCD}"/>
              </a:ext>
            </a:extLst>
          </p:cNvPr>
          <p:cNvCxnSpPr>
            <a:cxnSpLocks/>
            <a:stCxn id="36" idx="4"/>
            <a:endCxn id="49" idx="0"/>
          </p:cNvCxnSpPr>
          <p:nvPr/>
        </p:nvCxnSpPr>
        <p:spPr>
          <a:xfrm>
            <a:off x="985167" y="3337971"/>
            <a:ext cx="318628" cy="271692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cxnSpLocks/>
            <a:stCxn id="30" idx="4"/>
            <a:endCxn id="39" idx="0"/>
          </p:cNvCxnSpPr>
          <p:nvPr/>
        </p:nvCxnSpPr>
        <p:spPr>
          <a:xfrm>
            <a:off x="1645354" y="2628721"/>
            <a:ext cx="517031" cy="19432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4300575" y="3691902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5091102" y="368388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6BA548-9987-4328-9CBE-A3C0AC98648B}"/>
              </a:ext>
            </a:extLst>
          </p:cNvPr>
          <p:cNvSpPr txBox="1"/>
          <p:nvPr/>
        </p:nvSpPr>
        <p:spPr>
          <a:xfrm>
            <a:off x="2771582" y="34150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E4ECE9-BCEE-4C8B-8BDC-1B62D3D65CC8}"/>
              </a:ext>
            </a:extLst>
          </p:cNvPr>
          <p:cNvSpPr txBox="1"/>
          <p:nvPr/>
        </p:nvSpPr>
        <p:spPr>
          <a:xfrm>
            <a:off x="2178266" y="34406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BCD58B-076E-4F86-A08C-700CF0623125}"/>
              </a:ext>
            </a:extLst>
          </p:cNvPr>
          <p:cNvSpPr txBox="1"/>
          <p:nvPr/>
        </p:nvSpPr>
        <p:spPr>
          <a:xfrm>
            <a:off x="4058465" y="29538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C16C1F-F1D6-4151-A54B-61FA1267A00B}"/>
              </a:ext>
            </a:extLst>
          </p:cNvPr>
          <p:cNvSpPr txBox="1"/>
          <p:nvPr/>
        </p:nvSpPr>
        <p:spPr>
          <a:xfrm>
            <a:off x="181746" y="3364267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8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AEE032B5-5A6B-4E95-8609-0FDA3FF47FFE}"/>
              </a:ext>
            </a:extLst>
          </p:cNvPr>
          <p:cNvSpPr/>
          <p:nvPr/>
        </p:nvSpPr>
        <p:spPr>
          <a:xfrm>
            <a:off x="3616072" y="3705248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84C999C2-883A-4DE6-A4E4-5BB22CF6C793}"/>
              </a:ext>
            </a:extLst>
          </p:cNvPr>
          <p:cNvSpPr/>
          <p:nvPr/>
        </p:nvSpPr>
        <p:spPr>
          <a:xfrm>
            <a:off x="2865020" y="3638566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5783D59-EE1D-4BDC-9040-42F458223E0C}"/>
              </a:ext>
            </a:extLst>
          </p:cNvPr>
          <p:cNvCxnSpPr>
            <a:cxnSpLocks/>
            <a:stCxn id="42" idx="4"/>
            <a:endCxn id="81" idx="0"/>
          </p:cNvCxnSpPr>
          <p:nvPr/>
        </p:nvCxnSpPr>
        <p:spPr>
          <a:xfrm>
            <a:off x="3396723" y="3351972"/>
            <a:ext cx="471377" cy="35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906AFE7-D246-4392-B74A-FA8C1446C0E2}"/>
              </a:ext>
            </a:extLst>
          </p:cNvPr>
          <p:cNvCxnSpPr>
            <a:cxnSpLocks/>
            <a:stCxn id="42" idx="4"/>
            <a:endCxn id="83" idx="0"/>
          </p:cNvCxnSpPr>
          <p:nvPr/>
        </p:nvCxnSpPr>
        <p:spPr>
          <a:xfrm flipH="1">
            <a:off x="3117048" y="3351972"/>
            <a:ext cx="279675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3396723" y="2511930"/>
            <a:ext cx="523834" cy="3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Овал 103">
            <a:extLst>
              <a:ext uri="{FF2B5EF4-FFF2-40B4-BE49-F238E27FC236}">
                <a16:creationId xmlns:a16="http://schemas.microsoft.com/office/drawing/2014/main" id="{F3A8C1FA-C641-4DBC-B81E-DA24C5CA03E1}"/>
              </a:ext>
            </a:extLst>
          </p:cNvPr>
          <p:cNvSpPr/>
          <p:nvPr/>
        </p:nvSpPr>
        <p:spPr>
          <a:xfrm>
            <a:off x="4990552" y="4386392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24FF1778-5E36-4302-A5DB-A0A055FDEB36}"/>
              </a:ext>
            </a:extLst>
          </p:cNvPr>
          <p:cNvSpPr/>
          <p:nvPr/>
        </p:nvSpPr>
        <p:spPr>
          <a:xfrm>
            <a:off x="5536991" y="4385321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1406ABE5-EC0F-4C6A-8886-57297B953336}"/>
              </a:ext>
            </a:extLst>
          </p:cNvPr>
          <p:cNvCxnSpPr>
            <a:stCxn id="63" idx="4"/>
            <a:endCxn id="104" idx="0"/>
          </p:cNvCxnSpPr>
          <p:nvPr/>
        </p:nvCxnSpPr>
        <p:spPr>
          <a:xfrm flipH="1">
            <a:off x="5242580" y="4187941"/>
            <a:ext cx="100550" cy="1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37281CC-B62A-40DA-B2CE-77CEDBA16924}"/>
              </a:ext>
            </a:extLst>
          </p:cNvPr>
          <p:cNvCxnSpPr>
            <a:stCxn id="63" idx="4"/>
            <a:endCxn id="105" idx="0"/>
          </p:cNvCxnSpPr>
          <p:nvPr/>
        </p:nvCxnSpPr>
        <p:spPr>
          <a:xfrm>
            <a:off x="5343130" y="4187941"/>
            <a:ext cx="445889" cy="19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stCxn id="45" idx="4"/>
            <a:endCxn id="62" idx="0"/>
          </p:cNvCxnSpPr>
          <p:nvPr/>
        </p:nvCxnSpPr>
        <p:spPr>
          <a:xfrm flipH="1">
            <a:off x="4552603" y="3369569"/>
            <a:ext cx="106024" cy="32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stCxn id="45" idx="4"/>
            <a:endCxn id="63" idx="0"/>
          </p:cNvCxnSpPr>
          <p:nvPr/>
        </p:nvCxnSpPr>
        <p:spPr>
          <a:xfrm>
            <a:off x="4658627" y="3369569"/>
            <a:ext cx="684503" cy="31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03307" y="2884608"/>
            <a:ext cx="510639" cy="484961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CD9B2B-4E80-456B-B17A-0BDCFCAEE0EF}"/>
              </a:ext>
            </a:extLst>
          </p:cNvPr>
          <p:cNvSpPr txBox="1"/>
          <p:nvPr/>
        </p:nvSpPr>
        <p:spPr>
          <a:xfrm>
            <a:off x="3739025" y="34068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480B76C-74E4-4B04-BF31-659EA37616C6}"/>
              </a:ext>
            </a:extLst>
          </p:cNvPr>
          <p:cNvSpPr txBox="1"/>
          <p:nvPr/>
        </p:nvSpPr>
        <p:spPr>
          <a:xfrm>
            <a:off x="4210402" y="34233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0B8EC8-426D-4C6A-B448-60885D7E38EC}"/>
              </a:ext>
            </a:extLst>
          </p:cNvPr>
          <p:cNvSpPr txBox="1"/>
          <p:nvPr/>
        </p:nvSpPr>
        <p:spPr>
          <a:xfrm>
            <a:off x="4939569" y="339114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A9F79F-89F8-4487-B3EB-C09BA09ECAD4}"/>
              </a:ext>
            </a:extLst>
          </p:cNvPr>
          <p:cNvSpPr txBox="1"/>
          <p:nvPr/>
        </p:nvSpPr>
        <p:spPr>
          <a:xfrm>
            <a:off x="5133504" y="48971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D7325F-48C7-4F6D-A2B8-B6A26B82421F}"/>
              </a:ext>
            </a:extLst>
          </p:cNvPr>
          <p:cNvSpPr txBox="1"/>
          <p:nvPr/>
        </p:nvSpPr>
        <p:spPr>
          <a:xfrm>
            <a:off x="5670540" y="48711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47391D-CE69-4810-B1F2-55FA80F7E5C8}"/>
                  </a:ext>
                </a:extLst>
              </p:cNvPr>
              <p:cNvSpPr txBox="1"/>
              <p:nvPr/>
            </p:nvSpPr>
            <p:spPr>
              <a:xfrm>
                <a:off x="5475264" y="1526831"/>
                <a:ext cx="664046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число листьев в дереве (число элементов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 массиве)</m:t>
                      </m:r>
                    </m:oMath>
                  </m:oMathPara>
                </a14:m>
                <a:endParaRPr lang="ru-RU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1       число реально занятых ячеек массива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по теореме)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        число листьев на предпоследнем слое</a:t>
                </a:r>
              </a:p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2) число свободных элементов в массиве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t</a:t>
                </a:r>
              </a:p>
              <a:p>
                <a:r>
                  <a:rPr lang="en-US" dirty="0"/>
                  <a:t>__________________________________________________________</a:t>
                </a:r>
              </a:p>
              <a:p>
                <a:r>
                  <a:rPr lang="ru-RU" dirty="0"/>
                  <a:t>требуемая память для массива </a:t>
                </a:r>
                <a:r>
                  <a:rPr lang="en-US" dirty="0"/>
                  <a:t>t</a:t>
                </a:r>
                <a:r>
                  <a:rPr lang="ru-RU" dirty="0"/>
                  <a:t>:</a:t>
                </a:r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47391D-CE69-4810-B1F2-55FA80F7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64" y="1526831"/>
                <a:ext cx="6640469" cy="2492990"/>
              </a:xfrm>
              <a:prstGeom prst="rect">
                <a:avLst/>
              </a:prstGeom>
              <a:blipFill>
                <a:blip r:embed="rId2"/>
                <a:stretch>
                  <a:fillRect l="-2112" t="-244" r="-22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617D8BC9-3BCF-4D11-9127-86CC4EEE2D52}"/>
              </a:ext>
            </a:extLst>
          </p:cNvPr>
          <p:cNvSpPr/>
          <p:nvPr/>
        </p:nvSpPr>
        <p:spPr>
          <a:xfrm rot="16200000">
            <a:off x="6574005" y="3474374"/>
            <a:ext cx="325368" cy="1050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578C8C5B-F1DD-4AD3-9007-0F5B09100519}"/>
              </a:ext>
            </a:extLst>
          </p:cNvPr>
          <p:cNvSpPr/>
          <p:nvPr/>
        </p:nvSpPr>
        <p:spPr>
          <a:xfrm rot="16200000">
            <a:off x="7892692" y="3467509"/>
            <a:ext cx="325368" cy="1050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10F70-1F86-4AA8-A962-21849203348C}"/>
              </a:ext>
            </a:extLst>
          </p:cNvPr>
          <p:cNvSpPr txBox="1"/>
          <p:nvPr/>
        </p:nvSpPr>
        <p:spPr>
          <a:xfrm>
            <a:off x="6409371" y="4185269"/>
            <a:ext cx="130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используемая память</a:t>
            </a:r>
            <a:endParaRPr lang="ru-BY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A8119F-30B4-4722-B2B5-BE6E71C4987F}"/>
              </a:ext>
            </a:extLst>
          </p:cNvPr>
          <p:cNvSpPr txBox="1"/>
          <p:nvPr/>
        </p:nvSpPr>
        <p:spPr>
          <a:xfrm>
            <a:off x="7654788" y="4177932"/>
            <a:ext cx="130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неиспользуемая память</a:t>
            </a:r>
            <a:endParaRPr lang="ru-BY" sz="12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656407C-DA94-1B0D-4EB3-2EEFCBF8E1B1}"/>
              </a:ext>
            </a:extLst>
          </p:cNvPr>
          <p:cNvSpPr/>
          <p:nvPr/>
        </p:nvSpPr>
        <p:spPr>
          <a:xfrm>
            <a:off x="44708" y="4670785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394876A-72B6-80B8-8551-5729EA5E2E6A}"/>
              </a:ext>
            </a:extLst>
          </p:cNvPr>
          <p:cNvSpPr/>
          <p:nvPr/>
        </p:nvSpPr>
        <p:spPr>
          <a:xfrm>
            <a:off x="3274798" y="4689582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E1F9AE-63D3-61F6-DC8D-F32986AF8078}"/>
              </a:ext>
            </a:extLst>
          </p:cNvPr>
          <p:cNvSpPr/>
          <p:nvPr/>
        </p:nvSpPr>
        <p:spPr>
          <a:xfrm>
            <a:off x="2922145" y="4689583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F3A6B40-77D5-45B1-EA5F-0C25B811256F}"/>
              </a:ext>
            </a:extLst>
          </p:cNvPr>
          <p:cNvSpPr/>
          <p:nvPr/>
        </p:nvSpPr>
        <p:spPr>
          <a:xfrm>
            <a:off x="2569538" y="4670784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9EFB0D0-931E-2703-C8F8-DF987C765BD9}"/>
              </a:ext>
            </a:extLst>
          </p:cNvPr>
          <p:cNvSpPr/>
          <p:nvPr/>
        </p:nvSpPr>
        <p:spPr>
          <a:xfrm>
            <a:off x="2235685" y="4670784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B0165A0-E4F0-0E75-5D7A-34D3C91A01E0}"/>
              </a:ext>
            </a:extLst>
          </p:cNvPr>
          <p:cNvSpPr/>
          <p:nvPr/>
        </p:nvSpPr>
        <p:spPr>
          <a:xfrm>
            <a:off x="1864873" y="4637086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189AB69-8EAE-6442-3CC1-E479143B8282}"/>
              </a:ext>
            </a:extLst>
          </p:cNvPr>
          <p:cNvSpPr/>
          <p:nvPr/>
        </p:nvSpPr>
        <p:spPr>
          <a:xfrm>
            <a:off x="1530499" y="4653365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03A0B1A-E5C1-3C13-A032-9AE09416681B}"/>
              </a:ext>
            </a:extLst>
          </p:cNvPr>
          <p:cNvSpPr/>
          <p:nvPr/>
        </p:nvSpPr>
        <p:spPr>
          <a:xfrm>
            <a:off x="1219916" y="4670784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353C68-B825-96A8-483C-AD5E44748E1E}"/>
              </a:ext>
            </a:extLst>
          </p:cNvPr>
          <p:cNvSpPr/>
          <p:nvPr/>
        </p:nvSpPr>
        <p:spPr>
          <a:xfrm>
            <a:off x="810948" y="4663170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08C3110-495C-C6F2-FC60-2E461E50FC57}"/>
              </a:ext>
            </a:extLst>
          </p:cNvPr>
          <p:cNvSpPr/>
          <p:nvPr/>
        </p:nvSpPr>
        <p:spPr>
          <a:xfrm>
            <a:off x="406630" y="4683645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286FCF9-2E45-0792-B435-19FFB3C70C4D}"/>
              </a:ext>
            </a:extLst>
          </p:cNvPr>
          <p:cNvSpPr/>
          <p:nvPr/>
        </p:nvSpPr>
        <p:spPr>
          <a:xfrm>
            <a:off x="3632006" y="4683645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0AF6324-220E-7C9B-DC68-14CA5FAEF97D}"/>
              </a:ext>
            </a:extLst>
          </p:cNvPr>
          <p:cNvSpPr/>
          <p:nvPr/>
        </p:nvSpPr>
        <p:spPr>
          <a:xfrm>
            <a:off x="4312079" y="4665431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63CF3DC-AF30-1925-D5D2-189C10B31BB9}"/>
              </a:ext>
            </a:extLst>
          </p:cNvPr>
          <p:cNvSpPr/>
          <p:nvPr/>
        </p:nvSpPr>
        <p:spPr>
          <a:xfrm>
            <a:off x="3981503" y="4690433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2EBFBF4-901D-BF42-B96D-A8566F3DEC8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79148" y="4096470"/>
            <a:ext cx="208570" cy="574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A4121BF1-0306-DAD9-5464-571AFE7D0C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87718" y="4096470"/>
            <a:ext cx="153352" cy="587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DA6350EB-E27A-805F-47D9-BF920D14C14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45388" y="4113719"/>
            <a:ext cx="332020" cy="54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45F05FF-2819-E75D-BDA3-F1A2FEA04219}"/>
              </a:ext>
            </a:extLst>
          </p:cNvPr>
          <p:cNvCxnSpPr>
            <a:stCxn id="49" idx="4"/>
            <a:endCxn id="16" idx="0"/>
          </p:cNvCxnSpPr>
          <p:nvPr/>
        </p:nvCxnSpPr>
        <p:spPr>
          <a:xfrm>
            <a:off x="1303795" y="4113719"/>
            <a:ext cx="50561" cy="55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17A1B7E-61BC-0DE9-E10E-AC110686EC7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664939" y="4134913"/>
            <a:ext cx="216433" cy="5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04DEEF4C-6E99-582E-6AA7-B6DAC6583EA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881372" y="4134913"/>
            <a:ext cx="117941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F1445DF3-E0CD-C4BC-0773-CC3C68502A6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370125" y="4140498"/>
            <a:ext cx="181353" cy="5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B0559B7A-D8FC-3818-5922-1DCCF210EE79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2577865" y="4140498"/>
            <a:ext cx="215653" cy="52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Овал 111">
            <a:extLst>
              <a:ext uri="{FF2B5EF4-FFF2-40B4-BE49-F238E27FC236}">
                <a16:creationId xmlns:a16="http://schemas.microsoft.com/office/drawing/2014/main" id="{8BD47159-BDA4-CFEC-4AA8-562F0A807C9E}"/>
              </a:ext>
            </a:extLst>
          </p:cNvPr>
          <p:cNvSpPr/>
          <p:nvPr/>
        </p:nvSpPr>
        <p:spPr>
          <a:xfrm>
            <a:off x="4652902" y="4653365"/>
            <a:ext cx="268880" cy="243753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E73F2732-95DF-6731-AAD9-02487A6AB7C5}"/>
              </a:ext>
            </a:extLst>
          </p:cNvPr>
          <p:cNvCxnSpPr>
            <a:stCxn id="83" idx="4"/>
            <a:endCxn id="9" idx="0"/>
          </p:cNvCxnSpPr>
          <p:nvPr/>
        </p:nvCxnSpPr>
        <p:spPr>
          <a:xfrm flipH="1">
            <a:off x="3056585" y="4142622"/>
            <a:ext cx="60463" cy="5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E8BCD17-355E-838B-21EA-A534C56AC5E6}"/>
              </a:ext>
            </a:extLst>
          </p:cNvPr>
          <p:cNvCxnSpPr>
            <a:stCxn id="83" idx="4"/>
            <a:endCxn id="8" idx="0"/>
          </p:cNvCxnSpPr>
          <p:nvPr/>
        </p:nvCxnSpPr>
        <p:spPr>
          <a:xfrm>
            <a:off x="3117048" y="4142622"/>
            <a:ext cx="292190" cy="54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45BFB8BF-F5E1-4F35-A70D-2C38E63B9BA7}"/>
              </a:ext>
            </a:extLst>
          </p:cNvPr>
          <p:cNvCxnSpPr>
            <a:stCxn id="81" idx="4"/>
            <a:endCxn id="20" idx="0"/>
          </p:cNvCxnSpPr>
          <p:nvPr/>
        </p:nvCxnSpPr>
        <p:spPr>
          <a:xfrm flipH="1">
            <a:off x="3766446" y="4209304"/>
            <a:ext cx="101654" cy="47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BAE2B403-0105-1084-70EE-0FE649BB4C6F}"/>
              </a:ext>
            </a:extLst>
          </p:cNvPr>
          <p:cNvCxnSpPr>
            <a:stCxn id="81" idx="4"/>
            <a:endCxn id="27" idx="0"/>
          </p:cNvCxnSpPr>
          <p:nvPr/>
        </p:nvCxnSpPr>
        <p:spPr>
          <a:xfrm>
            <a:off x="3868100" y="4209304"/>
            <a:ext cx="247843" cy="48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BF4CF32C-3B62-FE23-8181-10B1B73052DE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 flipH="1">
            <a:off x="4446519" y="4195958"/>
            <a:ext cx="106084" cy="4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DACF707D-CE34-0BBF-49DA-7DC34061B56F}"/>
              </a:ext>
            </a:extLst>
          </p:cNvPr>
          <p:cNvCxnSpPr>
            <a:stCxn id="62" idx="4"/>
            <a:endCxn id="112" idx="0"/>
          </p:cNvCxnSpPr>
          <p:nvPr/>
        </p:nvCxnSpPr>
        <p:spPr>
          <a:xfrm>
            <a:off x="4552603" y="4195958"/>
            <a:ext cx="234739" cy="45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" grpId="0" animBg="1"/>
      <p:bldP spid="6" grpId="0"/>
      <p:bldP spid="59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6" grpId="0" animBg="1"/>
      <p:bldP spid="27" grpId="0" animBg="1"/>
      <p:bldP spid="1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Хранение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5400" y="1844824"/>
            <a:ext cx="5400600" cy="37444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В том случае, когда </a:t>
            </a:r>
            <a:r>
              <a:rPr lang="en-US" dirty="0"/>
              <a:t>n </a:t>
            </a:r>
            <a:r>
              <a:rPr lang="ru-RU" dirty="0"/>
              <a:t>не является степенью 2, дерево не является полным, из-за чего в массиве могут быть неиспользуемые ячейки.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Чтобы места гарантированно хватило, можно выставить размер массива 4</a:t>
            </a:r>
            <a:r>
              <a:rPr lang="en-US" dirty="0"/>
              <a:t>n.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067755"/>
              </p:ext>
            </p:extLst>
          </p:nvPr>
        </p:nvGraphicFramePr>
        <p:xfrm>
          <a:off x="6848450" y="1600202"/>
          <a:ext cx="4925973" cy="434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5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Построение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62064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04112" y="1600203"/>
            <a:ext cx="447828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endParaRPr lang="ru-R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1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2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3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Построение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6482"/>
              </p:ext>
            </p:extLst>
          </p:nvPr>
        </p:nvGraphicFramePr>
        <p:xfrm>
          <a:off x="332341" y="5833169"/>
          <a:ext cx="75021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8901615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173646646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2478649" y="1327569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393326" y="212466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706848" y="2035533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733139" y="2833915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Овал 38"/>
          <p:cNvSpPr/>
          <p:nvPr/>
        </p:nvSpPr>
        <p:spPr>
          <a:xfrm>
            <a:off x="1910357" y="282304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3144695" y="2847916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655731" y="3630857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2325837" y="3636442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ru-RU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8" name="Прямая со стрелкой 67"/>
          <p:cNvCxnSpPr>
            <a:cxnSpLocks/>
            <a:stCxn id="30" idx="4"/>
            <a:endCxn id="36" idx="0"/>
          </p:cNvCxnSpPr>
          <p:nvPr/>
        </p:nvCxnSpPr>
        <p:spPr>
          <a:xfrm flipH="1">
            <a:off x="985167" y="2628721"/>
            <a:ext cx="660187" cy="20519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4"/>
            <a:endCxn id="45" idx="0"/>
          </p:cNvCxnSpPr>
          <p:nvPr/>
        </p:nvCxnSpPr>
        <p:spPr>
          <a:xfrm>
            <a:off x="3958876" y="2539589"/>
            <a:ext cx="745440" cy="394359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39" idx="4"/>
            <a:endCxn id="48" idx="0"/>
          </p:cNvCxnSpPr>
          <p:nvPr/>
        </p:nvCxnSpPr>
        <p:spPr>
          <a:xfrm flipH="1">
            <a:off x="1907759" y="3327097"/>
            <a:ext cx="254626" cy="30376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39" idx="4"/>
            <a:endCxn id="51" idx="0"/>
          </p:cNvCxnSpPr>
          <p:nvPr/>
        </p:nvCxnSpPr>
        <p:spPr>
          <a:xfrm>
            <a:off x="2162385" y="3327097"/>
            <a:ext cx="415480" cy="309345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4"/>
            <a:endCxn id="30" idx="0"/>
          </p:cNvCxnSpPr>
          <p:nvPr/>
        </p:nvCxnSpPr>
        <p:spPr>
          <a:xfrm flipH="1">
            <a:off x="1645354" y="1831625"/>
            <a:ext cx="1085323" cy="29304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cxnSpLocks/>
            <a:stCxn id="3" idx="4"/>
            <a:endCxn id="33" idx="0"/>
          </p:cNvCxnSpPr>
          <p:nvPr/>
        </p:nvCxnSpPr>
        <p:spPr>
          <a:xfrm>
            <a:off x="2730677" y="1831625"/>
            <a:ext cx="1228199" cy="20390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76087" y="154156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58254" y="2201285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 </a:t>
            </a:r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39997" y="2151501"/>
            <a:ext cx="4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5144" y="2953856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536210" y="2949565"/>
            <a:ext cx="46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76700" y="297628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70574" y="374997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-18236" y="58249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cxnSpLocks/>
            <a:stCxn id="30" idx="4"/>
            <a:endCxn id="39" idx="0"/>
          </p:cNvCxnSpPr>
          <p:nvPr/>
        </p:nvCxnSpPr>
        <p:spPr>
          <a:xfrm>
            <a:off x="1645354" y="2628721"/>
            <a:ext cx="517031" cy="19432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4129110" y="3687906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4707607" y="3683653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E4ECE9-BCEE-4C8B-8BDC-1B62D3D65CC8}"/>
              </a:ext>
            </a:extLst>
          </p:cNvPr>
          <p:cNvSpPr txBox="1"/>
          <p:nvPr/>
        </p:nvSpPr>
        <p:spPr>
          <a:xfrm>
            <a:off x="2868256" y="380938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BCD58B-076E-4F86-A08C-700CF0623125}"/>
              </a:ext>
            </a:extLst>
          </p:cNvPr>
          <p:cNvSpPr txBox="1"/>
          <p:nvPr/>
        </p:nvSpPr>
        <p:spPr>
          <a:xfrm>
            <a:off x="4188973" y="30706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3396723" y="2539589"/>
            <a:ext cx="562153" cy="3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cxnSpLocks/>
            <a:stCxn id="45" idx="4"/>
            <a:endCxn id="62" idx="0"/>
          </p:cNvCxnSpPr>
          <p:nvPr/>
        </p:nvCxnSpPr>
        <p:spPr>
          <a:xfrm flipH="1">
            <a:off x="4381138" y="341890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4704316" y="341890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48996" y="2933948"/>
            <a:ext cx="510639" cy="484961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480B76C-74E4-4B04-BF31-659EA37616C6}"/>
              </a:ext>
            </a:extLst>
          </p:cNvPr>
          <p:cNvSpPr txBox="1"/>
          <p:nvPr/>
        </p:nvSpPr>
        <p:spPr>
          <a:xfrm>
            <a:off x="3660043" y="378906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0B8EC8-426D-4C6A-B448-60885D7E38EC}"/>
              </a:ext>
            </a:extLst>
          </p:cNvPr>
          <p:cNvSpPr txBox="1"/>
          <p:nvPr/>
        </p:nvSpPr>
        <p:spPr>
          <a:xfrm>
            <a:off x="5270376" y="385872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15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9B96F62-18E8-4D71-A7B6-2FC4F6A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4379"/>
              </p:ext>
            </p:extLst>
          </p:nvPr>
        </p:nvGraphicFramePr>
        <p:xfrm>
          <a:off x="402651" y="5048191"/>
          <a:ext cx="3000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D332C5-66EF-4D1D-ABC5-8AE9E6C7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18483"/>
              </p:ext>
            </p:extLst>
          </p:nvPr>
        </p:nvGraphicFramePr>
        <p:xfrm>
          <a:off x="402651" y="5389722"/>
          <a:ext cx="300086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165268131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52973148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58858437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75340299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16313853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631667243"/>
                    </a:ext>
                  </a:extLst>
                </a:gridCol>
              </a:tblGrid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918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875B61-62ED-4FBB-8C01-BDA7FF60A2AF}"/>
              </a:ext>
            </a:extLst>
          </p:cNvPr>
          <p:cNvSpPr txBox="1"/>
          <p:nvPr/>
        </p:nvSpPr>
        <p:spPr>
          <a:xfrm>
            <a:off x="95737" y="5020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E3D20-6C79-4B8D-8059-EB213EF8DDE2}"/>
              </a:ext>
            </a:extLst>
          </p:cNvPr>
          <p:cNvSpPr txBox="1"/>
          <p:nvPr/>
        </p:nvSpPr>
        <p:spPr>
          <a:xfrm>
            <a:off x="2969906" y="14999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[0,6)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7D733-932D-47DD-B799-391D5637CFE0}"/>
              </a:ext>
            </a:extLst>
          </p:cNvPr>
          <p:cNvSpPr txBox="1"/>
          <p:nvPr/>
        </p:nvSpPr>
        <p:spPr>
          <a:xfrm>
            <a:off x="1861172" y="21917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[0,3)</a:t>
            </a:r>
            <a:endParaRPr lang="ru-BY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33A046-3557-4ADC-B8BE-8F0600893333}"/>
              </a:ext>
            </a:extLst>
          </p:cNvPr>
          <p:cNvSpPr txBox="1"/>
          <p:nvPr/>
        </p:nvSpPr>
        <p:spPr>
          <a:xfrm>
            <a:off x="4207033" y="213005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[3,6)</a:t>
            </a:r>
            <a:endParaRPr lang="ru-BY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9B7B4F-69F0-4B49-B60E-DA05CF8EF1BA}"/>
              </a:ext>
            </a:extLst>
          </p:cNvPr>
          <p:cNvSpPr txBox="1"/>
          <p:nvPr/>
        </p:nvSpPr>
        <p:spPr>
          <a:xfrm>
            <a:off x="6970253" y="2718918"/>
            <a:ext cx="576230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D7352E-F842-4FCC-9354-BAB63E84CCBB}"/>
              </a:ext>
            </a:extLst>
          </p:cNvPr>
          <p:cNvSpPr txBox="1"/>
          <p:nvPr/>
        </p:nvSpPr>
        <p:spPr>
          <a:xfrm>
            <a:off x="4924335" y="29522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,6)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767186-5EC6-4AF2-96B6-6C567BCEA526}"/>
              </a:ext>
            </a:extLst>
          </p:cNvPr>
          <p:cNvSpPr txBox="1"/>
          <p:nvPr/>
        </p:nvSpPr>
        <p:spPr>
          <a:xfrm>
            <a:off x="4754183" y="41984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43DFA2-A18A-4A36-867C-0C38BE49A205}"/>
              </a:ext>
            </a:extLst>
          </p:cNvPr>
          <p:cNvSpPr txBox="1"/>
          <p:nvPr/>
        </p:nvSpPr>
        <p:spPr>
          <a:xfrm>
            <a:off x="4101245" y="42004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53D75-83F7-4A82-ACD5-026EDA128A94}"/>
              </a:ext>
            </a:extLst>
          </p:cNvPr>
          <p:cNvSpPr txBox="1"/>
          <p:nvPr/>
        </p:nvSpPr>
        <p:spPr>
          <a:xfrm>
            <a:off x="3062637" y="33216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F73F93-89C4-4224-B58C-D745A65278C0}"/>
              </a:ext>
            </a:extLst>
          </p:cNvPr>
          <p:cNvSpPr txBox="1"/>
          <p:nvPr/>
        </p:nvSpPr>
        <p:spPr>
          <a:xfrm>
            <a:off x="668226" y="32722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985156-1CDB-461C-909B-342DAC8CEC64}"/>
              </a:ext>
            </a:extLst>
          </p:cNvPr>
          <p:cNvSpPr txBox="1"/>
          <p:nvPr/>
        </p:nvSpPr>
        <p:spPr>
          <a:xfrm>
            <a:off x="2317903" y="41917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6CBE12-50D2-47DB-9964-C70A87083EA4}"/>
              </a:ext>
            </a:extLst>
          </p:cNvPr>
          <p:cNvSpPr txBox="1"/>
          <p:nvPr/>
        </p:nvSpPr>
        <p:spPr>
          <a:xfrm>
            <a:off x="1585231" y="4156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3ED1F2-A6D6-4099-8707-B550F9EB6052}"/>
              </a:ext>
            </a:extLst>
          </p:cNvPr>
          <p:cNvSpPr txBox="1"/>
          <p:nvPr/>
        </p:nvSpPr>
        <p:spPr>
          <a:xfrm>
            <a:off x="260948" y="5817147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7E70D1-743A-4363-8366-52C6A88BB81B}"/>
              </a:ext>
            </a:extLst>
          </p:cNvPr>
          <p:cNvSpPr txBox="1"/>
          <p:nvPr/>
        </p:nvSpPr>
        <p:spPr>
          <a:xfrm>
            <a:off x="591971" y="582494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537847-4B7B-4476-9992-90FAB13EF225}"/>
              </a:ext>
            </a:extLst>
          </p:cNvPr>
          <p:cNvSpPr txBox="1"/>
          <p:nvPr/>
        </p:nvSpPr>
        <p:spPr>
          <a:xfrm>
            <a:off x="985368" y="583316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564654-8BF7-4230-B9EB-DD69D3B39DFC}"/>
              </a:ext>
            </a:extLst>
          </p:cNvPr>
          <p:cNvSpPr txBox="1"/>
          <p:nvPr/>
        </p:nvSpPr>
        <p:spPr>
          <a:xfrm>
            <a:off x="1357057" y="581490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51E37E-03EB-4680-9C99-B2C819AE6D17}"/>
              </a:ext>
            </a:extLst>
          </p:cNvPr>
          <p:cNvSpPr txBox="1"/>
          <p:nvPr/>
        </p:nvSpPr>
        <p:spPr>
          <a:xfrm>
            <a:off x="1765333" y="5834308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0BD034-654C-49F0-9EA4-ABF19347224C}"/>
              </a:ext>
            </a:extLst>
          </p:cNvPr>
          <p:cNvSpPr txBox="1"/>
          <p:nvPr/>
        </p:nvSpPr>
        <p:spPr>
          <a:xfrm>
            <a:off x="2111628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D6E0A9-E314-46E3-8048-0752515A4C28}"/>
              </a:ext>
            </a:extLst>
          </p:cNvPr>
          <p:cNvSpPr txBox="1"/>
          <p:nvPr/>
        </p:nvSpPr>
        <p:spPr>
          <a:xfrm>
            <a:off x="2458968" y="583655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D0815F-24F7-4484-A6C2-8F8B034F0600}"/>
              </a:ext>
            </a:extLst>
          </p:cNvPr>
          <p:cNvSpPr txBox="1"/>
          <p:nvPr/>
        </p:nvSpPr>
        <p:spPr>
          <a:xfrm>
            <a:off x="3544620" y="585276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F60158-A542-4FB6-85A5-60D9F03C133C}"/>
              </a:ext>
            </a:extLst>
          </p:cNvPr>
          <p:cNvSpPr txBox="1"/>
          <p:nvPr/>
        </p:nvSpPr>
        <p:spPr>
          <a:xfrm>
            <a:off x="3926249" y="5833695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D4768D-D1CC-4693-950D-DD9377252084}"/>
              </a:ext>
            </a:extLst>
          </p:cNvPr>
          <p:cNvSpPr txBox="1"/>
          <p:nvPr/>
        </p:nvSpPr>
        <p:spPr>
          <a:xfrm>
            <a:off x="5088059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0FEF24-FCA0-4AD3-8C2C-288D7AF8C840}"/>
              </a:ext>
            </a:extLst>
          </p:cNvPr>
          <p:cNvSpPr txBox="1"/>
          <p:nvPr/>
        </p:nvSpPr>
        <p:spPr>
          <a:xfrm>
            <a:off x="5468190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DFDAF-4A87-4995-B32D-F3C325EA032F}"/>
              </a:ext>
            </a:extLst>
          </p:cNvPr>
          <p:cNvSpPr txBox="1"/>
          <p:nvPr/>
        </p:nvSpPr>
        <p:spPr>
          <a:xfrm>
            <a:off x="2337950" y="287754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1</a:t>
            </a:r>
            <a:r>
              <a:rPr lang="en-US" dirty="0"/>
              <a:t>,3)</a:t>
            </a:r>
            <a:endParaRPr lang="ru-BY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D4489C-4005-488C-B176-F932BEBCD1ED}"/>
              </a:ext>
            </a:extLst>
          </p:cNvPr>
          <p:cNvSpPr txBox="1"/>
          <p:nvPr/>
        </p:nvSpPr>
        <p:spPr>
          <a:xfrm>
            <a:off x="6888088" y="1496915"/>
            <a:ext cx="45710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DD82E-6196-429F-A41B-6CDE0AEE587B}"/>
              </a:ext>
            </a:extLst>
          </p:cNvPr>
          <p:cNvSpPr txBox="1"/>
          <p:nvPr/>
        </p:nvSpPr>
        <p:spPr>
          <a:xfrm>
            <a:off x="3703677" y="5065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n=6</a:t>
            </a:r>
            <a:endParaRPr lang="ru-BY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2ECAC10-C369-2EF4-0FD0-59C4966CE2FD}"/>
              </a:ext>
            </a:extLst>
          </p:cNvPr>
          <p:cNvCxnSpPr/>
          <p:nvPr/>
        </p:nvCxnSpPr>
        <p:spPr>
          <a:xfrm flipV="1">
            <a:off x="6866031" y="2419654"/>
            <a:ext cx="5278641" cy="5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3" grpId="0" animBg="1"/>
      <p:bldP spid="36" grpId="0" animBg="1"/>
      <p:bldP spid="39" grpId="0" animBg="1"/>
      <p:bldP spid="42" grpId="0" animBg="1"/>
      <p:bldP spid="48" grpId="0" animBg="1"/>
      <p:bldP spid="51" grpId="0" animBg="1"/>
      <p:bldP spid="89" grpId="0"/>
      <p:bldP spid="90" grpId="0"/>
      <p:bldP spid="91" grpId="0"/>
      <p:bldP spid="92" grpId="0"/>
      <p:bldP spid="93" grpId="0"/>
      <p:bldP spid="95" grpId="0"/>
      <p:bldP spid="97" grpId="0"/>
      <p:bldP spid="62" grpId="0" animBg="1"/>
      <p:bldP spid="63" grpId="0" animBg="1"/>
      <p:bldP spid="71" grpId="0"/>
      <p:bldP spid="73" grpId="0"/>
      <p:bldP spid="45" grpId="0" animBg="1"/>
      <p:bldP spid="116" grpId="0"/>
      <p:bldP spid="117" grpId="0"/>
      <p:bldP spid="9" grpId="0"/>
      <p:bldP spid="61" grpId="0"/>
      <p:bldP spid="64" grpId="0"/>
      <p:bldP spid="65" grpId="0"/>
      <p:bldP spid="67" grpId="0"/>
      <p:bldP spid="70" grpId="0"/>
      <p:bldP spid="72" grpId="0"/>
      <p:bldP spid="75" grpId="0"/>
      <p:bldP spid="77" grpId="0"/>
      <p:bldP spid="80" grpId="0"/>
      <p:bldP spid="82" grpId="0"/>
      <p:bldP spid="94" grpId="0"/>
      <p:bldP spid="98" grpId="0"/>
      <p:bldP spid="99" grpId="0"/>
      <p:bldP spid="100" grpId="0"/>
      <p:bldP spid="102" grpId="0"/>
      <p:bldP spid="106" grpId="0"/>
      <p:bldP spid="108" grpId="0"/>
      <p:bldP spid="109" grpId="0"/>
      <p:bldP spid="110" grpId="0"/>
      <p:bldP spid="1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Модификация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669" y="2060848"/>
            <a:ext cx="6350496" cy="3484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DoAdd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600056" y="1600203"/>
            <a:ext cx="517436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D768B-2DEF-4706-B105-C52331C2B6D0}"/>
                  </a:ext>
                </a:extLst>
              </p:cNvPr>
              <p:cNvSpPr txBox="1"/>
              <p:nvPr/>
            </p:nvSpPr>
            <p:spPr>
              <a:xfrm>
                <a:off x="260121" y="1456548"/>
                <a:ext cx="11037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D768B-2DEF-4706-B105-C52331C2B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21" y="1456548"/>
                <a:ext cx="1103784" cy="461665"/>
              </a:xfrm>
              <a:prstGeom prst="rect">
                <a:avLst/>
              </a:prstGeom>
              <a:blipFill>
                <a:blip r:embed="rId2"/>
                <a:stretch>
                  <a:fillRect l="-2210" r="-30387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1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Модификация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96667" y="2168354"/>
            <a:ext cx="5174366" cy="2692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DoAdd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592509" y="1348950"/>
            <a:ext cx="5174366" cy="7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55EA9F5-5E5B-4C4E-B8B8-62FA3590AC8A}"/>
              </a:ext>
            </a:extLst>
          </p:cNvPr>
          <p:cNvSpPr/>
          <p:nvPr/>
        </p:nvSpPr>
        <p:spPr>
          <a:xfrm>
            <a:off x="2298950" y="229400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6</a:t>
            </a:r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D3C67C-B788-409C-A4E4-7FC5B8E4A894}"/>
              </a:ext>
            </a:extLst>
          </p:cNvPr>
          <p:cNvSpPr/>
          <p:nvPr/>
        </p:nvSpPr>
        <p:spPr>
          <a:xfrm>
            <a:off x="1340692" y="297604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9837235-6996-4C63-8CF7-5C2B6EB800F9}"/>
              </a:ext>
            </a:extLst>
          </p:cNvPr>
          <p:cNvSpPr/>
          <p:nvPr/>
        </p:nvSpPr>
        <p:spPr>
          <a:xfrm>
            <a:off x="3184876" y="2840795"/>
            <a:ext cx="504056" cy="471400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BF74288-5DBC-4CF9-9A65-662C81092CD9}"/>
              </a:ext>
            </a:extLst>
          </p:cNvPr>
          <p:cNvSpPr/>
          <p:nvPr/>
        </p:nvSpPr>
        <p:spPr>
          <a:xfrm>
            <a:off x="680505" y="3685295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EED581A-4437-4C98-9F27-24390EDE41E8}"/>
              </a:ext>
            </a:extLst>
          </p:cNvPr>
          <p:cNvSpPr/>
          <p:nvPr/>
        </p:nvSpPr>
        <p:spPr>
          <a:xfrm>
            <a:off x="1857723" y="367442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78F936E-D963-471F-988F-7302B23B99A7}"/>
              </a:ext>
            </a:extLst>
          </p:cNvPr>
          <p:cNvSpPr/>
          <p:nvPr/>
        </p:nvSpPr>
        <p:spPr>
          <a:xfrm>
            <a:off x="3092061" y="3699296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6CBC6B-125E-417D-9560-742042FEFF92}"/>
              </a:ext>
            </a:extLst>
          </p:cNvPr>
          <p:cNvSpPr/>
          <p:nvPr/>
        </p:nvSpPr>
        <p:spPr>
          <a:xfrm>
            <a:off x="1603097" y="4482237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9DB542E-E930-45DD-B906-D0C6D09413D5}"/>
              </a:ext>
            </a:extLst>
          </p:cNvPr>
          <p:cNvSpPr/>
          <p:nvPr/>
        </p:nvSpPr>
        <p:spPr>
          <a:xfrm>
            <a:off x="2273203" y="4487822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ru-RU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0C55635-F0E6-4C6A-B04C-6A063A1AADF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932533" y="3480101"/>
            <a:ext cx="660187" cy="20519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6D59688-EF53-47F3-B979-735537A7405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36904" y="3312195"/>
            <a:ext cx="979965" cy="512729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5E6C670-B61A-4B67-8C39-2DA72D51115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855125" y="4178477"/>
            <a:ext cx="254626" cy="30376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9EBB14-DFC5-4599-B454-7C657DBE31F6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2109751" y="4178477"/>
            <a:ext cx="415480" cy="309345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37F026A-7F07-4A00-96B0-D261587ED94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92720" y="2798057"/>
            <a:ext cx="958258" cy="17798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5E7AE9-6E60-4D63-A127-CB791C60C20F}"/>
              </a:ext>
            </a:extLst>
          </p:cNvPr>
          <p:cNvCxnSpPr>
            <a:cxnSpLocks/>
            <a:stCxn id="6" idx="4"/>
            <a:endCxn id="79" idx="2"/>
          </p:cNvCxnSpPr>
          <p:nvPr/>
        </p:nvCxnSpPr>
        <p:spPr>
          <a:xfrm>
            <a:off x="2550978" y="2798057"/>
            <a:ext cx="630027" cy="19742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A8387A-5D52-4DE2-9D45-E2F40008906F}"/>
              </a:ext>
            </a:extLst>
          </p:cNvPr>
          <p:cNvSpPr txBox="1"/>
          <p:nvPr/>
        </p:nvSpPr>
        <p:spPr>
          <a:xfrm>
            <a:off x="1923453" y="239294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DC7A9C-E73D-42FB-92C0-4F78A346DB22}"/>
              </a:ext>
            </a:extLst>
          </p:cNvPr>
          <p:cNvSpPr txBox="1"/>
          <p:nvPr/>
        </p:nvSpPr>
        <p:spPr>
          <a:xfrm>
            <a:off x="905620" y="3052665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 </a:t>
            </a:r>
            <a:r>
              <a:rPr lang="ru-RU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F286D8-4E52-46B1-89DD-60700384AE7F}"/>
              </a:ext>
            </a:extLst>
          </p:cNvPr>
          <p:cNvSpPr txBox="1"/>
          <p:nvPr/>
        </p:nvSpPr>
        <p:spPr>
          <a:xfrm>
            <a:off x="2787363" y="3002881"/>
            <a:ext cx="4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3012-394A-4242-9F3D-4C40D4FEC2B6}"/>
              </a:ext>
            </a:extLst>
          </p:cNvPr>
          <p:cNvSpPr txBox="1"/>
          <p:nvPr/>
        </p:nvSpPr>
        <p:spPr>
          <a:xfrm>
            <a:off x="312510" y="3805236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B4D14-BD27-460D-8D85-717B8DFFE89C}"/>
              </a:ext>
            </a:extLst>
          </p:cNvPr>
          <p:cNvSpPr txBox="1"/>
          <p:nvPr/>
        </p:nvSpPr>
        <p:spPr>
          <a:xfrm flipH="1">
            <a:off x="1483576" y="3800945"/>
            <a:ext cx="46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52569-28C8-42C2-BE4B-30408A75DFD2}"/>
              </a:ext>
            </a:extLst>
          </p:cNvPr>
          <p:cNvSpPr txBox="1"/>
          <p:nvPr/>
        </p:nvSpPr>
        <p:spPr>
          <a:xfrm>
            <a:off x="2724066" y="382766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27035-05E2-4443-B125-DD54BB6F740A}"/>
              </a:ext>
            </a:extLst>
          </p:cNvPr>
          <p:cNvSpPr txBox="1"/>
          <p:nvPr/>
        </p:nvSpPr>
        <p:spPr>
          <a:xfrm>
            <a:off x="1117940" y="46013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10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2D368EB-26E7-4B78-BFD2-1F4C6614A95E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92720" y="3480101"/>
            <a:ext cx="517031" cy="19432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AFC41CFE-8D61-421F-9D81-E05E79EB867A}"/>
              </a:ext>
            </a:extLst>
          </p:cNvPr>
          <p:cNvSpPr/>
          <p:nvPr/>
        </p:nvSpPr>
        <p:spPr>
          <a:xfrm>
            <a:off x="4030787" y="4489946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DEF46D3-B4BA-4341-A129-5A541EC66F09}"/>
              </a:ext>
            </a:extLst>
          </p:cNvPr>
          <p:cNvSpPr/>
          <p:nvPr/>
        </p:nvSpPr>
        <p:spPr>
          <a:xfrm>
            <a:off x="4609284" y="4485693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A1A86-516F-4DCF-A9A8-CC6CD0EF968F}"/>
              </a:ext>
            </a:extLst>
          </p:cNvPr>
          <p:cNvSpPr txBox="1"/>
          <p:nvPr/>
        </p:nvSpPr>
        <p:spPr>
          <a:xfrm>
            <a:off x="2815622" y="466076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95BFC-BF69-4BEF-85B9-9C45994D3BB8}"/>
              </a:ext>
            </a:extLst>
          </p:cNvPr>
          <p:cNvSpPr txBox="1"/>
          <p:nvPr/>
        </p:nvSpPr>
        <p:spPr>
          <a:xfrm>
            <a:off x="4090650" y="38726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E4B6C9-4C64-4CDB-BCF2-F54C6FE2078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3344089" y="3312195"/>
            <a:ext cx="92815" cy="38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D2E4A-6563-457D-BCC7-106716D94A23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>
          <a:xfrm flipH="1">
            <a:off x="4282815" y="422094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0AFFB36-B183-40D5-8FC7-2813E6A91CA4}"/>
              </a:ext>
            </a:extLst>
          </p:cNvPr>
          <p:cNvCxnSpPr>
            <a:cxnSpLocks/>
            <a:stCxn id="35" idx="4"/>
            <a:endCxn id="29" idx="0"/>
          </p:cNvCxnSpPr>
          <p:nvPr/>
        </p:nvCxnSpPr>
        <p:spPr>
          <a:xfrm>
            <a:off x="4605993" y="422094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C9C11937-CAE5-471B-BCBC-D035A82ED86D}"/>
              </a:ext>
            </a:extLst>
          </p:cNvPr>
          <p:cNvSpPr/>
          <p:nvPr/>
        </p:nvSpPr>
        <p:spPr>
          <a:xfrm>
            <a:off x="4350673" y="3735988"/>
            <a:ext cx="510639" cy="484961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FABDAD-BCD0-4F6B-A6A9-A5A9369DB90F}"/>
              </a:ext>
            </a:extLst>
          </p:cNvPr>
          <p:cNvSpPr txBox="1"/>
          <p:nvPr/>
        </p:nvSpPr>
        <p:spPr>
          <a:xfrm>
            <a:off x="3607409" y="464044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FC70DD-C4C5-42D6-9498-B4FCCD8DBE59}"/>
              </a:ext>
            </a:extLst>
          </p:cNvPr>
          <p:cNvSpPr txBox="1"/>
          <p:nvPr/>
        </p:nvSpPr>
        <p:spPr>
          <a:xfrm>
            <a:off x="5172053" y="466076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15</a:t>
            </a:r>
          </a:p>
        </p:txBody>
      </p: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DEC299C9-908B-47DD-862F-1391F414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09757"/>
              </p:ext>
            </p:extLst>
          </p:nvPr>
        </p:nvGraphicFramePr>
        <p:xfrm>
          <a:off x="1793481" y="1533371"/>
          <a:ext cx="3000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BED947C7-3BDD-494E-8656-86E5A5BC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20473"/>
              </p:ext>
            </p:extLst>
          </p:nvPr>
        </p:nvGraphicFramePr>
        <p:xfrm>
          <a:off x="1734177" y="1235687"/>
          <a:ext cx="298065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75">
                  <a:extLst>
                    <a:ext uri="{9D8B030D-6E8A-4147-A177-3AD203B41FA5}">
                      <a16:colId xmlns:a16="http://schemas.microsoft.com/office/drawing/2014/main" val="1652681310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1529731482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588584378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2753402991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3163138531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3631667243"/>
                    </a:ext>
                  </a:extLst>
                </a:gridCol>
              </a:tblGrid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918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1E6E8CE-16D7-4C41-9803-E661E3307840}"/>
              </a:ext>
            </a:extLst>
          </p:cNvPr>
          <p:cNvSpPr txBox="1"/>
          <p:nvPr/>
        </p:nvSpPr>
        <p:spPr>
          <a:xfrm>
            <a:off x="1482472" y="15240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073D5A-A3C1-4CEE-8A12-6E25B68398B8}"/>
              </a:ext>
            </a:extLst>
          </p:cNvPr>
          <p:cNvSpPr txBox="1"/>
          <p:nvPr/>
        </p:nvSpPr>
        <p:spPr>
          <a:xfrm>
            <a:off x="2797190" y="233461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[0,6), </a:t>
            </a:r>
            <a:r>
              <a:rPr lang="en-US" dirty="0">
                <a:solidFill>
                  <a:srgbClr val="FF0000"/>
                </a:solidFill>
              </a:rPr>
              <a:t>m=3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8A687-2B06-4BD4-BA35-F96C19606FDE}"/>
              </a:ext>
            </a:extLst>
          </p:cNvPr>
          <p:cNvSpPr txBox="1"/>
          <p:nvPr/>
        </p:nvSpPr>
        <p:spPr>
          <a:xfrm>
            <a:off x="3685061" y="293531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[3,6), </a:t>
            </a:r>
            <a:r>
              <a:rPr lang="en-US" dirty="0">
                <a:solidFill>
                  <a:srgbClr val="FF0000"/>
                </a:solidFill>
              </a:rPr>
              <a:t>m=4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88FF7D-A76F-45F5-8199-10D481364FE3}"/>
              </a:ext>
            </a:extLst>
          </p:cNvPr>
          <p:cNvSpPr txBox="1"/>
          <p:nvPr/>
        </p:nvSpPr>
        <p:spPr>
          <a:xfrm>
            <a:off x="4826012" y="375428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,6), </a:t>
            </a:r>
            <a:r>
              <a:rPr lang="en-US" dirty="0">
                <a:solidFill>
                  <a:srgbClr val="FF0000"/>
                </a:solidFill>
              </a:rPr>
              <a:t>m=5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7A2694-E08F-4758-9EE7-C9035B15B04A}"/>
              </a:ext>
            </a:extLst>
          </p:cNvPr>
          <p:cNvSpPr txBox="1"/>
          <p:nvPr/>
        </p:nvSpPr>
        <p:spPr>
          <a:xfrm>
            <a:off x="4843055" y="715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graphicFrame>
        <p:nvGraphicFramePr>
          <p:cNvPr id="64" name="Таблица 63">
            <a:extLst>
              <a:ext uri="{FF2B5EF4-FFF2-40B4-BE49-F238E27FC236}">
                <a16:creationId xmlns:a16="http://schemas.microsoft.com/office/drawing/2014/main" id="{9F787598-6EF9-4C52-871E-4AD1B2FD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11725"/>
              </p:ext>
            </p:extLst>
          </p:nvPr>
        </p:nvGraphicFramePr>
        <p:xfrm>
          <a:off x="431380" y="5661462"/>
          <a:ext cx="75021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8901615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173646646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DB221DA8-7B65-49DF-AED9-CA72C454DFC6}"/>
              </a:ext>
            </a:extLst>
          </p:cNvPr>
          <p:cNvSpPr txBox="1"/>
          <p:nvPr/>
        </p:nvSpPr>
        <p:spPr>
          <a:xfrm>
            <a:off x="359987" y="564544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25A770-C3A0-4FFD-B71B-69E44B9A096D}"/>
              </a:ext>
            </a:extLst>
          </p:cNvPr>
          <p:cNvSpPr txBox="1"/>
          <p:nvPr/>
        </p:nvSpPr>
        <p:spPr>
          <a:xfrm>
            <a:off x="691010" y="565323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20BCB-68DF-4635-9886-D40AB9142BB2}"/>
              </a:ext>
            </a:extLst>
          </p:cNvPr>
          <p:cNvSpPr txBox="1"/>
          <p:nvPr/>
        </p:nvSpPr>
        <p:spPr>
          <a:xfrm>
            <a:off x="1084407" y="5661462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F43308-30CD-4ED7-8672-19C3CBB2468A}"/>
              </a:ext>
            </a:extLst>
          </p:cNvPr>
          <p:cNvSpPr txBox="1"/>
          <p:nvPr/>
        </p:nvSpPr>
        <p:spPr>
          <a:xfrm>
            <a:off x="1456096" y="564319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EEC3A7-4CEA-4649-BDAE-19C50394DE5B}"/>
              </a:ext>
            </a:extLst>
          </p:cNvPr>
          <p:cNvSpPr txBox="1"/>
          <p:nvPr/>
        </p:nvSpPr>
        <p:spPr>
          <a:xfrm>
            <a:off x="1864372" y="5662601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14A0BA-0E64-4967-AD78-941105EF698A}"/>
              </a:ext>
            </a:extLst>
          </p:cNvPr>
          <p:cNvSpPr txBox="1"/>
          <p:nvPr/>
        </p:nvSpPr>
        <p:spPr>
          <a:xfrm>
            <a:off x="2210667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33C6C-CF59-4918-A201-2CDA331AA682}"/>
              </a:ext>
            </a:extLst>
          </p:cNvPr>
          <p:cNvSpPr txBox="1"/>
          <p:nvPr/>
        </p:nvSpPr>
        <p:spPr>
          <a:xfrm>
            <a:off x="2558007" y="566484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EAAD52-C765-4CE3-BC5A-B5E25702D723}"/>
              </a:ext>
            </a:extLst>
          </p:cNvPr>
          <p:cNvSpPr txBox="1"/>
          <p:nvPr/>
        </p:nvSpPr>
        <p:spPr>
          <a:xfrm>
            <a:off x="3643659" y="568105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765AA4-D4DE-41C5-89DE-62DFC7826F99}"/>
              </a:ext>
            </a:extLst>
          </p:cNvPr>
          <p:cNvSpPr txBox="1"/>
          <p:nvPr/>
        </p:nvSpPr>
        <p:spPr>
          <a:xfrm>
            <a:off x="4025288" y="5661988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CEE3E-8C98-4727-A375-F57F17D5CB0F}"/>
              </a:ext>
            </a:extLst>
          </p:cNvPr>
          <p:cNvSpPr txBox="1"/>
          <p:nvPr/>
        </p:nvSpPr>
        <p:spPr>
          <a:xfrm>
            <a:off x="5187098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529EB3-BFBA-4E9F-B7FA-CF41DF00B329}"/>
              </a:ext>
            </a:extLst>
          </p:cNvPr>
          <p:cNvSpPr txBox="1"/>
          <p:nvPr/>
        </p:nvSpPr>
        <p:spPr>
          <a:xfrm>
            <a:off x="5567229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48F347-0E03-48C1-8717-3005A812F80D}"/>
              </a:ext>
            </a:extLst>
          </p:cNvPr>
          <p:cNvSpPr/>
          <p:nvPr/>
        </p:nvSpPr>
        <p:spPr>
          <a:xfrm>
            <a:off x="3851226" y="1790830"/>
            <a:ext cx="484180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21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894AA5-B2A1-46AB-9BC0-80301EC8C2C7}"/>
              </a:ext>
            </a:extLst>
          </p:cNvPr>
          <p:cNvSpPr txBox="1"/>
          <p:nvPr/>
        </p:nvSpPr>
        <p:spPr>
          <a:xfrm>
            <a:off x="127176" y="163309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=4, x=5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478E3E5F-3017-4A51-94DA-E84870B79C53}"/>
              </a:ext>
            </a:extLst>
          </p:cNvPr>
          <p:cNvSpPr/>
          <p:nvPr/>
        </p:nvSpPr>
        <p:spPr>
          <a:xfrm>
            <a:off x="4018699" y="4405254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777B196-1D37-4302-B58C-D0588481EBC1}"/>
              </a:ext>
            </a:extLst>
          </p:cNvPr>
          <p:cNvSpPr/>
          <p:nvPr/>
        </p:nvSpPr>
        <p:spPr>
          <a:xfrm>
            <a:off x="4356443" y="3640438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34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4FA60827-D67B-4E00-9538-F8F70F05DCC4}"/>
              </a:ext>
            </a:extLst>
          </p:cNvPr>
          <p:cNvSpPr/>
          <p:nvPr/>
        </p:nvSpPr>
        <p:spPr>
          <a:xfrm>
            <a:off x="3181005" y="274345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03A942C-634F-4D75-AE75-7B83A80A93C8}"/>
              </a:ext>
            </a:extLst>
          </p:cNvPr>
          <p:cNvSpPr/>
          <p:nvPr/>
        </p:nvSpPr>
        <p:spPr>
          <a:xfrm>
            <a:off x="2324088" y="2186546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97A76638-523D-49B2-A3E9-4CCD677FF5BB}"/>
              </a:ext>
            </a:extLst>
          </p:cNvPr>
          <p:cNvSpPr/>
          <p:nvPr/>
        </p:nvSpPr>
        <p:spPr>
          <a:xfrm>
            <a:off x="5255176" y="5395408"/>
            <a:ext cx="426656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21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2D75351B-9A95-435F-BCC5-0229F9B0A066}"/>
              </a:ext>
            </a:extLst>
          </p:cNvPr>
          <p:cNvSpPr/>
          <p:nvPr/>
        </p:nvSpPr>
        <p:spPr>
          <a:xfrm>
            <a:off x="2644337" y="5405906"/>
            <a:ext cx="426657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34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4CDEB165-C7C3-4E54-90B4-3CDF4B82DAF8}"/>
              </a:ext>
            </a:extLst>
          </p:cNvPr>
          <p:cNvSpPr/>
          <p:nvPr/>
        </p:nvSpPr>
        <p:spPr>
          <a:xfrm>
            <a:off x="1164308" y="5363154"/>
            <a:ext cx="426656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43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84F7E67-9073-4B63-840D-7CF067B62839}"/>
              </a:ext>
            </a:extLst>
          </p:cNvPr>
          <p:cNvSpPr/>
          <p:nvPr/>
        </p:nvSpPr>
        <p:spPr>
          <a:xfrm>
            <a:off x="385727" y="5388503"/>
            <a:ext cx="415633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66</a:t>
            </a:r>
            <a:endParaRPr lang="ru-BY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61DA7-6DC6-43CD-9F3D-585D097D64BF}"/>
                  </a:ext>
                </a:extLst>
              </p:cNvPr>
              <p:cNvSpPr txBox="1"/>
              <p:nvPr/>
            </p:nvSpPr>
            <p:spPr>
              <a:xfrm>
                <a:off x="17795" y="1242453"/>
                <a:ext cx="11037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61DA7-6DC6-43CD-9F3D-585D097D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" y="1242453"/>
                <a:ext cx="1103784" cy="461665"/>
              </a:xfrm>
              <a:prstGeom prst="rect">
                <a:avLst/>
              </a:prstGeom>
              <a:blipFill>
                <a:blip r:embed="rId2"/>
                <a:stretch>
                  <a:fillRect l="-2210" r="-39779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3C94747A-FCB0-4F92-BF80-5ECED877274D}"/>
              </a:ext>
            </a:extLst>
          </p:cNvPr>
          <p:cNvCxnSpPr>
            <a:cxnSpLocks/>
          </p:cNvCxnSpPr>
          <p:nvPr/>
        </p:nvCxnSpPr>
        <p:spPr>
          <a:xfrm flipV="1">
            <a:off x="171058" y="2169840"/>
            <a:ext cx="6097289" cy="6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36B47D7-CE68-4E91-A443-3EC2E22C54F6}"/>
              </a:ext>
            </a:extLst>
          </p:cNvPr>
          <p:cNvSpPr txBox="1"/>
          <p:nvPr/>
        </p:nvSpPr>
        <p:spPr>
          <a:xfrm>
            <a:off x="4004639" y="49744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,5)</a:t>
            </a:r>
            <a:endParaRPr lang="ru-B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F81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6" grpId="0"/>
      <p:bldP spid="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C75ACB-BFE0-4555-920C-4B9465A7E288}"/>
              </a:ext>
            </a:extLst>
          </p:cNvPr>
          <p:cNvSpPr txBox="1"/>
          <p:nvPr/>
        </p:nvSpPr>
        <p:spPr>
          <a:xfrm>
            <a:off x="11203254" y="4658988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5EBB97-45AE-43BB-9B86-D05EA5045F90}"/>
              </a:ext>
            </a:extLst>
          </p:cNvPr>
          <p:cNvSpPr txBox="1"/>
          <p:nvPr/>
        </p:nvSpPr>
        <p:spPr>
          <a:xfrm>
            <a:off x="10013548" y="4639330"/>
            <a:ext cx="690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=m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F223A1-510F-48AC-98D9-A68383200D04}"/>
              </a:ext>
            </a:extLst>
          </p:cNvPr>
          <p:cNvSpPr txBox="1"/>
          <p:nvPr/>
        </p:nvSpPr>
        <p:spPr>
          <a:xfrm>
            <a:off x="9438392" y="4641858"/>
            <a:ext cx="80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tr=m</a:t>
            </a:r>
            <a:endParaRPr lang="ru-B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CCBB3-C058-47E6-9A16-B0477DC64CAF}"/>
              </a:ext>
            </a:extLst>
          </p:cNvPr>
          <p:cNvSpPr txBox="1"/>
          <p:nvPr/>
        </p:nvSpPr>
        <p:spPr>
          <a:xfrm>
            <a:off x="8782158" y="4621960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F100B-0BEC-48B0-8A28-3E7912CF59A5}"/>
              </a:ext>
            </a:extLst>
          </p:cNvPr>
          <p:cNvSpPr txBox="1"/>
          <p:nvPr/>
        </p:nvSpPr>
        <p:spPr>
          <a:xfrm>
            <a:off x="8732497" y="3543964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4AF7B-F360-4CBB-A300-71ADFE4E5743}"/>
              </a:ext>
            </a:extLst>
          </p:cNvPr>
          <p:cNvSpPr txBox="1"/>
          <p:nvPr/>
        </p:nvSpPr>
        <p:spPr>
          <a:xfrm>
            <a:off x="11376742" y="3522741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9B44A2-5255-4137-A50A-5DCCB53CC52C}"/>
              </a:ext>
            </a:extLst>
          </p:cNvPr>
          <p:cNvSpPr txBox="1"/>
          <p:nvPr/>
        </p:nvSpPr>
        <p:spPr>
          <a:xfrm>
            <a:off x="9507369" y="3482166"/>
            <a:ext cx="695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=m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9F6D3-E542-46ED-B76A-EE385B410776}"/>
              </a:ext>
            </a:extLst>
          </p:cNvPr>
          <p:cNvSpPr txBox="1"/>
          <p:nvPr/>
        </p:nvSpPr>
        <p:spPr>
          <a:xfrm>
            <a:off x="8499637" y="2367573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0C764-97DF-4743-A69D-EAB1747B68E4}"/>
              </a:ext>
            </a:extLst>
          </p:cNvPr>
          <p:cNvSpPr txBox="1"/>
          <p:nvPr/>
        </p:nvSpPr>
        <p:spPr>
          <a:xfrm>
            <a:off x="11328896" y="2387486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FDFB30-570C-4AAC-83CD-E69C9D581EA7}"/>
              </a:ext>
            </a:extLst>
          </p:cNvPr>
          <p:cNvSpPr txBox="1"/>
          <p:nvPr/>
        </p:nvSpPr>
        <p:spPr>
          <a:xfrm>
            <a:off x="10130566" y="2414245"/>
            <a:ext cx="717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tr=m</a:t>
            </a:r>
            <a:endParaRPr lang="ru-B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9B9EFF-89D0-4D95-8B19-4FDFCB60E7CB}"/>
              </a:ext>
            </a:extLst>
          </p:cNvPr>
          <p:cNvSpPr txBox="1"/>
          <p:nvPr/>
        </p:nvSpPr>
        <p:spPr>
          <a:xfrm>
            <a:off x="11203254" y="4101684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A39CE-AB76-431F-8826-7C697751A84C}"/>
              </a:ext>
            </a:extLst>
          </p:cNvPr>
          <p:cNvSpPr txBox="1"/>
          <p:nvPr/>
        </p:nvSpPr>
        <p:spPr>
          <a:xfrm>
            <a:off x="10255093" y="4139367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01A7D-E2C4-4113-ACE1-1301472B27D1}"/>
              </a:ext>
            </a:extLst>
          </p:cNvPr>
          <p:cNvSpPr txBox="1"/>
          <p:nvPr/>
        </p:nvSpPr>
        <p:spPr>
          <a:xfrm>
            <a:off x="9869711" y="2982195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43DBB-BC29-4E5B-B0CA-265D6F0530E3}"/>
              </a:ext>
            </a:extLst>
          </p:cNvPr>
          <p:cNvSpPr txBox="1"/>
          <p:nvPr/>
        </p:nvSpPr>
        <p:spPr>
          <a:xfrm>
            <a:off x="9004098" y="3019375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6C10E4-202E-4E68-9C68-D0EA5FC593E8}"/>
              </a:ext>
            </a:extLst>
          </p:cNvPr>
          <p:cNvSpPr txBox="1"/>
          <p:nvPr/>
        </p:nvSpPr>
        <p:spPr>
          <a:xfrm>
            <a:off x="9696759" y="1333653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630825-37D4-4B77-8D04-DA89E9AEAE25}"/>
              </a:ext>
            </a:extLst>
          </p:cNvPr>
          <p:cNvSpPr txBox="1"/>
          <p:nvPr/>
        </p:nvSpPr>
        <p:spPr>
          <a:xfrm>
            <a:off x="10703791" y="1286850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2243B688-7C8E-49C6-B24E-4E21CF0F6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99048"/>
              </p:ext>
            </p:extLst>
          </p:nvPr>
        </p:nvGraphicFramePr>
        <p:xfrm>
          <a:off x="8592255" y="4973921"/>
          <a:ext cx="32643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2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438023543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543508044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Сумма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3219" y="1624668"/>
            <a:ext cx="761719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DoFindSum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DoFindSum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CC5791C-E0FD-4B35-84B7-646B6936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59186"/>
              </p:ext>
            </p:extLst>
          </p:nvPr>
        </p:nvGraphicFramePr>
        <p:xfrm>
          <a:off x="8596322" y="2721609"/>
          <a:ext cx="3279703" cy="37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09">
                  <a:extLst>
                    <a:ext uri="{9D8B030D-6E8A-4147-A177-3AD203B41FA5}">
                      <a16:colId xmlns:a16="http://schemas.microsoft.com/office/drawing/2014/main" val="4120191202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677853929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669069647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33406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076844269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906691625"/>
                    </a:ext>
                  </a:extLst>
                </a:gridCol>
              </a:tblGrid>
              <a:tr h="371912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26CA40F-7A8F-47AB-8E6A-D070CBB0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72458"/>
              </p:ext>
            </p:extLst>
          </p:nvPr>
        </p:nvGraphicFramePr>
        <p:xfrm>
          <a:off x="8572341" y="3842101"/>
          <a:ext cx="336550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30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68657">
                  <a:extLst>
                    <a:ext uri="{9D8B030D-6E8A-4147-A177-3AD203B41FA5}">
                      <a16:colId xmlns:a16="http://schemas.microsoft.com/office/drawing/2014/main" val="2855785621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885188529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928116094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374255385"/>
                    </a:ext>
                  </a:extLst>
                </a:gridCol>
              </a:tblGrid>
              <a:tr h="3570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92D665DA-8B38-46F3-ABDD-F2C6D959FAAA}"/>
              </a:ext>
            </a:extLst>
          </p:cNvPr>
          <p:cNvSpPr/>
          <p:nvPr/>
        </p:nvSpPr>
        <p:spPr>
          <a:xfrm rot="16200000">
            <a:off x="10008060" y="5282735"/>
            <a:ext cx="409280" cy="5638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DF9DFCD-1E2A-436F-9CB5-05C5231661AB}"/>
              </a:ext>
            </a:extLst>
          </p:cNvPr>
          <p:cNvCxnSpPr>
            <a:cxnSpLocks/>
          </p:cNvCxnSpPr>
          <p:nvPr/>
        </p:nvCxnSpPr>
        <p:spPr>
          <a:xfrm>
            <a:off x="823531" y="3448204"/>
            <a:ext cx="10917419" cy="5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9EDE3A23-FE03-4DDF-8975-F5184E63CEE6}"/>
              </a:ext>
            </a:extLst>
          </p:cNvPr>
          <p:cNvSpPr/>
          <p:nvPr/>
        </p:nvSpPr>
        <p:spPr>
          <a:xfrm rot="16200000">
            <a:off x="9475259" y="5263551"/>
            <a:ext cx="385414" cy="541321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D2EE1E9A-1DF6-4798-9E3C-13D8CC32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92504"/>
              </p:ext>
            </p:extLst>
          </p:nvPr>
        </p:nvGraphicFramePr>
        <p:xfrm>
          <a:off x="9416842" y="1637590"/>
          <a:ext cx="17917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34">
                  <a:extLst>
                    <a:ext uri="{9D8B030D-6E8A-4147-A177-3AD203B41FA5}">
                      <a16:colId xmlns:a16="http://schemas.microsoft.com/office/drawing/2014/main" val="2264892643"/>
                    </a:ext>
                  </a:extLst>
                </a:gridCol>
                <a:gridCol w="25963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64346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74980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7021833"/>
                    </a:ext>
                  </a:extLst>
                </a:gridCol>
                <a:gridCol w="236819">
                  <a:extLst>
                    <a:ext uri="{9D8B030D-6E8A-4147-A177-3AD203B41FA5}">
                      <a16:colId xmlns:a16="http://schemas.microsoft.com/office/drawing/2014/main" val="105308609"/>
                    </a:ext>
                  </a:extLst>
                </a:gridCol>
              </a:tblGrid>
              <a:tr h="3358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9" name="Левая фигурная скобка 38">
            <a:extLst>
              <a:ext uri="{FF2B5EF4-FFF2-40B4-BE49-F238E27FC236}">
                <a16:creationId xmlns:a16="http://schemas.microsoft.com/office/drawing/2014/main" id="{97E9161C-B518-4EDD-AA7B-2019F478452B}"/>
              </a:ext>
            </a:extLst>
          </p:cNvPr>
          <p:cNvSpPr/>
          <p:nvPr/>
        </p:nvSpPr>
        <p:spPr>
          <a:xfrm rot="16200000">
            <a:off x="10059237" y="1642478"/>
            <a:ext cx="334592" cy="1080467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DF0D2-233F-41DA-A310-E49189EB37B1}"/>
              </a:ext>
            </a:extLst>
          </p:cNvPr>
          <p:cNvSpPr txBox="1"/>
          <p:nvPr/>
        </p:nvSpPr>
        <p:spPr>
          <a:xfrm>
            <a:off x="9377779" y="5639273"/>
            <a:ext cx="541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l=l</a:t>
            </a:r>
          </a:p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r=m</a:t>
            </a:r>
            <a:endParaRPr lang="ru-BY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6F94BA-B4AF-4812-A47F-4446F5E90652}"/>
              </a:ext>
            </a:extLst>
          </p:cNvPr>
          <p:cNvSpPr txBox="1"/>
          <p:nvPr/>
        </p:nvSpPr>
        <p:spPr>
          <a:xfrm>
            <a:off x="9984432" y="5621284"/>
            <a:ext cx="541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l=m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r=r</a:t>
            </a:r>
            <a:endParaRPr lang="ru-BY" sz="1600" dirty="0">
              <a:solidFill>
                <a:srgbClr val="FF0000"/>
              </a:solidFill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6983E09-2491-4EE9-BF5C-5843EC19F827}"/>
              </a:ext>
            </a:extLst>
          </p:cNvPr>
          <p:cNvCxnSpPr>
            <a:cxnSpLocks/>
          </p:cNvCxnSpPr>
          <p:nvPr/>
        </p:nvCxnSpPr>
        <p:spPr>
          <a:xfrm>
            <a:off x="899465" y="4568523"/>
            <a:ext cx="10917419" cy="5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E94108-C3A3-4C30-8434-8C0CC4375807}"/>
              </a:ext>
            </a:extLst>
          </p:cNvPr>
          <p:cNvSpPr txBox="1"/>
          <p:nvPr/>
        </p:nvSpPr>
        <p:spPr>
          <a:xfrm>
            <a:off x="9138577" y="16089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19933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1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44" grpId="0"/>
      <p:bldP spid="20" grpId="0"/>
      <p:bldP spid="16" grpId="0"/>
      <p:bldP spid="16" grpId="1"/>
      <p:bldP spid="17" grpId="0"/>
      <p:bldP spid="30" grpId="0"/>
      <p:bldP spid="9" grpId="0"/>
      <p:bldP spid="10" grpId="0"/>
      <p:bldP spid="10" grpId="1"/>
      <p:bldP spid="29" grpId="0"/>
      <p:bldP spid="25" grpId="0"/>
      <p:bldP spid="24" grpId="0"/>
      <p:bldP spid="28" grpId="0"/>
      <p:bldP spid="27" grpId="0"/>
      <p:bldP spid="32" grpId="0" animBg="1"/>
      <p:bldP spid="37" grpId="0" animBg="1"/>
      <p:bldP spid="51" grpId="0"/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отрезков. </a:t>
            </a:r>
            <a:br>
              <a:rPr lang="ru-RU" dirty="0"/>
            </a:br>
            <a:r>
              <a:rPr lang="ru-RU" dirty="0"/>
              <a:t>Сумма. Пример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5482"/>
              </p:ext>
            </p:extLst>
          </p:nvPr>
        </p:nvGraphicFramePr>
        <p:xfrm>
          <a:off x="357972" y="5397430"/>
          <a:ext cx="11523336" cy="100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94457704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182159419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99446298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351236298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[0,2)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[2,4)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[4,6)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[6,9)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[0,1)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,2)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[2,3)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[3,4)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[4,5)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[5,6)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[6,7)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[7,9)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[7,8)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[8,9)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9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8220645" y="151277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198096" y="2148478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106571" y="2059565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6602200" y="2904065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779418" y="289319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9013756" y="291806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524792" y="3701007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194898" y="3706592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30" idx="3"/>
            <a:endCxn id="36" idx="0"/>
          </p:cNvCxnSpPr>
          <p:nvPr/>
        </p:nvCxnSpPr>
        <p:spPr>
          <a:xfrm flipH="1">
            <a:off x="6854228" y="2578717"/>
            <a:ext cx="417685" cy="32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5"/>
            <a:endCxn id="45" idx="0"/>
          </p:cNvCxnSpPr>
          <p:nvPr/>
        </p:nvCxnSpPr>
        <p:spPr>
          <a:xfrm>
            <a:off x="9536810" y="2489804"/>
            <a:ext cx="990878" cy="46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39" idx="3"/>
            <a:endCxn id="48" idx="0"/>
          </p:cNvCxnSpPr>
          <p:nvPr/>
        </p:nvCxnSpPr>
        <p:spPr>
          <a:xfrm flipH="1">
            <a:off x="7776820" y="3323430"/>
            <a:ext cx="76415" cy="377577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9" idx="5"/>
            <a:endCxn id="51" idx="0"/>
          </p:cNvCxnSpPr>
          <p:nvPr/>
        </p:nvCxnSpPr>
        <p:spPr>
          <a:xfrm>
            <a:off x="8209657" y="3323430"/>
            <a:ext cx="237269" cy="38316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3"/>
            <a:endCxn id="30" idx="0"/>
          </p:cNvCxnSpPr>
          <p:nvPr/>
        </p:nvCxnSpPr>
        <p:spPr>
          <a:xfrm flipH="1">
            <a:off x="7450124" y="1943010"/>
            <a:ext cx="844338" cy="2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8678279" y="1944521"/>
            <a:ext cx="484343" cy="24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2698" y="5589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stCxn id="30" idx="5"/>
            <a:endCxn id="39" idx="0"/>
          </p:cNvCxnSpPr>
          <p:nvPr/>
        </p:nvCxnSpPr>
        <p:spPr>
          <a:xfrm>
            <a:off x="7628335" y="2578717"/>
            <a:ext cx="403111" cy="3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9952482" y="370871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10530979" y="3704463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9265784" y="2563621"/>
            <a:ext cx="92815" cy="3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cxnSpLocks/>
            <a:stCxn id="45" idx="4"/>
            <a:endCxn id="62" idx="0"/>
          </p:cNvCxnSpPr>
          <p:nvPr/>
        </p:nvCxnSpPr>
        <p:spPr>
          <a:xfrm flipH="1">
            <a:off x="10204510" y="343971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10527688" y="343971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0272368" y="2954758"/>
            <a:ext cx="510639" cy="4849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22</a:t>
            </a:r>
            <a:endParaRPr lang="ru-RU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9B96F62-18E8-4D71-A7B6-2FC4F6A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19067"/>
              </p:ext>
            </p:extLst>
          </p:nvPr>
        </p:nvGraphicFramePr>
        <p:xfrm>
          <a:off x="331126" y="1593641"/>
          <a:ext cx="4929597" cy="65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60914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875B61-62ED-4FBB-8C01-BDA7FF60A2AF}"/>
              </a:ext>
            </a:extLst>
          </p:cNvPr>
          <p:cNvSpPr txBox="1"/>
          <p:nvPr/>
        </p:nvSpPr>
        <p:spPr>
          <a:xfrm>
            <a:off x="35852" y="19210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E3D20-6C79-4B8D-8059-EB213EF8DDE2}"/>
              </a:ext>
            </a:extLst>
          </p:cNvPr>
          <p:cNvSpPr txBox="1"/>
          <p:nvPr/>
        </p:nvSpPr>
        <p:spPr>
          <a:xfrm>
            <a:off x="8163934" y="12003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[0,9)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7D733-932D-47DD-B799-391D5637CFE0}"/>
              </a:ext>
            </a:extLst>
          </p:cNvPr>
          <p:cNvSpPr txBox="1"/>
          <p:nvPr/>
        </p:nvSpPr>
        <p:spPr>
          <a:xfrm>
            <a:off x="7642088" y="22166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[0,4)</a:t>
            </a:r>
            <a:endParaRPr lang="ru-BY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33A046-3557-4ADC-B8BE-8F0600893333}"/>
              </a:ext>
            </a:extLst>
          </p:cNvPr>
          <p:cNvSpPr txBox="1"/>
          <p:nvPr/>
        </p:nvSpPr>
        <p:spPr>
          <a:xfrm>
            <a:off x="9606756" y="21540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[4,9)</a:t>
            </a:r>
            <a:endParaRPr lang="ru-BY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D7352E-F842-4FCC-9354-BAB63E84CCBB}"/>
              </a:ext>
            </a:extLst>
          </p:cNvPr>
          <p:cNvSpPr txBox="1"/>
          <p:nvPr/>
        </p:nvSpPr>
        <p:spPr>
          <a:xfrm>
            <a:off x="10747707" y="29730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6</a:t>
            </a:r>
            <a:r>
              <a:rPr lang="en-US" dirty="0"/>
              <a:t>,9)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767186-5EC6-4AF2-96B6-6C567BCEA526}"/>
              </a:ext>
            </a:extLst>
          </p:cNvPr>
          <p:cNvSpPr txBox="1"/>
          <p:nvPr/>
        </p:nvSpPr>
        <p:spPr>
          <a:xfrm>
            <a:off x="10513590" y="42259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7</a:t>
            </a:r>
            <a:r>
              <a:rPr lang="en-US" dirty="0"/>
              <a:t>,</a:t>
            </a:r>
            <a:r>
              <a:rPr lang="ru-RU" dirty="0"/>
              <a:t>9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43DFA2-A18A-4A36-867C-0C38BE49A205}"/>
              </a:ext>
            </a:extLst>
          </p:cNvPr>
          <p:cNvSpPr txBox="1"/>
          <p:nvPr/>
        </p:nvSpPr>
        <p:spPr>
          <a:xfrm>
            <a:off x="9924617" y="42212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[6,7)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53D75-83F7-4A82-ACD5-026EDA128A94}"/>
              </a:ext>
            </a:extLst>
          </p:cNvPr>
          <p:cNvSpPr txBox="1"/>
          <p:nvPr/>
        </p:nvSpPr>
        <p:spPr>
          <a:xfrm>
            <a:off x="9467165" y="30372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[4,6)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F73F93-89C4-4224-B58C-D745A65278C0}"/>
              </a:ext>
            </a:extLst>
          </p:cNvPr>
          <p:cNvSpPr txBox="1"/>
          <p:nvPr/>
        </p:nvSpPr>
        <p:spPr>
          <a:xfrm>
            <a:off x="7050879" y="29216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[0,2)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985156-1CDB-461C-909B-342DAC8CEC64}"/>
              </a:ext>
            </a:extLst>
          </p:cNvPr>
          <p:cNvSpPr txBox="1"/>
          <p:nvPr/>
        </p:nvSpPr>
        <p:spPr>
          <a:xfrm>
            <a:off x="8186964" y="4261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6CBE12-50D2-47DB-9964-C70A87083EA4}"/>
              </a:ext>
            </a:extLst>
          </p:cNvPr>
          <p:cNvSpPr txBox="1"/>
          <p:nvPr/>
        </p:nvSpPr>
        <p:spPr>
          <a:xfrm>
            <a:off x="7454292" y="42265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DFDAF-4A87-4995-B32D-F3C325EA032F}"/>
              </a:ext>
            </a:extLst>
          </p:cNvPr>
          <p:cNvSpPr txBox="1"/>
          <p:nvPr/>
        </p:nvSpPr>
        <p:spPr>
          <a:xfrm>
            <a:off x="8207011" y="29476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[2,4)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DD82E-6196-429F-A41B-6CDE0AEE587B}"/>
              </a:ext>
            </a:extLst>
          </p:cNvPr>
          <p:cNvSpPr txBox="1"/>
          <p:nvPr/>
        </p:nvSpPr>
        <p:spPr>
          <a:xfrm>
            <a:off x="5269964" y="18472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  <a:endParaRPr lang="ru-BY" dirty="0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A8426D4A-57EA-4722-9E8D-8134FBBA7161}"/>
              </a:ext>
            </a:extLst>
          </p:cNvPr>
          <p:cNvSpPr/>
          <p:nvPr/>
        </p:nvSpPr>
        <p:spPr>
          <a:xfrm>
            <a:off x="6265360" y="3701007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1DE6A04-9DB0-480A-B19C-8612BC810EEF}"/>
              </a:ext>
            </a:extLst>
          </p:cNvPr>
          <p:cNvSpPr/>
          <p:nvPr/>
        </p:nvSpPr>
        <p:spPr>
          <a:xfrm>
            <a:off x="6893076" y="3683547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01259A0-2A1D-49E9-A331-C16957ED9A79}"/>
              </a:ext>
            </a:extLst>
          </p:cNvPr>
          <p:cNvCxnSpPr>
            <a:stCxn id="36" idx="4"/>
            <a:endCxn id="66" idx="0"/>
          </p:cNvCxnSpPr>
          <p:nvPr/>
        </p:nvCxnSpPr>
        <p:spPr>
          <a:xfrm flipH="1">
            <a:off x="6517388" y="3408121"/>
            <a:ext cx="33684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58654C7-BCBA-49E4-8693-DBA48831AAD2}"/>
              </a:ext>
            </a:extLst>
          </p:cNvPr>
          <p:cNvCxnSpPr>
            <a:stCxn id="36" idx="4"/>
            <a:endCxn id="69" idx="0"/>
          </p:cNvCxnSpPr>
          <p:nvPr/>
        </p:nvCxnSpPr>
        <p:spPr>
          <a:xfrm>
            <a:off x="6854228" y="3408121"/>
            <a:ext cx="290876" cy="27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67D78C-0F0F-4CF1-8B7F-994844A7A4F1}"/>
              </a:ext>
            </a:extLst>
          </p:cNvPr>
          <p:cNvSpPr txBox="1"/>
          <p:nvPr/>
        </p:nvSpPr>
        <p:spPr>
          <a:xfrm>
            <a:off x="6158193" y="42134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A15773-E3D3-482D-B39C-2B2929880FEB}"/>
              </a:ext>
            </a:extLst>
          </p:cNvPr>
          <p:cNvSpPr txBox="1"/>
          <p:nvPr/>
        </p:nvSpPr>
        <p:spPr>
          <a:xfrm>
            <a:off x="6778962" y="42134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D720C361-3CCD-4C82-86AD-6A928CF9A856}"/>
              </a:ext>
            </a:extLst>
          </p:cNvPr>
          <p:cNvSpPr/>
          <p:nvPr/>
        </p:nvSpPr>
        <p:spPr>
          <a:xfrm>
            <a:off x="8754206" y="3752501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B45F349E-96D8-4990-9259-BB3691C0917B}"/>
              </a:ext>
            </a:extLst>
          </p:cNvPr>
          <p:cNvSpPr/>
          <p:nvPr/>
        </p:nvSpPr>
        <p:spPr>
          <a:xfrm>
            <a:off x="9378207" y="3752501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DCB58B8-49B1-4BE6-A3E9-D10CA2F5E62E}"/>
              </a:ext>
            </a:extLst>
          </p:cNvPr>
          <p:cNvCxnSpPr>
            <a:stCxn id="42" idx="4"/>
            <a:endCxn id="83" idx="0"/>
          </p:cNvCxnSpPr>
          <p:nvPr/>
        </p:nvCxnSpPr>
        <p:spPr>
          <a:xfrm flipH="1">
            <a:off x="9006234" y="3422122"/>
            <a:ext cx="259550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A1E0900-0E68-402E-BFD4-5893F953F270}"/>
              </a:ext>
            </a:extLst>
          </p:cNvPr>
          <p:cNvCxnSpPr>
            <a:stCxn id="42" idx="4"/>
            <a:endCxn id="85" idx="0"/>
          </p:cNvCxnSpPr>
          <p:nvPr/>
        </p:nvCxnSpPr>
        <p:spPr>
          <a:xfrm>
            <a:off x="9265784" y="3422122"/>
            <a:ext cx="364451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FDF2D8D-2824-4322-B688-ACD07FE7AD44}"/>
              </a:ext>
            </a:extLst>
          </p:cNvPr>
          <p:cNvSpPr txBox="1"/>
          <p:nvPr/>
        </p:nvSpPr>
        <p:spPr>
          <a:xfrm>
            <a:off x="8747589" y="42398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7D61A51-B90A-4714-A842-A755657E802A}"/>
              </a:ext>
            </a:extLst>
          </p:cNvPr>
          <p:cNvSpPr txBox="1"/>
          <p:nvPr/>
        </p:nvSpPr>
        <p:spPr>
          <a:xfrm>
            <a:off x="9343629" y="4256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1D4D6CD6-2D1E-40AA-85FC-186EFC071A9D}"/>
              </a:ext>
            </a:extLst>
          </p:cNvPr>
          <p:cNvSpPr/>
          <p:nvPr/>
        </p:nvSpPr>
        <p:spPr>
          <a:xfrm>
            <a:off x="10219780" y="4557612"/>
            <a:ext cx="5257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E27F5862-B585-4C24-940A-BCA787BB2A84}"/>
              </a:ext>
            </a:extLst>
          </p:cNvPr>
          <p:cNvSpPr/>
          <p:nvPr/>
        </p:nvSpPr>
        <p:spPr>
          <a:xfrm>
            <a:off x="11002522" y="453670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7B97DCC-2B79-418C-9B9B-9CBD029AEC11}"/>
              </a:ext>
            </a:extLst>
          </p:cNvPr>
          <p:cNvCxnSpPr>
            <a:cxnSpLocks/>
            <a:stCxn id="63" idx="4"/>
            <a:endCxn id="105" idx="0"/>
          </p:cNvCxnSpPr>
          <p:nvPr/>
        </p:nvCxnSpPr>
        <p:spPr>
          <a:xfrm flipH="1">
            <a:off x="10482658" y="4208519"/>
            <a:ext cx="300349" cy="34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DA67C1F-7C8A-44F9-B02E-90EF669F5A5C}"/>
              </a:ext>
            </a:extLst>
          </p:cNvPr>
          <p:cNvCxnSpPr>
            <a:cxnSpLocks/>
          </p:cNvCxnSpPr>
          <p:nvPr/>
        </p:nvCxnSpPr>
        <p:spPr>
          <a:xfrm>
            <a:off x="10750385" y="4208519"/>
            <a:ext cx="397289" cy="35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12401D-BB1D-476F-BA42-E881A3D5B37F}"/>
              </a:ext>
            </a:extLst>
          </p:cNvPr>
          <p:cNvSpPr txBox="1"/>
          <p:nvPr/>
        </p:nvSpPr>
        <p:spPr>
          <a:xfrm>
            <a:off x="9677363" y="46442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[7,8)</a:t>
            </a:r>
            <a:endParaRPr lang="ru-BY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8447D8-870A-4400-93C5-F4030B46DB4B}"/>
              </a:ext>
            </a:extLst>
          </p:cNvPr>
          <p:cNvSpPr txBox="1"/>
          <p:nvPr/>
        </p:nvSpPr>
        <p:spPr>
          <a:xfrm>
            <a:off x="11449569" y="46424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[8,9)</a:t>
            </a:r>
            <a:endParaRPr lang="ru-BY" dirty="0"/>
          </a:p>
        </p:txBody>
      </p:sp>
      <p:graphicFrame>
        <p:nvGraphicFramePr>
          <p:cNvPr id="119" name="Таблица 118">
            <a:extLst>
              <a:ext uri="{FF2B5EF4-FFF2-40B4-BE49-F238E27FC236}">
                <a16:creationId xmlns:a16="http://schemas.microsoft.com/office/drawing/2014/main" id="{D82FAFD3-2185-4C96-934C-76E49765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56963"/>
              </p:ext>
            </p:extLst>
          </p:nvPr>
        </p:nvGraphicFramePr>
        <p:xfrm>
          <a:off x="327436" y="2307830"/>
          <a:ext cx="21909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3" name="Таблица 122">
            <a:extLst>
              <a:ext uri="{FF2B5EF4-FFF2-40B4-BE49-F238E27FC236}">
                <a16:creationId xmlns:a16="http://schemas.microsoft.com/office/drawing/2014/main" id="{0A9DB361-D927-4972-B0CD-EB661921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24497"/>
              </p:ext>
            </p:extLst>
          </p:nvPr>
        </p:nvGraphicFramePr>
        <p:xfrm>
          <a:off x="2563175" y="2313049"/>
          <a:ext cx="268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58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4" name="Таблица 123">
            <a:extLst>
              <a:ext uri="{FF2B5EF4-FFF2-40B4-BE49-F238E27FC236}">
                <a16:creationId xmlns:a16="http://schemas.microsoft.com/office/drawing/2014/main" id="{F53B4733-E74F-42AE-B959-9EE98526D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09038"/>
              </p:ext>
            </p:extLst>
          </p:nvPr>
        </p:nvGraphicFramePr>
        <p:xfrm>
          <a:off x="1451912" y="2710311"/>
          <a:ext cx="1066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28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33228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</a:tblGrid>
              <a:tr h="34467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5" name="Таблица 124">
            <a:extLst>
              <a:ext uri="{FF2B5EF4-FFF2-40B4-BE49-F238E27FC236}">
                <a16:creationId xmlns:a16="http://schemas.microsoft.com/office/drawing/2014/main" id="{356CA252-427A-4B9F-8C31-87BAAE44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15587"/>
              </p:ext>
            </p:extLst>
          </p:nvPr>
        </p:nvGraphicFramePr>
        <p:xfrm>
          <a:off x="2566792" y="2693683"/>
          <a:ext cx="1036812" cy="37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6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18406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</a:tblGrid>
              <a:tr h="37167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7" name="Таблица 126">
            <a:extLst>
              <a:ext uri="{FF2B5EF4-FFF2-40B4-BE49-F238E27FC236}">
                <a16:creationId xmlns:a16="http://schemas.microsoft.com/office/drawing/2014/main" id="{A8A8EAC9-302C-4E20-BD86-EAEB5C1A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91788"/>
              </p:ext>
            </p:extLst>
          </p:nvPr>
        </p:nvGraphicFramePr>
        <p:xfrm>
          <a:off x="827805" y="3122093"/>
          <a:ext cx="54773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9" name="Таблица 128">
            <a:extLst>
              <a:ext uri="{FF2B5EF4-FFF2-40B4-BE49-F238E27FC236}">
                <a16:creationId xmlns:a16="http://schemas.microsoft.com/office/drawing/2014/main" id="{1737DE4A-6DD6-4E37-8F43-1309BA6BB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85438"/>
              </p:ext>
            </p:extLst>
          </p:nvPr>
        </p:nvGraphicFramePr>
        <p:xfrm>
          <a:off x="3640108" y="3101390"/>
          <a:ext cx="5040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7EEBD53-B207-4559-AE29-A05E6724ACD8}"/>
              </a:ext>
            </a:extLst>
          </p:cNvPr>
          <p:cNvSpPr txBox="1"/>
          <p:nvPr/>
        </p:nvSpPr>
        <p:spPr>
          <a:xfrm>
            <a:off x="1397464" y="405204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ru-RU" dirty="0"/>
              <a:t>+</a:t>
            </a:r>
            <a:endParaRPr lang="ru-BY" dirty="0"/>
          </a:p>
        </p:txBody>
      </p:sp>
      <p:graphicFrame>
        <p:nvGraphicFramePr>
          <p:cNvPr id="130" name="Таблица 129">
            <a:extLst>
              <a:ext uri="{FF2B5EF4-FFF2-40B4-BE49-F238E27FC236}">
                <a16:creationId xmlns:a16="http://schemas.microsoft.com/office/drawing/2014/main" id="{37729758-A858-423F-9DDC-EAC810BBB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73226"/>
              </p:ext>
            </p:extLst>
          </p:nvPr>
        </p:nvGraphicFramePr>
        <p:xfrm>
          <a:off x="324307" y="2717717"/>
          <a:ext cx="10597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7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2987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</a:tblGrid>
              <a:tr h="3195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31" name="Таблица 130">
            <a:extLst>
              <a:ext uri="{FF2B5EF4-FFF2-40B4-BE49-F238E27FC236}">
                <a16:creationId xmlns:a16="http://schemas.microsoft.com/office/drawing/2014/main" id="{F739F2F8-EE2D-42E6-81F6-04BF4143C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6508"/>
              </p:ext>
            </p:extLst>
          </p:nvPr>
        </p:nvGraphicFramePr>
        <p:xfrm>
          <a:off x="3646995" y="2707219"/>
          <a:ext cx="15969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21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32321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32321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35156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98518DA-1359-4666-A3C0-9BB45481DA54}"/>
              </a:ext>
            </a:extLst>
          </p:cNvPr>
          <p:cNvSpPr txBox="1"/>
          <p:nvPr/>
        </p:nvSpPr>
        <p:spPr>
          <a:xfrm>
            <a:off x="126699" y="1242002"/>
            <a:ext cx="31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сумму на отрезке </a:t>
            </a:r>
            <a:r>
              <a:rPr lang="en-US" dirty="0"/>
              <a:t>[1,7).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7CFB4E-E32B-4B30-B391-9A6D090115DE}"/>
              </a:ext>
            </a:extLst>
          </p:cNvPr>
          <p:cNvSpPr txBox="1"/>
          <p:nvPr/>
        </p:nvSpPr>
        <p:spPr>
          <a:xfrm>
            <a:off x="187217" y="3555211"/>
            <a:ext cx="1115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ru-RU" dirty="0" err="1"/>
              <a:t>умма</a:t>
            </a:r>
            <a:r>
              <a:rPr lang="ru-RU" dirty="0"/>
              <a:t> на отрезке </a:t>
            </a:r>
            <a:r>
              <a:rPr lang="en-US" dirty="0"/>
              <a:t>[1,7)</a:t>
            </a:r>
            <a:r>
              <a:rPr lang="ru-RU" dirty="0"/>
              <a:t>: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EE0AE0-51A2-464D-A846-1D3E6D74F9A9}"/>
              </a:ext>
            </a:extLst>
          </p:cNvPr>
          <p:cNvSpPr txBox="1"/>
          <p:nvPr/>
        </p:nvSpPr>
        <p:spPr>
          <a:xfrm>
            <a:off x="1684569" y="4062958"/>
            <a:ext cx="5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11+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106986-7511-40A2-BCA1-F7F3D49882F9}"/>
              </a:ext>
            </a:extLst>
          </p:cNvPr>
          <p:cNvSpPr txBox="1"/>
          <p:nvPr/>
        </p:nvSpPr>
        <p:spPr>
          <a:xfrm>
            <a:off x="2392327" y="4052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D39689-C2AF-44A0-B147-EE6C63C00E7F}"/>
              </a:ext>
            </a:extLst>
          </p:cNvPr>
          <p:cNvSpPr txBox="1"/>
          <p:nvPr/>
        </p:nvSpPr>
        <p:spPr>
          <a:xfrm>
            <a:off x="1927995" y="40520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 26+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CBCBD6-7D16-48BA-993B-FADC9F2C3365}"/>
              </a:ext>
            </a:extLst>
          </p:cNvPr>
          <p:cNvSpPr txBox="1"/>
          <p:nvPr/>
        </p:nvSpPr>
        <p:spPr>
          <a:xfrm>
            <a:off x="2669985" y="40629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=60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547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3" grpId="0"/>
      <p:bldP spid="87" grpId="0"/>
      <p:bldP spid="89" grpId="0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Оценка времени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0517" y="1200741"/>
                <a:ext cx="11473906" cy="4781125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При вычислении суммы рекурсия иногда уходит сразу в обе ветви</a:t>
                </a:r>
              </a:p>
              <a:p>
                <a:r>
                  <a:rPr lang="ru-RU" dirty="0"/>
                  <a:t>Нужно доказать, что время работы 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Пусть интервал имеет вид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ru-RU" dirty="0"/>
                  <a:t>Возможна одна из трёх ситуаций: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Видим, что на каждом уровне активно работает только одна ветвь рекурсии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0517" y="1200741"/>
                <a:ext cx="11473906" cy="4781125"/>
              </a:xfrm>
              <a:blipFill rotWithShape="0">
                <a:blip r:embed="rId2"/>
                <a:stretch>
                  <a:fillRect l="-797" t="-1020" b="-3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954095" y="3140968"/>
            <a:ext cx="10664437" cy="2299848"/>
            <a:chOff x="978485" y="3574762"/>
            <a:chExt cx="10664437" cy="229984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78485" y="4626510"/>
              <a:ext cx="2448272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5537938" y="3638831"/>
              <a:ext cx="360040" cy="3600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37858" y="422176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438058" y="4221769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>
              <a:stCxn id="8" idx="3"/>
              <a:endCxn id="9" idx="7"/>
            </p:cNvCxnSpPr>
            <p:nvPr/>
          </p:nvCxnSpPr>
          <p:spPr>
            <a:xfrm flipH="1">
              <a:off x="4945137" y="3946144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8" idx="5"/>
              <a:endCxn id="10" idx="1"/>
            </p:cNvCxnSpPr>
            <p:nvPr/>
          </p:nvCxnSpPr>
          <p:spPr>
            <a:xfrm>
              <a:off x="5845251" y="3946144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Овал 36"/>
            <p:cNvSpPr/>
            <p:nvPr/>
          </p:nvSpPr>
          <p:spPr>
            <a:xfrm>
              <a:off x="9318358" y="3574762"/>
              <a:ext cx="360040" cy="36004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8438717" y="4221769"/>
              <a:ext cx="360000" cy="36000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10224475" y="4157734"/>
              <a:ext cx="360000" cy="36000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stCxn id="37" idx="3"/>
              <a:endCxn id="38" idx="7"/>
            </p:cNvCxnSpPr>
            <p:nvPr/>
          </p:nvCxnSpPr>
          <p:spPr>
            <a:xfrm flipH="1">
              <a:off x="8745996" y="3882075"/>
              <a:ext cx="625089" cy="392415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7" idx="5"/>
            </p:cNvCxnSpPr>
            <p:nvPr/>
          </p:nvCxnSpPr>
          <p:spPr>
            <a:xfrm>
              <a:off x="9625671" y="3882075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/>
            <p:cNvSpPr/>
            <p:nvPr/>
          </p:nvSpPr>
          <p:spPr>
            <a:xfrm>
              <a:off x="2022601" y="3673985"/>
              <a:ext cx="360040" cy="36004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2521" y="4256923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2922721" y="4256923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/>
            <p:cNvCxnSpPr>
              <a:stCxn id="42" idx="3"/>
              <a:endCxn id="43" idx="7"/>
            </p:cNvCxnSpPr>
            <p:nvPr/>
          </p:nvCxnSpPr>
          <p:spPr>
            <a:xfrm flipH="1">
              <a:off x="1429800" y="3981298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2" idx="5"/>
              <a:endCxn id="44" idx="1"/>
            </p:cNvCxnSpPr>
            <p:nvPr/>
          </p:nvCxnSpPr>
          <p:spPr>
            <a:xfrm>
              <a:off x="2329914" y="3981298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Прямоугольник 46"/>
            <p:cNvSpPr/>
            <p:nvPr/>
          </p:nvSpPr>
          <p:spPr>
            <a:xfrm>
              <a:off x="4493822" y="4626510"/>
              <a:ext cx="1242138" cy="251690"/>
            </a:xfrm>
            <a:prstGeom prst="rect">
              <a:avLst/>
            </a:prstGeom>
            <a:noFill/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5751097" y="4626510"/>
              <a:ext cx="1208999" cy="251690"/>
            </a:xfrm>
            <a:prstGeom prst="rect">
              <a:avLst/>
            </a:prstGeom>
            <a:noFill/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4493822" y="4626510"/>
              <a:ext cx="88209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8256240" y="4626510"/>
              <a:ext cx="124213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9538946" y="4626510"/>
              <a:ext cx="1208999" cy="25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9538946" y="4626510"/>
              <a:ext cx="88209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15056" y="4977907"/>
              <a:ext cx="1175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остановка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24727" y="4938290"/>
              <a:ext cx="2072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спуск только влево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53947" y="4951280"/>
              <a:ext cx="3388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спуск влево и вправо, </a:t>
              </a:r>
            </a:p>
            <a:p>
              <a:r>
                <a:rPr lang="ru-RU" dirty="0"/>
                <a:t>но на следующем шаге левая рекурсия сразу завершится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1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времени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Пусть теперь интервал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произвольный</a:t>
                </a:r>
              </a:p>
              <a:p>
                <a:r>
                  <a:rPr lang="ru-RU" dirty="0"/>
                  <a:t>Возможна одна из трёх ситуаций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третьем случае задача сводится к ранее рассмотренной (после разделения на каждом уровне активно работают две рекурсии)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2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978485" y="3753374"/>
            <a:ext cx="2448272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517903" y="2627254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637858" y="3210192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418023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3"/>
            <a:endCxn id="6" idx="7"/>
          </p:cNvCxnSpPr>
          <p:nvPr/>
        </p:nvCxnSpPr>
        <p:spPr>
          <a:xfrm flipH="1">
            <a:off x="4945137" y="2934567"/>
            <a:ext cx="625493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5"/>
            <a:endCxn id="7" idx="1"/>
          </p:cNvCxnSpPr>
          <p:nvPr/>
        </p:nvCxnSpPr>
        <p:spPr>
          <a:xfrm>
            <a:off x="5825216" y="2934567"/>
            <a:ext cx="645528" cy="3681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9318762" y="2667010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438717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0218882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10" idx="3"/>
            <a:endCxn id="11" idx="7"/>
          </p:cNvCxnSpPr>
          <p:nvPr/>
        </p:nvCxnSpPr>
        <p:spPr>
          <a:xfrm flipH="1">
            <a:off x="8745996" y="2974323"/>
            <a:ext cx="625493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5"/>
            <a:endCxn id="12" idx="1"/>
          </p:cNvCxnSpPr>
          <p:nvPr/>
        </p:nvCxnSpPr>
        <p:spPr>
          <a:xfrm>
            <a:off x="9626075" y="2974323"/>
            <a:ext cx="645528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002566" y="2702164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122521" y="3285102"/>
            <a:ext cx="360000" cy="360000"/>
          </a:xfrm>
          <a:prstGeom prst="ellipse">
            <a:avLst/>
          </a:prstGeom>
          <a:ln w="19050">
            <a:solidFill>
              <a:srgbClr val="0A0A0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922721" y="3285102"/>
            <a:ext cx="360000" cy="360000"/>
          </a:xfrm>
          <a:prstGeom prst="ellipse">
            <a:avLst/>
          </a:prstGeom>
          <a:ln w="19050">
            <a:solidFill>
              <a:srgbClr val="0A0A0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5" idx="3"/>
            <a:endCxn id="16" idx="7"/>
          </p:cNvCxnSpPr>
          <p:nvPr/>
        </p:nvCxnSpPr>
        <p:spPr>
          <a:xfrm flipH="1">
            <a:off x="1429800" y="3009477"/>
            <a:ext cx="625493" cy="328346"/>
          </a:xfrm>
          <a:prstGeom prst="straightConnector1">
            <a:avLst/>
          </a:prstGeom>
          <a:ln w="19050">
            <a:solidFill>
              <a:srgbClr val="0A0A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5"/>
            <a:endCxn id="17" idx="1"/>
          </p:cNvCxnSpPr>
          <p:nvPr/>
        </p:nvCxnSpPr>
        <p:spPr>
          <a:xfrm>
            <a:off x="2309879" y="3009477"/>
            <a:ext cx="665563" cy="328346"/>
          </a:xfrm>
          <a:prstGeom prst="straightConnector1">
            <a:avLst/>
          </a:prstGeom>
          <a:ln w="19050">
            <a:solidFill>
              <a:srgbClr val="0A0A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493822" y="3753374"/>
            <a:ext cx="1242138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751097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057720" y="3753374"/>
            <a:ext cx="466786" cy="251690"/>
          </a:xfrm>
          <a:prstGeom prst="rect">
            <a:avLst/>
          </a:prstGeom>
          <a:solidFill>
            <a:srgbClr val="154E9D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753655" y="3753374"/>
            <a:ext cx="725092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538946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521605" y="3753374"/>
            <a:ext cx="882098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289783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747591" y="4065152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остановка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47" y="4178554"/>
            <a:ext cx="222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спуск только вправо </a:t>
            </a:r>
          </a:p>
          <a:p>
            <a:r>
              <a:rPr lang="ru-RU" dirty="0"/>
              <a:t>(или только влево)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18717" y="4096403"/>
            <a:ext cx="226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спуск в обе стороны</a:t>
            </a:r>
          </a:p>
        </p:txBody>
      </p:sp>
    </p:spTree>
    <p:extLst>
      <p:ext uri="{BB962C8B-B14F-4D97-AF65-F5344CB8AC3E}">
        <p14:creationId xmlns:p14="http://schemas.microsoft.com/office/powerpoint/2010/main" val="26113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задач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364" y="1844824"/>
            <a:ext cx="11449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Если элементы последовательности не изменяются (не предусмотрено выполнение операции модификации элемента), то в названии задачи фигурирует слово </a:t>
            </a:r>
            <a:r>
              <a:rPr lang="ru-RU" sz="3200" b="1" dirty="0"/>
              <a:t>статическая</a:t>
            </a:r>
            <a:r>
              <a:rPr lang="ru-RU" sz="3200" dirty="0"/>
              <a:t> (англ. </a:t>
            </a:r>
            <a:r>
              <a:rPr lang="en-US" sz="3200" b="1" dirty="0"/>
              <a:t>static</a:t>
            </a:r>
            <a:r>
              <a:rPr lang="en-US" sz="3200" dirty="0"/>
              <a:t>)</a:t>
            </a:r>
            <a:r>
              <a:rPr lang="ru-RU" sz="3200" dirty="0"/>
              <a:t>, иначе– </a:t>
            </a:r>
            <a:r>
              <a:rPr lang="ru-RU" sz="3200" b="1" dirty="0"/>
              <a:t>динамическая</a:t>
            </a:r>
            <a:r>
              <a:rPr lang="ru-RU" sz="3200" dirty="0"/>
              <a:t> (англ. </a:t>
            </a:r>
            <a:r>
              <a:rPr lang="en-US" sz="3200" b="1" dirty="0"/>
              <a:t>dynamic</a:t>
            </a:r>
            <a:r>
              <a:rPr lang="en-US" sz="3200" dirty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1198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 err="1"/>
                  <a:t>Нерекурсивная</a:t>
                </a:r>
                <a:r>
                  <a:rPr lang="ru-RU" dirty="0"/>
                  <a:t> реализация быстрее работает на практике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Можно добавить поддержку операций на интервале: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— </a:t>
                </a:r>
                <a:r>
                  <a:rPr lang="ru-RU" b="0" dirty="0"/>
                  <a:t>прибавить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к каждому элементу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установить элементы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22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времени работы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59660"/>
              </p:ext>
            </p:extLst>
          </p:nvPr>
        </p:nvGraphicFramePr>
        <p:xfrm>
          <a:off x="1987451" y="1835456"/>
          <a:ext cx="8217098" cy="318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Дерево</a:t>
                      </a:r>
                      <a:r>
                        <a:rPr lang="ru-RU" sz="2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отрезков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7478886" y="3640718"/>
                <a:ext cx="13589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86" y="3640718"/>
                <a:ext cx="1358900" cy="520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5"/>
              <p:cNvSpPr txBox="1"/>
              <p:nvPr/>
            </p:nvSpPr>
            <p:spPr>
              <a:xfrm>
                <a:off x="7478886" y="3120018"/>
                <a:ext cx="13589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86" y="3120018"/>
                <a:ext cx="1358900" cy="520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6"/>
              <p:cNvSpPr txBox="1"/>
              <p:nvPr/>
            </p:nvSpPr>
            <p:spPr>
              <a:xfrm>
                <a:off x="7566368" y="2520980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Объект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68" y="2520980"/>
                <a:ext cx="838200" cy="520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7"/>
              <p:cNvSpPr txBox="1"/>
              <p:nvPr/>
            </p:nvSpPr>
            <p:spPr>
              <a:xfrm>
                <a:off x="7561432" y="4331631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Объект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32" y="4331631"/>
                <a:ext cx="838200" cy="520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62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45746"/>
              </p:ext>
            </p:extLst>
          </p:nvPr>
        </p:nvGraphicFramePr>
        <p:xfrm>
          <a:off x="471190" y="1319064"/>
          <a:ext cx="9793087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5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декомпозиция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Дерево</a:t>
                      </a:r>
                      <a:r>
                        <a:rPr lang="ru-RU" sz="2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отрезков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>
              <a:xfrm>
                <a:off x="6424613" y="5584825"/>
                <a:ext cx="1130300" cy="6731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13" y="5584825"/>
                <a:ext cx="1130300" cy="673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 txBox="1"/>
              <p:nvPr/>
            </p:nvSpPr>
            <p:spPr>
              <a:xfrm>
                <a:off x="6397625" y="4418013"/>
                <a:ext cx="1130300" cy="6731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25" y="4418013"/>
                <a:ext cx="1130300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076011"/>
              </p:ext>
            </p:extLst>
          </p:nvPr>
        </p:nvGraphicFramePr>
        <p:xfrm>
          <a:off x="2822901" y="3374131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0" imgH="520560" progId="Equation.DSMT4">
                  <p:embed/>
                </p:oleObj>
              </mc:Choice>
              <mc:Fallback>
                <p:oleObj name="Equation" r:id="rId5" imgW="774360" imgH="52056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2901" y="3374131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>
              <a:xfrm>
                <a:off x="4537075" y="4510088"/>
                <a:ext cx="774700" cy="5207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75" y="4510088"/>
                <a:ext cx="774700" cy="520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>
              <a:xfrm>
                <a:off x="6489700" y="3381375"/>
                <a:ext cx="774700" cy="5207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0" y="3381375"/>
                <a:ext cx="774700" cy="52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>
              <a:xfrm>
                <a:off x="2822575" y="4457700"/>
                <a:ext cx="838200" cy="5207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75" y="4457700"/>
                <a:ext cx="838200" cy="520700"/>
              </a:xfrm>
              <a:prstGeom prst="rect">
                <a:avLst/>
              </a:prstGeom>
              <a:blipFill>
                <a:blip r:embed="rId9"/>
                <a:stretch>
                  <a:fillRect r="-72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 txBox="1"/>
              <p:nvPr/>
            </p:nvSpPr>
            <p:spPr>
              <a:xfrm>
                <a:off x="4445000" y="2268538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Объек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2268538"/>
                <a:ext cx="838200" cy="520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>
              <a:xfrm>
                <a:off x="4537075" y="3398838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75" y="3398838"/>
                <a:ext cx="838200" cy="520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>
              <a:xfrm>
                <a:off x="4497387" y="5661024"/>
                <a:ext cx="1130299" cy="72030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87" y="5661024"/>
                <a:ext cx="1130299" cy="7203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>
              <a:xfrm>
                <a:off x="6397625" y="2268538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25" y="2268538"/>
                <a:ext cx="838200" cy="5207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8416925" y="4440238"/>
                <a:ext cx="13589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925" y="4440238"/>
                <a:ext cx="1358900" cy="5207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5"/>
              <p:cNvSpPr txBox="1"/>
              <p:nvPr/>
            </p:nvSpPr>
            <p:spPr>
              <a:xfrm>
                <a:off x="8380413" y="3360738"/>
                <a:ext cx="13589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13" y="3360738"/>
                <a:ext cx="1358900" cy="5207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6"/>
              <p:cNvSpPr txBox="1"/>
              <p:nvPr/>
            </p:nvSpPr>
            <p:spPr>
              <a:xfrm>
                <a:off x="8416925" y="2300288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Объект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925" y="2300288"/>
                <a:ext cx="838200" cy="5207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7"/>
              <p:cNvSpPr txBox="1"/>
              <p:nvPr/>
            </p:nvSpPr>
            <p:spPr>
              <a:xfrm>
                <a:off x="8491538" y="5584825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Объект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5584825"/>
                <a:ext cx="838200" cy="5207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99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2151727"/>
            <a:ext cx="112230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</a:t>
            </a:r>
            <a:r>
              <a:rPr lang="ru-RU" sz="3200" dirty="0" err="1"/>
              <a:t>татическая</a:t>
            </a:r>
            <a:r>
              <a:rPr lang="ru-RU" sz="3200" dirty="0"/>
              <a:t> </a:t>
            </a:r>
            <a:r>
              <a:rPr lang="en-US" sz="3200" dirty="0"/>
              <a:t>online</a:t>
            </a:r>
            <a:r>
              <a:rPr lang="ru-RU" sz="3200" dirty="0"/>
              <a:t> задача</a:t>
            </a:r>
            <a:endParaRPr lang="en-US" sz="3200" dirty="0"/>
          </a:p>
          <a:p>
            <a:pPr algn="ctr"/>
            <a:r>
              <a:rPr lang="ru-RU" sz="3200" dirty="0"/>
              <a:t> </a:t>
            </a:r>
            <a:endParaRPr lang="en-US" sz="3200" dirty="0"/>
          </a:p>
          <a:p>
            <a:pPr algn="ctr"/>
            <a:r>
              <a:rPr lang="en-US" sz="3200" b="1" dirty="0"/>
              <a:t>RMQ</a:t>
            </a:r>
            <a:r>
              <a:rPr lang="en-US" sz="3200" dirty="0"/>
              <a:t> — </a:t>
            </a:r>
            <a:r>
              <a:rPr lang="en-US" sz="3200" b="1" dirty="0"/>
              <a:t>R</a:t>
            </a:r>
            <a:r>
              <a:rPr lang="en-US" sz="3200" dirty="0"/>
              <a:t>ange </a:t>
            </a:r>
            <a:r>
              <a:rPr lang="en-US" sz="3200" b="1" dirty="0"/>
              <a:t>M</a:t>
            </a:r>
            <a:r>
              <a:rPr lang="en-US" sz="3200" dirty="0"/>
              <a:t>inimum </a:t>
            </a:r>
            <a:r>
              <a:rPr lang="en-US" sz="3200" b="1" dirty="0"/>
              <a:t>Q</a:t>
            </a:r>
            <a:r>
              <a:rPr lang="en-US" sz="3200" dirty="0"/>
              <a:t>uery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(</a:t>
            </a:r>
            <a:r>
              <a:rPr lang="ru-RU" sz="3200" dirty="0"/>
              <a:t>запрос минимума на отрезке)</a:t>
            </a:r>
          </a:p>
        </p:txBody>
      </p:sp>
    </p:spTree>
    <p:extLst>
      <p:ext uri="{BB962C8B-B14F-4D97-AF65-F5344CB8AC3E}">
        <p14:creationId xmlns:p14="http://schemas.microsoft.com/office/powerpoint/2010/main" val="425824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1384" y="1793348"/>
                <a:ext cx="10257488" cy="230853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ru-RU" dirty="0"/>
                  <a:t>Задана последовательность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чисел: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/>
              </a:p>
              <a:p>
                <a:pPr marL="857250" lvl="2" indent="0">
                  <a:buNone/>
                </a:pPr>
                <a:r>
                  <a:rPr lang="ru-RU" dirty="0"/>
                  <a:t>Поступают запросы </a:t>
                </a:r>
                <a:r>
                  <a:rPr lang="ru-RU" i="1" dirty="0"/>
                  <a:t>минимума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𝐅𝐢𝐧𝐝𝐌𝐢𝐧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найти минимум на полуинтервале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b="0" dirty="0"/>
                  <a:t>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857250" lvl="2" indent="0">
                  <a:buNone/>
                </a:pPr>
                <a:r>
                  <a:rPr lang="ru-RU" u="sng" dirty="0"/>
                  <a:t>Запросов модификации </a:t>
                </a:r>
                <a:r>
                  <a:rPr lang="ru-RU" b="1" u="sng" dirty="0"/>
                  <a:t>нет</a:t>
                </a:r>
                <a:r>
                  <a:rPr lang="en-US" b="1" u="sng" dirty="0"/>
                  <a:t>.</a:t>
                </a:r>
                <a:endParaRPr lang="ru-RU" b="1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1384" y="1793348"/>
                <a:ext cx="10257488" cy="2308537"/>
              </a:xfrm>
              <a:blipFill>
                <a:blip r:embed="rId2"/>
                <a:stretch>
                  <a:fillRect t="-2111" b="-42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95399" y="4797152"/>
                <a:ext cx="1107902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Можно решать корневой декомпозицией или деревом отрезков.</a:t>
                </a:r>
              </a:p>
              <a:p>
                <a:r>
                  <a:rPr lang="ru-RU" sz="2400" dirty="0"/>
                  <a:t>Однако научимся отвечать на каждый запрос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99" y="4797152"/>
                <a:ext cx="1107902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26" t="-588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>
            <a:off x="1015784" y="1797629"/>
            <a:ext cx="0" cy="2304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92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14172"/>
              </p:ext>
            </p:extLst>
          </p:nvPr>
        </p:nvGraphicFramePr>
        <p:xfrm>
          <a:off x="6816080" y="1560531"/>
          <a:ext cx="2745958" cy="70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33948"/>
                  </a:ext>
                </a:extLst>
              </a:tr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44957"/>
              </p:ext>
            </p:extLst>
          </p:nvPr>
        </p:nvGraphicFramePr>
        <p:xfrm>
          <a:off x="6432693" y="2646652"/>
          <a:ext cx="3631953" cy="260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32693" y="19139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>
              <a:xfrm>
                <a:off x="1343313" y="3499985"/>
                <a:ext cx="3068017" cy="6463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BY" sz="2000" b="1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13" y="3499985"/>
                <a:ext cx="3068017" cy="646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35540" y="1335508"/>
                <a:ext cx="55237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Сначала рассмотрим решение  «в лоб»: </a:t>
                </a:r>
              </a:p>
              <a:p>
                <a:pPr lvl="1" algn="just"/>
                <a:r>
                  <a:rPr lang="ru-RU" dirty="0"/>
                  <a:t>для всех пар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просчитаем минимум массива </a:t>
                </a:r>
                <a:r>
                  <a:rPr lang="en-US" dirty="0"/>
                  <a:t>A </a:t>
                </a:r>
                <a:r>
                  <a:rPr lang="ru-RU" dirty="0"/>
                  <a:t>на полуинтервале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занесём в таблицу</a:t>
                </a:r>
                <a:r>
                  <a:rPr lang="en-US" dirty="0"/>
                  <a:t> T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0" y="1335508"/>
                <a:ext cx="5523768" cy="923330"/>
              </a:xfrm>
              <a:prstGeom prst="rect">
                <a:avLst/>
              </a:prstGeom>
              <a:blipFill>
                <a:blip r:embed="rId3"/>
                <a:stretch>
                  <a:fillRect l="-993" t="-3289" r="-883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335360" y="2782669"/>
            <a:ext cx="523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 как каждый элемент таблицы по рекуррентному соотношению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092000" y="5564390"/>
                <a:ext cx="5018201" cy="716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/>
                  <a:t>Затраты на дополнительную память (таблица </a:t>
                </a:r>
                <a:r>
                  <a:rPr lang="en-US" dirty="0"/>
                  <a:t>T)</a:t>
                </a:r>
                <a:r>
                  <a:rPr lang="ru-RU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 b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000" y="5564390"/>
                <a:ext cx="5018201" cy="716735"/>
              </a:xfrm>
              <a:prstGeom prst="rect">
                <a:avLst/>
              </a:prstGeom>
              <a:blipFill>
                <a:blip r:embed="rId4"/>
                <a:stretch>
                  <a:fillRect t="-5128" r="-182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245333" y="5047893"/>
                <a:ext cx="1050929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333" y="5047893"/>
                <a:ext cx="1050929" cy="43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6237421" y="376562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68222" y="4264700"/>
            <a:ext cx="4805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может быть вычислен за константу, то время </a:t>
            </a:r>
            <a:r>
              <a:rPr lang="ru-RU" dirty="0" err="1"/>
              <a:t>предподсчёта</a:t>
            </a:r>
            <a:r>
              <a:rPr lang="ru-RU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2876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2836909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ru-RU" dirty="0"/>
              <a:t>Идея —</a:t>
            </a:r>
            <a:r>
              <a:rPr lang="en-US" dirty="0"/>
              <a:t> </a:t>
            </a:r>
            <a:r>
              <a:rPr lang="ru-RU" dirty="0" err="1"/>
              <a:t>разреди́ть</a:t>
            </a:r>
            <a:r>
              <a:rPr lang="ru-RU" dirty="0"/>
              <a:t> таблицу</a:t>
            </a:r>
            <a:r>
              <a:rPr lang="en-US" dirty="0"/>
              <a:t>, </a:t>
            </a:r>
            <a:r>
              <a:rPr lang="ru-RU" dirty="0"/>
              <a:t>убрать часть информации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ru-RU" dirty="0"/>
              <a:t>Будем хранить минимумы для тех интервалов, длины которых являются </a:t>
            </a:r>
            <a:r>
              <a:rPr lang="ru-RU" i="1" dirty="0"/>
              <a:t>степенями двойки</a:t>
            </a:r>
          </a:p>
          <a:p>
            <a:pPr>
              <a:spcAft>
                <a:spcPts val="1000"/>
              </a:spcAft>
            </a:pPr>
            <a:r>
              <a:rPr lang="ru-RU" dirty="0"/>
              <a:t>Такая структура называется </a:t>
            </a:r>
            <a:r>
              <a:rPr lang="en-US" b="1" i="1" dirty="0"/>
              <a:t>sparse table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рус. </a:t>
            </a:r>
            <a:r>
              <a:rPr lang="ru-RU" i="1" dirty="0"/>
              <a:t>разрежённая таблица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632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Иначе говоря, для каждой позиции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храним минимумы на интервалах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1, 2, 4, 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вправо от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dirty="0"/>
                  <a:t> памяти,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dirty="0"/>
                  <a:t> времени на построение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70570"/>
              </p:ext>
            </p:extLst>
          </p:nvPr>
        </p:nvGraphicFramePr>
        <p:xfrm>
          <a:off x="1056525" y="4662544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63552" y="4221088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24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221088"/>
                <a:ext cx="36112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/>
          <p:cNvCxnSpPr/>
          <p:nvPr/>
        </p:nvCxnSpPr>
        <p:spPr>
          <a:xfrm>
            <a:off x="2064637" y="5166600"/>
            <a:ext cx="3611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064637" y="523860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064637" y="5310616"/>
            <a:ext cx="13681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064637" y="5382624"/>
            <a:ext cx="2736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064637" y="5454632"/>
            <a:ext cx="540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40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table. </a:t>
            </a:r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Шаг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507312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Шаг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507312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74074" r="-906796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9038" t="-174074" r="-798077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Шаг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419296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Шаг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419296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174074" r="-906796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9038" t="-174074" r="-798077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Шаг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337115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Шаг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337115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Шаг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163338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Шаг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163338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Шаг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422510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Шаг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422510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Шаг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987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Шаг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987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Шаг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23136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Шаг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23136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Шаг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715018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Шаг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715018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Шаг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8542402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Шаг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8542402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Шаг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88354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Шаг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88354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Шаг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66133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Шаг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66133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2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2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Шаг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65387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Шаг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65387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3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3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Шаг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615880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Шаг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615880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Шаг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095043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Шаг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095043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5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5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Шаг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887452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Шаг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887452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6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6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Шаг 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481301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Шаг 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481301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7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7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68208" y="1600200"/>
                <a:ext cx="405014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⁡{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1600200"/>
                <a:ext cx="4050147" cy="9592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9B8CF439-9EC6-4999-B7FE-4FD2AC863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96686"/>
              </p:ext>
            </p:extLst>
          </p:nvPr>
        </p:nvGraphicFramePr>
        <p:xfrm>
          <a:off x="130213" y="2461747"/>
          <a:ext cx="79930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E72A79-A4A2-4C1E-9CD9-3FC62385AAC9}"/>
              </a:ext>
            </a:extLst>
          </p:cNvPr>
          <p:cNvSpPr txBox="1"/>
          <p:nvPr/>
        </p:nvSpPr>
        <p:spPr>
          <a:xfrm>
            <a:off x="136824" y="1344731"/>
            <a:ext cx="2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Предположим, что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A1AFA-AF9B-440F-BDEF-1A49827A7CD5}"/>
                  </a:ext>
                </a:extLst>
              </p:cNvPr>
              <p:cNvSpPr txBox="1"/>
              <p:nvPr/>
            </p:nvSpPr>
            <p:spPr>
              <a:xfrm>
                <a:off x="479375" y="4869160"/>
                <a:ext cx="11295047" cy="833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−1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−1)−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−1</m:t>
                        </m:r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r>
                  <a:rPr lang="ru-RU" sz="2400" dirty="0"/>
                  <a:t>                                                                                         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A1AFA-AF9B-440F-BDEF-1A49827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5" y="4869160"/>
                <a:ext cx="11295047" cy="833690"/>
              </a:xfrm>
              <a:prstGeom prst="rect">
                <a:avLst/>
              </a:prstGeom>
              <a:blipFill>
                <a:blip r:embed="rId2"/>
                <a:stretch>
                  <a:fillRect t="-8029" b="-189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D8E5E-8BDF-4748-85A7-C8B4D667B709}"/>
                  </a:ext>
                </a:extLst>
              </p:cNvPr>
              <p:cNvSpPr txBox="1"/>
              <p:nvPr/>
            </p:nvSpPr>
            <p:spPr>
              <a:xfrm>
                <a:off x="2667139" y="1363173"/>
                <a:ext cx="2304255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D8E5E-8BDF-4748-85A7-C8B4D667B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39" y="1363173"/>
                <a:ext cx="2304255" cy="468205"/>
              </a:xfrm>
              <a:prstGeom prst="rect">
                <a:avLst/>
              </a:prstGeom>
              <a:blipFill>
                <a:blip r:embed="rId3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853AA5-1DD6-4CEF-A625-A5E124E14CCE}"/>
              </a:ext>
            </a:extLst>
          </p:cNvPr>
          <p:cNvSpPr txBox="1"/>
          <p:nvPr/>
        </p:nvSpPr>
        <p:spPr>
          <a:xfrm>
            <a:off x="238080" y="4118473"/>
            <a:ext cx="585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Оценим число «лишних» ячеек в таблице.</a:t>
            </a:r>
            <a:r>
              <a:rPr lang="en-US" sz="2400" dirty="0"/>
              <a:t>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03B739-F89C-4FDF-9665-3186B15832A8}"/>
                  </a:ext>
                </a:extLst>
              </p:cNvPr>
              <p:cNvSpPr txBox="1"/>
              <p:nvPr/>
            </p:nvSpPr>
            <p:spPr>
              <a:xfrm>
                <a:off x="166072" y="1801787"/>
                <a:ext cx="79638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smtClean="0">
                        <a:latin typeface="Cambria Math" panose="02040503050406030204" pitchFamily="18" charset="0"/>
                      </a:rPr>
                      <m:t>Р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азреженная таблица занимает 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 ячеек памяти</a:t>
                </a:r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03B739-F89C-4FDF-9665-3186B1583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2" y="1801787"/>
                <a:ext cx="7963841" cy="461665"/>
              </a:xfrm>
              <a:prstGeom prst="rect">
                <a:avLst/>
              </a:prstGeom>
              <a:blipFill>
                <a:blip r:embed="rId4"/>
                <a:stretch>
                  <a:fillRect l="-153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5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задач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029" y="1657546"/>
            <a:ext cx="9096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Если сначала все интервальные запросы поступили (после чего они все могли быть проанализированы), а только потом формируются ответы на них, то говорят про </a:t>
            </a:r>
            <a:r>
              <a:rPr lang="ru-RU" sz="2800" b="1" dirty="0"/>
              <a:t>офлайн</a:t>
            </a:r>
            <a:r>
              <a:rPr lang="ru-RU" sz="2800" dirty="0"/>
              <a:t> (англ.</a:t>
            </a:r>
            <a:r>
              <a:rPr lang="en-US" sz="2800" b="1" dirty="0"/>
              <a:t>off line</a:t>
            </a:r>
            <a:r>
              <a:rPr lang="ru-RU" sz="2800" b="1" dirty="0"/>
              <a:t>)</a:t>
            </a:r>
            <a:r>
              <a:rPr lang="en-US" sz="2800" dirty="0"/>
              <a:t> </a:t>
            </a:r>
            <a:r>
              <a:rPr lang="ru-RU" sz="2800" dirty="0"/>
              <a:t>версию задачи.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56894" y="1488751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</a:t>
            </a:r>
            <a:r>
              <a:rPr lang="en-US" dirty="0"/>
              <a:t>-</a:t>
            </a:r>
            <a:r>
              <a:rPr lang="ru-RU" dirty="0"/>
              <a:t>1</a:t>
            </a:r>
          </a:p>
          <a:p>
            <a:r>
              <a:rPr lang="ru-RU" dirty="0"/>
              <a:t>запрос</a:t>
            </a:r>
            <a:r>
              <a:rPr lang="en-US" dirty="0"/>
              <a:t>-</a:t>
            </a:r>
            <a:r>
              <a:rPr lang="ru-RU" dirty="0"/>
              <a:t>2</a:t>
            </a:r>
          </a:p>
          <a:p>
            <a:r>
              <a:rPr lang="ru-RU" dirty="0"/>
              <a:t>…</a:t>
            </a:r>
          </a:p>
          <a:p>
            <a:r>
              <a:rPr lang="ru-RU" dirty="0"/>
              <a:t>запрос-</a:t>
            </a:r>
            <a:r>
              <a:rPr lang="en-US" dirty="0"/>
              <a:t>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256894" y="2720499"/>
            <a:ext cx="1440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b="1" dirty="0">
                <a:solidFill>
                  <a:srgbClr val="0A0A0C"/>
                </a:solidFill>
              </a:rPr>
              <a:t>ответ-1</a:t>
            </a:r>
          </a:p>
          <a:p>
            <a:pPr lvl="1"/>
            <a:r>
              <a:rPr lang="ru-RU" b="1" dirty="0">
                <a:solidFill>
                  <a:srgbClr val="0A0A0C"/>
                </a:solidFill>
              </a:rPr>
              <a:t>ответ-2</a:t>
            </a:r>
          </a:p>
          <a:p>
            <a:pPr lvl="1"/>
            <a:r>
              <a:rPr lang="ru-RU" b="1" dirty="0">
                <a:solidFill>
                  <a:srgbClr val="0A0A0C"/>
                </a:solidFill>
              </a:rPr>
              <a:t>…</a:t>
            </a:r>
          </a:p>
          <a:p>
            <a:pPr lvl="1"/>
            <a:r>
              <a:rPr lang="ru-RU" b="1" dirty="0">
                <a:solidFill>
                  <a:srgbClr val="0A0A0C"/>
                </a:solidFill>
              </a:rPr>
              <a:t>ответ-</a:t>
            </a:r>
            <a:r>
              <a:rPr lang="en-US" b="1" dirty="0">
                <a:solidFill>
                  <a:srgbClr val="0A0A0C"/>
                </a:solidFill>
              </a:rPr>
              <a:t>k</a:t>
            </a:r>
            <a:endParaRPr lang="ru-RU" b="1" dirty="0">
              <a:solidFill>
                <a:srgbClr val="0A0A0C"/>
              </a:solidFill>
            </a:endParaRPr>
          </a:p>
        </p:txBody>
      </p:sp>
      <p:cxnSp>
        <p:nvCxnSpPr>
          <p:cNvPr id="9" name="Прямая соединительная линия 8"/>
          <p:cNvCxnSpPr>
            <a:stCxn id="13" idx="1"/>
          </p:cNvCxnSpPr>
          <p:nvPr/>
        </p:nvCxnSpPr>
        <p:spPr>
          <a:xfrm>
            <a:off x="10227790" y="2671944"/>
            <a:ext cx="1469265" cy="1101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801" y="3887982"/>
            <a:ext cx="9096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Если же поступает запрос, сразу даётся на него ответ и только после ответа на предыдущий запрос идёт следующий запрос, то говорят про </a:t>
            </a:r>
            <a:r>
              <a:rPr lang="ru-RU" sz="2800" b="1" dirty="0"/>
              <a:t>онлайн</a:t>
            </a:r>
            <a:r>
              <a:rPr lang="ru-RU" sz="2800" dirty="0"/>
              <a:t> (англ. </a:t>
            </a:r>
            <a:r>
              <a:rPr lang="ru-RU" sz="2800" b="1" dirty="0"/>
              <a:t>о</a:t>
            </a:r>
            <a:r>
              <a:rPr lang="en-US" sz="2800" b="1" dirty="0" err="1"/>
              <a:t>nline</a:t>
            </a:r>
            <a:r>
              <a:rPr lang="ru-RU" sz="2800" b="1" dirty="0"/>
              <a:t>)</a:t>
            </a:r>
            <a:r>
              <a:rPr lang="en-US" sz="2800" dirty="0"/>
              <a:t> </a:t>
            </a:r>
            <a:r>
              <a:rPr lang="ru-RU" sz="2800" dirty="0"/>
              <a:t>версию задачи.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48630" y="4277404"/>
            <a:ext cx="1358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</a:t>
            </a:r>
            <a:r>
              <a:rPr lang="en-US" dirty="0"/>
              <a:t>-</a:t>
            </a:r>
            <a:r>
              <a:rPr lang="ru-RU" dirty="0"/>
              <a:t>1</a:t>
            </a:r>
          </a:p>
          <a:p>
            <a:pPr lvl="1"/>
            <a:r>
              <a:rPr lang="ru-RU" b="1" dirty="0"/>
              <a:t>ответ-1</a:t>
            </a:r>
          </a:p>
          <a:p>
            <a:r>
              <a:rPr lang="ru-RU" dirty="0"/>
              <a:t>запрос</a:t>
            </a:r>
            <a:r>
              <a:rPr lang="en-US" dirty="0"/>
              <a:t>-</a:t>
            </a:r>
            <a:r>
              <a:rPr lang="ru-RU" dirty="0"/>
              <a:t>2</a:t>
            </a:r>
          </a:p>
          <a:p>
            <a:pPr lvl="1"/>
            <a:r>
              <a:rPr lang="ru-RU" b="1" dirty="0"/>
              <a:t>ответ-2</a:t>
            </a:r>
          </a:p>
          <a:p>
            <a:r>
              <a:rPr lang="ru-RU" dirty="0"/>
              <a:t>…</a:t>
            </a:r>
          </a:p>
          <a:p>
            <a:r>
              <a:rPr lang="ru-RU" dirty="0"/>
              <a:t>запрос-</a:t>
            </a:r>
            <a:r>
              <a:rPr lang="en-US" dirty="0"/>
              <a:t>k</a:t>
            </a:r>
            <a:endParaRPr lang="ru-RU" dirty="0"/>
          </a:p>
          <a:p>
            <a:pPr lvl="1"/>
            <a:r>
              <a:rPr lang="ru-RU" b="1" dirty="0"/>
              <a:t>ответ-</a:t>
            </a:r>
            <a:r>
              <a:rPr lang="en-US" b="1" dirty="0"/>
              <a:t>k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227790" y="1455905"/>
            <a:ext cx="1498367" cy="243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227790" y="3984853"/>
            <a:ext cx="1469266" cy="2319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266511" y="57038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14029" y="5850331"/>
            <a:ext cx="889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Мы будем в нашей лекции рассматривать</a:t>
            </a:r>
            <a:r>
              <a:rPr lang="en-US" sz="2400" b="1" dirty="0">
                <a:solidFill>
                  <a:srgbClr val="0070C0"/>
                </a:solidFill>
              </a:rPr>
              <a:t> online </a:t>
            </a:r>
            <a:r>
              <a:rPr lang="ru-RU" sz="2400" b="1" dirty="0">
                <a:solidFill>
                  <a:srgbClr val="0070C0"/>
                </a:solidFill>
              </a:rPr>
              <a:t>версию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3658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 animBg="1"/>
      <p:bldP spid="14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6996" y="1628800"/>
                <a:ext cx="10981708" cy="4525963"/>
              </a:xfrm>
            </p:spPr>
            <p:txBody>
              <a:bodyPr/>
              <a:lstStyle/>
              <a:p>
                <a:r>
                  <a:rPr lang="ru-RU" dirty="0"/>
                  <a:t>Нужно найти минимум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максимальная степень</a:t>
                </a:r>
                <a:r>
                  <a:rPr lang="en-US" dirty="0"/>
                  <a:t> </a:t>
                </a:r>
                <a:r>
                  <a:rPr lang="ru-RU" dirty="0"/>
                  <a:t>такая,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/>
                  <a:t> не превосходит длины интервала: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dirty="0"/>
              </a:p>
              <a:p>
                <a:pPr algn="just"/>
                <a:r>
                  <a:rPr lang="ru-RU" dirty="0"/>
                  <a:t>Интервал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покрывается не более чем двумя перекрывающимися интервалами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/>
                  <a:t> (начало первого интервала фиксируется на левой границе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, а второго – на правой границе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6996" y="1628800"/>
                <a:ext cx="10981708" cy="4525963"/>
              </a:xfrm>
              <a:blipFill>
                <a:blip r:embed="rId2"/>
                <a:stretch>
                  <a:fillRect l="-999" t="-1211" r="-11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2486204" y="4643742"/>
            <a:ext cx="234815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2927648" y="4345864"/>
            <a:ext cx="216024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27448" y="5390787"/>
            <a:ext cx="43204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94055" y="4770395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55" y="4770395"/>
                <a:ext cx="4832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62006" y="5684425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06" y="5684425"/>
                <a:ext cx="483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68441" y="5348883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41" y="5348883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89303" y="4990707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03" y="4990707"/>
                <a:ext cx="317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145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Ответ на запрос минимума  на полуинтервале можно вычислить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Формула является корректной, так как бинарная операция минимума обладает свойствами </a:t>
                </a:r>
                <a:r>
                  <a:rPr lang="ru-RU" b="1" dirty="0"/>
                  <a:t>ассоциативности, коммутативности и идемпотентность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10" t="-1348" r="-11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5590248" y="3331553"/>
            <a:ext cx="234815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6031692" y="3033675"/>
            <a:ext cx="216024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231492" y="4078598"/>
            <a:ext cx="43204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8099" y="3458206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99" y="3458206"/>
                <a:ext cx="48320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66050" y="4372236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50" y="4372236"/>
                <a:ext cx="48320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72485" y="403669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85" y="4036694"/>
                <a:ext cx="3516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93347" y="3678518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47" y="3678518"/>
                <a:ext cx="31701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77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бинарного отношения минимума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9376" y="1556792"/>
            <a:ext cx="11017224" cy="4824536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ru-RU" b="1" dirty="0"/>
              <a:t>Ассоциативность</a:t>
            </a:r>
            <a:r>
              <a:rPr lang="ru-RU" dirty="0"/>
              <a:t>  (выполнять операции можно в произвольном порядке, т.е. допускается любой порядок расстановки скобок):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 startAt="2"/>
            </a:pPr>
            <a:r>
              <a:rPr lang="ru-RU" b="1" dirty="0"/>
              <a:t>Коммутативность</a:t>
            </a:r>
            <a:r>
              <a:rPr lang="ru-RU" dirty="0"/>
              <a:t> (можно располагать элементы в произвольном порядке, переставляя их):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ru-RU" dirty="0"/>
          </a:p>
          <a:p>
            <a:pPr marL="914400" lvl="1" indent="-514350">
              <a:buFont typeface="+mj-lt"/>
              <a:buAutoNum type="arabicPeriod" startAt="3"/>
            </a:pPr>
            <a:r>
              <a:rPr lang="ru-RU" b="1" dirty="0"/>
              <a:t>Идемпотентность </a:t>
            </a:r>
            <a:r>
              <a:rPr lang="ru-RU" dirty="0"/>
              <a:t>(благодаря этому свойству мы сможем работать на пересекающихся отрезках):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8503"/>
              </p:ext>
            </p:extLst>
          </p:nvPr>
        </p:nvGraphicFramePr>
        <p:xfrm>
          <a:off x="4387788" y="2438028"/>
          <a:ext cx="320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520560" progId="Equation.DSMT4">
                  <p:embed/>
                </p:oleObj>
              </mc:Choice>
              <mc:Fallback>
                <p:oleObj name="Equation" r:id="rId2" imgW="3200400" imgH="52056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87788" y="2438028"/>
                        <a:ext cx="32004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24320"/>
              </p:ext>
            </p:extLst>
          </p:nvPr>
        </p:nvGraphicFramePr>
        <p:xfrm>
          <a:off x="4933059" y="3674864"/>
          <a:ext cx="172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330120" progId="Equation.DSMT4">
                  <p:embed/>
                </p:oleObj>
              </mc:Choice>
              <mc:Fallback>
                <p:oleObj name="Equation" r:id="rId4" imgW="1726920" imgH="33012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3059" y="3674864"/>
                        <a:ext cx="1727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481092"/>
              </p:ext>
            </p:extLst>
          </p:nvPr>
        </p:nvGraphicFramePr>
        <p:xfrm>
          <a:off x="5148959" y="5589240"/>
          <a:ext cx="1295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41200" progId="Equation.DSMT4">
                  <p:embed/>
                </p:oleObj>
              </mc:Choice>
              <mc:Fallback>
                <p:oleObj name="Equation" r:id="rId6" imgW="1295280" imgH="241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959" y="5589240"/>
                        <a:ext cx="1295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735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бинарного отношения минимума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42967"/>
              </p:ext>
            </p:extLst>
          </p:nvPr>
        </p:nvGraphicFramePr>
        <p:xfrm>
          <a:off x="1980501" y="2223561"/>
          <a:ext cx="425745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1137"/>
              </p:ext>
            </p:extLst>
          </p:nvPr>
        </p:nvGraphicFramePr>
        <p:xfrm>
          <a:off x="4825836" y="2382934"/>
          <a:ext cx="474317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 rot="16200000">
            <a:off x="6625772" y="1006054"/>
            <a:ext cx="659034" cy="4255999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 rot="5400000">
            <a:off x="3869243" y="-136963"/>
            <a:ext cx="486630" cy="4250788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160806" y="2705150"/>
            <a:ext cx="3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</a:t>
            </a:r>
            <a:endParaRPr lang="ru-RU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/>
              <p:cNvSpPr txBox="1"/>
              <p:nvPr/>
            </p:nvSpPr>
            <p:spPr>
              <a:xfrm>
                <a:off x="230188" y="3829050"/>
                <a:ext cx="11626452" cy="20542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∘…∘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∘…</m:t>
                          </m:r>
                          <m: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ассоциативность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коммутативность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ассоциативность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идемпотентность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sz="24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∘…∘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2" name="Объект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88" y="3829050"/>
                <a:ext cx="11626452" cy="205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673882" y="22542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BC374D-0E15-4FC9-91ED-387570E2FFE9}"/>
                  </a:ext>
                </a:extLst>
              </p:cNvPr>
              <p:cNvSpPr txBox="1"/>
              <p:nvPr/>
            </p:nvSpPr>
            <p:spPr>
              <a:xfrm>
                <a:off x="551384" y="1307090"/>
                <a:ext cx="10801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Например, покажем, что </a:t>
                </a:r>
                <a:r>
                  <a:rPr lang="ru-RU" b="1" dirty="0"/>
                  <a:t>минимум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ru-RU" dirty="0"/>
                          <m:t>на 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ru-RU" dirty="0"/>
                          <m:t>на 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BC374D-0E15-4FC9-91ED-387570E2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307090"/>
                <a:ext cx="10801199" cy="369332"/>
              </a:xfrm>
              <a:prstGeom prst="rect">
                <a:avLst/>
              </a:prstGeom>
              <a:blipFill>
                <a:blip r:embed="rId3"/>
                <a:stretch>
                  <a:fillRect l="-45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13015-69F9-4A50-91F8-FCE5A4EDECD4}"/>
                  </a:ext>
                </a:extLst>
              </p:cNvPr>
              <p:cNvSpPr txBox="1"/>
              <p:nvPr/>
            </p:nvSpPr>
            <p:spPr>
              <a:xfrm>
                <a:off x="2015193" y="266519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13015-69F9-4A50-91F8-FCE5A4ED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93" y="2665197"/>
                <a:ext cx="322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71D2C8-E25B-4C5B-A189-4D3A1C2B179D}"/>
                  </a:ext>
                </a:extLst>
              </p:cNvPr>
              <p:cNvSpPr txBox="1"/>
              <p:nvPr/>
            </p:nvSpPr>
            <p:spPr>
              <a:xfrm>
                <a:off x="6267073" y="2735928"/>
                <a:ext cx="4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71D2C8-E25B-4C5B-A189-4D3A1C2B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73" y="2735928"/>
                <a:ext cx="4001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8DC4AC-9A05-4CE1-AC7B-013DFBBEE109}"/>
                  </a:ext>
                </a:extLst>
              </p:cNvPr>
              <p:cNvSpPr txBox="1"/>
              <p:nvPr/>
            </p:nvSpPr>
            <p:spPr>
              <a:xfrm>
                <a:off x="5604322" y="2735928"/>
                <a:ext cx="8091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8DC4AC-9A05-4CE1-AC7B-013DFBBE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22" y="2735928"/>
                <a:ext cx="80918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1C907F-6362-4CC0-BE29-9AA2B1394E5B}"/>
                  </a:ext>
                </a:extLst>
              </p:cNvPr>
              <p:cNvSpPr txBox="1"/>
              <p:nvPr/>
            </p:nvSpPr>
            <p:spPr>
              <a:xfrm>
                <a:off x="5636570" y="1915662"/>
                <a:ext cx="7098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1C907F-6362-4CC0-BE29-9AA2B1394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70" y="1915662"/>
                <a:ext cx="70987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26B10-019F-4404-A6A3-C0257217C06B}"/>
                  </a:ext>
                </a:extLst>
              </p:cNvPr>
              <p:cNvSpPr txBox="1"/>
              <p:nvPr/>
            </p:nvSpPr>
            <p:spPr>
              <a:xfrm>
                <a:off x="4663151" y="2735928"/>
                <a:ext cx="883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26B10-019F-4404-A6A3-C0257217C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51" y="2735928"/>
                <a:ext cx="88330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24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7848" y="220001"/>
            <a:ext cx="7022571" cy="954360"/>
          </a:xfrm>
        </p:spPr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81298"/>
              </p:ext>
            </p:extLst>
          </p:nvPr>
        </p:nvGraphicFramePr>
        <p:xfrm>
          <a:off x="335361" y="1540272"/>
          <a:ext cx="79928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7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48327"/>
              </p:ext>
            </p:extLst>
          </p:nvPr>
        </p:nvGraphicFramePr>
        <p:xfrm>
          <a:off x="335161" y="2132856"/>
          <a:ext cx="79930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760" y="1205832"/>
                <a:ext cx="1640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𝐅𝐢𝐧𝐝𝐌𝐢𝐧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" y="1205832"/>
                <a:ext cx="164019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9019" y="3849859"/>
                <a:ext cx="8439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max{p|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}=</m:t>
                    </m:r>
                    <m:r>
                      <m:rPr>
                        <m:nor/>
                      </m:rPr>
                      <a:rPr lang="en-US" dirty="0"/>
                      <m:t>max</m:t>
                    </m:r>
                    <m:r>
                      <m:rPr>
                        <m:nor/>
                      </m:rPr>
                      <a:rPr lang="en-US" dirty="0"/>
                      <m:t>{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}=</m:t>
                    </m:r>
                    <m:r>
                      <m:rPr>
                        <m:nor/>
                      </m:rPr>
                      <a:rPr lang="en-US" dirty="0"/>
                      <m:t>max</m:t>
                    </m:r>
                    <m:r>
                      <m:rPr>
                        <m:nor/>
                      </m:rPr>
                      <a:rPr lang="en-US" dirty="0"/>
                      <m:t>{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=2</a:t>
                </a:r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" y="3849859"/>
                <a:ext cx="843987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78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95266" y="5520219"/>
                <a:ext cx="8566063" cy="413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𝐅𝐢𝐧𝐝𝐌𝐢𝐧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2,   1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=1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66" y="5520219"/>
                <a:ext cx="8566063" cy="413062"/>
              </a:xfrm>
              <a:prstGeom prst="rect">
                <a:avLst/>
              </a:prstGeom>
              <a:blipFill>
                <a:blip r:embed="rId13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51332"/>
              </p:ext>
            </p:extLst>
          </p:nvPr>
        </p:nvGraphicFramePr>
        <p:xfrm>
          <a:off x="727057" y="4647812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Правая фигурная скобка 14"/>
          <p:cNvSpPr/>
          <p:nvPr/>
        </p:nvSpPr>
        <p:spPr>
          <a:xfrm rot="5400000">
            <a:off x="4125174" y="3409414"/>
            <a:ext cx="413061" cy="3600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авая фигурная скобка 29"/>
          <p:cNvSpPr/>
          <p:nvPr/>
        </p:nvSpPr>
        <p:spPr>
          <a:xfrm rot="16200000">
            <a:off x="5042982" y="2658686"/>
            <a:ext cx="377849" cy="3600401"/>
          </a:xfrm>
          <a:prstGeom prst="rightBrace">
            <a:avLst>
              <a:gd name="adj1" fmla="val 8333"/>
              <a:gd name="adj2" fmla="val 50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3B305-95A0-476B-ADC2-DCA81748319D}"/>
                  </a:ext>
                </a:extLst>
              </p:cNvPr>
              <p:cNvSpPr txBox="1"/>
              <p:nvPr/>
            </p:nvSpPr>
            <p:spPr>
              <a:xfrm>
                <a:off x="8925988" y="2204059"/>
                <a:ext cx="3230151" cy="386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3B305-95A0-476B-ADC2-DCA81748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988" y="2204059"/>
                <a:ext cx="3230151" cy="386581"/>
              </a:xfrm>
              <a:prstGeom prst="rect">
                <a:avLst/>
              </a:prstGeom>
              <a:blipFill>
                <a:blip r:embed="rId14"/>
                <a:stretch>
                  <a:fillRect r="-377" b="-126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75824FDC-5AF4-4A26-8F20-C07BA76A80A3}"/>
              </a:ext>
            </a:extLst>
          </p:cNvPr>
          <p:cNvSpPr/>
          <p:nvPr/>
        </p:nvSpPr>
        <p:spPr>
          <a:xfrm rot="16200000">
            <a:off x="4214823" y="-799749"/>
            <a:ext cx="247189" cy="44057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E4E81-931E-4604-91B4-2263D5A851E2}"/>
              </a:ext>
            </a:extLst>
          </p:cNvPr>
          <p:cNvSpPr txBox="1"/>
          <p:nvPr/>
        </p:nvSpPr>
        <p:spPr>
          <a:xfrm>
            <a:off x="2150658" y="2876159"/>
            <a:ext cx="272934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E257E-D51A-46C3-8231-6797EA3F02E3}"/>
              </a:ext>
            </a:extLst>
          </p:cNvPr>
          <p:cNvSpPr txBox="1"/>
          <p:nvPr/>
        </p:nvSpPr>
        <p:spPr>
          <a:xfrm>
            <a:off x="3071664" y="2856943"/>
            <a:ext cx="301686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 animBg="1"/>
      <p:bldP spid="30" grpId="0" animBg="1"/>
      <p:bldP spid="17" grpId="0"/>
      <p:bldP spid="4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Дано целое число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ru-RU" dirty="0"/>
                  <a:t>Найти наибольшее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такое,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, за константное время</a:t>
                </a:r>
                <a:r>
                  <a:rPr lang="en-US" dirty="0"/>
                  <a:t> (</a:t>
                </a:r>
                <a:r>
                  <a:rPr lang="ru-RU" dirty="0"/>
                  <a:t>для этого можно сделать </a:t>
                </a:r>
                <a:r>
                  <a:rPr lang="ru-RU" dirty="0" err="1"/>
                  <a:t>предподсчёт</a:t>
                </a:r>
                <a:r>
                  <a:rPr lang="ru-RU" dirty="0"/>
                  <a:t>).</a:t>
                </a:r>
              </a:p>
              <a:p>
                <a:r>
                  <a:rPr lang="ru-RU" dirty="0"/>
                  <a:t>Подходы</a:t>
                </a:r>
              </a:p>
              <a:p>
                <a:pPr lvl="1"/>
                <a:r>
                  <a:rPr lang="ru-RU" dirty="0"/>
                  <a:t>Формула</a:t>
                </a:r>
              </a:p>
              <a:p>
                <a:pPr lvl="1"/>
                <a:r>
                  <a:rPr lang="ru-RU" dirty="0"/>
                  <a:t>Динамическое программирование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950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запрос. Примеры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29973"/>
              </p:ext>
            </p:extLst>
          </p:nvPr>
        </p:nvGraphicFramePr>
        <p:xfrm>
          <a:off x="1199456" y="3140968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2544540" y="3573016"/>
            <a:ext cx="707144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898112" y="3068960"/>
            <a:ext cx="67760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49258"/>
              </p:ext>
            </p:extLst>
          </p:nvPr>
        </p:nvGraphicFramePr>
        <p:xfrm>
          <a:off x="1205072" y="4186542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>
            <a:off x="4250556" y="4607321"/>
            <a:ext cx="134138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07500"/>
              </p:ext>
            </p:extLst>
          </p:nvPr>
        </p:nvGraphicFramePr>
        <p:xfrm>
          <a:off x="1199456" y="5288508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>
            <a:off x="2558882" y="5703197"/>
            <a:ext cx="2750646" cy="1143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575720" y="5229200"/>
            <a:ext cx="269049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84232" y="3167809"/>
                <a:ext cx="113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167809"/>
                <a:ext cx="113640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84231" y="4194717"/>
                <a:ext cx="113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1" y="4194717"/>
                <a:ext cx="11364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84231" y="5286039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1" y="5286039"/>
                <a:ext cx="126464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848044" y="1763613"/>
                <a:ext cx="41199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max{p|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44" y="1763613"/>
                <a:ext cx="41199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219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4EE6FB6-ACFF-4AAA-B037-EE10D0D14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26968"/>
              </p:ext>
            </p:extLst>
          </p:nvPr>
        </p:nvGraphicFramePr>
        <p:xfrm>
          <a:off x="336306" y="1820058"/>
          <a:ext cx="11736352" cy="88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61">
                  <a:extLst>
                    <a:ext uri="{9D8B030D-6E8A-4147-A177-3AD203B41FA5}">
                      <a16:colId xmlns:a16="http://schemas.microsoft.com/office/drawing/2014/main" val="3549571864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50681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5067092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68242825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91714261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55447585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3546840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5151780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51179114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14262548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961919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48642817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413299279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579748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30168490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6560690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72112570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97590239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34747931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60761810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65332454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28347769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07249781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6008172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16704348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4515274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83054356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763657919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952788936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99084258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908891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09808440"/>
                    </a:ext>
                  </a:extLst>
                </a:gridCol>
              </a:tblGrid>
              <a:tr h="404028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BY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0282"/>
                  </a:ext>
                </a:extLst>
              </a:tr>
              <a:tr h="4848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222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2D776-FA8F-40D1-A8DA-7B43305999B0}"/>
                  </a:ext>
                </a:extLst>
              </p:cNvPr>
              <p:cNvSpPr txBox="1"/>
              <p:nvPr/>
            </p:nvSpPr>
            <p:spPr>
              <a:xfrm>
                <a:off x="0" y="1786007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2D776-FA8F-40D1-A8DA-7B4330599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6007"/>
                <a:ext cx="3116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5B90B-D658-426A-850B-B77B7D52364A}"/>
                  </a:ext>
                </a:extLst>
              </p:cNvPr>
              <p:cNvSpPr txBox="1"/>
              <p:nvPr/>
            </p:nvSpPr>
            <p:spPr>
              <a:xfrm>
                <a:off x="0" y="2132751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5B90B-D658-426A-850B-B77B7D52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2751"/>
                <a:ext cx="31169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2C1C10-369E-4C17-9F80-A9E205E35192}"/>
                  </a:ext>
                </a:extLst>
              </p:cNvPr>
              <p:cNvSpPr txBox="1"/>
              <p:nvPr/>
            </p:nvSpPr>
            <p:spPr>
              <a:xfrm>
                <a:off x="-12621" y="4148107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2C1C10-369E-4C17-9F80-A9E205E3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21" y="4148107"/>
                <a:ext cx="3116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1F62-CA91-4D4A-AC15-3E024DB29847}"/>
                  </a:ext>
                </a:extLst>
              </p:cNvPr>
              <p:cNvSpPr txBox="1"/>
              <p:nvPr/>
            </p:nvSpPr>
            <p:spPr>
              <a:xfrm>
                <a:off x="-6311" y="4503985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1F62-CA91-4D4A-AC15-3E024DB29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11" y="4503985"/>
                <a:ext cx="31169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C7783948-8365-4E3F-9841-9D74D45AC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18632"/>
              </p:ext>
            </p:extLst>
          </p:nvPr>
        </p:nvGraphicFramePr>
        <p:xfrm>
          <a:off x="263344" y="4213966"/>
          <a:ext cx="1166531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41">
                  <a:extLst>
                    <a:ext uri="{9D8B030D-6E8A-4147-A177-3AD203B41FA5}">
                      <a16:colId xmlns:a16="http://schemas.microsoft.com/office/drawing/2014/main" val="3549571864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50681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5067092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68242825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91714261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55447585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3546840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5151780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51179114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14262548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961919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48642817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413299279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579748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30168490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6560690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72112570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97590239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34747931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60761810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65332454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28347769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07249781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6008172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16704348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4515274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83054356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763657919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952788936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99084258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908891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09808440"/>
                    </a:ext>
                  </a:extLst>
                </a:gridCol>
              </a:tblGrid>
              <a:tr h="27153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02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BY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BY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BY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22208"/>
                  </a:ext>
                </a:extLst>
              </a:tr>
            </a:tbl>
          </a:graphicData>
        </a:graphic>
      </p:graphicFrame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500F4D50-7A69-E280-1735-BC24AAC01A94}"/>
              </a:ext>
            </a:extLst>
          </p:cNvPr>
          <p:cNvCxnSpPr/>
          <p:nvPr/>
        </p:nvCxnSpPr>
        <p:spPr>
          <a:xfrm>
            <a:off x="767424" y="507112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C0876A3-16BE-4A6E-CFDE-6F38EEEAF66A}"/>
              </a:ext>
            </a:extLst>
          </p:cNvPr>
          <p:cNvCxnSpPr>
            <a:cxnSpLocks/>
          </p:cNvCxnSpPr>
          <p:nvPr/>
        </p:nvCxnSpPr>
        <p:spPr>
          <a:xfrm>
            <a:off x="1487504" y="505573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AF7D01E-FAB5-BC90-505D-02F407845840}"/>
              </a:ext>
            </a:extLst>
          </p:cNvPr>
          <p:cNvCxnSpPr/>
          <p:nvPr/>
        </p:nvCxnSpPr>
        <p:spPr>
          <a:xfrm>
            <a:off x="2999672" y="5055738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2470047-B0D8-8FE6-B483-0AD0C81E35A0}"/>
              </a:ext>
            </a:extLst>
          </p:cNvPr>
          <p:cNvCxnSpPr>
            <a:cxnSpLocks/>
          </p:cNvCxnSpPr>
          <p:nvPr/>
        </p:nvCxnSpPr>
        <p:spPr>
          <a:xfrm flipV="1">
            <a:off x="5879992" y="5055738"/>
            <a:ext cx="5472608" cy="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3A23B0-1D80-7530-A50D-0FE2D2B7EE0D}"/>
                  </a:ext>
                </a:extLst>
              </p:cNvPr>
              <p:cNvSpPr txBox="1"/>
              <p:nvPr/>
            </p:nvSpPr>
            <p:spPr>
              <a:xfrm>
                <a:off x="3719736" y="3137062"/>
                <a:ext cx="3209306" cy="75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ru-BY" sz="2400" dirty="0"/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sz="2400" dirty="0"/>
              </a:p>
              <a:p>
                <a:endParaRPr lang="ru-BY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3A23B0-1D80-7530-A50D-0FE2D2B7E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3137062"/>
                <a:ext cx="3209306" cy="754437"/>
              </a:xfrm>
              <a:prstGeom prst="rect">
                <a:avLst/>
              </a:prstGeom>
              <a:blipFill>
                <a:blip r:embed="rId6"/>
                <a:stretch>
                  <a:fillRect t="-24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174BFBD-B7F7-D948-B061-907B3A909BF3}"/>
              </a:ext>
            </a:extLst>
          </p:cNvPr>
          <p:cNvCxnSpPr/>
          <p:nvPr/>
        </p:nvCxnSpPr>
        <p:spPr>
          <a:xfrm flipV="1">
            <a:off x="5591960" y="2814595"/>
            <a:ext cx="288032" cy="32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Задана полоска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клеток, клетки, некоторые клетки покрашены в чёрный цвет, остальные в белый</a:t>
                </a:r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Нужно уметь выполнять две операции: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Invert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на интервале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изменить цвет</a:t>
                </a:r>
                <a:r>
                  <a:rPr lang="en-US" dirty="0"/>
                  <a:t> </a:t>
                </a:r>
                <a:r>
                  <a:rPr lang="ru-RU" dirty="0"/>
                  <a:t>на противоположный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GetColor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получить цвет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клетки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 r="-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2870"/>
              </p:ext>
            </p:extLst>
          </p:nvPr>
        </p:nvGraphicFramePr>
        <p:xfrm>
          <a:off x="2013755" y="285293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09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задачи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464" y="2761129"/>
            <a:ext cx="1036915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0.2 Задача о сумме (реализация структур для интервальных запросов - сумма на отрезке)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011" y="1916832"/>
            <a:ext cx="1822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iRunner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2036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2836" y="2348880"/>
                <a:ext cx="10145692" cy="89269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Выполнить один любой интервальный запрос можно, конечно,  «в лоб» циклом по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ru-RU" dirty="0"/>
                  <a:t>элементам интервала — это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2836" y="2348880"/>
                <a:ext cx="10145692" cy="892693"/>
              </a:xfrm>
              <a:blipFill rotWithShape="0">
                <a:blip r:embed="rId2"/>
                <a:stretch>
                  <a:fillRect l="-1201" t="-10884" r="-1201" b="-15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530518" y="4723062"/>
            <a:ext cx="1115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7408" y="3914385"/>
            <a:ext cx="5808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Можно ли это сделать быстрее?</a:t>
            </a:r>
          </a:p>
        </p:txBody>
      </p:sp>
    </p:spTree>
    <p:extLst>
      <p:ext uri="{BB962C8B-B14F-4D97-AF65-F5344CB8AC3E}">
        <p14:creationId xmlns:p14="http://schemas.microsoft.com/office/powerpoint/2010/main" val="26201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71764" y="2791907"/>
            <a:ext cx="6660740" cy="723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400" dirty="0">
                <a:solidFill>
                  <a:srgbClr val="144E9D"/>
                </a:solidFill>
                <a:latin typeface="SFMono-Regular"/>
              </a:rPr>
              <a:t>Спасибо за внимание!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7745" y="1436637"/>
            <a:ext cx="111268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Покажем (на примере задач о сумме и минимуме на интервале), что с помощью специальных структур: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корневая эвристика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дерево отрезков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разрежённая таблица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endParaRPr lang="ru-RU" sz="2800" b="1" dirty="0">
              <a:solidFill>
                <a:srgbClr val="FF0000"/>
              </a:solidFill>
            </a:endParaRPr>
          </a:p>
          <a:p>
            <a:pPr algn="just"/>
            <a:r>
              <a:rPr lang="ru-RU" sz="2800" dirty="0"/>
              <a:t>выполнить интервальный запрос  можно быстрее.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0518" y="4723062"/>
            <a:ext cx="1115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5177" y="4221088"/>
            <a:ext cx="11159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dirty="0"/>
              <a:t>При этом сначала над данными выполняют </a:t>
            </a:r>
            <a:r>
              <a:rPr lang="ru-RU" sz="2800" b="1" dirty="0" err="1"/>
              <a:t>препроцессинг</a:t>
            </a:r>
            <a:r>
              <a:rPr lang="ru-RU" sz="2800" b="1" dirty="0"/>
              <a:t> (</a:t>
            </a:r>
            <a:r>
              <a:rPr lang="ru-RU" sz="2800" b="1" dirty="0" err="1"/>
              <a:t>предподсчёт</a:t>
            </a:r>
            <a:r>
              <a:rPr lang="ru-RU" sz="2800" b="1" dirty="0"/>
              <a:t>) − </a:t>
            </a:r>
            <a:r>
              <a:rPr lang="ru-RU" sz="2800" dirty="0"/>
              <a:t>предварительная подготовка, которая в последующем позволит эффективно обрабатывать запросы. Очевидно, что время </a:t>
            </a:r>
            <a:r>
              <a:rPr lang="ru-RU" sz="2800" dirty="0" err="1"/>
              <a:t>предподсчёта</a:t>
            </a:r>
            <a:r>
              <a:rPr lang="ru-RU" sz="2800" dirty="0"/>
              <a:t> должно быть не больше, чем суммарное время ответа на все запросы.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97745" y="4293096"/>
            <a:ext cx="0" cy="217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</a:t>
            </a:r>
            <a:r>
              <a:rPr lang="en-US" sz="3200" dirty="0"/>
              <a:t>RSQ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86901" y="1600203"/>
                <a:ext cx="10981708" cy="45651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RSQ — Range Sum Query</a:t>
                </a:r>
                <a:r>
                  <a:rPr lang="ru-RU" sz="2400" b="1" dirty="0"/>
                  <a:t> (запрос суммы на отрезке)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ru-RU" sz="2400" dirty="0"/>
                  <a:t>Задана последовательность из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чисел: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  <a:p>
                <a:r>
                  <a:rPr lang="ru-RU" sz="2400" dirty="0"/>
                  <a:t>Поступают запросы двух типов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pPr lvl="2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запрос модификации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𝐀𝐝𝐝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— </a:t>
                </a:r>
                <a:r>
                  <a:rPr lang="ru-RU" sz="2400" dirty="0"/>
                  <a:t>прибавить 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му</a:t>
                </a:r>
                <a:r>
                  <a:rPr lang="ru-RU" sz="2400" dirty="0"/>
                  <a:t> элементу число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>
                    <a:latin typeface="Consolas" panose="020B0609020204030204" pitchFamily="49" charset="0"/>
                  </a:rPr>
                  <a:t>;</a:t>
                </a:r>
              </a:p>
              <a:p>
                <a:pPr lvl="2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запрос суммы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𝐅𝐢𝐧𝐝𝐒𝐮𝐦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— </a:t>
                </a:r>
                <a:r>
                  <a:rPr lang="ru-RU" sz="2400" dirty="0"/>
                  <a:t>вычислить сумму на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6901" y="1600203"/>
                <a:ext cx="10981708" cy="4565101"/>
              </a:xfrm>
              <a:blipFill>
                <a:blip r:embed="rId2"/>
                <a:stretch>
                  <a:fillRect l="-832" t="-10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0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Обычный массив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600" y="1340768"/>
                <a:ext cx="5040560" cy="28043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Используем </a:t>
                </a:r>
                <a:r>
                  <a:rPr lang="ru-RU" b="1" dirty="0"/>
                  <a:t>обычный массив</a:t>
                </a:r>
                <a:r>
                  <a:rPr lang="ru-RU" dirty="0"/>
                  <a:t>, в котором размещены элементы: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Add(3, 2)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Add(2,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5)</a:t>
                </a:r>
              </a:p>
              <a:p>
                <a:pPr marL="457200" lvl="1" indent="0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FindSum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(1, 5)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+5=1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600" y="1340768"/>
                <a:ext cx="5040560" cy="2804337"/>
              </a:xfrm>
              <a:blipFill rotWithShape="0">
                <a:blip r:embed="rId2"/>
                <a:stretch>
                  <a:fillRect l="-2177" t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06790"/>
              </p:ext>
            </p:extLst>
          </p:nvPr>
        </p:nvGraphicFramePr>
        <p:xfrm>
          <a:off x="6023992" y="1572895"/>
          <a:ext cx="5384799" cy="11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8680"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391601"/>
                  </p:ext>
                </p:extLst>
              </p:nvPr>
            </p:nvGraphicFramePr>
            <p:xfrm>
              <a:off x="4127745" y="4669745"/>
              <a:ext cx="304892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7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40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модификация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4036">
                    <a:tc>
                      <a:txBody>
                        <a:bodyPr/>
                        <a:lstStyle/>
                        <a:p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сумма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391601"/>
                  </p:ext>
                </p:extLst>
              </p:nvPr>
            </p:nvGraphicFramePr>
            <p:xfrm>
              <a:off x="4127745" y="4669745"/>
              <a:ext cx="304892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781"/>
                    <a:gridCol w="1296144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модификация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5681" t="-6579" r="-939" b="-115789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сумма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5681" t="-108000" r="-939" b="-17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4127745" y="4083970"/>
            <a:ext cx="2184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Время работы: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896634" y="4896112"/>
            <a:ext cx="304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хотелось бы быстрее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6280" y="1731685"/>
            <a:ext cx="495649" cy="461665"/>
          </a:xfrm>
          <a:prstGeom prst="rect">
            <a:avLst/>
          </a:prstGeom>
          <a:solidFill>
            <a:srgbClr val="0A0A0C"/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03097" y="1714086"/>
            <a:ext cx="360040" cy="461665"/>
          </a:xfrm>
          <a:prstGeom prst="rect">
            <a:avLst/>
          </a:prstGeom>
          <a:solidFill>
            <a:srgbClr val="0A0A0C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Левая фигурная скобка 16"/>
          <p:cNvSpPr/>
          <p:nvPr/>
        </p:nvSpPr>
        <p:spPr>
          <a:xfrm rot="16200000">
            <a:off x="8112224" y="1394562"/>
            <a:ext cx="432048" cy="3024336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0344472" y="3142955"/>
                <a:ext cx="1208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472" y="3142955"/>
                <a:ext cx="12081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/>
          <p:cNvCxnSpPr/>
          <p:nvPr/>
        </p:nvCxnSpPr>
        <p:spPr>
          <a:xfrm>
            <a:off x="7608168" y="1731685"/>
            <a:ext cx="216024" cy="444066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8400256" y="1731685"/>
            <a:ext cx="216024" cy="444066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7320136" y="5262916"/>
            <a:ext cx="432048" cy="182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14001</TotalTime>
  <Words>5600</Words>
  <Application>Microsoft Office PowerPoint</Application>
  <PresentationFormat>Широкоэкранный</PresentationFormat>
  <Paragraphs>2082</Paragraphs>
  <Slides>60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SFMono-Regular</vt:lpstr>
      <vt:lpstr>Wingdings</vt:lpstr>
      <vt:lpstr>Тема Office</vt:lpstr>
      <vt:lpstr>Equation</vt:lpstr>
      <vt:lpstr>Структуры данных для выполнения интервальных запросов</vt:lpstr>
      <vt:lpstr>Постановка задачи</vt:lpstr>
      <vt:lpstr>Терминология</vt:lpstr>
      <vt:lpstr>Классификация задач</vt:lpstr>
      <vt:lpstr>Классификация задач</vt:lpstr>
      <vt:lpstr>Постановка задачи</vt:lpstr>
      <vt:lpstr>Постановка задачи</vt:lpstr>
      <vt:lpstr>Задача RSQ</vt:lpstr>
      <vt:lpstr>Задача RSQ. Обычный массив</vt:lpstr>
      <vt:lpstr>Задача RSQ. Префиксные суммы</vt:lpstr>
      <vt:lpstr>Задача RSQ.  Префиксные суммы</vt:lpstr>
      <vt:lpstr>Задача RSQ. Префиксные суммы</vt:lpstr>
      <vt:lpstr>Задача RSQ. Префиксные суммы</vt:lpstr>
      <vt:lpstr>Оценки</vt:lpstr>
      <vt:lpstr>Промежуточный вариант</vt:lpstr>
      <vt:lpstr>RSQ. Блоки</vt:lpstr>
      <vt:lpstr>RSQ. Блоки</vt:lpstr>
      <vt:lpstr>Выполнение операций</vt:lpstr>
      <vt:lpstr>Выполнение операций</vt:lpstr>
      <vt:lpstr>Выполнение операций</vt:lpstr>
      <vt:lpstr>Выполнение операций</vt:lpstr>
      <vt:lpstr>Оптимальный размер блока</vt:lpstr>
      <vt:lpstr>Пример реализации</vt:lpstr>
      <vt:lpstr>Оценки</vt:lpstr>
      <vt:lpstr>Дерево отрезков</vt:lpstr>
      <vt:lpstr>Пример дерева отрезков для задачи RSQ</vt:lpstr>
      <vt:lpstr>Дерево отрезков. Число вершин</vt:lpstr>
      <vt:lpstr>Дерево отрезков. Хранение</vt:lpstr>
      <vt:lpstr>Дерево отрезков. Хранение</vt:lpstr>
      <vt:lpstr>Дерево отрезков. Хранение</vt:lpstr>
      <vt:lpstr>Дерево отрезков. Хранение</vt:lpstr>
      <vt:lpstr>Дерево отрезков. Построение</vt:lpstr>
      <vt:lpstr>Дерево отрезков. Построение</vt:lpstr>
      <vt:lpstr>Дерево отрезков. Модификация</vt:lpstr>
      <vt:lpstr>Дерево отрезков. Модификация</vt:lpstr>
      <vt:lpstr>Дерево отрезков. Сумма</vt:lpstr>
      <vt:lpstr>Дерево отрезков.  Сумма. Пример</vt:lpstr>
      <vt:lpstr>Оценка времени работы</vt:lpstr>
      <vt:lpstr>Оценка времени работы</vt:lpstr>
      <vt:lpstr>Доработки</vt:lpstr>
      <vt:lpstr>Оценка времени работы</vt:lpstr>
      <vt:lpstr>Оценки</vt:lpstr>
      <vt:lpstr>Статическая задача RMQ</vt:lpstr>
      <vt:lpstr>Статическая задача RMQ</vt:lpstr>
      <vt:lpstr>Статическая задача RMQ</vt:lpstr>
      <vt:lpstr>Разрежённая таблица</vt:lpstr>
      <vt:lpstr>Разрежённая таблица</vt:lpstr>
      <vt:lpstr>Sparse table. Пример</vt:lpstr>
      <vt:lpstr>Разрежённая таблица</vt:lpstr>
      <vt:lpstr>Ответ на запрос</vt:lpstr>
      <vt:lpstr>Ответ на запрос</vt:lpstr>
      <vt:lpstr>Свойства бинарного отношения минимума </vt:lpstr>
      <vt:lpstr>Свойства бинарного отношения минимума </vt:lpstr>
      <vt:lpstr>Пример</vt:lpstr>
      <vt:lpstr>Упражнение 1</vt:lpstr>
      <vt:lpstr>Ответ на запрос. Примеры</vt:lpstr>
      <vt:lpstr>Презентация PowerPoint</vt:lpstr>
      <vt:lpstr>Упражнение 2</vt:lpstr>
      <vt:lpstr>Общие задачи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</dc:creator>
  <cp:lastModifiedBy>Victor Demianov</cp:lastModifiedBy>
  <cp:revision>583</cp:revision>
  <dcterms:created xsi:type="dcterms:W3CDTF">2015-06-29T09:09:44Z</dcterms:created>
  <dcterms:modified xsi:type="dcterms:W3CDTF">2022-10-30T18:38:24Z</dcterms:modified>
</cp:coreProperties>
</file>