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364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92" r:id="rId31"/>
    <p:sldId id="328" r:id="rId32"/>
    <p:sldId id="337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3" autoAdjust="0"/>
    <p:restoredTop sz="95394" autoAdjust="0"/>
  </p:normalViewPr>
  <p:slideViewPr>
    <p:cSldViewPr snapToGrid="0">
      <p:cViewPr varScale="1">
        <p:scale>
          <a:sx n="109" d="100"/>
          <a:sy n="109" d="100"/>
        </p:scale>
        <p:origin x="38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rive.google.com/file/d/1Zc9ad2ycl9NCwvunbHfkNApZ9NQTmes9/view?usp=sharing" TargetMode="External"/><Relationship Id="rId5" Type="http://schemas.openxmlformats.org/officeDocument/2006/relationships/hyperlink" Target="https://drive.google.com/file/d/1WDO5vfxvjT96q3VyJaPbn6OvtNIGBNXT/view?usp=sharing" TargetMode="External"/><Relationship Id="rId4" Type="http://schemas.openxmlformats.org/officeDocument/2006/relationships/hyperlink" Target="https://drive.google.com/file/d/1kR80BTkoTxzOeqmvT8vErXY_SwaeiFiR/view?usp=sharing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ОРГАНИЗАЦИЯ ПОИСКА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БИНАРНЫЕ ПОИСКОВЫЕ ДЕРЕВЬЯ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07" y="176877"/>
            <a:ext cx="3024336" cy="7686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4921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736591" y="6324311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2022 год</a:t>
            </a:r>
          </a:p>
        </p:txBody>
      </p:sp>
    </p:spTree>
    <p:extLst>
      <p:ext uri="{BB962C8B-B14F-4D97-AF65-F5344CB8AC3E}">
        <p14:creationId xmlns:p14="http://schemas.microsoft.com/office/powerpoint/2010/main" val="424222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2108105" y="2739665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2813542" y="3214454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5166253" y="573338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3984274" y="573338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4731855" y="501931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4177475" y="440837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3450038" y="3848233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291130" y="5733382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905267" y="5019315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1500386" y="4404408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2366397" y="3788510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0" y="3371096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749065" y="2853870"/>
            <a:ext cx="52062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1518833" y="2263450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676569" y="3791491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1377036" y="3303558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Овал 45"/>
          <p:cNvSpPr/>
          <p:nvPr/>
        </p:nvSpPr>
        <p:spPr>
          <a:xfrm>
            <a:off x="879120" y="1786566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Прямая со стрелкой 11"/>
          <p:cNvCxnSpPr>
            <a:stCxn id="42" idx="3"/>
            <a:endCxn id="41" idx="7"/>
          </p:cNvCxnSpPr>
          <p:nvPr/>
        </p:nvCxnSpPr>
        <p:spPr>
          <a:xfrm flipH="1">
            <a:off x="1193448" y="2594166"/>
            <a:ext cx="403906" cy="3164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1" idx="3"/>
            <a:endCxn id="40" idx="7"/>
          </p:cNvCxnSpPr>
          <p:nvPr/>
        </p:nvCxnSpPr>
        <p:spPr>
          <a:xfrm flipH="1">
            <a:off x="463123" y="3184586"/>
            <a:ext cx="362186" cy="2432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44" idx="7"/>
          </p:cNvCxnSpPr>
          <p:nvPr/>
        </p:nvCxnSpPr>
        <p:spPr>
          <a:xfrm flipH="1">
            <a:off x="1829390" y="3070381"/>
            <a:ext cx="368471" cy="2899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4" idx="3"/>
            <a:endCxn id="43" idx="7"/>
          </p:cNvCxnSpPr>
          <p:nvPr/>
        </p:nvCxnSpPr>
        <p:spPr>
          <a:xfrm flipH="1">
            <a:off x="1150411" y="3634274"/>
            <a:ext cx="304237" cy="2139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13" idx="3"/>
            <a:endCxn id="39" idx="0"/>
          </p:cNvCxnSpPr>
          <p:nvPr/>
        </p:nvCxnSpPr>
        <p:spPr>
          <a:xfrm flipH="1">
            <a:off x="2671297" y="3545170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37" idx="3"/>
            <a:endCxn id="36" idx="0"/>
          </p:cNvCxnSpPr>
          <p:nvPr/>
        </p:nvCxnSpPr>
        <p:spPr>
          <a:xfrm flipH="1">
            <a:off x="598199" y="5350031"/>
            <a:ext cx="387523" cy="383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39" idx="3"/>
            <a:endCxn id="38" idx="7"/>
          </p:cNvCxnSpPr>
          <p:nvPr/>
        </p:nvCxnSpPr>
        <p:spPr>
          <a:xfrm flipH="1">
            <a:off x="2019107" y="4119226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38" idx="3"/>
            <a:endCxn id="37" idx="0"/>
          </p:cNvCxnSpPr>
          <p:nvPr/>
        </p:nvCxnSpPr>
        <p:spPr>
          <a:xfrm flipH="1">
            <a:off x="1179958" y="4741896"/>
            <a:ext cx="409426" cy="2774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1342243" y="2117282"/>
            <a:ext cx="255111" cy="2029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2631244" y="3070381"/>
            <a:ext cx="260538" cy="20081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  <a:endCxn id="10" idx="1"/>
          </p:cNvCxnSpPr>
          <p:nvPr/>
        </p:nvCxnSpPr>
        <p:spPr>
          <a:xfrm>
            <a:off x="1976489" y="2594166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3" idx="5"/>
          </p:cNvCxnSpPr>
          <p:nvPr/>
        </p:nvCxnSpPr>
        <p:spPr>
          <a:xfrm>
            <a:off x="3269560" y="3545170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35" idx="5"/>
            <a:endCxn id="34" idx="1"/>
          </p:cNvCxnSpPr>
          <p:nvPr/>
        </p:nvCxnSpPr>
        <p:spPr>
          <a:xfrm>
            <a:off x="3970534" y="4178949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34" idx="5"/>
            <a:endCxn id="33" idx="0"/>
          </p:cNvCxnSpPr>
          <p:nvPr/>
        </p:nvCxnSpPr>
        <p:spPr>
          <a:xfrm>
            <a:off x="4697971" y="4739091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33" idx="3"/>
            <a:endCxn id="31" idx="0"/>
          </p:cNvCxnSpPr>
          <p:nvPr/>
        </p:nvCxnSpPr>
        <p:spPr>
          <a:xfrm flipH="1">
            <a:off x="4289174" y="5350031"/>
            <a:ext cx="531984" cy="383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33" idx="5"/>
            <a:endCxn id="49" idx="0"/>
          </p:cNvCxnSpPr>
          <p:nvPr/>
        </p:nvCxnSpPr>
        <p:spPr>
          <a:xfrm>
            <a:off x="5252351" y="5350031"/>
            <a:ext cx="218802" cy="383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>
            <a:off x="8153146" y="2739665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8" name="Овал 47"/>
          <p:cNvSpPr/>
          <p:nvPr/>
        </p:nvSpPr>
        <p:spPr>
          <a:xfrm>
            <a:off x="8858583" y="3214454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50" name="Овал 49"/>
          <p:cNvSpPr/>
          <p:nvPr/>
        </p:nvSpPr>
        <p:spPr>
          <a:xfrm>
            <a:off x="11435979" y="573338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51" name="Овал 50"/>
          <p:cNvSpPr/>
          <p:nvPr/>
        </p:nvSpPr>
        <p:spPr>
          <a:xfrm>
            <a:off x="9975923" y="573338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52" name="Овал 51"/>
          <p:cNvSpPr/>
          <p:nvPr/>
        </p:nvSpPr>
        <p:spPr>
          <a:xfrm>
            <a:off x="10723504" y="501931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53" name="Овал 52"/>
          <p:cNvSpPr/>
          <p:nvPr/>
        </p:nvSpPr>
        <p:spPr>
          <a:xfrm>
            <a:off x="10169124" y="440837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54" name="Овал 53"/>
          <p:cNvSpPr/>
          <p:nvPr/>
        </p:nvSpPr>
        <p:spPr>
          <a:xfrm>
            <a:off x="9441687" y="3848233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55" name="Овал 54"/>
          <p:cNvSpPr/>
          <p:nvPr/>
        </p:nvSpPr>
        <p:spPr>
          <a:xfrm>
            <a:off x="6336171" y="5733382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6" name="Овал 55"/>
          <p:cNvSpPr/>
          <p:nvPr/>
        </p:nvSpPr>
        <p:spPr>
          <a:xfrm>
            <a:off x="6950308" y="5019315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7" name="Овал 56"/>
          <p:cNvSpPr/>
          <p:nvPr/>
        </p:nvSpPr>
        <p:spPr>
          <a:xfrm>
            <a:off x="7545427" y="4404408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8" name="Овал 57"/>
          <p:cNvSpPr/>
          <p:nvPr/>
        </p:nvSpPr>
        <p:spPr>
          <a:xfrm>
            <a:off x="8411438" y="3788510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59" name="Овал 58"/>
          <p:cNvSpPr/>
          <p:nvPr/>
        </p:nvSpPr>
        <p:spPr>
          <a:xfrm>
            <a:off x="6045041" y="3371096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" name="Овал 60"/>
          <p:cNvSpPr/>
          <p:nvPr/>
        </p:nvSpPr>
        <p:spPr>
          <a:xfrm>
            <a:off x="6794106" y="2853870"/>
            <a:ext cx="52062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3" name="Овал 62"/>
          <p:cNvSpPr/>
          <p:nvPr/>
        </p:nvSpPr>
        <p:spPr>
          <a:xfrm>
            <a:off x="7563874" y="2263450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4" name="Овал 63"/>
          <p:cNvSpPr/>
          <p:nvPr/>
        </p:nvSpPr>
        <p:spPr>
          <a:xfrm>
            <a:off x="6668218" y="3791491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5" name="Овал 64"/>
          <p:cNvSpPr/>
          <p:nvPr/>
        </p:nvSpPr>
        <p:spPr>
          <a:xfrm>
            <a:off x="7368685" y="3303558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6" name="Овал 65"/>
          <p:cNvSpPr/>
          <p:nvPr/>
        </p:nvSpPr>
        <p:spPr>
          <a:xfrm>
            <a:off x="6870769" y="1786566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7" name="Прямая со стрелкой 66"/>
          <p:cNvCxnSpPr>
            <a:stCxn id="63" idx="3"/>
            <a:endCxn id="61" idx="7"/>
          </p:cNvCxnSpPr>
          <p:nvPr/>
        </p:nvCxnSpPr>
        <p:spPr>
          <a:xfrm flipH="1">
            <a:off x="7238489" y="2594166"/>
            <a:ext cx="403906" cy="3164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61" idx="3"/>
            <a:endCxn id="59" idx="7"/>
          </p:cNvCxnSpPr>
          <p:nvPr/>
        </p:nvCxnSpPr>
        <p:spPr>
          <a:xfrm flipH="1">
            <a:off x="6508164" y="3184586"/>
            <a:ext cx="362186" cy="2432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47" idx="3"/>
            <a:endCxn id="65" idx="7"/>
          </p:cNvCxnSpPr>
          <p:nvPr/>
        </p:nvCxnSpPr>
        <p:spPr>
          <a:xfrm flipH="1">
            <a:off x="7821039" y="3070381"/>
            <a:ext cx="421863" cy="2899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65" idx="3"/>
            <a:endCxn id="64" idx="7"/>
          </p:cNvCxnSpPr>
          <p:nvPr/>
        </p:nvCxnSpPr>
        <p:spPr>
          <a:xfrm flipH="1">
            <a:off x="7142060" y="3634274"/>
            <a:ext cx="304237" cy="2139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48" idx="3"/>
            <a:endCxn id="58" idx="0"/>
          </p:cNvCxnSpPr>
          <p:nvPr/>
        </p:nvCxnSpPr>
        <p:spPr>
          <a:xfrm flipH="1">
            <a:off x="8716338" y="3545170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56" idx="3"/>
            <a:endCxn id="55" idx="0"/>
          </p:cNvCxnSpPr>
          <p:nvPr/>
        </p:nvCxnSpPr>
        <p:spPr>
          <a:xfrm flipH="1">
            <a:off x="6643240" y="5350031"/>
            <a:ext cx="387523" cy="383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58" idx="3"/>
            <a:endCxn id="57" idx="7"/>
          </p:cNvCxnSpPr>
          <p:nvPr/>
        </p:nvCxnSpPr>
        <p:spPr>
          <a:xfrm flipH="1">
            <a:off x="8064148" y="4119226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57" idx="3"/>
            <a:endCxn id="56" idx="0"/>
          </p:cNvCxnSpPr>
          <p:nvPr/>
        </p:nvCxnSpPr>
        <p:spPr>
          <a:xfrm flipH="1">
            <a:off x="7224999" y="4741896"/>
            <a:ext cx="409426" cy="2774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66" idx="5"/>
            <a:endCxn id="63" idx="1"/>
          </p:cNvCxnSpPr>
          <p:nvPr/>
        </p:nvCxnSpPr>
        <p:spPr>
          <a:xfrm>
            <a:off x="7333892" y="2117282"/>
            <a:ext cx="308503" cy="2029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47" idx="5"/>
            <a:endCxn id="48" idx="1"/>
          </p:cNvCxnSpPr>
          <p:nvPr/>
        </p:nvCxnSpPr>
        <p:spPr>
          <a:xfrm>
            <a:off x="8676285" y="3070381"/>
            <a:ext cx="260538" cy="20081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63" idx="5"/>
            <a:endCxn id="47" idx="1"/>
          </p:cNvCxnSpPr>
          <p:nvPr/>
        </p:nvCxnSpPr>
        <p:spPr>
          <a:xfrm>
            <a:off x="8021530" y="2594166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48" idx="5"/>
          </p:cNvCxnSpPr>
          <p:nvPr/>
        </p:nvCxnSpPr>
        <p:spPr>
          <a:xfrm>
            <a:off x="9314601" y="3545170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54" idx="5"/>
            <a:endCxn id="53" idx="1"/>
          </p:cNvCxnSpPr>
          <p:nvPr/>
        </p:nvCxnSpPr>
        <p:spPr>
          <a:xfrm>
            <a:off x="9962183" y="4178949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3" idx="5"/>
            <a:endCxn id="52" idx="0"/>
          </p:cNvCxnSpPr>
          <p:nvPr/>
        </p:nvCxnSpPr>
        <p:spPr>
          <a:xfrm>
            <a:off x="10689620" y="4739091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2" idx="3"/>
            <a:endCxn id="51" idx="0"/>
          </p:cNvCxnSpPr>
          <p:nvPr/>
        </p:nvCxnSpPr>
        <p:spPr>
          <a:xfrm flipH="1">
            <a:off x="10280823" y="5350031"/>
            <a:ext cx="531984" cy="383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52" idx="5"/>
            <a:endCxn id="50" idx="0"/>
          </p:cNvCxnSpPr>
          <p:nvPr/>
        </p:nvCxnSpPr>
        <p:spPr>
          <a:xfrm>
            <a:off x="11244000" y="5350031"/>
            <a:ext cx="496879" cy="383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9109" y="28682"/>
            <a:ext cx="100693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Пример. </a:t>
            </a:r>
            <a:endParaRPr lang="ru-RU" sz="2000" dirty="0"/>
          </a:p>
          <a:p>
            <a:r>
              <a:rPr lang="ru-RU" sz="2000" dirty="0"/>
              <a:t>1) Длина наибольшего </a:t>
            </a:r>
            <a:r>
              <a:rPr lang="ru-RU" sz="2000" dirty="0" err="1"/>
              <a:t>полупути</a:t>
            </a:r>
            <a:r>
              <a:rPr lang="ru-RU" sz="2000" dirty="0"/>
              <a:t>? </a:t>
            </a:r>
            <a:endParaRPr lang="ru-RU" sz="2000" b="1" dirty="0"/>
          </a:p>
          <a:p>
            <a:r>
              <a:rPr lang="ru-RU" sz="2000" dirty="0"/>
              <a:t>2) Какие вершины являются корнями </a:t>
            </a:r>
            <a:r>
              <a:rPr lang="ru-RU" sz="2000" dirty="0" err="1"/>
              <a:t>полупутей</a:t>
            </a:r>
            <a:r>
              <a:rPr lang="ru-RU" sz="2000" dirty="0"/>
              <a:t> наибольшей длины? </a:t>
            </a:r>
          </a:p>
          <a:p>
            <a:r>
              <a:rPr lang="ru-RU" sz="2000" dirty="0"/>
              <a:t>3) Сколько попарно различных </a:t>
            </a:r>
            <a:r>
              <a:rPr lang="ru-RU" sz="2000" dirty="0" err="1"/>
              <a:t>полупутей</a:t>
            </a:r>
            <a:r>
              <a:rPr lang="ru-RU" sz="2000" dirty="0"/>
              <a:t> наибольшей длины проходит через вершину 18? 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5" name="Рисунок 8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282377" y="890456"/>
            <a:ext cx="651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=5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968924" y="321069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=8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854234" y="625456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=18 и 6</a:t>
            </a:r>
          </a:p>
        </p:txBody>
      </p:sp>
    </p:spTree>
    <p:extLst>
      <p:ext uri="{BB962C8B-B14F-4D97-AF65-F5344CB8AC3E}">
        <p14:creationId xmlns:p14="http://schemas.microsoft.com/office/powerpoint/2010/main" val="162309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6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6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7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8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8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9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9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0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05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3" grpId="0" animBg="1"/>
      <p:bldP spid="64" grpId="0" animBg="1"/>
      <p:bldP spid="65" grpId="0" animBg="1"/>
      <p:bldP spid="66" grpId="0" animBg="1"/>
      <p:bldP spid="16" grpId="0"/>
      <p:bldP spid="86" grpId="0"/>
      <p:bldP spid="8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95558" y="1605825"/>
            <a:ext cx="78889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прямой</a:t>
            </a:r>
            <a:r>
              <a:rPr lang="ru-RU" sz="2400" dirty="0"/>
              <a:t> (левый, правый)  - </a:t>
            </a:r>
            <a:r>
              <a:rPr lang="en-US" sz="2400" b="1" dirty="0" err="1"/>
              <a:t>PreOrderTraversal</a:t>
            </a:r>
            <a:r>
              <a:rPr lang="en-US" sz="2400" b="1" dirty="0"/>
              <a:t> </a:t>
            </a:r>
            <a:r>
              <a:rPr lang="en-US" sz="2400" dirty="0"/>
              <a:t>(v)</a:t>
            </a:r>
          </a:p>
          <a:p>
            <a:endParaRPr lang="ru-RU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8" name="Рисунок 4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0" name="Текст 4"/>
          <p:cNvSpPr>
            <a:spLocks noGrp="1"/>
          </p:cNvSpPr>
          <p:nvPr>
            <p:ph type="body" sz="quarter" idx="3"/>
          </p:nvPr>
        </p:nvSpPr>
        <p:spPr>
          <a:xfrm>
            <a:off x="4514548" y="501105"/>
            <a:ext cx="1979563" cy="490259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Обходы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895558" y="2344489"/>
            <a:ext cx="87406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обратный</a:t>
            </a:r>
            <a:r>
              <a:rPr lang="ru-RU" sz="2400" dirty="0"/>
              <a:t> (левый, правый)</a:t>
            </a:r>
            <a:r>
              <a:rPr lang="en-US" sz="2400" dirty="0"/>
              <a:t> - </a:t>
            </a:r>
            <a:r>
              <a:rPr lang="en-US" sz="2400" b="1" dirty="0" err="1"/>
              <a:t>PostOrderTraversal</a:t>
            </a:r>
            <a:r>
              <a:rPr lang="en-US" sz="2400" b="1" dirty="0"/>
              <a:t> </a:t>
            </a:r>
            <a:r>
              <a:rPr lang="en-US" sz="2400" dirty="0"/>
              <a:t>(v)</a:t>
            </a:r>
          </a:p>
          <a:p>
            <a:endParaRPr lang="ru-RU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895558" y="3083153"/>
            <a:ext cx="77365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внутренний</a:t>
            </a:r>
            <a:r>
              <a:rPr lang="ru-RU" sz="2400" dirty="0"/>
              <a:t> (левый, правый)</a:t>
            </a:r>
            <a:r>
              <a:rPr lang="en-US" sz="2400" dirty="0"/>
              <a:t> - </a:t>
            </a:r>
            <a:r>
              <a:rPr lang="en-US" sz="2400" b="1" dirty="0" err="1"/>
              <a:t>InOrderTraversal</a:t>
            </a:r>
            <a:r>
              <a:rPr lang="en-US" sz="2400" b="1" dirty="0"/>
              <a:t> </a:t>
            </a:r>
            <a:r>
              <a:rPr lang="en-US" sz="2400" dirty="0"/>
              <a:t>(v)</a:t>
            </a:r>
          </a:p>
          <a:p>
            <a:endParaRPr lang="ru-RU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34545" y="4679209"/>
            <a:ext cx="10885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</a:rPr>
              <a:t>Время выполнения обхода: пропорционально числу вершин в дереве (=</a:t>
            </a:r>
            <a:r>
              <a:rPr lang="en-US" sz="2400" b="1" dirty="0">
                <a:solidFill>
                  <a:srgbClr val="002060"/>
                </a:solidFill>
              </a:rPr>
              <a:t>n</a:t>
            </a:r>
            <a:r>
              <a:rPr lang="ru-RU" sz="2400" b="1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070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2138136" y="2165924"/>
            <a:ext cx="612895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2843573" y="2640713"/>
            <a:ext cx="534258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5196284" y="5159641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4014305" y="5159641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4761886" y="4445574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4207506" y="3834634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3480069" y="3274492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321161" y="5159641"/>
            <a:ext cx="61413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935298" y="4445574"/>
            <a:ext cx="549381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1530417" y="3830667"/>
            <a:ext cx="607719" cy="3953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2396428" y="3214769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30031" y="2797355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779096" y="2280129"/>
            <a:ext cx="52062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1548864" y="1689709"/>
            <a:ext cx="53617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706600" y="3217750"/>
            <a:ext cx="555140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1407067" y="2729817"/>
            <a:ext cx="529966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Овал 45"/>
          <p:cNvSpPr/>
          <p:nvPr/>
        </p:nvSpPr>
        <p:spPr>
          <a:xfrm>
            <a:off x="909151" y="1212825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Прямая со стрелкой 11"/>
          <p:cNvCxnSpPr>
            <a:stCxn id="42" idx="3"/>
            <a:endCxn id="41" idx="7"/>
          </p:cNvCxnSpPr>
          <p:nvPr/>
        </p:nvCxnSpPr>
        <p:spPr>
          <a:xfrm flipH="1">
            <a:off x="1223479" y="2020425"/>
            <a:ext cx="403906" cy="316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1" idx="3"/>
            <a:endCxn id="40" idx="7"/>
          </p:cNvCxnSpPr>
          <p:nvPr/>
        </p:nvCxnSpPr>
        <p:spPr>
          <a:xfrm flipH="1">
            <a:off x="493154" y="2610845"/>
            <a:ext cx="362186" cy="243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44" idx="7"/>
          </p:cNvCxnSpPr>
          <p:nvPr/>
        </p:nvCxnSpPr>
        <p:spPr>
          <a:xfrm flipH="1">
            <a:off x="1859421" y="2496640"/>
            <a:ext cx="368471" cy="289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4" idx="3"/>
            <a:endCxn id="43" idx="7"/>
          </p:cNvCxnSpPr>
          <p:nvPr/>
        </p:nvCxnSpPr>
        <p:spPr>
          <a:xfrm flipH="1">
            <a:off x="1180442" y="3060533"/>
            <a:ext cx="304237" cy="2139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13" idx="3"/>
            <a:endCxn id="39" idx="0"/>
          </p:cNvCxnSpPr>
          <p:nvPr/>
        </p:nvCxnSpPr>
        <p:spPr>
          <a:xfrm flipH="1">
            <a:off x="2701328" y="2971429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37" idx="3"/>
            <a:endCxn id="36" idx="0"/>
          </p:cNvCxnSpPr>
          <p:nvPr/>
        </p:nvCxnSpPr>
        <p:spPr>
          <a:xfrm flipH="1">
            <a:off x="628230" y="4776290"/>
            <a:ext cx="387523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39" idx="3"/>
            <a:endCxn id="38" idx="7"/>
          </p:cNvCxnSpPr>
          <p:nvPr/>
        </p:nvCxnSpPr>
        <p:spPr>
          <a:xfrm flipH="1">
            <a:off x="2049138" y="3545485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38" idx="3"/>
            <a:endCxn id="37" idx="0"/>
          </p:cNvCxnSpPr>
          <p:nvPr/>
        </p:nvCxnSpPr>
        <p:spPr>
          <a:xfrm flipH="1">
            <a:off x="1209989" y="4168155"/>
            <a:ext cx="409426" cy="277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1372274" y="1543541"/>
            <a:ext cx="255111" cy="202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2661275" y="2496640"/>
            <a:ext cx="260538" cy="200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  <a:endCxn id="10" idx="1"/>
          </p:cNvCxnSpPr>
          <p:nvPr/>
        </p:nvCxnSpPr>
        <p:spPr>
          <a:xfrm>
            <a:off x="2006520" y="2020425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3" idx="5"/>
          </p:cNvCxnSpPr>
          <p:nvPr/>
        </p:nvCxnSpPr>
        <p:spPr>
          <a:xfrm>
            <a:off x="3299591" y="2971429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35" idx="5"/>
            <a:endCxn id="34" idx="1"/>
          </p:cNvCxnSpPr>
          <p:nvPr/>
        </p:nvCxnSpPr>
        <p:spPr>
          <a:xfrm>
            <a:off x="4000565" y="3605208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34" idx="5"/>
            <a:endCxn id="33" idx="0"/>
          </p:cNvCxnSpPr>
          <p:nvPr/>
        </p:nvCxnSpPr>
        <p:spPr>
          <a:xfrm>
            <a:off x="4728002" y="4165350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33" idx="3"/>
            <a:endCxn id="31" idx="0"/>
          </p:cNvCxnSpPr>
          <p:nvPr/>
        </p:nvCxnSpPr>
        <p:spPr>
          <a:xfrm flipH="1">
            <a:off x="4319205" y="4776290"/>
            <a:ext cx="531984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33" idx="5"/>
            <a:endCxn id="49" idx="0"/>
          </p:cNvCxnSpPr>
          <p:nvPr/>
        </p:nvCxnSpPr>
        <p:spPr>
          <a:xfrm>
            <a:off x="5282382" y="4776290"/>
            <a:ext cx="218802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Овал 83"/>
          <p:cNvSpPr/>
          <p:nvPr/>
        </p:nvSpPr>
        <p:spPr>
          <a:xfrm>
            <a:off x="170186" y="1689709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" name="Прямая со стрелкой 2"/>
          <p:cNvCxnSpPr>
            <a:stCxn id="46" idx="3"/>
            <a:endCxn id="84" idx="7"/>
          </p:cNvCxnSpPr>
          <p:nvPr/>
        </p:nvCxnSpPr>
        <p:spPr>
          <a:xfrm flipH="1">
            <a:off x="633309" y="1543541"/>
            <a:ext cx="355301" cy="202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Овал 84"/>
          <p:cNvSpPr/>
          <p:nvPr/>
        </p:nvSpPr>
        <p:spPr>
          <a:xfrm>
            <a:off x="56621" y="3667687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7" name="Прямая со стрелкой 6"/>
          <p:cNvCxnSpPr>
            <a:stCxn id="43" idx="3"/>
            <a:endCxn id="85" idx="7"/>
          </p:cNvCxnSpPr>
          <p:nvPr/>
        </p:nvCxnSpPr>
        <p:spPr>
          <a:xfrm flipH="1">
            <a:off x="519744" y="3548466"/>
            <a:ext cx="268154" cy="175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52525" y="98815"/>
            <a:ext cx="34500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прямой левый обход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 </a:t>
            </a:r>
            <a:r>
              <a:rPr lang="en-US" b="1" dirty="0" err="1"/>
              <a:t>PreOrderTraversal</a:t>
            </a:r>
            <a:r>
              <a:rPr lang="en-US" b="1" dirty="0"/>
              <a:t> </a:t>
            </a:r>
            <a:r>
              <a:rPr lang="en-US" dirty="0"/>
              <a:t>(v):</a:t>
            </a:r>
          </a:p>
          <a:p>
            <a:r>
              <a:rPr lang="en-US" dirty="0"/>
              <a:t>        if v is not None:</a:t>
            </a:r>
          </a:p>
          <a:p>
            <a:r>
              <a:rPr lang="en-US" dirty="0"/>
              <a:t>              Action (v)</a:t>
            </a:r>
          </a:p>
          <a:p>
            <a:r>
              <a:rPr lang="en-US" b="1" dirty="0"/>
              <a:t>              </a:t>
            </a:r>
            <a:r>
              <a:rPr lang="en-US" dirty="0" err="1"/>
              <a:t>PreOrderTraversal</a:t>
            </a:r>
            <a:r>
              <a:rPr lang="en-US" dirty="0"/>
              <a:t> (</a:t>
            </a:r>
            <a:r>
              <a:rPr lang="en-US" dirty="0" err="1"/>
              <a:t>v.left</a:t>
            </a:r>
            <a:r>
              <a:rPr lang="en-US" dirty="0"/>
              <a:t>)</a:t>
            </a:r>
          </a:p>
          <a:p>
            <a:r>
              <a:rPr lang="en-US" dirty="0"/>
              <a:t>              </a:t>
            </a:r>
            <a:r>
              <a:rPr lang="en-US" dirty="0" err="1"/>
              <a:t>PreOrderTraversal</a:t>
            </a:r>
            <a:r>
              <a:rPr lang="en-US" dirty="0"/>
              <a:t> (</a:t>
            </a:r>
            <a:r>
              <a:rPr lang="en-US" dirty="0" err="1"/>
              <a:t>v.right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ru-RU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000050" y="55390"/>
            <a:ext cx="34500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прямой правый обход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 </a:t>
            </a:r>
            <a:r>
              <a:rPr lang="en-US" b="1" dirty="0" err="1"/>
              <a:t>PreOrderTraversal</a:t>
            </a:r>
            <a:r>
              <a:rPr lang="en-US" b="1" dirty="0"/>
              <a:t> </a:t>
            </a:r>
            <a:r>
              <a:rPr lang="en-US" dirty="0"/>
              <a:t>(v):</a:t>
            </a:r>
          </a:p>
          <a:p>
            <a:r>
              <a:rPr lang="en-US" dirty="0"/>
              <a:t>        if v is not None:</a:t>
            </a:r>
          </a:p>
          <a:p>
            <a:r>
              <a:rPr lang="en-US" dirty="0"/>
              <a:t>              Action (v)</a:t>
            </a:r>
          </a:p>
          <a:p>
            <a:r>
              <a:rPr lang="en-US" dirty="0"/>
              <a:t>              </a:t>
            </a:r>
            <a:r>
              <a:rPr lang="en-US" dirty="0" err="1"/>
              <a:t>PreOrderTraversal</a:t>
            </a:r>
            <a:r>
              <a:rPr lang="en-US" dirty="0"/>
              <a:t> (</a:t>
            </a:r>
            <a:r>
              <a:rPr lang="en-US" dirty="0" err="1"/>
              <a:t>v.right</a:t>
            </a:r>
            <a:r>
              <a:rPr lang="en-US" dirty="0"/>
              <a:t>)</a:t>
            </a:r>
          </a:p>
          <a:p>
            <a:r>
              <a:rPr lang="ru-RU" dirty="0"/>
              <a:t>              </a:t>
            </a:r>
            <a:r>
              <a:rPr lang="en-US" dirty="0" err="1"/>
              <a:t>PreOrderTraversal</a:t>
            </a:r>
            <a:r>
              <a:rPr lang="en-US" dirty="0"/>
              <a:t> (</a:t>
            </a:r>
            <a:r>
              <a:rPr lang="en-US" dirty="0" err="1"/>
              <a:t>v.left</a:t>
            </a:r>
            <a:r>
              <a:rPr lang="en-US" dirty="0"/>
              <a:t>)</a:t>
            </a:r>
          </a:p>
          <a:p>
            <a:r>
              <a:rPr lang="en-US" b="1" dirty="0"/>
              <a:t>              </a:t>
            </a:r>
            <a:endParaRPr lang="en-US" dirty="0"/>
          </a:p>
          <a:p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35774" y="3372882"/>
            <a:ext cx="273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прямой левый обход</a:t>
            </a:r>
            <a:endParaRPr lang="ru-RU" u="sng" dirty="0"/>
          </a:p>
        </p:txBody>
      </p:sp>
      <p:sp>
        <p:nvSpPr>
          <p:cNvPr id="87" name="TextBox 86"/>
          <p:cNvSpPr txBox="1"/>
          <p:nvPr/>
        </p:nvSpPr>
        <p:spPr>
          <a:xfrm>
            <a:off x="5501183" y="4256932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u="sng" dirty="0"/>
              <a:t>прямой правый обход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01183" y="3745657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2, 1, 6, 4, 3, 10, 9, 8, 7, 18, 17, 14, 13, 11, 19, 20, 22, 21, 23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603843" y="4569787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2, 6, 10, 18, 19, 20, 22, 23, 21, 17, 14, 13, 11, 9, 8, 7, 4, 3, 1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8" name="Рисунок 4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7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7" grpId="0"/>
      <p:bldP spid="11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2138136" y="2165924"/>
            <a:ext cx="612895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2843573" y="2640713"/>
            <a:ext cx="534258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5196284" y="5159641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4014305" y="5159641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4761886" y="4445574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4207506" y="3834634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3480069" y="3274492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321161" y="5159641"/>
            <a:ext cx="61413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935298" y="4445574"/>
            <a:ext cx="549381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1530417" y="3830667"/>
            <a:ext cx="607719" cy="3953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2396428" y="3214769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30031" y="2797355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779096" y="2280129"/>
            <a:ext cx="52062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1548864" y="1689709"/>
            <a:ext cx="53617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706600" y="3217750"/>
            <a:ext cx="555140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1407067" y="2729817"/>
            <a:ext cx="529966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Овал 45"/>
          <p:cNvSpPr/>
          <p:nvPr/>
        </p:nvSpPr>
        <p:spPr>
          <a:xfrm>
            <a:off x="909151" y="1212825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Прямая со стрелкой 11"/>
          <p:cNvCxnSpPr>
            <a:stCxn id="42" idx="3"/>
            <a:endCxn id="41" idx="7"/>
          </p:cNvCxnSpPr>
          <p:nvPr/>
        </p:nvCxnSpPr>
        <p:spPr>
          <a:xfrm flipH="1">
            <a:off x="1223479" y="2020425"/>
            <a:ext cx="403906" cy="316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1" idx="3"/>
            <a:endCxn id="40" idx="7"/>
          </p:cNvCxnSpPr>
          <p:nvPr/>
        </p:nvCxnSpPr>
        <p:spPr>
          <a:xfrm flipH="1">
            <a:off x="493154" y="2610845"/>
            <a:ext cx="362186" cy="243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44" idx="7"/>
          </p:cNvCxnSpPr>
          <p:nvPr/>
        </p:nvCxnSpPr>
        <p:spPr>
          <a:xfrm flipH="1">
            <a:off x="1859421" y="2496640"/>
            <a:ext cx="368471" cy="289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4" idx="3"/>
            <a:endCxn id="43" idx="7"/>
          </p:cNvCxnSpPr>
          <p:nvPr/>
        </p:nvCxnSpPr>
        <p:spPr>
          <a:xfrm flipH="1">
            <a:off x="1180442" y="3060533"/>
            <a:ext cx="304237" cy="2139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13" idx="3"/>
            <a:endCxn id="39" idx="0"/>
          </p:cNvCxnSpPr>
          <p:nvPr/>
        </p:nvCxnSpPr>
        <p:spPr>
          <a:xfrm flipH="1">
            <a:off x="2701328" y="2971429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37" idx="3"/>
            <a:endCxn id="36" idx="0"/>
          </p:cNvCxnSpPr>
          <p:nvPr/>
        </p:nvCxnSpPr>
        <p:spPr>
          <a:xfrm flipH="1">
            <a:off x="628230" y="4776290"/>
            <a:ext cx="387523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39" idx="3"/>
            <a:endCxn id="38" idx="7"/>
          </p:cNvCxnSpPr>
          <p:nvPr/>
        </p:nvCxnSpPr>
        <p:spPr>
          <a:xfrm flipH="1">
            <a:off x="2049138" y="3545485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38" idx="3"/>
            <a:endCxn id="37" idx="0"/>
          </p:cNvCxnSpPr>
          <p:nvPr/>
        </p:nvCxnSpPr>
        <p:spPr>
          <a:xfrm flipH="1">
            <a:off x="1209989" y="4168155"/>
            <a:ext cx="409426" cy="277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1372274" y="1543541"/>
            <a:ext cx="255111" cy="202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2661275" y="2496640"/>
            <a:ext cx="260538" cy="200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  <a:endCxn id="10" idx="1"/>
          </p:cNvCxnSpPr>
          <p:nvPr/>
        </p:nvCxnSpPr>
        <p:spPr>
          <a:xfrm>
            <a:off x="2006520" y="2020425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3" idx="5"/>
          </p:cNvCxnSpPr>
          <p:nvPr/>
        </p:nvCxnSpPr>
        <p:spPr>
          <a:xfrm>
            <a:off x="3299591" y="2971429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35" idx="5"/>
            <a:endCxn id="34" idx="1"/>
          </p:cNvCxnSpPr>
          <p:nvPr/>
        </p:nvCxnSpPr>
        <p:spPr>
          <a:xfrm>
            <a:off x="4000565" y="3605208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34" idx="5"/>
            <a:endCxn id="33" idx="0"/>
          </p:cNvCxnSpPr>
          <p:nvPr/>
        </p:nvCxnSpPr>
        <p:spPr>
          <a:xfrm>
            <a:off x="4728002" y="4165350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33" idx="3"/>
            <a:endCxn id="31" idx="0"/>
          </p:cNvCxnSpPr>
          <p:nvPr/>
        </p:nvCxnSpPr>
        <p:spPr>
          <a:xfrm flipH="1">
            <a:off x="4319205" y="4776290"/>
            <a:ext cx="531984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33" idx="5"/>
            <a:endCxn id="49" idx="0"/>
          </p:cNvCxnSpPr>
          <p:nvPr/>
        </p:nvCxnSpPr>
        <p:spPr>
          <a:xfrm>
            <a:off x="5282382" y="4776290"/>
            <a:ext cx="218802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Овал 83"/>
          <p:cNvSpPr/>
          <p:nvPr/>
        </p:nvSpPr>
        <p:spPr>
          <a:xfrm>
            <a:off x="170186" y="1689709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" name="Прямая со стрелкой 2"/>
          <p:cNvCxnSpPr>
            <a:stCxn id="46" idx="3"/>
            <a:endCxn id="84" idx="7"/>
          </p:cNvCxnSpPr>
          <p:nvPr/>
        </p:nvCxnSpPr>
        <p:spPr>
          <a:xfrm flipH="1">
            <a:off x="633309" y="1543541"/>
            <a:ext cx="355301" cy="202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Овал 84"/>
          <p:cNvSpPr/>
          <p:nvPr/>
        </p:nvSpPr>
        <p:spPr>
          <a:xfrm>
            <a:off x="56621" y="3667687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7" name="Прямая со стрелкой 6"/>
          <p:cNvCxnSpPr>
            <a:stCxn id="43" idx="3"/>
            <a:endCxn id="85" idx="7"/>
          </p:cNvCxnSpPr>
          <p:nvPr/>
        </p:nvCxnSpPr>
        <p:spPr>
          <a:xfrm flipH="1">
            <a:off x="519744" y="3548466"/>
            <a:ext cx="268154" cy="175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21966" y="0"/>
            <a:ext cx="36549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обратный левый обход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 </a:t>
            </a:r>
            <a:r>
              <a:rPr lang="en-US" b="1" dirty="0" err="1"/>
              <a:t>PostOrderTraversal</a:t>
            </a:r>
            <a:r>
              <a:rPr lang="en-US" b="1" dirty="0"/>
              <a:t> </a:t>
            </a:r>
            <a:r>
              <a:rPr lang="en-US" dirty="0"/>
              <a:t>(v):</a:t>
            </a:r>
          </a:p>
          <a:p>
            <a:r>
              <a:rPr lang="en-US" dirty="0"/>
              <a:t>        if v is not None:</a:t>
            </a:r>
          </a:p>
          <a:p>
            <a:r>
              <a:rPr lang="en-US" dirty="0"/>
              <a:t>              </a:t>
            </a:r>
            <a:r>
              <a:rPr lang="en-US" dirty="0" err="1"/>
              <a:t>PostOrderTraversal</a:t>
            </a:r>
            <a:r>
              <a:rPr lang="en-US" dirty="0"/>
              <a:t> (</a:t>
            </a:r>
            <a:r>
              <a:rPr lang="en-US" dirty="0" err="1"/>
              <a:t>v.left</a:t>
            </a:r>
            <a:r>
              <a:rPr lang="en-US" dirty="0"/>
              <a:t>)</a:t>
            </a:r>
          </a:p>
          <a:p>
            <a:r>
              <a:rPr lang="en-US" dirty="0"/>
              <a:t>              </a:t>
            </a:r>
            <a:r>
              <a:rPr lang="en-US" dirty="0" err="1"/>
              <a:t>PostOrderTraversal</a:t>
            </a:r>
            <a:r>
              <a:rPr lang="en-US" dirty="0"/>
              <a:t> (</a:t>
            </a:r>
            <a:r>
              <a:rPr lang="en-US" dirty="0" err="1"/>
              <a:t>v.right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              </a:t>
            </a:r>
            <a:r>
              <a:rPr lang="en-US" dirty="0"/>
              <a:t>Action (v)</a:t>
            </a:r>
          </a:p>
          <a:p>
            <a:endParaRPr lang="en-US" dirty="0"/>
          </a:p>
          <a:p>
            <a:endParaRPr lang="ru-RU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781955" y="0"/>
            <a:ext cx="37755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обратный правый обход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 </a:t>
            </a:r>
            <a:r>
              <a:rPr lang="en-US" b="1" dirty="0" err="1"/>
              <a:t>PostOrderTraversal</a:t>
            </a:r>
            <a:r>
              <a:rPr lang="en-US" b="1" dirty="0"/>
              <a:t> </a:t>
            </a:r>
            <a:r>
              <a:rPr lang="en-US" dirty="0"/>
              <a:t>(v):</a:t>
            </a:r>
          </a:p>
          <a:p>
            <a:r>
              <a:rPr lang="en-US" dirty="0"/>
              <a:t>        if v is not None:</a:t>
            </a:r>
          </a:p>
          <a:p>
            <a:r>
              <a:rPr lang="en-US" dirty="0"/>
              <a:t>              </a:t>
            </a:r>
            <a:r>
              <a:rPr lang="en-US" dirty="0" err="1"/>
              <a:t>PostOrderTraversal</a:t>
            </a:r>
            <a:r>
              <a:rPr lang="en-US" dirty="0"/>
              <a:t> (</a:t>
            </a:r>
            <a:r>
              <a:rPr lang="en-US" dirty="0" err="1"/>
              <a:t>v.right</a:t>
            </a:r>
            <a:r>
              <a:rPr lang="en-US" dirty="0"/>
              <a:t>)</a:t>
            </a:r>
          </a:p>
          <a:p>
            <a:r>
              <a:rPr lang="ru-RU" dirty="0"/>
              <a:t>              </a:t>
            </a:r>
            <a:r>
              <a:rPr lang="en-US" dirty="0" err="1"/>
              <a:t>PostOrderTraversal</a:t>
            </a:r>
            <a:r>
              <a:rPr lang="en-US" dirty="0"/>
              <a:t> (</a:t>
            </a:r>
            <a:r>
              <a:rPr lang="en-US" dirty="0" err="1"/>
              <a:t>v.left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              </a:t>
            </a:r>
            <a:r>
              <a:rPr lang="en-US" dirty="0"/>
              <a:t>Action (v)</a:t>
            </a:r>
          </a:p>
          <a:p>
            <a:r>
              <a:rPr lang="en-US" b="1" dirty="0"/>
              <a:t>              </a:t>
            </a:r>
            <a:endParaRPr lang="en-US" dirty="0"/>
          </a:p>
          <a:p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59238" y="2843505"/>
            <a:ext cx="273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обратный левый обход</a:t>
            </a:r>
            <a:endParaRPr lang="ru-RU" u="sng" dirty="0"/>
          </a:p>
        </p:txBody>
      </p:sp>
      <p:sp>
        <p:nvSpPr>
          <p:cNvPr id="87" name="TextBox 86"/>
          <p:cNvSpPr txBox="1"/>
          <p:nvPr/>
        </p:nvSpPr>
        <p:spPr>
          <a:xfrm>
            <a:off x="6159238" y="3727555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u="sng" dirty="0"/>
              <a:t>обратный правый обход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59238" y="3216280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1 ,3, 4, 7, 8, 9, 11, 13, 14, 17, 21, 23, 22, 20, 19, 18, 10, 6, 2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159238" y="4040410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23, 21, 22, 20, 19, 11, 13, 14, 17, 18, 7, 8, 9, 10, 3, 4, 6, 1, 2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8" name="Рисунок 4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7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7" grpId="0"/>
      <p:bldP spid="11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2138136" y="2165924"/>
            <a:ext cx="612895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2843573" y="2640713"/>
            <a:ext cx="534258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5196284" y="5159641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4014305" y="5159641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4761886" y="4445574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4207506" y="3834634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3480069" y="3274492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321161" y="5159641"/>
            <a:ext cx="61413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935298" y="4445574"/>
            <a:ext cx="549381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1530417" y="3830667"/>
            <a:ext cx="607719" cy="3953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2396428" y="3214769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30031" y="2797355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779096" y="2280129"/>
            <a:ext cx="52062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1548864" y="1689709"/>
            <a:ext cx="53617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706600" y="3217750"/>
            <a:ext cx="555140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1407067" y="2729817"/>
            <a:ext cx="529966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Овал 45"/>
          <p:cNvSpPr/>
          <p:nvPr/>
        </p:nvSpPr>
        <p:spPr>
          <a:xfrm>
            <a:off x="909151" y="1212825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Прямая со стрелкой 11"/>
          <p:cNvCxnSpPr>
            <a:stCxn id="42" idx="3"/>
            <a:endCxn id="41" idx="7"/>
          </p:cNvCxnSpPr>
          <p:nvPr/>
        </p:nvCxnSpPr>
        <p:spPr>
          <a:xfrm flipH="1">
            <a:off x="1223479" y="2020425"/>
            <a:ext cx="403906" cy="316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1" idx="3"/>
            <a:endCxn id="40" idx="7"/>
          </p:cNvCxnSpPr>
          <p:nvPr/>
        </p:nvCxnSpPr>
        <p:spPr>
          <a:xfrm flipH="1">
            <a:off x="493154" y="2610845"/>
            <a:ext cx="362186" cy="243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44" idx="7"/>
          </p:cNvCxnSpPr>
          <p:nvPr/>
        </p:nvCxnSpPr>
        <p:spPr>
          <a:xfrm flipH="1">
            <a:off x="1859421" y="2496640"/>
            <a:ext cx="368471" cy="289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4" idx="3"/>
            <a:endCxn id="43" idx="7"/>
          </p:cNvCxnSpPr>
          <p:nvPr/>
        </p:nvCxnSpPr>
        <p:spPr>
          <a:xfrm flipH="1">
            <a:off x="1180442" y="3060533"/>
            <a:ext cx="304237" cy="2139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13" idx="3"/>
            <a:endCxn id="39" idx="0"/>
          </p:cNvCxnSpPr>
          <p:nvPr/>
        </p:nvCxnSpPr>
        <p:spPr>
          <a:xfrm flipH="1">
            <a:off x="2701328" y="2971429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37" idx="3"/>
            <a:endCxn id="36" idx="0"/>
          </p:cNvCxnSpPr>
          <p:nvPr/>
        </p:nvCxnSpPr>
        <p:spPr>
          <a:xfrm flipH="1">
            <a:off x="628230" y="4776290"/>
            <a:ext cx="387523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39" idx="3"/>
            <a:endCxn id="38" idx="7"/>
          </p:cNvCxnSpPr>
          <p:nvPr/>
        </p:nvCxnSpPr>
        <p:spPr>
          <a:xfrm flipH="1">
            <a:off x="2049138" y="3545485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38" idx="3"/>
            <a:endCxn id="37" idx="0"/>
          </p:cNvCxnSpPr>
          <p:nvPr/>
        </p:nvCxnSpPr>
        <p:spPr>
          <a:xfrm flipH="1">
            <a:off x="1209989" y="4168155"/>
            <a:ext cx="409426" cy="277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1372274" y="1543541"/>
            <a:ext cx="255111" cy="202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2661275" y="2496640"/>
            <a:ext cx="260538" cy="200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  <a:endCxn id="10" idx="1"/>
          </p:cNvCxnSpPr>
          <p:nvPr/>
        </p:nvCxnSpPr>
        <p:spPr>
          <a:xfrm>
            <a:off x="2006520" y="2020425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3" idx="5"/>
          </p:cNvCxnSpPr>
          <p:nvPr/>
        </p:nvCxnSpPr>
        <p:spPr>
          <a:xfrm>
            <a:off x="3299591" y="2971429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35" idx="5"/>
            <a:endCxn id="34" idx="1"/>
          </p:cNvCxnSpPr>
          <p:nvPr/>
        </p:nvCxnSpPr>
        <p:spPr>
          <a:xfrm>
            <a:off x="4000565" y="3605208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34" idx="5"/>
            <a:endCxn id="33" idx="0"/>
          </p:cNvCxnSpPr>
          <p:nvPr/>
        </p:nvCxnSpPr>
        <p:spPr>
          <a:xfrm>
            <a:off x="4728002" y="4165350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33" idx="3"/>
            <a:endCxn id="31" idx="0"/>
          </p:cNvCxnSpPr>
          <p:nvPr/>
        </p:nvCxnSpPr>
        <p:spPr>
          <a:xfrm flipH="1">
            <a:off x="4319205" y="4776290"/>
            <a:ext cx="531984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33" idx="5"/>
            <a:endCxn id="49" idx="0"/>
          </p:cNvCxnSpPr>
          <p:nvPr/>
        </p:nvCxnSpPr>
        <p:spPr>
          <a:xfrm>
            <a:off x="5282382" y="4776290"/>
            <a:ext cx="218802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Овал 83"/>
          <p:cNvSpPr/>
          <p:nvPr/>
        </p:nvSpPr>
        <p:spPr>
          <a:xfrm>
            <a:off x="170186" y="1689709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" name="Прямая со стрелкой 2"/>
          <p:cNvCxnSpPr>
            <a:stCxn id="46" idx="3"/>
            <a:endCxn id="84" idx="7"/>
          </p:cNvCxnSpPr>
          <p:nvPr/>
        </p:nvCxnSpPr>
        <p:spPr>
          <a:xfrm flipH="1">
            <a:off x="633309" y="1543541"/>
            <a:ext cx="355301" cy="202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Овал 84"/>
          <p:cNvSpPr/>
          <p:nvPr/>
        </p:nvSpPr>
        <p:spPr>
          <a:xfrm>
            <a:off x="56621" y="3667687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7" name="Прямая со стрелкой 6"/>
          <p:cNvCxnSpPr>
            <a:stCxn id="43" idx="3"/>
            <a:endCxn id="85" idx="7"/>
          </p:cNvCxnSpPr>
          <p:nvPr/>
        </p:nvCxnSpPr>
        <p:spPr>
          <a:xfrm flipH="1">
            <a:off x="519744" y="3548466"/>
            <a:ext cx="268154" cy="175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60147" y="196384"/>
            <a:ext cx="34500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внутренний левый обход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 </a:t>
            </a:r>
            <a:r>
              <a:rPr lang="en-US" b="1" dirty="0" err="1"/>
              <a:t>InOrderTraversal</a:t>
            </a:r>
            <a:r>
              <a:rPr lang="en-US" b="1" dirty="0"/>
              <a:t> </a:t>
            </a:r>
            <a:r>
              <a:rPr lang="en-US" dirty="0"/>
              <a:t>(v):</a:t>
            </a:r>
          </a:p>
          <a:p>
            <a:r>
              <a:rPr lang="en-US" dirty="0"/>
              <a:t>        if v is not None:</a:t>
            </a:r>
          </a:p>
          <a:p>
            <a:r>
              <a:rPr lang="en-US" dirty="0"/>
              <a:t>              </a:t>
            </a:r>
            <a:r>
              <a:rPr lang="en-US" dirty="0" err="1"/>
              <a:t>InOrderTraversal</a:t>
            </a:r>
            <a:r>
              <a:rPr lang="en-US" dirty="0"/>
              <a:t> (</a:t>
            </a:r>
            <a:r>
              <a:rPr lang="en-US" dirty="0" err="1"/>
              <a:t>v.left</a:t>
            </a:r>
            <a:r>
              <a:rPr lang="en-US" dirty="0"/>
              <a:t>)</a:t>
            </a:r>
          </a:p>
          <a:p>
            <a:r>
              <a:rPr lang="ru-RU" dirty="0"/>
              <a:t>            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Action (v) </a:t>
            </a:r>
            <a:endParaRPr lang="ru-RU" dirty="0"/>
          </a:p>
          <a:p>
            <a:r>
              <a:rPr lang="ru-RU" dirty="0"/>
              <a:t>              </a:t>
            </a:r>
            <a:r>
              <a:rPr lang="en-US" dirty="0" err="1"/>
              <a:t>InOrderTraversal</a:t>
            </a:r>
            <a:r>
              <a:rPr lang="en-US" dirty="0"/>
              <a:t> (</a:t>
            </a:r>
            <a:r>
              <a:rPr lang="en-US" dirty="0" err="1"/>
              <a:t>v.right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             </a:t>
            </a:r>
            <a:endParaRPr lang="en-US" dirty="0"/>
          </a:p>
          <a:p>
            <a:endParaRPr lang="en-US" dirty="0"/>
          </a:p>
          <a:p>
            <a:endParaRPr lang="ru-RU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976942" y="196384"/>
            <a:ext cx="34500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внутренний правый обход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 </a:t>
            </a:r>
            <a:r>
              <a:rPr lang="en-US" b="1" dirty="0" err="1"/>
              <a:t>InOrderTraversal</a:t>
            </a:r>
            <a:r>
              <a:rPr lang="en-US" b="1" dirty="0"/>
              <a:t> </a:t>
            </a:r>
            <a:r>
              <a:rPr lang="en-US" dirty="0"/>
              <a:t>(v):</a:t>
            </a:r>
          </a:p>
          <a:p>
            <a:r>
              <a:rPr lang="en-US" dirty="0"/>
              <a:t>        if v is not None:</a:t>
            </a:r>
          </a:p>
          <a:p>
            <a:r>
              <a:rPr lang="en-US" dirty="0"/>
              <a:t>              </a:t>
            </a:r>
            <a:r>
              <a:rPr lang="en-US" dirty="0" err="1"/>
              <a:t>InOrderTraversal</a:t>
            </a:r>
            <a:r>
              <a:rPr lang="en-US" dirty="0"/>
              <a:t> (</a:t>
            </a:r>
            <a:r>
              <a:rPr lang="en-US" dirty="0" err="1"/>
              <a:t>v.right</a:t>
            </a:r>
            <a:r>
              <a:rPr lang="en-US" dirty="0"/>
              <a:t>)</a:t>
            </a:r>
          </a:p>
          <a:p>
            <a:r>
              <a:rPr lang="ru-RU" dirty="0"/>
              <a:t>              </a:t>
            </a:r>
            <a:r>
              <a:rPr lang="en-US" dirty="0"/>
              <a:t>Action (v) </a:t>
            </a:r>
            <a:endParaRPr lang="ru-RU" dirty="0"/>
          </a:p>
          <a:p>
            <a:r>
              <a:rPr lang="ru-RU" dirty="0"/>
              <a:t>              </a:t>
            </a:r>
            <a:r>
              <a:rPr lang="en-US" dirty="0" err="1"/>
              <a:t>InOrderTraversal</a:t>
            </a:r>
            <a:r>
              <a:rPr lang="en-US" dirty="0"/>
              <a:t> (</a:t>
            </a:r>
            <a:r>
              <a:rPr lang="en-US" dirty="0" err="1"/>
              <a:t>v.left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             </a:t>
            </a:r>
            <a:endParaRPr lang="en-US" dirty="0"/>
          </a:p>
          <a:p>
            <a:r>
              <a:rPr lang="en-US" b="1" dirty="0"/>
              <a:t>              </a:t>
            </a:r>
            <a:endParaRPr lang="en-US" dirty="0"/>
          </a:p>
          <a:p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296376" y="3345806"/>
            <a:ext cx="45728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внутренний  левый обход </a:t>
            </a:r>
          </a:p>
          <a:p>
            <a:r>
              <a:rPr lang="ru-RU" sz="1600" i="1" dirty="0"/>
              <a:t>(ключи отсортированы по возрастанию)</a:t>
            </a:r>
            <a:endParaRPr lang="ru-RU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6319484" y="4603482"/>
            <a:ext cx="360226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u="sng" dirty="0"/>
              <a:t>внутренний правый обход</a:t>
            </a:r>
          </a:p>
          <a:p>
            <a:r>
              <a:rPr lang="ru-RU" sz="1600" i="1" dirty="0"/>
              <a:t>(ключи отсортированы по убыванию)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56222" y="3951561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1, 2, 3, 4, 6, 7, 8, 9, 10, 11, 13, 14, 17, 18, 19, 20, 21, 22, 23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78263" y="5261414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23, 22, 21, 20, 19, 18, 17, 14, 13, 11, 10, 9, 8, 7, 6, 4, 3, 2, 1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8" name="Рисунок 4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6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7" grpId="0"/>
      <p:bldP spid="11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" name="Текст 4"/>
          <p:cNvSpPr>
            <a:spLocks noGrp="1"/>
          </p:cNvSpPr>
          <p:nvPr>
            <p:ph type="body" sz="quarter" idx="3"/>
          </p:nvPr>
        </p:nvSpPr>
        <p:spPr>
          <a:xfrm>
            <a:off x="3637839" y="312846"/>
            <a:ext cx="3912276" cy="490259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Примеры задач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64950" y="1401631"/>
            <a:ext cx="1122982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Найти высоту дерева.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Определить, является ли дерево </a:t>
            </a:r>
            <a:r>
              <a:rPr lang="ru-RU" sz="2400" dirty="0" err="1"/>
              <a:t>сбалансированнным</a:t>
            </a:r>
            <a:r>
              <a:rPr lang="ru-RU" sz="2400" dirty="0"/>
              <a:t> по высоте.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Найти длину наибольшего </a:t>
            </a:r>
            <a:r>
              <a:rPr lang="ru-RU" sz="2400" dirty="0" err="1"/>
              <a:t>полупути</a:t>
            </a:r>
            <a:r>
              <a:rPr lang="ru-RU" sz="2400" dirty="0"/>
              <a:t> (корни </a:t>
            </a:r>
            <a:r>
              <a:rPr lang="ru-RU" sz="2400" dirty="0" err="1"/>
              <a:t>полупутей</a:t>
            </a:r>
            <a:r>
              <a:rPr lang="ru-RU" sz="2400" dirty="0"/>
              <a:t> наибольшей длины).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Проверить, является ли дерево идеально-сбалансированным по числу вершин.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Найти среднюю по значению вершину в дереве.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Найти среднюю по значению вершину среди вершин, у которых высоты поддеревьев совпадают.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Найти среднюю по значению вершину среди вершин некоторого пути.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18627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859150" y="349409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978007" y="4289366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61369" y="2381135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46931" y="1918557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2605" y="2413540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48237" y="2002783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5721" y="2392194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533972" y="3009233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518407" y="4262177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91023" y="4262177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46912" y="3580725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887690" y="3600545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692" y="3134380"/>
            <a:ext cx="478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/>
              <a:t>Обратный </a:t>
            </a:r>
            <a:r>
              <a:rPr lang="ru-RU" u="sng" dirty="0"/>
              <a:t>левый (или правый)  </a:t>
            </a:r>
            <a:r>
              <a:rPr lang="ru-RU" b="1" u="sng" dirty="0"/>
              <a:t>обход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047" y="3503712"/>
            <a:ext cx="5577697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/>
              <a:t>если вершина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ru-RU" dirty="0"/>
              <a:t>лист, то её высота равна 0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/>
              <a:t>если у вершины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ru-RU" dirty="0"/>
              <a:t>только одно поддерево, то её высота равна высоте этого поддерева +1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/>
              <a:t>если у вершины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ru-RU" dirty="0"/>
              <a:t>есть оба поддерева, то её высота равна максимуму из высот </a:t>
            </a:r>
            <a:r>
              <a:rPr lang="ru-RU" dirty="0" err="1"/>
              <a:t>поддреревьев</a:t>
            </a:r>
            <a:r>
              <a:rPr lang="ru-RU" dirty="0"/>
              <a:t>, увеличенному на 1.</a:t>
            </a:r>
          </a:p>
        </p:txBody>
      </p:sp>
      <p:sp>
        <p:nvSpPr>
          <p:cNvPr id="9" name="Овал 8"/>
          <p:cNvSpPr/>
          <p:nvPr/>
        </p:nvSpPr>
        <p:spPr>
          <a:xfrm>
            <a:off x="8028126" y="1655918"/>
            <a:ext cx="612895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Овал 9"/>
          <p:cNvSpPr/>
          <p:nvPr/>
        </p:nvSpPr>
        <p:spPr>
          <a:xfrm>
            <a:off x="8733563" y="2130707"/>
            <a:ext cx="534258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11364351" y="4649635"/>
            <a:ext cx="609799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Овал 11"/>
          <p:cNvSpPr/>
          <p:nvPr/>
        </p:nvSpPr>
        <p:spPr>
          <a:xfrm>
            <a:off x="9904295" y="4649635"/>
            <a:ext cx="609799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Овал 12"/>
          <p:cNvSpPr/>
          <p:nvPr/>
        </p:nvSpPr>
        <p:spPr>
          <a:xfrm>
            <a:off x="10651876" y="3935568"/>
            <a:ext cx="609799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10097496" y="3324628"/>
            <a:ext cx="609799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9370059" y="2764486"/>
            <a:ext cx="609799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6211151" y="4649635"/>
            <a:ext cx="614137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Овал 16"/>
          <p:cNvSpPr/>
          <p:nvPr/>
        </p:nvSpPr>
        <p:spPr>
          <a:xfrm>
            <a:off x="6825288" y="3935568"/>
            <a:ext cx="549381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8" name="Овал 17"/>
          <p:cNvSpPr/>
          <p:nvPr/>
        </p:nvSpPr>
        <p:spPr>
          <a:xfrm>
            <a:off x="7420407" y="3320661"/>
            <a:ext cx="607719" cy="3953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8286418" y="2704763"/>
            <a:ext cx="609799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0" name="Овал 19"/>
          <p:cNvSpPr/>
          <p:nvPr/>
        </p:nvSpPr>
        <p:spPr>
          <a:xfrm>
            <a:off x="7438854" y="1179703"/>
            <a:ext cx="536177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Овал 20"/>
          <p:cNvSpPr/>
          <p:nvPr/>
        </p:nvSpPr>
        <p:spPr>
          <a:xfrm>
            <a:off x="6596590" y="2707744"/>
            <a:ext cx="555140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Овал 21"/>
          <p:cNvSpPr/>
          <p:nvPr/>
        </p:nvSpPr>
        <p:spPr>
          <a:xfrm>
            <a:off x="7297057" y="2219811"/>
            <a:ext cx="529966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Овал 22"/>
          <p:cNvSpPr/>
          <p:nvPr/>
        </p:nvSpPr>
        <p:spPr>
          <a:xfrm>
            <a:off x="6799141" y="702819"/>
            <a:ext cx="542582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" name="Прямая со стрелкой 23"/>
          <p:cNvCxnSpPr>
            <a:stCxn id="9" idx="3"/>
            <a:endCxn id="22" idx="7"/>
          </p:cNvCxnSpPr>
          <p:nvPr/>
        </p:nvCxnSpPr>
        <p:spPr>
          <a:xfrm flipH="1">
            <a:off x="7749411" y="1986634"/>
            <a:ext cx="368471" cy="289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22" idx="3"/>
            <a:endCxn id="21" idx="7"/>
          </p:cNvCxnSpPr>
          <p:nvPr/>
        </p:nvCxnSpPr>
        <p:spPr>
          <a:xfrm flipH="1">
            <a:off x="7070432" y="2550527"/>
            <a:ext cx="304237" cy="213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0" idx="3"/>
            <a:endCxn id="19" idx="0"/>
          </p:cNvCxnSpPr>
          <p:nvPr/>
        </p:nvCxnSpPr>
        <p:spPr>
          <a:xfrm flipH="1">
            <a:off x="8591318" y="2461423"/>
            <a:ext cx="220485" cy="243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7" idx="3"/>
            <a:endCxn id="16" idx="0"/>
          </p:cNvCxnSpPr>
          <p:nvPr/>
        </p:nvCxnSpPr>
        <p:spPr>
          <a:xfrm flipH="1">
            <a:off x="6518220" y="4266284"/>
            <a:ext cx="387523" cy="383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9" idx="3"/>
            <a:endCxn id="18" idx="7"/>
          </p:cNvCxnSpPr>
          <p:nvPr/>
        </p:nvCxnSpPr>
        <p:spPr>
          <a:xfrm flipH="1">
            <a:off x="7939128" y="3035479"/>
            <a:ext cx="436593" cy="343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8" idx="3"/>
            <a:endCxn id="17" idx="0"/>
          </p:cNvCxnSpPr>
          <p:nvPr/>
        </p:nvCxnSpPr>
        <p:spPr>
          <a:xfrm flipH="1">
            <a:off x="7099979" y="3658149"/>
            <a:ext cx="409426" cy="277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3" idx="5"/>
            <a:endCxn id="20" idx="1"/>
          </p:cNvCxnSpPr>
          <p:nvPr/>
        </p:nvCxnSpPr>
        <p:spPr>
          <a:xfrm>
            <a:off x="7262264" y="1033535"/>
            <a:ext cx="255111" cy="20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9" idx="5"/>
            <a:endCxn id="10" idx="1"/>
          </p:cNvCxnSpPr>
          <p:nvPr/>
        </p:nvCxnSpPr>
        <p:spPr>
          <a:xfrm>
            <a:off x="8551265" y="1986634"/>
            <a:ext cx="260538" cy="200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0" idx="5"/>
            <a:endCxn id="9" idx="1"/>
          </p:cNvCxnSpPr>
          <p:nvPr/>
        </p:nvCxnSpPr>
        <p:spPr>
          <a:xfrm>
            <a:off x="7896510" y="1510419"/>
            <a:ext cx="221372" cy="202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0" idx="5"/>
          </p:cNvCxnSpPr>
          <p:nvPr/>
        </p:nvCxnSpPr>
        <p:spPr>
          <a:xfrm>
            <a:off x="9189581" y="2461423"/>
            <a:ext cx="336932" cy="303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5" idx="5"/>
            <a:endCxn id="14" idx="1"/>
          </p:cNvCxnSpPr>
          <p:nvPr/>
        </p:nvCxnSpPr>
        <p:spPr>
          <a:xfrm>
            <a:off x="9890555" y="3095202"/>
            <a:ext cx="296244" cy="286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4" idx="5"/>
            <a:endCxn id="13" idx="0"/>
          </p:cNvCxnSpPr>
          <p:nvPr/>
        </p:nvCxnSpPr>
        <p:spPr>
          <a:xfrm>
            <a:off x="10617992" y="3655344"/>
            <a:ext cx="338784" cy="280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3" idx="3"/>
            <a:endCxn id="12" idx="0"/>
          </p:cNvCxnSpPr>
          <p:nvPr/>
        </p:nvCxnSpPr>
        <p:spPr>
          <a:xfrm flipH="1">
            <a:off x="10209195" y="4266284"/>
            <a:ext cx="531984" cy="383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3" idx="5"/>
            <a:endCxn id="11" idx="0"/>
          </p:cNvCxnSpPr>
          <p:nvPr/>
        </p:nvCxnSpPr>
        <p:spPr>
          <a:xfrm>
            <a:off x="11172372" y="4266284"/>
            <a:ext cx="496879" cy="383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439493" y="2920987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166311" y="1286586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677372" y="800031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047" y="123362"/>
            <a:ext cx="5736625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ru-RU" dirty="0"/>
              <a:t>Найти </a:t>
            </a:r>
            <a:r>
              <a:rPr lang="ru-RU" b="1" dirty="0"/>
              <a:t>высоту</a:t>
            </a:r>
            <a:r>
              <a:rPr lang="ru-RU" dirty="0"/>
              <a:t> дерева.</a:t>
            </a:r>
          </a:p>
          <a:p>
            <a:endParaRPr lang="ru-RU" dirty="0"/>
          </a:p>
          <a:p>
            <a:pPr marL="342900" indent="-342900">
              <a:buFont typeface="+mj-lt"/>
              <a:buAutoNum type="arabicParenR" startAt="2"/>
            </a:pPr>
            <a:r>
              <a:rPr lang="ru-RU" dirty="0"/>
              <a:t>Определить, является ли дерево </a:t>
            </a:r>
            <a:r>
              <a:rPr lang="ru-RU" b="1" dirty="0" err="1"/>
              <a:t>сбалансированнным</a:t>
            </a:r>
            <a:r>
              <a:rPr lang="ru-RU" b="1" dirty="0"/>
              <a:t> по высоте </a:t>
            </a:r>
            <a:r>
              <a:rPr lang="ru-RU" dirty="0"/>
              <a:t>(для всех вершин высоты их </a:t>
            </a:r>
            <a:r>
              <a:rPr lang="ru-RU" dirty="0" err="1"/>
              <a:t>подеревьев</a:t>
            </a:r>
            <a:r>
              <a:rPr lang="ru-RU" dirty="0"/>
              <a:t> должны отличаться не более, чем на 1.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7" name="Рисунок 5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17171" y="2356996"/>
            <a:ext cx="4029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Нужно знать высоту каждой вершины. </a:t>
            </a:r>
          </a:p>
        </p:txBody>
      </p:sp>
    </p:spTree>
    <p:extLst>
      <p:ext uri="{BB962C8B-B14F-4D97-AF65-F5344CB8AC3E}">
        <p14:creationId xmlns:p14="http://schemas.microsoft.com/office/powerpoint/2010/main" val="300789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0" grpId="0" animBg="1"/>
      <p:bldP spid="42" grpId="0" animBg="1"/>
      <p:bldP spid="43" grpId="0" animBg="1"/>
      <p:bldP spid="52" grpId="0" animBg="1"/>
      <p:bldP spid="48" grpId="0" animBg="1"/>
      <p:bldP spid="45" grpId="0" animBg="1"/>
      <p:bldP spid="44" grpId="0" animBg="1"/>
      <p:bldP spid="41" grpId="0" animBg="1"/>
      <p:bldP spid="38" grpId="0" animBg="1"/>
      <p:bldP spid="39" grpId="0" animBg="1"/>
      <p:bldP spid="46" grpId="0" animBg="1"/>
      <p:bldP spid="7" grpId="0"/>
      <p:bldP spid="8" grpId="0"/>
      <p:bldP spid="47" grpId="0" animBg="1"/>
      <p:bldP spid="49" grpId="0" animBg="1"/>
      <p:bldP spid="50" grpId="0" animBg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8944280" y="5234913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63075" y="5196701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87135" y="4240000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17191" y="3260788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07708" y="2401850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27522" y="3634306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725617" y="2994350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408674" y="5209523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40780" y="4188952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39381" y="3583310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27686" y="2354923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16227" y="1909258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69573" y="1403919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61389" y="93609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983486" y="2994350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Овал 8"/>
          <p:cNvSpPr/>
          <p:nvPr/>
        </p:nvSpPr>
        <p:spPr>
          <a:xfrm>
            <a:off x="6914055" y="1871071"/>
            <a:ext cx="612895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Овал 9"/>
          <p:cNvSpPr/>
          <p:nvPr/>
        </p:nvSpPr>
        <p:spPr>
          <a:xfrm>
            <a:off x="7619492" y="2345860"/>
            <a:ext cx="534258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10250280" y="4864788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Овал 11"/>
          <p:cNvSpPr/>
          <p:nvPr/>
        </p:nvSpPr>
        <p:spPr>
          <a:xfrm>
            <a:off x="8790224" y="4864788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Овал 12"/>
          <p:cNvSpPr/>
          <p:nvPr/>
        </p:nvSpPr>
        <p:spPr>
          <a:xfrm>
            <a:off x="9537805" y="4150721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8983425" y="3539781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8255988" y="2979639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5522208" y="4871849"/>
            <a:ext cx="61413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Овал 16"/>
          <p:cNvSpPr/>
          <p:nvPr/>
        </p:nvSpPr>
        <p:spPr>
          <a:xfrm>
            <a:off x="5958960" y="4231288"/>
            <a:ext cx="5929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8" name="Овал 17"/>
          <p:cNvSpPr/>
          <p:nvPr/>
        </p:nvSpPr>
        <p:spPr>
          <a:xfrm>
            <a:off x="6481835" y="3614891"/>
            <a:ext cx="607719" cy="3953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7036754" y="2976679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0" name="Овал 19"/>
          <p:cNvSpPr/>
          <p:nvPr/>
        </p:nvSpPr>
        <p:spPr>
          <a:xfrm>
            <a:off x="6324783" y="1394856"/>
            <a:ext cx="53617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Овал 20"/>
          <p:cNvSpPr/>
          <p:nvPr/>
        </p:nvSpPr>
        <p:spPr>
          <a:xfrm>
            <a:off x="5482519" y="2922897"/>
            <a:ext cx="555140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Овал 21"/>
          <p:cNvSpPr/>
          <p:nvPr/>
        </p:nvSpPr>
        <p:spPr>
          <a:xfrm>
            <a:off x="6182986" y="2434964"/>
            <a:ext cx="529966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Овал 22"/>
          <p:cNvSpPr/>
          <p:nvPr/>
        </p:nvSpPr>
        <p:spPr>
          <a:xfrm>
            <a:off x="5685070" y="917972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0470" y="1774357"/>
            <a:ext cx="4411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Зная метки высот, </a:t>
            </a:r>
            <a:r>
              <a:rPr lang="ru-RU" b="1" dirty="0"/>
              <a:t>можно найти длину наибольшего </a:t>
            </a:r>
            <a:r>
              <a:rPr lang="ru-RU" b="1" dirty="0" err="1"/>
              <a:t>полупути</a:t>
            </a:r>
            <a:r>
              <a:rPr lang="ru-RU" b="1" dirty="0"/>
              <a:t> и его корень</a:t>
            </a:r>
            <a:r>
              <a:rPr lang="ru-RU" dirty="0"/>
              <a:t>: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0172" y="4969854"/>
            <a:ext cx="430177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Вершина 18: 3+3+2=8 </a:t>
            </a:r>
          </a:p>
          <a:p>
            <a:r>
              <a:rPr lang="ru-RU" sz="1600" dirty="0"/>
              <a:t>является корнем наибольшего </a:t>
            </a:r>
            <a:r>
              <a:rPr lang="ru-RU" sz="1600" dirty="0" err="1"/>
              <a:t>полупути</a:t>
            </a:r>
            <a:r>
              <a:rPr lang="ru-RU" sz="1600" dirty="0"/>
              <a:t>.  </a:t>
            </a:r>
          </a:p>
          <a:p>
            <a:endParaRPr lang="ru-RU" sz="1600" dirty="0"/>
          </a:p>
          <a:p>
            <a:r>
              <a:rPr lang="ru-RU" sz="1600" dirty="0"/>
              <a:t>Длина наибольшего </a:t>
            </a:r>
            <a:r>
              <a:rPr lang="ru-RU" sz="1600" dirty="0" err="1"/>
              <a:t>полупути</a:t>
            </a:r>
            <a:r>
              <a:rPr lang="ru-RU" sz="1600" dirty="0"/>
              <a:t> равна 8.</a:t>
            </a:r>
          </a:p>
          <a:p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19068" y="123362"/>
            <a:ext cx="5234129" cy="646331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dirty="0"/>
              <a:t>3) </a:t>
            </a:r>
            <a:r>
              <a:rPr lang="ru-RU" b="1" dirty="0"/>
              <a:t>Найти длину наибольшего </a:t>
            </a:r>
            <a:r>
              <a:rPr lang="ru-RU" b="1" dirty="0" err="1"/>
              <a:t>полупути</a:t>
            </a:r>
            <a:r>
              <a:rPr lang="ru-RU" b="1" dirty="0"/>
              <a:t> </a:t>
            </a:r>
            <a:r>
              <a:rPr lang="ru-RU" dirty="0"/>
              <a:t>(корни </a:t>
            </a:r>
            <a:r>
              <a:rPr lang="ru-RU" dirty="0" err="1"/>
              <a:t>полупутей</a:t>
            </a:r>
            <a:r>
              <a:rPr lang="ru-RU" dirty="0"/>
              <a:t> наибольшей длины).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7" name="Рисунок 5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79051" y="2808218"/>
            <a:ext cx="4434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найдём ту вершину </a:t>
            </a:r>
            <a:r>
              <a:rPr lang="en-US" b="1" dirty="0"/>
              <a:t>v</a:t>
            </a:r>
            <a:r>
              <a:rPr lang="ru-RU" dirty="0"/>
              <a:t>, для которой сумма меток высот её поддеревьев,</a:t>
            </a:r>
            <a:r>
              <a:rPr lang="en-US" dirty="0"/>
              <a:t> </a:t>
            </a:r>
            <a:r>
              <a:rPr lang="ru-RU" dirty="0"/>
              <a:t>увеличенная на число 2 или 1 (в зависимости от того, сколько поддеревьев у вершины </a:t>
            </a:r>
            <a:r>
              <a:rPr lang="en-US" b="1" dirty="0"/>
              <a:t>v</a:t>
            </a:r>
            <a:r>
              <a:rPr lang="ru-RU" dirty="0"/>
              <a:t>), является наибольшей. 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426750" y="2864960"/>
            <a:ext cx="8965" cy="15086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>
            <a:stCxn id="18" idx="4"/>
            <a:endCxn id="17" idx="0"/>
          </p:cNvCxnSpPr>
          <p:nvPr/>
        </p:nvCxnSpPr>
        <p:spPr>
          <a:xfrm flipH="1">
            <a:off x="6255460" y="4010283"/>
            <a:ext cx="530235" cy="221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>
            <a:stCxn id="17" idx="4"/>
            <a:endCxn id="16" idx="0"/>
          </p:cNvCxnSpPr>
          <p:nvPr/>
        </p:nvCxnSpPr>
        <p:spPr>
          <a:xfrm flipH="1">
            <a:off x="5829277" y="4618746"/>
            <a:ext cx="426183" cy="2531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>
            <a:cxnSpLocks/>
            <a:stCxn id="23" idx="4"/>
            <a:endCxn id="20" idx="0"/>
          </p:cNvCxnSpPr>
          <p:nvPr/>
        </p:nvCxnSpPr>
        <p:spPr>
          <a:xfrm>
            <a:off x="5956361" y="1305430"/>
            <a:ext cx="636511" cy="894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>
            <a:cxnSpLocks/>
            <a:stCxn id="20" idx="4"/>
            <a:endCxn id="9" idx="0"/>
          </p:cNvCxnSpPr>
          <p:nvPr/>
        </p:nvCxnSpPr>
        <p:spPr>
          <a:xfrm>
            <a:off x="6592872" y="1782314"/>
            <a:ext cx="627631" cy="887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>
            <a:stCxn id="9" idx="4"/>
            <a:endCxn id="10" idx="0"/>
          </p:cNvCxnSpPr>
          <p:nvPr/>
        </p:nvCxnSpPr>
        <p:spPr>
          <a:xfrm>
            <a:off x="7220503" y="2258529"/>
            <a:ext cx="666118" cy="8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/>
          <p:cNvCxnSpPr>
            <a:stCxn id="9" idx="4"/>
            <a:endCxn id="22" idx="0"/>
          </p:cNvCxnSpPr>
          <p:nvPr/>
        </p:nvCxnSpPr>
        <p:spPr>
          <a:xfrm flipH="1">
            <a:off x="6447969" y="2258529"/>
            <a:ext cx="772534" cy="1764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>
            <a:stCxn id="22" idx="4"/>
            <a:endCxn id="21" idx="0"/>
          </p:cNvCxnSpPr>
          <p:nvPr/>
        </p:nvCxnSpPr>
        <p:spPr>
          <a:xfrm flipH="1">
            <a:off x="5760089" y="2822422"/>
            <a:ext cx="687880" cy="1004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>
            <a:stCxn id="10" idx="4"/>
            <a:endCxn id="15" idx="0"/>
          </p:cNvCxnSpPr>
          <p:nvPr/>
        </p:nvCxnSpPr>
        <p:spPr>
          <a:xfrm>
            <a:off x="7886621" y="2733318"/>
            <a:ext cx="674267" cy="2463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>
            <a:stCxn id="10" idx="4"/>
            <a:endCxn id="19" idx="0"/>
          </p:cNvCxnSpPr>
          <p:nvPr/>
        </p:nvCxnSpPr>
        <p:spPr>
          <a:xfrm flipH="1">
            <a:off x="7341654" y="2733318"/>
            <a:ext cx="544967" cy="243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>
            <a:stCxn id="15" idx="4"/>
            <a:endCxn id="14" idx="0"/>
          </p:cNvCxnSpPr>
          <p:nvPr/>
        </p:nvCxnSpPr>
        <p:spPr>
          <a:xfrm>
            <a:off x="8560888" y="3367097"/>
            <a:ext cx="727437" cy="1726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>
            <a:stCxn id="14" idx="4"/>
          </p:cNvCxnSpPr>
          <p:nvPr/>
        </p:nvCxnSpPr>
        <p:spPr>
          <a:xfrm>
            <a:off x="9288325" y="3927239"/>
            <a:ext cx="554379" cy="222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>
            <a:stCxn id="13" idx="4"/>
            <a:endCxn id="12" idx="0"/>
          </p:cNvCxnSpPr>
          <p:nvPr/>
        </p:nvCxnSpPr>
        <p:spPr>
          <a:xfrm flipH="1">
            <a:off x="9095124" y="4538179"/>
            <a:ext cx="747581" cy="326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23"/>
          <p:cNvCxnSpPr>
            <a:cxnSpLocks/>
          </p:cNvCxnSpPr>
          <p:nvPr/>
        </p:nvCxnSpPr>
        <p:spPr>
          <a:xfrm>
            <a:off x="9791365" y="4537279"/>
            <a:ext cx="712475" cy="326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/>
          <p:cNvCxnSpPr>
            <a:stCxn id="19" idx="4"/>
            <a:endCxn id="18" idx="0"/>
          </p:cNvCxnSpPr>
          <p:nvPr/>
        </p:nvCxnSpPr>
        <p:spPr>
          <a:xfrm flipH="1">
            <a:off x="6785695" y="3364137"/>
            <a:ext cx="555959" cy="250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34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6623499" y="5023704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61614" y="4266217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833489" y="5076006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933610" y="5085069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24173" y="3586292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276958" y="2997245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284199" y="3665312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533705" y="2970185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489014" y="4359124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085229" y="3584879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043069" y="2161333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743972" y="1509891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69462" y="957620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06924" y="203220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824228" y="2960647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628314" y="951719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808109" y="2201351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Овал 8"/>
          <p:cNvSpPr/>
          <p:nvPr/>
        </p:nvSpPr>
        <p:spPr>
          <a:xfrm>
            <a:off x="7879649" y="1558085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Овал 9"/>
          <p:cNvSpPr/>
          <p:nvPr/>
        </p:nvSpPr>
        <p:spPr>
          <a:xfrm>
            <a:off x="8511400" y="2244257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10272542" y="5057880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Овал 11"/>
          <p:cNvSpPr/>
          <p:nvPr/>
        </p:nvSpPr>
        <p:spPr>
          <a:xfrm>
            <a:off x="9135175" y="507600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Овал 12"/>
          <p:cNvSpPr/>
          <p:nvPr/>
        </p:nvSpPr>
        <p:spPr>
          <a:xfrm>
            <a:off x="9794014" y="4352384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9440074" y="366348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9036860" y="296112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6919568" y="5023007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Овал 16"/>
          <p:cNvSpPr/>
          <p:nvPr/>
        </p:nvSpPr>
        <p:spPr>
          <a:xfrm>
            <a:off x="7236146" y="4352384"/>
            <a:ext cx="59511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8" name="Овал 17"/>
          <p:cNvSpPr/>
          <p:nvPr/>
        </p:nvSpPr>
        <p:spPr>
          <a:xfrm>
            <a:off x="7585885" y="3653700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7901660" y="300066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0" name="Овал 19"/>
          <p:cNvSpPr/>
          <p:nvPr/>
        </p:nvSpPr>
        <p:spPr>
          <a:xfrm>
            <a:off x="7317796" y="890292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Овал 20"/>
          <p:cNvSpPr/>
          <p:nvPr/>
        </p:nvSpPr>
        <p:spPr>
          <a:xfrm>
            <a:off x="6729059" y="3022156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Овал 21"/>
          <p:cNvSpPr/>
          <p:nvPr/>
        </p:nvSpPr>
        <p:spPr>
          <a:xfrm>
            <a:off x="7249728" y="2308903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Овал 22"/>
          <p:cNvSpPr/>
          <p:nvPr/>
        </p:nvSpPr>
        <p:spPr>
          <a:xfrm>
            <a:off x="6714972" y="229010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047" y="123362"/>
            <a:ext cx="5234129" cy="646331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dirty="0"/>
              <a:t>3) </a:t>
            </a:r>
            <a:r>
              <a:rPr lang="ru-RU" b="1" dirty="0"/>
              <a:t>Найти длину наибольшего </a:t>
            </a:r>
            <a:r>
              <a:rPr lang="ru-RU" b="1" dirty="0" err="1"/>
              <a:t>полупути</a:t>
            </a:r>
            <a:r>
              <a:rPr lang="ru-RU" b="1" dirty="0"/>
              <a:t> </a:t>
            </a:r>
            <a:r>
              <a:rPr lang="ru-RU" dirty="0"/>
              <a:t>и указать корни </a:t>
            </a:r>
            <a:r>
              <a:rPr lang="ru-RU" dirty="0" err="1"/>
              <a:t>полупутей</a:t>
            </a:r>
            <a:r>
              <a:rPr lang="ru-RU" dirty="0"/>
              <a:t> наибольшей длины.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7" name="Рисунок 5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8" name="Овал 57"/>
          <p:cNvSpPr/>
          <p:nvPr/>
        </p:nvSpPr>
        <p:spPr>
          <a:xfrm>
            <a:off x="5993308" y="951719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0" name="Овал 59"/>
          <p:cNvSpPr/>
          <p:nvPr/>
        </p:nvSpPr>
        <p:spPr>
          <a:xfrm>
            <a:off x="6364428" y="3671167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2097" y="1259372"/>
            <a:ext cx="425612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2060"/>
                </a:solidFill>
              </a:rPr>
              <a:t>Вершины </a:t>
            </a:r>
            <a:r>
              <a:rPr lang="en-US" sz="2000" b="1" u="sng" dirty="0"/>
              <a:t>2</a:t>
            </a:r>
            <a:r>
              <a:rPr lang="ru-RU" sz="2000" b="1" u="sng" dirty="0"/>
              <a:t>, 10, 18 </a:t>
            </a:r>
            <a:r>
              <a:rPr lang="ru-RU" sz="2000" dirty="0">
                <a:solidFill>
                  <a:srgbClr val="002060"/>
                </a:solidFill>
              </a:rPr>
              <a:t>являются корнями </a:t>
            </a:r>
            <a:r>
              <a:rPr lang="ru-RU" sz="2000" dirty="0" err="1">
                <a:solidFill>
                  <a:srgbClr val="002060"/>
                </a:solidFill>
              </a:rPr>
              <a:t>полупутей</a:t>
            </a:r>
            <a:r>
              <a:rPr lang="ru-RU" sz="2000" dirty="0">
                <a:solidFill>
                  <a:srgbClr val="002060"/>
                </a:solidFill>
              </a:rPr>
              <a:t> наибольшей длины  </a:t>
            </a:r>
            <a:r>
              <a:rPr lang="ru-RU" sz="2000" b="1" dirty="0">
                <a:solidFill>
                  <a:srgbClr val="002060"/>
                </a:solidFill>
              </a:rPr>
              <a:t>8</a:t>
            </a:r>
            <a:r>
              <a:rPr lang="ru-RU" sz="2000" dirty="0">
                <a:solidFill>
                  <a:srgbClr val="002060"/>
                </a:solidFill>
              </a:rPr>
              <a:t>.</a:t>
            </a:r>
          </a:p>
          <a:p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6444" y="2288914"/>
            <a:ext cx="4256129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Вопрос 1.</a:t>
            </a:r>
            <a:r>
              <a:rPr lang="ru-RU" dirty="0"/>
              <a:t>Сколько </a:t>
            </a:r>
            <a:r>
              <a:rPr lang="ru-RU" dirty="0" err="1"/>
              <a:t>полупутей</a:t>
            </a:r>
            <a:r>
              <a:rPr lang="ru-RU" dirty="0"/>
              <a:t> наибольшей  длины проходит через вершины?</a:t>
            </a:r>
          </a:p>
          <a:p>
            <a:r>
              <a:rPr lang="ru-RU" dirty="0"/>
              <a:t>1</a:t>
            </a:r>
          </a:p>
          <a:p>
            <a:r>
              <a:rPr lang="ru-RU" dirty="0"/>
              <a:t>2</a:t>
            </a:r>
          </a:p>
          <a:p>
            <a:r>
              <a:rPr lang="ru-RU" dirty="0"/>
              <a:t>10</a:t>
            </a:r>
          </a:p>
          <a:p>
            <a:r>
              <a:rPr lang="ru-RU" dirty="0"/>
              <a:t>18</a:t>
            </a:r>
          </a:p>
          <a:p>
            <a:r>
              <a:rPr lang="ru-RU" dirty="0"/>
              <a:t>19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6444" y="4976305"/>
            <a:ext cx="4256129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Вопрос 2. </a:t>
            </a:r>
            <a:r>
              <a:rPr lang="ru-RU" dirty="0"/>
              <a:t>Через какие вершины пройдёт наибольшее число </a:t>
            </a:r>
            <a:r>
              <a:rPr lang="ru-RU" dirty="0" err="1"/>
              <a:t>полупутей</a:t>
            </a:r>
            <a:r>
              <a:rPr lang="ru-RU" dirty="0"/>
              <a:t> наибольшей длины?</a:t>
            </a:r>
          </a:p>
        </p:txBody>
      </p:sp>
      <p:cxnSp>
        <p:nvCxnSpPr>
          <p:cNvPr id="5" name="Прямая соединительная линия 4"/>
          <p:cNvCxnSpPr>
            <a:stCxn id="23" idx="4"/>
            <a:endCxn id="20" idx="0"/>
          </p:cNvCxnSpPr>
          <p:nvPr/>
        </p:nvCxnSpPr>
        <p:spPr>
          <a:xfrm>
            <a:off x="6986263" y="616468"/>
            <a:ext cx="599622" cy="273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20" idx="4"/>
            <a:endCxn id="9" idx="0"/>
          </p:cNvCxnSpPr>
          <p:nvPr/>
        </p:nvCxnSpPr>
        <p:spPr>
          <a:xfrm>
            <a:off x="7585885" y="1277750"/>
            <a:ext cx="600212" cy="2803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stCxn id="9" idx="4"/>
            <a:endCxn id="22" idx="0"/>
          </p:cNvCxnSpPr>
          <p:nvPr/>
        </p:nvCxnSpPr>
        <p:spPr>
          <a:xfrm flipH="1">
            <a:off x="7514711" y="1945543"/>
            <a:ext cx="671386" cy="3633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>
            <a:stCxn id="9" idx="4"/>
            <a:endCxn id="10" idx="0"/>
          </p:cNvCxnSpPr>
          <p:nvPr/>
        </p:nvCxnSpPr>
        <p:spPr>
          <a:xfrm>
            <a:off x="8186097" y="1945543"/>
            <a:ext cx="592432" cy="2987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>
            <a:stCxn id="22" idx="4"/>
            <a:endCxn id="21" idx="0"/>
          </p:cNvCxnSpPr>
          <p:nvPr/>
        </p:nvCxnSpPr>
        <p:spPr>
          <a:xfrm flipH="1">
            <a:off x="7006629" y="2696361"/>
            <a:ext cx="508082" cy="325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stCxn id="21" idx="4"/>
            <a:endCxn id="60" idx="0"/>
          </p:cNvCxnSpPr>
          <p:nvPr/>
        </p:nvCxnSpPr>
        <p:spPr>
          <a:xfrm flipH="1">
            <a:off x="6641998" y="3409614"/>
            <a:ext cx="364631" cy="261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10" idx="4"/>
            <a:endCxn id="19" idx="0"/>
          </p:cNvCxnSpPr>
          <p:nvPr/>
        </p:nvCxnSpPr>
        <p:spPr>
          <a:xfrm flipH="1">
            <a:off x="8206560" y="2631715"/>
            <a:ext cx="571969" cy="368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10" idx="4"/>
            <a:endCxn id="15" idx="0"/>
          </p:cNvCxnSpPr>
          <p:nvPr/>
        </p:nvCxnSpPr>
        <p:spPr>
          <a:xfrm>
            <a:off x="8778529" y="2631715"/>
            <a:ext cx="563231" cy="329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>
            <a:stCxn id="19" idx="4"/>
            <a:endCxn id="18" idx="0"/>
          </p:cNvCxnSpPr>
          <p:nvPr/>
        </p:nvCxnSpPr>
        <p:spPr>
          <a:xfrm flipH="1">
            <a:off x="7889745" y="3388124"/>
            <a:ext cx="316815" cy="2655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15" idx="4"/>
            <a:endCxn id="14" idx="0"/>
          </p:cNvCxnSpPr>
          <p:nvPr/>
        </p:nvCxnSpPr>
        <p:spPr>
          <a:xfrm>
            <a:off x="9341760" y="3348580"/>
            <a:ext cx="403214" cy="314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>
            <a:stCxn id="14" idx="4"/>
            <a:endCxn id="13" idx="0"/>
          </p:cNvCxnSpPr>
          <p:nvPr/>
        </p:nvCxnSpPr>
        <p:spPr>
          <a:xfrm>
            <a:off x="9744974" y="4050944"/>
            <a:ext cx="353940" cy="301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>
            <a:stCxn id="13" idx="4"/>
            <a:endCxn id="12" idx="0"/>
          </p:cNvCxnSpPr>
          <p:nvPr/>
        </p:nvCxnSpPr>
        <p:spPr>
          <a:xfrm flipH="1">
            <a:off x="9440075" y="4739842"/>
            <a:ext cx="658839" cy="33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/>
          <p:cNvCxnSpPr>
            <a:stCxn id="13" idx="4"/>
            <a:endCxn id="11" idx="0"/>
          </p:cNvCxnSpPr>
          <p:nvPr/>
        </p:nvCxnSpPr>
        <p:spPr>
          <a:xfrm>
            <a:off x="10098914" y="4739842"/>
            <a:ext cx="478528" cy="318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>
            <a:stCxn id="18" idx="4"/>
            <a:endCxn id="17" idx="0"/>
          </p:cNvCxnSpPr>
          <p:nvPr/>
        </p:nvCxnSpPr>
        <p:spPr>
          <a:xfrm flipH="1">
            <a:off x="7533706" y="4049092"/>
            <a:ext cx="356039" cy="303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>
            <a:stCxn id="17" idx="4"/>
            <a:endCxn id="16" idx="0"/>
          </p:cNvCxnSpPr>
          <p:nvPr/>
        </p:nvCxnSpPr>
        <p:spPr>
          <a:xfrm flipH="1">
            <a:off x="7226637" y="4739842"/>
            <a:ext cx="307069" cy="2831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>
            <a:stCxn id="23" idx="4"/>
            <a:endCxn id="58" idx="0"/>
          </p:cNvCxnSpPr>
          <p:nvPr/>
        </p:nvCxnSpPr>
        <p:spPr>
          <a:xfrm flipH="1">
            <a:off x="6264599" y="616468"/>
            <a:ext cx="721664" cy="335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61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 animBg="1"/>
      <p:bldP spid="9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5176952" y="4477330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32841" y="3795878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863936" y="4504519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404336" y="4477330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47298" y="2596288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232860" y="2133710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19901" y="3224386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261650" y="2607347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800165" y="3815698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296980" y="3240402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34166" y="2217936"/>
            <a:ext cx="41870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052240" y="1501739"/>
            <a:ext cx="41870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479857" y="1064022"/>
            <a:ext cx="41870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91672" y="54864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407070" y="2643442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4260" y="2509562"/>
            <a:ext cx="43203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если вершина </a:t>
            </a:r>
            <a:r>
              <a:rPr lang="en-US" dirty="0"/>
              <a:t>v </a:t>
            </a:r>
            <a:r>
              <a:rPr lang="ru-RU" dirty="0"/>
              <a:t>лист, то её метка  равна 1</a:t>
            </a:r>
            <a:r>
              <a:rPr lang="en-US" dirty="0"/>
              <a:t>;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если у вершины </a:t>
            </a:r>
            <a:r>
              <a:rPr lang="en-US" dirty="0"/>
              <a:t>v </a:t>
            </a:r>
            <a:r>
              <a:rPr lang="ru-RU" dirty="0"/>
              <a:t>только одно поддерево, то её метка равна метке этого поддерева +1</a:t>
            </a:r>
            <a:r>
              <a:rPr lang="en-US" dirty="0"/>
              <a:t>;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если у вершины </a:t>
            </a:r>
            <a:r>
              <a:rPr lang="en-US" dirty="0"/>
              <a:t>v </a:t>
            </a:r>
            <a:r>
              <a:rPr lang="ru-RU" dirty="0"/>
              <a:t>есть оба поддерева, то её метка равна сумме меток поддеревьев, увеличенной на 1.</a:t>
            </a:r>
          </a:p>
        </p:txBody>
      </p:sp>
      <p:sp>
        <p:nvSpPr>
          <p:cNvPr id="9" name="Овал 8"/>
          <p:cNvSpPr/>
          <p:nvPr/>
        </p:nvSpPr>
        <p:spPr>
          <a:xfrm>
            <a:off x="6914055" y="1871071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Овал 9"/>
          <p:cNvSpPr/>
          <p:nvPr/>
        </p:nvSpPr>
        <p:spPr>
          <a:xfrm>
            <a:off x="7619492" y="2345860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10250280" y="486478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Овал 11"/>
          <p:cNvSpPr/>
          <p:nvPr/>
        </p:nvSpPr>
        <p:spPr>
          <a:xfrm>
            <a:off x="8790224" y="486478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Овал 12"/>
          <p:cNvSpPr/>
          <p:nvPr/>
        </p:nvSpPr>
        <p:spPr>
          <a:xfrm>
            <a:off x="9537805" y="4150721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8983425" y="3539781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8255988" y="2979639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5097080" y="4864788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Овал 16"/>
          <p:cNvSpPr/>
          <p:nvPr/>
        </p:nvSpPr>
        <p:spPr>
          <a:xfrm>
            <a:off x="5711217" y="4150721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8" name="Овал 17"/>
          <p:cNvSpPr/>
          <p:nvPr/>
        </p:nvSpPr>
        <p:spPr>
          <a:xfrm>
            <a:off x="6306336" y="3535814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7172347" y="291991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0" name="Овал 19"/>
          <p:cNvSpPr/>
          <p:nvPr/>
        </p:nvSpPr>
        <p:spPr>
          <a:xfrm>
            <a:off x="6324783" y="1394856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Овал 20"/>
          <p:cNvSpPr/>
          <p:nvPr/>
        </p:nvSpPr>
        <p:spPr>
          <a:xfrm>
            <a:off x="5482519" y="2922897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Овал 21"/>
          <p:cNvSpPr/>
          <p:nvPr/>
        </p:nvSpPr>
        <p:spPr>
          <a:xfrm>
            <a:off x="6182986" y="2434964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Овал 22"/>
          <p:cNvSpPr/>
          <p:nvPr/>
        </p:nvSpPr>
        <p:spPr>
          <a:xfrm>
            <a:off x="5685070" y="917972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" name="Прямая со стрелкой 23"/>
          <p:cNvCxnSpPr>
            <a:stCxn id="9" idx="3"/>
            <a:endCxn id="22" idx="7"/>
          </p:cNvCxnSpPr>
          <p:nvPr/>
        </p:nvCxnSpPr>
        <p:spPr>
          <a:xfrm flipH="1">
            <a:off x="6635340" y="2201787"/>
            <a:ext cx="368471" cy="289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22" idx="3"/>
            <a:endCxn id="21" idx="7"/>
          </p:cNvCxnSpPr>
          <p:nvPr/>
        </p:nvCxnSpPr>
        <p:spPr>
          <a:xfrm flipH="1">
            <a:off x="5956361" y="2765680"/>
            <a:ext cx="304237" cy="2139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0" idx="3"/>
            <a:endCxn id="19" idx="0"/>
          </p:cNvCxnSpPr>
          <p:nvPr/>
        </p:nvCxnSpPr>
        <p:spPr>
          <a:xfrm flipH="1">
            <a:off x="7477247" y="2676576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7" idx="3"/>
            <a:endCxn id="16" idx="0"/>
          </p:cNvCxnSpPr>
          <p:nvPr/>
        </p:nvCxnSpPr>
        <p:spPr>
          <a:xfrm flipH="1">
            <a:off x="5404149" y="4481437"/>
            <a:ext cx="387523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9" idx="3"/>
            <a:endCxn id="18" idx="7"/>
          </p:cNvCxnSpPr>
          <p:nvPr/>
        </p:nvCxnSpPr>
        <p:spPr>
          <a:xfrm flipH="1">
            <a:off x="6825057" y="3250632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8" idx="3"/>
            <a:endCxn id="17" idx="0"/>
          </p:cNvCxnSpPr>
          <p:nvPr/>
        </p:nvCxnSpPr>
        <p:spPr>
          <a:xfrm flipH="1">
            <a:off x="5985908" y="3873302"/>
            <a:ext cx="409426" cy="277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3" idx="5"/>
            <a:endCxn id="20" idx="1"/>
          </p:cNvCxnSpPr>
          <p:nvPr/>
        </p:nvCxnSpPr>
        <p:spPr>
          <a:xfrm>
            <a:off x="6148193" y="1248688"/>
            <a:ext cx="255111" cy="202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9" idx="5"/>
            <a:endCxn id="10" idx="1"/>
          </p:cNvCxnSpPr>
          <p:nvPr/>
        </p:nvCxnSpPr>
        <p:spPr>
          <a:xfrm>
            <a:off x="7437194" y="2201787"/>
            <a:ext cx="260538" cy="200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0" idx="5"/>
            <a:endCxn id="9" idx="1"/>
          </p:cNvCxnSpPr>
          <p:nvPr/>
        </p:nvCxnSpPr>
        <p:spPr>
          <a:xfrm>
            <a:off x="6782439" y="1725572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0" idx="5"/>
          </p:cNvCxnSpPr>
          <p:nvPr/>
        </p:nvCxnSpPr>
        <p:spPr>
          <a:xfrm>
            <a:off x="8075510" y="2676576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5" idx="5"/>
            <a:endCxn id="14" idx="1"/>
          </p:cNvCxnSpPr>
          <p:nvPr/>
        </p:nvCxnSpPr>
        <p:spPr>
          <a:xfrm>
            <a:off x="8776484" y="3310355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4" idx="5"/>
            <a:endCxn id="13" idx="0"/>
          </p:cNvCxnSpPr>
          <p:nvPr/>
        </p:nvCxnSpPr>
        <p:spPr>
          <a:xfrm>
            <a:off x="9503921" y="3870497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3" idx="3"/>
            <a:endCxn id="12" idx="0"/>
          </p:cNvCxnSpPr>
          <p:nvPr/>
        </p:nvCxnSpPr>
        <p:spPr>
          <a:xfrm flipH="1">
            <a:off x="9095124" y="4481437"/>
            <a:ext cx="531984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3" idx="5"/>
            <a:endCxn id="11" idx="0"/>
          </p:cNvCxnSpPr>
          <p:nvPr/>
        </p:nvCxnSpPr>
        <p:spPr>
          <a:xfrm>
            <a:off x="10058301" y="4481437"/>
            <a:ext cx="496879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7954" y="35298"/>
            <a:ext cx="5440483" cy="169277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002060"/>
                </a:solidFill>
              </a:rPr>
              <a:t>4) </a:t>
            </a:r>
            <a:r>
              <a:rPr lang="ru-RU" dirty="0"/>
              <a:t>Проверить, является ли дерево </a:t>
            </a:r>
            <a:r>
              <a:rPr lang="ru-RU" b="1" dirty="0"/>
              <a:t>идеально-сбалансированным</a:t>
            </a:r>
            <a:r>
              <a:rPr lang="ru-RU" dirty="0"/>
              <a:t> по числу вершин: для каждой вершины число вершин в поддеревьях должно отличаться не более, чем на 1 (</a:t>
            </a:r>
            <a:r>
              <a:rPr lang="ru-RU" sz="1400" dirty="0"/>
              <a:t>для простоты вычислений, если у вершины отсутствует поддерево, то число вершин в таком поддереве полагается равным 0</a:t>
            </a:r>
            <a:r>
              <a:rPr lang="ru-RU" dirty="0"/>
              <a:t>).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4" name="Рисунок 5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5" name="Прямоугольник 54"/>
          <p:cNvSpPr/>
          <p:nvPr/>
        </p:nvSpPr>
        <p:spPr>
          <a:xfrm>
            <a:off x="6751571" y="239759"/>
            <a:ext cx="5090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Нужно знать число вершин в каждом поддереве.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65567" y="2065632"/>
            <a:ext cx="478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/>
              <a:t>Обратный </a:t>
            </a:r>
            <a:r>
              <a:rPr lang="ru-RU" u="sng" dirty="0"/>
              <a:t>левый (или правый)  </a:t>
            </a:r>
            <a:r>
              <a:rPr lang="ru-RU" b="1" u="sng" dirty="0"/>
              <a:t>обход</a:t>
            </a:r>
          </a:p>
        </p:txBody>
      </p:sp>
    </p:spTree>
    <p:extLst>
      <p:ext uri="{BB962C8B-B14F-4D97-AF65-F5344CB8AC3E}">
        <p14:creationId xmlns:p14="http://schemas.microsoft.com/office/powerpoint/2010/main" val="7510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8" grpId="0"/>
      <p:bldP spid="55" grpId="0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5121" y="1440890"/>
            <a:ext cx="5131143" cy="565041"/>
          </a:xfrm>
        </p:spPr>
        <p:txBody>
          <a:bodyPr>
            <a:normAutofit fontScale="90000"/>
          </a:bodyPr>
          <a:lstStyle/>
          <a:p>
            <a:pPr algn="r"/>
            <a:r>
              <a:rPr lang="ru-RU" u="sng" dirty="0"/>
              <a:t>Словарные операции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20093" y="2316818"/>
            <a:ext cx="9553341" cy="1959348"/>
          </a:xfrm>
        </p:spPr>
        <p:txBody>
          <a:bodyPr>
            <a:noAutofit/>
          </a:bodyPr>
          <a:lstStyle/>
          <a:p>
            <a:pPr>
              <a:spcBef>
                <a:spcPts val="2000"/>
              </a:spcBef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элемента с заданным ключом 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000"/>
              </a:spcBef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нового элемента с заданным ключом 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000"/>
              </a:spcBef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элемента с заданным ключом 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5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67902" y="132646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19978" y="573753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78662" y="2136279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190010" y="1651157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070314" y="1057191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33496" y="4102707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796599" y="3405176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340853" y="2735261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3004" y="3565057"/>
            <a:ext cx="4223497" cy="311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AutoNum type="arabicPeriod"/>
            </a:pPr>
            <a:r>
              <a:rPr lang="ru-RU" dirty="0"/>
              <a:t>Выполнить </a:t>
            </a:r>
            <a:r>
              <a:rPr lang="ru-RU" b="1" dirty="0"/>
              <a:t>любой обход</a:t>
            </a:r>
            <a:r>
              <a:rPr lang="ru-RU" dirty="0"/>
              <a:t> дерева и подсчитать число вершин (</a:t>
            </a:r>
            <a:r>
              <a:rPr lang="en-US" b="1" dirty="0"/>
              <a:t>n</a:t>
            </a:r>
            <a:r>
              <a:rPr lang="ru-RU" b="1" dirty="0"/>
              <a:t>=15</a:t>
            </a:r>
            <a:r>
              <a:rPr lang="ru-RU" dirty="0"/>
              <a:t>). </a:t>
            </a:r>
          </a:p>
          <a:p>
            <a:pPr marL="342900" indent="-342900">
              <a:spcBef>
                <a:spcPts val="1000"/>
              </a:spcBef>
              <a:buAutoNum type="arabicPeriod"/>
            </a:pPr>
            <a:r>
              <a:rPr lang="ru-RU" dirty="0"/>
              <a:t>Если </a:t>
            </a:r>
            <a:r>
              <a:rPr lang="en-US" dirty="0"/>
              <a:t>n – </a:t>
            </a:r>
            <a:r>
              <a:rPr lang="ru-RU" dirty="0"/>
              <a:t>чётно, то полагаем, что средней не существует.</a:t>
            </a:r>
            <a:endParaRPr lang="en-US" dirty="0"/>
          </a:p>
          <a:p>
            <a:pPr marL="342900" indent="-342900">
              <a:spcBef>
                <a:spcPts val="1000"/>
              </a:spcBef>
              <a:buAutoNum type="arabicPeriod"/>
            </a:pPr>
            <a:r>
              <a:rPr lang="ru-RU" dirty="0"/>
              <a:t>Если </a:t>
            </a:r>
            <a:r>
              <a:rPr lang="en-US" dirty="0"/>
              <a:t>n – </a:t>
            </a:r>
            <a:r>
              <a:rPr lang="ru-RU" dirty="0"/>
              <a:t>нечётно, то выполним </a:t>
            </a:r>
            <a:r>
              <a:rPr lang="ru-RU" b="1" dirty="0"/>
              <a:t>внутренний обход</a:t>
            </a:r>
            <a:r>
              <a:rPr lang="ru-RU" dirty="0"/>
              <a:t>, считая пройденные во время этого обхода вершины. Остановимся, как только счётчик пройденных вершин станет равным </a:t>
            </a:r>
            <a:r>
              <a:rPr lang="en-US" dirty="0"/>
              <a:t>[n/2]</a:t>
            </a:r>
            <a:r>
              <a:rPr lang="ru-RU" dirty="0"/>
              <a:t>+1</a:t>
            </a:r>
            <a:r>
              <a:rPr lang="en-US" dirty="0"/>
              <a:t> </a:t>
            </a:r>
            <a:r>
              <a:rPr lang="en-US" b="1" dirty="0"/>
              <a:t>(=8</a:t>
            </a:r>
            <a:r>
              <a:rPr lang="en-US" dirty="0"/>
              <a:t>)</a:t>
            </a:r>
            <a:r>
              <a:rPr lang="ru-RU" dirty="0"/>
              <a:t>. </a:t>
            </a:r>
          </a:p>
        </p:txBody>
      </p:sp>
      <p:cxnSp>
        <p:nvCxnSpPr>
          <p:cNvPr id="25" name="Прямая со стрелкой 24"/>
          <p:cNvCxnSpPr>
            <a:stCxn id="22" idx="3"/>
            <a:endCxn id="21" idx="7"/>
          </p:cNvCxnSpPr>
          <p:nvPr/>
        </p:nvCxnSpPr>
        <p:spPr>
          <a:xfrm flipH="1">
            <a:off x="6955449" y="2294445"/>
            <a:ext cx="305804" cy="216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9" idx="5"/>
            <a:endCxn id="10" idx="1"/>
          </p:cNvCxnSpPr>
          <p:nvPr/>
        </p:nvCxnSpPr>
        <p:spPr>
          <a:xfrm>
            <a:off x="8437849" y="1730552"/>
            <a:ext cx="230662" cy="200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7914710" y="1399836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Овал 9"/>
          <p:cNvSpPr/>
          <p:nvPr/>
        </p:nvSpPr>
        <p:spPr>
          <a:xfrm>
            <a:off x="8590271" y="1874625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11221059" y="436511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Овал 11"/>
          <p:cNvSpPr/>
          <p:nvPr/>
        </p:nvSpPr>
        <p:spPr>
          <a:xfrm>
            <a:off x="9761003" y="436511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Овал 12"/>
          <p:cNvSpPr/>
          <p:nvPr/>
        </p:nvSpPr>
        <p:spPr>
          <a:xfrm>
            <a:off x="10508584" y="365104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9954204" y="304010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9226767" y="2479963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6318971" y="4393663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Овал 16"/>
          <p:cNvSpPr/>
          <p:nvPr/>
        </p:nvSpPr>
        <p:spPr>
          <a:xfrm>
            <a:off x="6844812" y="3686864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8" name="Овал 17"/>
          <p:cNvSpPr/>
          <p:nvPr/>
        </p:nvSpPr>
        <p:spPr>
          <a:xfrm>
            <a:off x="7306991" y="3064579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8173002" y="2448681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0" name="Овал 19"/>
          <p:cNvSpPr/>
          <p:nvPr/>
        </p:nvSpPr>
        <p:spPr>
          <a:xfrm>
            <a:off x="7325438" y="923621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Овал 20"/>
          <p:cNvSpPr/>
          <p:nvPr/>
        </p:nvSpPr>
        <p:spPr>
          <a:xfrm>
            <a:off x="6481607" y="2453900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Овал 21"/>
          <p:cNvSpPr/>
          <p:nvPr/>
        </p:nvSpPr>
        <p:spPr>
          <a:xfrm>
            <a:off x="7183641" y="1963729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Овал 22"/>
          <p:cNvSpPr/>
          <p:nvPr/>
        </p:nvSpPr>
        <p:spPr>
          <a:xfrm>
            <a:off x="6685725" y="446737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" name="Прямая со стрелкой 23"/>
          <p:cNvCxnSpPr>
            <a:stCxn id="9" idx="3"/>
            <a:endCxn id="22" idx="7"/>
          </p:cNvCxnSpPr>
          <p:nvPr/>
        </p:nvCxnSpPr>
        <p:spPr>
          <a:xfrm flipH="1">
            <a:off x="7635995" y="1730552"/>
            <a:ext cx="368471" cy="289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19" idx="0"/>
          </p:cNvCxnSpPr>
          <p:nvPr/>
        </p:nvCxnSpPr>
        <p:spPr>
          <a:xfrm flipH="1">
            <a:off x="8477902" y="2205341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H="1">
            <a:off x="6680328" y="4065223"/>
            <a:ext cx="309153" cy="3474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9" idx="3"/>
            <a:endCxn id="18" idx="7"/>
          </p:cNvCxnSpPr>
          <p:nvPr/>
        </p:nvCxnSpPr>
        <p:spPr>
          <a:xfrm flipH="1">
            <a:off x="7825712" y="2779397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cxnSpLocks/>
            <a:stCxn id="18" idx="4"/>
          </p:cNvCxnSpPr>
          <p:nvPr/>
        </p:nvCxnSpPr>
        <p:spPr>
          <a:xfrm flipH="1">
            <a:off x="7228307" y="3459971"/>
            <a:ext cx="382544" cy="2450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3" idx="5"/>
            <a:endCxn id="20" idx="1"/>
          </p:cNvCxnSpPr>
          <p:nvPr/>
        </p:nvCxnSpPr>
        <p:spPr>
          <a:xfrm>
            <a:off x="7148848" y="777453"/>
            <a:ext cx="255111" cy="202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0" idx="5"/>
            <a:endCxn id="9" idx="1"/>
          </p:cNvCxnSpPr>
          <p:nvPr/>
        </p:nvCxnSpPr>
        <p:spPr>
          <a:xfrm>
            <a:off x="7783094" y="1254337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0" idx="5"/>
          </p:cNvCxnSpPr>
          <p:nvPr/>
        </p:nvCxnSpPr>
        <p:spPr>
          <a:xfrm>
            <a:off x="9046289" y="2205341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5" idx="5"/>
            <a:endCxn id="14" idx="1"/>
          </p:cNvCxnSpPr>
          <p:nvPr/>
        </p:nvCxnSpPr>
        <p:spPr>
          <a:xfrm>
            <a:off x="9747263" y="2810679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4" idx="5"/>
            <a:endCxn id="13" idx="0"/>
          </p:cNvCxnSpPr>
          <p:nvPr/>
        </p:nvCxnSpPr>
        <p:spPr>
          <a:xfrm>
            <a:off x="10474700" y="3370821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3" idx="3"/>
            <a:endCxn id="12" idx="0"/>
          </p:cNvCxnSpPr>
          <p:nvPr/>
        </p:nvCxnSpPr>
        <p:spPr>
          <a:xfrm flipH="1">
            <a:off x="10065903" y="3981761"/>
            <a:ext cx="531984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3" idx="5"/>
            <a:endCxn id="11" idx="0"/>
          </p:cNvCxnSpPr>
          <p:nvPr/>
        </p:nvCxnSpPr>
        <p:spPr>
          <a:xfrm>
            <a:off x="11029080" y="3981761"/>
            <a:ext cx="496879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4" name="Рисунок 4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9429" y="86183"/>
            <a:ext cx="5704429" cy="1328569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dirty="0"/>
              <a:t>5) Найти </a:t>
            </a:r>
            <a:r>
              <a:rPr lang="ru-RU" b="1" dirty="0"/>
              <a:t>среднюю по значению </a:t>
            </a:r>
            <a:r>
              <a:rPr lang="ru-RU" dirty="0"/>
              <a:t>вершину в дереве </a:t>
            </a:r>
            <a:endParaRPr lang="en-US" dirty="0"/>
          </a:p>
          <a:p>
            <a:pPr>
              <a:spcAft>
                <a:spcPts val="1000"/>
              </a:spcAft>
            </a:pPr>
            <a:r>
              <a:rPr lang="ru-RU" dirty="0"/>
              <a:t>(не использовать дополнительную память, зависящую от </a:t>
            </a:r>
            <a:r>
              <a:rPr lang="en-US" dirty="0"/>
              <a:t>n</a:t>
            </a:r>
            <a:r>
              <a:rPr lang="ru-RU" dirty="0"/>
              <a:t>, решить задачу за линейное от количества вершин время</a:t>
            </a:r>
            <a:r>
              <a:rPr lang="en-US" dirty="0"/>
              <a:t>)</a:t>
            </a:r>
            <a:r>
              <a:rPr lang="ru-RU" dirty="0"/>
              <a:t>.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59429" y="1404951"/>
            <a:ext cx="52976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Сначала нужно узнать, чётно или нет число вершин в дереве.</a:t>
            </a:r>
          </a:p>
          <a:p>
            <a:pPr algn="just"/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Если число вершин нечётно,  то средняя вершина существует и её можно найти, просматривая вершины дерева, например,  по </a:t>
            </a:r>
            <a:r>
              <a:rPr lang="ru-RU" dirty="0" err="1"/>
              <a:t>неубыванию</a:t>
            </a:r>
            <a:r>
              <a:rPr lang="ru-RU" dirty="0"/>
              <a:t> ключей.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788259" y="5126346"/>
            <a:ext cx="6296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на рис</a:t>
            </a:r>
            <a:r>
              <a:rPr lang="en-US" sz="1400" dirty="0"/>
              <a:t>. </a:t>
            </a:r>
            <a:r>
              <a:rPr lang="ru-RU" sz="1400" dirty="0"/>
              <a:t>показана нумерация вершин при внутреннем обходе (красные числа):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403742" y="5412690"/>
            <a:ext cx="24142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def</a:t>
            </a:r>
            <a:r>
              <a:rPr lang="en-US" sz="1200" dirty="0"/>
              <a:t>  </a:t>
            </a:r>
            <a:r>
              <a:rPr lang="en-US" sz="1200" b="1" dirty="0" err="1"/>
              <a:t>InOrderTraversal</a:t>
            </a:r>
            <a:r>
              <a:rPr lang="en-US" sz="1200" b="1" dirty="0"/>
              <a:t> </a:t>
            </a:r>
            <a:r>
              <a:rPr lang="en-US" sz="1200" dirty="0"/>
              <a:t>(v):</a:t>
            </a:r>
          </a:p>
          <a:p>
            <a:r>
              <a:rPr lang="en-US" sz="1200" dirty="0"/>
              <a:t>        if v is not None:</a:t>
            </a:r>
          </a:p>
          <a:p>
            <a:r>
              <a:rPr lang="en-US" sz="1200" dirty="0"/>
              <a:t>              </a:t>
            </a:r>
            <a:r>
              <a:rPr lang="en-US" sz="1200" dirty="0" err="1"/>
              <a:t>InOrderTraversal</a:t>
            </a:r>
            <a:r>
              <a:rPr lang="en-US" sz="1200" dirty="0"/>
              <a:t> (</a:t>
            </a:r>
            <a:r>
              <a:rPr lang="en-US" sz="1200" dirty="0" err="1"/>
              <a:t>v.left</a:t>
            </a:r>
            <a:r>
              <a:rPr lang="en-US" sz="1200" dirty="0"/>
              <a:t>)</a:t>
            </a:r>
          </a:p>
          <a:p>
            <a:r>
              <a:rPr lang="ru-RU" sz="1200" dirty="0"/>
              <a:t>            </a:t>
            </a:r>
            <a:r>
              <a:rPr lang="en-US" sz="1200" dirty="0"/>
              <a:t> </a:t>
            </a:r>
            <a:r>
              <a:rPr lang="ru-RU" sz="1200" dirty="0"/>
              <a:t> </a:t>
            </a:r>
            <a:r>
              <a:rPr lang="en-US" sz="1200" dirty="0"/>
              <a:t>Action (v) </a:t>
            </a:r>
            <a:endParaRPr lang="ru-RU" sz="1200" dirty="0"/>
          </a:p>
          <a:p>
            <a:r>
              <a:rPr lang="ru-RU" sz="1200" dirty="0"/>
              <a:t>              </a:t>
            </a:r>
            <a:r>
              <a:rPr lang="en-US" sz="1200" dirty="0" err="1"/>
              <a:t>InOrderTraversal</a:t>
            </a:r>
            <a:r>
              <a:rPr lang="en-US" sz="1200" dirty="0"/>
              <a:t> (</a:t>
            </a:r>
            <a:r>
              <a:rPr lang="en-US" sz="1200" dirty="0" err="1"/>
              <a:t>v.right</a:t>
            </a:r>
            <a:r>
              <a:rPr lang="en-US" sz="1200" dirty="0"/>
              <a:t>)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09607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8" grpId="0"/>
      <p:bldP spid="46" grpId="0"/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8627" y="2050542"/>
            <a:ext cx="3922435" cy="3744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800"/>
              </a:spcBef>
              <a:buAutoNum type="arabicPeriod"/>
            </a:pPr>
            <a:r>
              <a:rPr lang="ru-RU" sz="1600" dirty="0"/>
              <a:t>Сначала </a:t>
            </a:r>
            <a:r>
              <a:rPr lang="ru-RU" sz="1600" b="1" dirty="0"/>
              <a:t>обратным</a:t>
            </a:r>
            <a:r>
              <a:rPr lang="ru-RU" sz="1600" dirty="0"/>
              <a:t> обходом расставить вершинам метки высот. Во время этого же обхода подсчитать количество вершин, у которых метки высот поддеревьев совпали. Пусть у нас </a:t>
            </a:r>
            <a:r>
              <a:rPr lang="en-US" sz="1600" b="1" dirty="0"/>
              <a:t>m</a:t>
            </a:r>
            <a:r>
              <a:rPr lang="en-US" sz="1600" dirty="0"/>
              <a:t> </a:t>
            </a:r>
            <a:r>
              <a:rPr lang="ru-RU" sz="1600" dirty="0"/>
              <a:t>таких вершин. </a:t>
            </a:r>
          </a:p>
          <a:p>
            <a:pPr marL="342900" indent="-342900" algn="just">
              <a:spcBef>
                <a:spcPts val="800"/>
              </a:spcBef>
              <a:buAutoNum type="arabicPeriod"/>
            </a:pPr>
            <a:r>
              <a:rPr lang="ru-RU" sz="1600" dirty="0"/>
              <a:t>Если </a:t>
            </a:r>
            <a:r>
              <a:rPr lang="en-US" sz="1600" b="1" dirty="0"/>
              <a:t>m</a:t>
            </a:r>
            <a:r>
              <a:rPr lang="en-US" sz="1600" dirty="0"/>
              <a:t> – </a:t>
            </a:r>
            <a:r>
              <a:rPr lang="ru-RU" sz="1600" dirty="0"/>
              <a:t>чётно, то средней не существует.</a:t>
            </a:r>
            <a:endParaRPr lang="en-US" sz="1600" dirty="0"/>
          </a:p>
          <a:p>
            <a:pPr marL="342900" indent="-342900" algn="just">
              <a:spcBef>
                <a:spcPts val="800"/>
              </a:spcBef>
              <a:buAutoNum type="arabicPeriod"/>
            </a:pPr>
            <a:r>
              <a:rPr lang="ru-RU" sz="1600" dirty="0"/>
              <a:t>Если </a:t>
            </a:r>
            <a:r>
              <a:rPr lang="en-US" sz="1600" b="1" dirty="0"/>
              <a:t>m</a:t>
            </a:r>
            <a:r>
              <a:rPr lang="en-US" sz="1600" dirty="0"/>
              <a:t> – </a:t>
            </a:r>
            <a:r>
              <a:rPr lang="ru-RU" sz="1600" dirty="0"/>
              <a:t>нечётно, то выполним </a:t>
            </a:r>
            <a:r>
              <a:rPr lang="ru-RU" sz="1600" b="1" dirty="0"/>
              <a:t>внутренний</a:t>
            </a:r>
            <a:r>
              <a:rPr lang="ru-RU" sz="1600" dirty="0"/>
              <a:t> обход, считая  при этом только лишь те вершины, для которых высоты их поддеревьев совпадают. Остановимся, как только счётчик станет равным </a:t>
            </a:r>
            <a:r>
              <a:rPr lang="en-US" sz="1600" dirty="0"/>
              <a:t>[</a:t>
            </a:r>
            <a:r>
              <a:rPr lang="en-US" sz="1600" b="1" dirty="0"/>
              <a:t>m/2]</a:t>
            </a:r>
            <a:r>
              <a:rPr lang="ru-RU" sz="1600" b="1" dirty="0"/>
              <a:t>+1</a:t>
            </a:r>
            <a:r>
              <a:rPr lang="ru-RU" sz="1600" dirty="0"/>
              <a:t>. </a:t>
            </a:r>
          </a:p>
        </p:txBody>
      </p:sp>
      <p:sp>
        <p:nvSpPr>
          <p:cNvPr id="10" name="Овал 9"/>
          <p:cNvSpPr/>
          <p:nvPr/>
        </p:nvSpPr>
        <p:spPr>
          <a:xfrm>
            <a:off x="7619492" y="2345860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10250280" y="486478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13" name="Овал 12"/>
          <p:cNvSpPr/>
          <p:nvPr/>
        </p:nvSpPr>
        <p:spPr>
          <a:xfrm>
            <a:off x="9537805" y="4150721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8983425" y="3539781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8255988" y="2979639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5097080" y="4864788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11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5711217" y="4150721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12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6306336" y="3535814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7172347" y="291991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cxnSp>
        <p:nvCxnSpPr>
          <p:cNvPr id="26" name="Прямая со стрелкой 25"/>
          <p:cNvCxnSpPr>
            <a:stCxn id="10" idx="3"/>
            <a:endCxn id="19" idx="0"/>
          </p:cNvCxnSpPr>
          <p:nvPr/>
        </p:nvCxnSpPr>
        <p:spPr>
          <a:xfrm flipH="1">
            <a:off x="7477247" y="2676576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7" idx="3"/>
            <a:endCxn id="16" idx="0"/>
          </p:cNvCxnSpPr>
          <p:nvPr/>
        </p:nvCxnSpPr>
        <p:spPr>
          <a:xfrm flipH="1">
            <a:off x="5404149" y="4481437"/>
            <a:ext cx="387523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9" idx="3"/>
            <a:endCxn id="18" idx="7"/>
          </p:cNvCxnSpPr>
          <p:nvPr/>
        </p:nvCxnSpPr>
        <p:spPr>
          <a:xfrm flipH="1">
            <a:off x="6825057" y="3250632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8" idx="3"/>
            <a:endCxn id="17" idx="0"/>
          </p:cNvCxnSpPr>
          <p:nvPr/>
        </p:nvCxnSpPr>
        <p:spPr>
          <a:xfrm flipH="1">
            <a:off x="5985908" y="3873302"/>
            <a:ext cx="409426" cy="277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0" idx="5"/>
          </p:cNvCxnSpPr>
          <p:nvPr/>
        </p:nvCxnSpPr>
        <p:spPr>
          <a:xfrm>
            <a:off x="8075510" y="2676576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5" idx="5"/>
            <a:endCxn id="14" idx="1"/>
          </p:cNvCxnSpPr>
          <p:nvPr/>
        </p:nvCxnSpPr>
        <p:spPr>
          <a:xfrm>
            <a:off x="8776484" y="3310355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4" idx="5"/>
            <a:endCxn id="13" idx="0"/>
          </p:cNvCxnSpPr>
          <p:nvPr/>
        </p:nvCxnSpPr>
        <p:spPr>
          <a:xfrm>
            <a:off x="9503921" y="3870497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3" idx="5"/>
            <a:endCxn id="11" idx="0"/>
          </p:cNvCxnSpPr>
          <p:nvPr/>
        </p:nvCxnSpPr>
        <p:spPr>
          <a:xfrm>
            <a:off x="10058301" y="4481437"/>
            <a:ext cx="496879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152798" y="4483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5654675" y="3763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6349726" y="3166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7966317" y="2050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72025" y="26879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21914" y="2662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9098925" y="3152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9885062" y="3824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0366414" y="44773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51" name="Овал 50"/>
          <p:cNvSpPr/>
          <p:nvPr/>
        </p:nvSpPr>
        <p:spPr>
          <a:xfrm>
            <a:off x="8794025" y="486478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FF0000"/>
                </a:solidFill>
              </a:rPr>
              <a:t>2</a:t>
            </a:r>
            <a:r>
              <a:rPr lang="en-US" sz="1400" dirty="0">
                <a:solidFill>
                  <a:srgbClr val="FF0000"/>
                </a:solidFill>
              </a:rPr>
              <a:t>1</a:t>
            </a:r>
            <a:endParaRPr lang="ru-RU" sz="1400" dirty="0">
              <a:solidFill>
                <a:srgbClr val="FF0000"/>
              </a:solidFill>
            </a:endParaRPr>
          </a:p>
        </p:txBody>
      </p:sp>
      <p:cxnSp>
        <p:nvCxnSpPr>
          <p:cNvPr id="5" name="Прямая со стрелкой 4"/>
          <p:cNvCxnSpPr>
            <a:stCxn id="13" idx="3"/>
            <a:endCxn id="51" idx="0"/>
          </p:cNvCxnSpPr>
          <p:nvPr/>
        </p:nvCxnSpPr>
        <p:spPr>
          <a:xfrm flipH="1">
            <a:off x="9098925" y="4481437"/>
            <a:ext cx="528183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797238" y="4549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62" name="Овал 61"/>
          <p:cNvSpPr/>
          <p:nvPr/>
        </p:nvSpPr>
        <p:spPr>
          <a:xfrm>
            <a:off x="6096235" y="4882646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13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579591" y="4554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cxnSp>
        <p:nvCxnSpPr>
          <p:cNvPr id="38" name="Прямая со стрелкой 37"/>
          <p:cNvCxnSpPr>
            <a:stCxn id="17" idx="5"/>
            <a:endCxn id="62" idx="0"/>
          </p:cNvCxnSpPr>
          <p:nvPr/>
        </p:nvCxnSpPr>
        <p:spPr>
          <a:xfrm>
            <a:off x="6180143" y="4481437"/>
            <a:ext cx="223161" cy="4012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0" name="Рисунок 3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5045" y="123362"/>
            <a:ext cx="6146911" cy="646331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dirty="0"/>
              <a:t>6</a:t>
            </a:r>
            <a:r>
              <a:rPr lang="ru-RU" dirty="0"/>
              <a:t>) Найти </a:t>
            </a:r>
            <a:r>
              <a:rPr lang="ru-RU" b="1" dirty="0"/>
              <a:t>среднюю </a:t>
            </a:r>
            <a:r>
              <a:rPr lang="ru-RU" dirty="0"/>
              <a:t>по значению вершину </a:t>
            </a:r>
            <a:r>
              <a:rPr lang="ru-RU" b="1" dirty="0"/>
              <a:t>среди вершин</a:t>
            </a:r>
            <a:r>
              <a:rPr lang="ru-RU" dirty="0"/>
              <a:t>, </a:t>
            </a:r>
            <a:r>
              <a:rPr lang="ru-RU" b="1" dirty="0"/>
              <a:t>у которых высоты поддеревьев совпадают</a:t>
            </a:r>
            <a:r>
              <a:rPr lang="ru-RU" dirty="0"/>
              <a:t>.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122297" y="1042445"/>
            <a:ext cx="11338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Сначала нужно определить нужные вершину, узнать чётно или нет их количество.  Если нечётно,  то средняя вершина существует и её можно найти, просматривая нужные вершины, например,  по </a:t>
            </a:r>
            <a:r>
              <a:rPr lang="ru-RU" dirty="0" err="1"/>
              <a:t>неубыванию</a:t>
            </a:r>
            <a:r>
              <a:rPr lang="ru-RU" dirty="0"/>
              <a:t> ключей.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20560" y="5493062"/>
            <a:ext cx="3980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Внутренний (левый) обход: 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11,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12,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13,</a:t>
            </a:r>
            <a:r>
              <a:rPr lang="en-US" dirty="0"/>
              <a:t> </a:t>
            </a:r>
            <a:r>
              <a:rPr lang="ru-RU" dirty="0"/>
              <a:t>14, 17, </a:t>
            </a:r>
            <a:r>
              <a:rPr lang="en-US" i="1" dirty="0">
                <a:solidFill>
                  <a:srgbClr val="FF0000"/>
                </a:solidFill>
              </a:rPr>
              <a:t>18</a:t>
            </a:r>
            <a:r>
              <a:rPr lang="en-US" dirty="0"/>
              <a:t>,</a:t>
            </a:r>
            <a:r>
              <a:rPr lang="ru-RU" dirty="0"/>
              <a:t> 19</a:t>
            </a:r>
            <a:r>
              <a:rPr lang="en-US" dirty="0"/>
              <a:t>,</a:t>
            </a:r>
            <a:r>
              <a:rPr lang="ru-RU" dirty="0"/>
              <a:t> 20,</a:t>
            </a:r>
            <a:r>
              <a:rPr lang="ru-RU" dirty="0">
                <a:solidFill>
                  <a:srgbClr val="FF0000"/>
                </a:solidFill>
              </a:rPr>
              <a:t> 21, </a:t>
            </a:r>
            <a:r>
              <a:rPr lang="en-US" dirty="0">
                <a:solidFill>
                  <a:srgbClr val="FF0000"/>
                </a:solidFill>
              </a:rPr>
              <a:t>22,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23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 flipV="1">
            <a:off x="5488554" y="6262705"/>
            <a:ext cx="3305471" cy="89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7548888" y="5718447"/>
            <a:ext cx="8965" cy="5340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12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43" grpId="0"/>
      <p:bldP spid="44" grpId="0"/>
      <p:bldP spid="45" grpId="0"/>
      <p:bldP spid="46" grpId="0"/>
      <p:bldP spid="47" grpId="0"/>
      <p:bldP spid="48" grpId="0"/>
      <p:bldP spid="61" grpId="0"/>
      <p:bldP spid="63" grpId="0"/>
      <p:bldP spid="42" grpId="0"/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6914055" y="1871071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7619492" y="2345860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979713" y="5210869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6179312" y="4751361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7029297" y="419350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735649" y="3539781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7172347" y="291991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6324783" y="1394856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5685070" y="917972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26" name="Прямая со стрелкой 25"/>
          <p:cNvCxnSpPr>
            <a:stCxn id="10" idx="3"/>
            <a:endCxn id="19" idx="0"/>
          </p:cNvCxnSpPr>
          <p:nvPr/>
        </p:nvCxnSpPr>
        <p:spPr>
          <a:xfrm flipH="1">
            <a:off x="7477247" y="2676576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3" idx="5"/>
            <a:endCxn id="20" idx="1"/>
          </p:cNvCxnSpPr>
          <p:nvPr/>
        </p:nvCxnSpPr>
        <p:spPr>
          <a:xfrm>
            <a:off x="6148193" y="1248688"/>
            <a:ext cx="255111" cy="202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9" idx="5"/>
            <a:endCxn id="10" idx="1"/>
          </p:cNvCxnSpPr>
          <p:nvPr/>
        </p:nvCxnSpPr>
        <p:spPr>
          <a:xfrm>
            <a:off x="7437194" y="2201787"/>
            <a:ext cx="260538" cy="200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0" idx="5"/>
            <a:endCxn id="9" idx="1"/>
          </p:cNvCxnSpPr>
          <p:nvPr/>
        </p:nvCxnSpPr>
        <p:spPr>
          <a:xfrm>
            <a:off x="6782439" y="1725572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008066" y="5818376"/>
            <a:ext cx="429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вершина </a:t>
            </a:r>
            <a:r>
              <a:rPr lang="en-US" b="1" dirty="0"/>
              <a:t>t</a:t>
            </a:r>
            <a:r>
              <a:rPr lang="ru-RU" b="1" dirty="0"/>
              <a:t> </a:t>
            </a:r>
            <a:r>
              <a:rPr lang="ru-RU" dirty="0"/>
              <a:t>является средней по значению</a:t>
            </a:r>
          </a:p>
        </p:txBody>
      </p:sp>
      <p:cxnSp>
        <p:nvCxnSpPr>
          <p:cNvPr id="5" name="Прямая со стрелкой 4"/>
          <p:cNvCxnSpPr>
            <a:stCxn id="19" idx="5"/>
            <a:endCxn id="18" idx="0"/>
          </p:cNvCxnSpPr>
          <p:nvPr/>
        </p:nvCxnSpPr>
        <p:spPr>
          <a:xfrm>
            <a:off x="7692843" y="3250632"/>
            <a:ext cx="346666" cy="289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8" idx="3"/>
            <a:endCxn id="15" idx="0"/>
          </p:cNvCxnSpPr>
          <p:nvPr/>
        </p:nvCxnSpPr>
        <p:spPr>
          <a:xfrm flipH="1">
            <a:off x="7334197" y="3877269"/>
            <a:ext cx="490450" cy="3162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5" idx="3"/>
            <a:endCxn id="14" idx="0"/>
          </p:cNvCxnSpPr>
          <p:nvPr/>
        </p:nvCxnSpPr>
        <p:spPr>
          <a:xfrm flipH="1">
            <a:off x="6484212" y="4524222"/>
            <a:ext cx="634388" cy="22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14" idx="5"/>
            <a:endCxn id="12" idx="1"/>
          </p:cNvCxnSpPr>
          <p:nvPr/>
        </p:nvCxnSpPr>
        <p:spPr>
          <a:xfrm>
            <a:off x="6699808" y="5082077"/>
            <a:ext cx="369208" cy="1855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Таблица 46"/>
          <p:cNvGraphicFramePr>
            <a:graphicFrameLocks noGrp="1"/>
          </p:cNvGraphicFramePr>
          <p:nvPr/>
        </p:nvGraphicFramePr>
        <p:xfrm>
          <a:off x="467000" y="2078249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9" name="Прямая со стрелкой 48"/>
          <p:cNvCxnSpPr>
            <a:cxnSpLocks/>
          </p:cNvCxnSpPr>
          <p:nvPr/>
        </p:nvCxnSpPr>
        <p:spPr>
          <a:xfrm>
            <a:off x="505192" y="1782314"/>
            <a:ext cx="43535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Таблица 60"/>
          <p:cNvGraphicFramePr>
            <a:graphicFrameLocks noGrp="1"/>
          </p:cNvGraphicFramePr>
          <p:nvPr/>
        </p:nvGraphicFramePr>
        <p:xfrm>
          <a:off x="467000" y="3496303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Таблица 61"/>
          <p:cNvGraphicFramePr>
            <a:graphicFrameLocks noGrp="1"/>
          </p:cNvGraphicFramePr>
          <p:nvPr/>
        </p:nvGraphicFramePr>
        <p:xfrm>
          <a:off x="467000" y="3867443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Таблица 62"/>
          <p:cNvGraphicFramePr>
            <a:graphicFrameLocks noGrp="1"/>
          </p:cNvGraphicFramePr>
          <p:nvPr/>
        </p:nvGraphicFramePr>
        <p:xfrm>
          <a:off x="467000" y="4256348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587" y="312132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1587" y="351395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1587" y="390541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1587" y="427238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587" y="4641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graphicFrame>
        <p:nvGraphicFramePr>
          <p:cNvPr id="69" name="Таблица 68"/>
          <p:cNvGraphicFramePr>
            <a:graphicFrameLocks noGrp="1"/>
          </p:cNvGraphicFramePr>
          <p:nvPr/>
        </p:nvGraphicFramePr>
        <p:xfrm>
          <a:off x="467000" y="4656558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Таблица 69"/>
          <p:cNvGraphicFramePr>
            <a:graphicFrameLocks noGrp="1"/>
          </p:cNvGraphicFramePr>
          <p:nvPr/>
        </p:nvGraphicFramePr>
        <p:xfrm>
          <a:off x="467000" y="5011012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1587" y="500672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1587" y="54710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endParaRPr lang="ru-RU" dirty="0"/>
          </a:p>
        </p:txBody>
      </p:sp>
      <p:graphicFrame>
        <p:nvGraphicFramePr>
          <p:cNvPr id="74" name="Таблица 73"/>
          <p:cNvGraphicFramePr>
            <a:graphicFrameLocks noGrp="1"/>
          </p:cNvGraphicFramePr>
          <p:nvPr/>
        </p:nvGraphicFramePr>
        <p:xfrm>
          <a:off x="467000" y="5376054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1587" y="5862549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ru-RU" dirty="0"/>
          </a:p>
        </p:txBody>
      </p:sp>
      <p:graphicFrame>
        <p:nvGraphicFramePr>
          <p:cNvPr id="76" name="Таблица 75"/>
          <p:cNvGraphicFramePr>
            <a:graphicFrameLocks noGrp="1"/>
          </p:cNvGraphicFramePr>
          <p:nvPr/>
        </p:nvGraphicFramePr>
        <p:xfrm>
          <a:off x="467000" y="5730508"/>
          <a:ext cx="435356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ru-RU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Таблица 76"/>
          <p:cNvGraphicFramePr>
            <a:graphicFrameLocks noGrp="1"/>
          </p:cNvGraphicFramePr>
          <p:nvPr/>
        </p:nvGraphicFramePr>
        <p:xfrm>
          <a:off x="467000" y="3026710"/>
          <a:ext cx="4315365" cy="447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9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9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478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1" name="Рисунок 4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5045" y="123362"/>
            <a:ext cx="5305849" cy="105157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dirty="0">
                <a:solidFill>
                  <a:srgbClr val="002060"/>
                </a:solidFill>
              </a:rPr>
              <a:t>7) </a:t>
            </a:r>
            <a:r>
              <a:rPr lang="ru-RU" dirty="0"/>
              <a:t>Найти </a:t>
            </a:r>
            <a:r>
              <a:rPr lang="ru-RU" b="1" dirty="0"/>
              <a:t>среднюю </a:t>
            </a:r>
            <a:r>
              <a:rPr lang="ru-RU" dirty="0"/>
              <a:t>по значению вершину </a:t>
            </a:r>
            <a:r>
              <a:rPr lang="ru-RU" b="1" dirty="0"/>
              <a:t>среди вершин некоторого пути</a:t>
            </a:r>
            <a:r>
              <a:rPr lang="ru-RU" dirty="0"/>
              <a:t>. </a:t>
            </a:r>
          </a:p>
          <a:p>
            <a:pPr>
              <a:spcAft>
                <a:spcPts val="1000"/>
              </a:spcAft>
            </a:pPr>
            <a:r>
              <a:rPr lang="ru-RU" dirty="0"/>
              <a:t>Предположим, что задан корень этого пути.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1402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50" grpId="0"/>
      <p:bldP spid="65" grpId="0"/>
      <p:bldP spid="66" grpId="0"/>
      <p:bldP spid="67" grpId="0"/>
      <p:bldP spid="68" grpId="0"/>
      <p:bldP spid="72" grpId="0"/>
      <p:bldP spid="73" grpId="0"/>
      <p:bldP spid="7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1254" y="83200"/>
            <a:ext cx="4431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Удаление  вершины</a:t>
            </a:r>
          </a:p>
        </p:txBody>
      </p:sp>
      <p:grpSp>
        <p:nvGrpSpPr>
          <p:cNvPr id="80" name="Группа 79"/>
          <p:cNvGrpSpPr/>
          <p:nvPr/>
        </p:nvGrpSpPr>
        <p:grpSpPr>
          <a:xfrm>
            <a:off x="6368358" y="1126941"/>
            <a:ext cx="5220883" cy="4268019"/>
            <a:chOff x="1344859" y="963692"/>
            <a:chExt cx="5377560" cy="4334274"/>
          </a:xfrm>
          <a:noFill/>
        </p:grpSpPr>
        <p:sp>
          <p:nvSpPr>
            <p:cNvPr id="81" name="Овал 80"/>
            <p:cNvSpPr/>
            <p:nvPr/>
          </p:nvSpPr>
          <p:spPr>
            <a:xfrm>
              <a:off x="2776395" y="1916791"/>
              <a:ext cx="612895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2" name="Овал 81"/>
            <p:cNvSpPr/>
            <p:nvPr/>
          </p:nvSpPr>
          <p:spPr>
            <a:xfrm>
              <a:off x="3481832" y="2391580"/>
              <a:ext cx="534258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3" name="Овал 82"/>
            <p:cNvSpPr/>
            <p:nvPr/>
          </p:nvSpPr>
          <p:spPr>
            <a:xfrm>
              <a:off x="6112620" y="4910508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4" name="Овал 83"/>
            <p:cNvSpPr/>
            <p:nvPr/>
          </p:nvSpPr>
          <p:spPr>
            <a:xfrm>
              <a:off x="4652564" y="4910508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5" name="Овал 84"/>
            <p:cNvSpPr/>
            <p:nvPr/>
          </p:nvSpPr>
          <p:spPr>
            <a:xfrm>
              <a:off x="5400145" y="4196441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6" name="Овал 85"/>
            <p:cNvSpPr/>
            <p:nvPr/>
          </p:nvSpPr>
          <p:spPr>
            <a:xfrm>
              <a:off x="4845765" y="3585501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7" name="Овал 86"/>
            <p:cNvSpPr/>
            <p:nvPr/>
          </p:nvSpPr>
          <p:spPr>
            <a:xfrm>
              <a:off x="4118328" y="3025359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9" name="Овал 88"/>
            <p:cNvSpPr/>
            <p:nvPr/>
          </p:nvSpPr>
          <p:spPr>
            <a:xfrm>
              <a:off x="1573557" y="4196441"/>
              <a:ext cx="549381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90" name="Овал 89"/>
            <p:cNvSpPr/>
            <p:nvPr/>
          </p:nvSpPr>
          <p:spPr>
            <a:xfrm>
              <a:off x="2168676" y="3581534"/>
              <a:ext cx="607719" cy="39539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1" name="Овал 90"/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2" name="Овал 91"/>
            <p:cNvSpPr/>
            <p:nvPr/>
          </p:nvSpPr>
          <p:spPr>
            <a:xfrm>
              <a:off x="2187123" y="1440576"/>
              <a:ext cx="536177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3" name="Овал 92"/>
            <p:cNvSpPr/>
            <p:nvPr/>
          </p:nvSpPr>
          <p:spPr>
            <a:xfrm>
              <a:off x="1344859" y="2968617"/>
              <a:ext cx="555140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4" name="Овал 93"/>
            <p:cNvSpPr/>
            <p:nvPr/>
          </p:nvSpPr>
          <p:spPr>
            <a:xfrm>
              <a:off x="2045326" y="2480684"/>
              <a:ext cx="529966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5" name="Овал 94"/>
            <p:cNvSpPr/>
            <p:nvPr/>
          </p:nvSpPr>
          <p:spPr>
            <a:xfrm>
              <a:off x="1547410" y="963692"/>
              <a:ext cx="542582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96" name="Прямая со стрелкой 95"/>
            <p:cNvCxnSpPr>
              <a:stCxn id="81" idx="3"/>
              <a:endCxn id="94" idx="7"/>
            </p:cNvCxnSpPr>
            <p:nvPr/>
          </p:nvCxnSpPr>
          <p:spPr>
            <a:xfrm flipH="1">
              <a:off x="2497680" y="2247507"/>
              <a:ext cx="368471" cy="28991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/>
            <p:cNvCxnSpPr>
              <a:stCxn id="94" idx="3"/>
              <a:endCxn id="93" idx="7"/>
            </p:cNvCxnSpPr>
            <p:nvPr/>
          </p:nvCxnSpPr>
          <p:spPr>
            <a:xfrm flipH="1">
              <a:off x="1818701" y="2811400"/>
              <a:ext cx="304237" cy="21395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>
              <a:stCxn id="82" idx="3"/>
              <a:endCxn id="91" idx="0"/>
            </p:cNvCxnSpPr>
            <p:nvPr/>
          </p:nvCxnSpPr>
          <p:spPr>
            <a:xfrm flipH="1">
              <a:off x="3339587" y="2722296"/>
              <a:ext cx="220485" cy="24334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>
              <a:stCxn id="91" idx="3"/>
              <a:endCxn id="90" idx="7"/>
            </p:cNvCxnSpPr>
            <p:nvPr/>
          </p:nvCxnSpPr>
          <p:spPr>
            <a:xfrm flipH="1">
              <a:off x="2687397" y="3296352"/>
              <a:ext cx="436593" cy="34308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/>
            <p:cNvCxnSpPr>
              <a:stCxn id="90" idx="3"/>
              <a:endCxn id="89" idx="0"/>
            </p:cNvCxnSpPr>
            <p:nvPr/>
          </p:nvCxnSpPr>
          <p:spPr>
            <a:xfrm flipH="1">
              <a:off x="1848248" y="3919022"/>
              <a:ext cx="409426" cy="27741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>
              <a:stCxn id="95" idx="5"/>
              <a:endCxn id="92" idx="1"/>
            </p:cNvCxnSpPr>
            <p:nvPr/>
          </p:nvCxnSpPr>
          <p:spPr>
            <a:xfrm>
              <a:off x="2010533" y="1294408"/>
              <a:ext cx="255111" cy="20291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/>
            <p:cNvCxnSpPr>
              <a:stCxn id="81" idx="5"/>
              <a:endCxn id="82" idx="1"/>
            </p:cNvCxnSpPr>
            <p:nvPr/>
          </p:nvCxnSpPr>
          <p:spPr>
            <a:xfrm>
              <a:off x="3299534" y="2247507"/>
              <a:ext cx="260538" cy="20081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>
              <a:stCxn id="92" idx="5"/>
              <a:endCxn id="81" idx="1"/>
            </p:cNvCxnSpPr>
            <p:nvPr/>
          </p:nvCxnSpPr>
          <p:spPr>
            <a:xfrm>
              <a:off x="2644779" y="1771292"/>
              <a:ext cx="221372" cy="20224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 стрелкой 104"/>
            <p:cNvCxnSpPr>
              <a:stCxn id="82" idx="5"/>
            </p:cNvCxnSpPr>
            <p:nvPr/>
          </p:nvCxnSpPr>
          <p:spPr>
            <a:xfrm>
              <a:off x="3937850" y="2722296"/>
              <a:ext cx="336932" cy="30306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>
              <a:stCxn id="87" idx="5"/>
              <a:endCxn id="86" idx="1"/>
            </p:cNvCxnSpPr>
            <p:nvPr/>
          </p:nvCxnSpPr>
          <p:spPr>
            <a:xfrm>
              <a:off x="4638824" y="3356075"/>
              <a:ext cx="296244" cy="28616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/>
            <p:cNvCxnSpPr>
              <a:stCxn id="86" idx="5"/>
              <a:endCxn id="85" idx="0"/>
            </p:cNvCxnSpPr>
            <p:nvPr/>
          </p:nvCxnSpPr>
          <p:spPr>
            <a:xfrm>
              <a:off x="5366261" y="3916217"/>
              <a:ext cx="338784" cy="280224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/>
            <p:cNvCxnSpPr>
              <a:stCxn id="85" idx="3"/>
              <a:endCxn id="84" idx="0"/>
            </p:cNvCxnSpPr>
            <p:nvPr/>
          </p:nvCxnSpPr>
          <p:spPr>
            <a:xfrm flipH="1">
              <a:off x="4957464" y="4527157"/>
              <a:ext cx="531984" cy="38335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/>
            <p:cNvCxnSpPr>
              <a:stCxn id="85" idx="5"/>
              <a:endCxn id="83" idx="0"/>
            </p:cNvCxnSpPr>
            <p:nvPr/>
          </p:nvCxnSpPr>
          <p:spPr>
            <a:xfrm>
              <a:off x="5920641" y="4527157"/>
              <a:ext cx="496879" cy="38335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4" name="Рисунок 6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4648" y="1179768"/>
            <a:ext cx="29604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dirty="0"/>
              <a:t>Случай 1.</a:t>
            </a:r>
            <a:r>
              <a:rPr lang="ru-RU" sz="2000" dirty="0"/>
              <a:t> Удаляется лист.</a:t>
            </a:r>
          </a:p>
        </p:txBody>
      </p:sp>
      <p:sp>
        <p:nvSpPr>
          <p:cNvPr id="66" name="Прямоугольник 65"/>
          <p:cNvSpPr/>
          <p:nvPr/>
        </p:nvSpPr>
        <p:spPr>
          <a:xfrm>
            <a:off x="64648" y="1899546"/>
            <a:ext cx="56197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Случай 2.</a:t>
            </a:r>
            <a:r>
              <a:rPr lang="ru-RU" sz="2000" dirty="0"/>
              <a:t> Удаляется вершина, у которой есть только одно поддерево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64648" y="2882266"/>
            <a:ext cx="56197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Случай 3.</a:t>
            </a:r>
            <a:r>
              <a:rPr lang="ru-RU" sz="2000" dirty="0"/>
              <a:t> Удаляется вершина, у которой есть оба поддерева (возможно «правое» или «левое» удаление).</a:t>
            </a:r>
          </a:p>
        </p:txBody>
      </p:sp>
    </p:spTree>
    <p:extLst>
      <p:ext uri="{BB962C8B-B14F-4D97-AF65-F5344CB8AC3E}">
        <p14:creationId xmlns:p14="http://schemas.microsoft.com/office/powerpoint/2010/main" val="3387859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82043" y="1161544"/>
            <a:ext cx="5224021" cy="4042648"/>
            <a:chOff x="959420" y="963692"/>
            <a:chExt cx="5762999" cy="4334274"/>
          </a:xfrm>
          <a:noFill/>
        </p:grpSpPr>
        <p:sp>
          <p:nvSpPr>
            <p:cNvPr id="9" name="Овал 8"/>
            <p:cNvSpPr/>
            <p:nvPr/>
          </p:nvSpPr>
          <p:spPr>
            <a:xfrm>
              <a:off x="2776395" y="1916791"/>
              <a:ext cx="612895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3481831" y="2391580"/>
              <a:ext cx="636497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6112620" y="4910508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4652564" y="4910508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5400145" y="4196441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4845765" y="3585501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118328" y="3025359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59420" y="4910508"/>
              <a:ext cx="614137" cy="387458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Овал 16"/>
            <p:cNvSpPr/>
            <p:nvPr/>
          </p:nvSpPr>
          <p:spPr>
            <a:xfrm>
              <a:off x="1573558" y="4196441"/>
              <a:ext cx="61197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168676" y="3581534"/>
              <a:ext cx="607719" cy="39539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9" name="Овал 18"/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2187123" y="1440576"/>
              <a:ext cx="536177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" name="Овал 20"/>
            <p:cNvSpPr/>
            <p:nvPr/>
          </p:nvSpPr>
          <p:spPr>
            <a:xfrm>
              <a:off x="1344859" y="2968617"/>
              <a:ext cx="555140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2045326" y="2480684"/>
              <a:ext cx="529966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3" name="Овал 22"/>
            <p:cNvSpPr/>
            <p:nvPr/>
          </p:nvSpPr>
          <p:spPr>
            <a:xfrm>
              <a:off x="1547410" y="963692"/>
              <a:ext cx="542582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4" name="Прямая со стрелкой 23"/>
            <p:cNvCxnSpPr>
              <a:stCxn id="9" idx="3"/>
              <a:endCxn id="22" idx="7"/>
            </p:cNvCxnSpPr>
            <p:nvPr/>
          </p:nvCxnSpPr>
          <p:spPr>
            <a:xfrm flipH="1">
              <a:off x="2497680" y="2247507"/>
              <a:ext cx="368471" cy="28991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22" idx="3"/>
              <a:endCxn id="21" idx="7"/>
            </p:cNvCxnSpPr>
            <p:nvPr/>
          </p:nvCxnSpPr>
          <p:spPr>
            <a:xfrm flipH="1">
              <a:off x="1818701" y="2811400"/>
              <a:ext cx="304237" cy="21395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10" idx="3"/>
              <a:endCxn id="19" idx="0"/>
            </p:cNvCxnSpPr>
            <p:nvPr/>
          </p:nvCxnSpPr>
          <p:spPr>
            <a:xfrm flipH="1">
              <a:off x="3339586" y="2722295"/>
              <a:ext cx="235457" cy="24334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17" idx="3"/>
              <a:endCxn id="16" idx="0"/>
            </p:cNvCxnSpPr>
            <p:nvPr/>
          </p:nvCxnSpPr>
          <p:spPr>
            <a:xfrm flipH="1">
              <a:off x="1266489" y="4527157"/>
              <a:ext cx="396690" cy="38335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19" idx="3"/>
              <a:endCxn id="18" idx="7"/>
            </p:cNvCxnSpPr>
            <p:nvPr/>
          </p:nvCxnSpPr>
          <p:spPr>
            <a:xfrm flipH="1">
              <a:off x="2687397" y="3296352"/>
              <a:ext cx="436593" cy="34308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18" idx="3"/>
              <a:endCxn id="17" idx="0"/>
            </p:cNvCxnSpPr>
            <p:nvPr/>
          </p:nvCxnSpPr>
          <p:spPr>
            <a:xfrm flipH="1">
              <a:off x="1879547" y="3919023"/>
              <a:ext cx="378128" cy="27741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23" idx="5"/>
              <a:endCxn id="20" idx="1"/>
            </p:cNvCxnSpPr>
            <p:nvPr/>
          </p:nvCxnSpPr>
          <p:spPr>
            <a:xfrm>
              <a:off x="2010533" y="1294408"/>
              <a:ext cx="255111" cy="20291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9" idx="5"/>
              <a:endCxn id="10" idx="1"/>
            </p:cNvCxnSpPr>
            <p:nvPr/>
          </p:nvCxnSpPr>
          <p:spPr>
            <a:xfrm>
              <a:off x="3299533" y="2247507"/>
              <a:ext cx="275510" cy="20081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stCxn id="20" idx="5"/>
              <a:endCxn id="9" idx="1"/>
            </p:cNvCxnSpPr>
            <p:nvPr/>
          </p:nvCxnSpPr>
          <p:spPr>
            <a:xfrm>
              <a:off x="2644779" y="1771292"/>
              <a:ext cx="221372" cy="20224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stCxn id="10" idx="5"/>
            </p:cNvCxnSpPr>
            <p:nvPr/>
          </p:nvCxnSpPr>
          <p:spPr>
            <a:xfrm>
              <a:off x="4025115" y="2722295"/>
              <a:ext cx="249668" cy="303064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>
              <a:stCxn id="15" idx="5"/>
              <a:endCxn id="14" idx="1"/>
            </p:cNvCxnSpPr>
            <p:nvPr/>
          </p:nvCxnSpPr>
          <p:spPr>
            <a:xfrm>
              <a:off x="4638824" y="3356075"/>
              <a:ext cx="296244" cy="28616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>
              <a:stCxn id="14" idx="5"/>
              <a:endCxn id="13" idx="0"/>
            </p:cNvCxnSpPr>
            <p:nvPr/>
          </p:nvCxnSpPr>
          <p:spPr>
            <a:xfrm>
              <a:off x="5366261" y="3916217"/>
              <a:ext cx="338784" cy="280224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stCxn id="13" idx="3"/>
              <a:endCxn id="12" idx="0"/>
            </p:cNvCxnSpPr>
            <p:nvPr/>
          </p:nvCxnSpPr>
          <p:spPr>
            <a:xfrm flipH="1">
              <a:off x="4957464" y="4527157"/>
              <a:ext cx="531984" cy="38335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>
              <a:stCxn id="13" idx="5"/>
              <a:endCxn id="11" idx="0"/>
            </p:cNvCxnSpPr>
            <p:nvPr/>
          </p:nvCxnSpPr>
          <p:spPr>
            <a:xfrm>
              <a:off x="5920641" y="4527157"/>
              <a:ext cx="496879" cy="38335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Группа 79"/>
          <p:cNvGrpSpPr/>
          <p:nvPr/>
        </p:nvGrpSpPr>
        <p:grpSpPr>
          <a:xfrm>
            <a:off x="6368358" y="1126941"/>
            <a:ext cx="5220883" cy="4268019"/>
            <a:chOff x="1344859" y="963692"/>
            <a:chExt cx="5377560" cy="4334274"/>
          </a:xfrm>
          <a:noFill/>
        </p:grpSpPr>
        <p:sp>
          <p:nvSpPr>
            <p:cNvPr id="81" name="Овал 80"/>
            <p:cNvSpPr/>
            <p:nvPr/>
          </p:nvSpPr>
          <p:spPr>
            <a:xfrm>
              <a:off x="2776395" y="1916791"/>
              <a:ext cx="612895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2" name="Овал 81"/>
            <p:cNvSpPr/>
            <p:nvPr/>
          </p:nvSpPr>
          <p:spPr>
            <a:xfrm>
              <a:off x="3481832" y="2391580"/>
              <a:ext cx="534258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3" name="Овал 82"/>
            <p:cNvSpPr/>
            <p:nvPr/>
          </p:nvSpPr>
          <p:spPr>
            <a:xfrm>
              <a:off x="6112620" y="4910508"/>
              <a:ext cx="609799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4" name="Овал 83"/>
            <p:cNvSpPr/>
            <p:nvPr/>
          </p:nvSpPr>
          <p:spPr>
            <a:xfrm>
              <a:off x="4652564" y="4910508"/>
              <a:ext cx="609799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5" name="Овал 84"/>
            <p:cNvSpPr/>
            <p:nvPr/>
          </p:nvSpPr>
          <p:spPr>
            <a:xfrm>
              <a:off x="5400145" y="4196441"/>
              <a:ext cx="609799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6" name="Овал 85"/>
            <p:cNvSpPr/>
            <p:nvPr/>
          </p:nvSpPr>
          <p:spPr>
            <a:xfrm>
              <a:off x="4845765" y="3585501"/>
              <a:ext cx="609799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7" name="Овал 86"/>
            <p:cNvSpPr/>
            <p:nvPr/>
          </p:nvSpPr>
          <p:spPr>
            <a:xfrm>
              <a:off x="4118328" y="3025359"/>
              <a:ext cx="609799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9" name="Овал 88"/>
            <p:cNvSpPr/>
            <p:nvPr/>
          </p:nvSpPr>
          <p:spPr>
            <a:xfrm>
              <a:off x="1573557" y="4196441"/>
              <a:ext cx="549381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90" name="Овал 89"/>
            <p:cNvSpPr/>
            <p:nvPr/>
          </p:nvSpPr>
          <p:spPr>
            <a:xfrm>
              <a:off x="2168676" y="3581534"/>
              <a:ext cx="607719" cy="395392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1" name="Овал 90"/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2" name="Овал 91"/>
            <p:cNvSpPr/>
            <p:nvPr/>
          </p:nvSpPr>
          <p:spPr>
            <a:xfrm>
              <a:off x="2187123" y="1440576"/>
              <a:ext cx="536177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3" name="Овал 92"/>
            <p:cNvSpPr/>
            <p:nvPr/>
          </p:nvSpPr>
          <p:spPr>
            <a:xfrm>
              <a:off x="1344859" y="2968617"/>
              <a:ext cx="555140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4" name="Овал 93"/>
            <p:cNvSpPr/>
            <p:nvPr/>
          </p:nvSpPr>
          <p:spPr>
            <a:xfrm>
              <a:off x="2045326" y="2480684"/>
              <a:ext cx="529966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5" name="Овал 94"/>
            <p:cNvSpPr/>
            <p:nvPr/>
          </p:nvSpPr>
          <p:spPr>
            <a:xfrm>
              <a:off x="1547410" y="963692"/>
              <a:ext cx="542582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96" name="Прямая со стрелкой 95"/>
            <p:cNvCxnSpPr>
              <a:stCxn id="81" idx="3"/>
              <a:endCxn id="94" idx="7"/>
            </p:cNvCxnSpPr>
            <p:nvPr/>
          </p:nvCxnSpPr>
          <p:spPr>
            <a:xfrm flipH="1">
              <a:off x="2497680" y="2247507"/>
              <a:ext cx="368471" cy="289919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/>
            <p:cNvCxnSpPr>
              <a:stCxn id="94" idx="3"/>
              <a:endCxn id="93" idx="7"/>
            </p:cNvCxnSpPr>
            <p:nvPr/>
          </p:nvCxnSpPr>
          <p:spPr>
            <a:xfrm flipH="1">
              <a:off x="1818701" y="2811400"/>
              <a:ext cx="304237" cy="213959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>
              <a:stCxn id="82" idx="3"/>
              <a:endCxn id="91" idx="0"/>
            </p:cNvCxnSpPr>
            <p:nvPr/>
          </p:nvCxnSpPr>
          <p:spPr>
            <a:xfrm flipH="1">
              <a:off x="3339587" y="2722296"/>
              <a:ext cx="220485" cy="24334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>
              <a:stCxn id="91" idx="3"/>
              <a:endCxn id="90" idx="7"/>
            </p:cNvCxnSpPr>
            <p:nvPr/>
          </p:nvCxnSpPr>
          <p:spPr>
            <a:xfrm flipH="1">
              <a:off x="2687397" y="3296352"/>
              <a:ext cx="436593" cy="343086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/>
            <p:cNvCxnSpPr>
              <a:stCxn id="90" idx="3"/>
              <a:endCxn id="89" idx="0"/>
            </p:cNvCxnSpPr>
            <p:nvPr/>
          </p:nvCxnSpPr>
          <p:spPr>
            <a:xfrm flipH="1">
              <a:off x="1848248" y="3919022"/>
              <a:ext cx="409426" cy="277419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>
              <a:stCxn id="95" idx="5"/>
              <a:endCxn id="92" idx="1"/>
            </p:cNvCxnSpPr>
            <p:nvPr/>
          </p:nvCxnSpPr>
          <p:spPr>
            <a:xfrm>
              <a:off x="2010533" y="1294408"/>
              <a:ext cx="255111" cy="20291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/>
            <p:cNvCxnSpPr>
              <a:stCxn id="81" idx="5"/>
              <a:endCxn id="82" idx="1"/>
            </p:cNvCxnSpPr>
            <p:nvPr/>
          </p:nvCxnSpPr>
          <p:spPr>
            <a:xfrm>
              <a:off x="3299534" y="2247507"/>
              <a:ext cx="260538" cy="200815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>
              <a:stCxn id="92" idx="5"/>
              <a:endCxn id="81" idx="1"/>
            </p:cNvCxnSpPr>
            <p:nvPr/>
          </p:nvCxnSpPr>
          <p:spPr>
            <a:xfrm>
              <a:off x="2644779" y="1771292"/>
              <a:ext cx="221372" cy="202241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 стрелкой 104"/>
            <p:cNvCxnSpPr>
              <a:stCxn id="82" idx="5"/>
            </p:cNvCxnSpPr>
            <p:nvPr/>
          </p:nvCxnSpPr>
          <p:spPr>
            <a:xfrm>
              <a:off x="3937850" y="2722296"/>
              <a:ext cx="336932" cy="303063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>
              <a:stCxn id="87" idx="5"/>
              <a:endCxn id="86" idx="1"/>
            </p:cNvCxnSpPr>
            <p:nvPr/>
          </p:nvCxnSpPr>
          <p:spPr>
            <a:xfrm>
              <a:off x="4638824" y="3356075"/>
              <a:ext cx="296244" cy="286168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/>
            <p:cNvCxnSpPr>
              <a:stCxn id="86" idx="5"/>
              <a:endCxn id="85" idx="0"/>
            </p:cNvCxnSpPr>
            <p:nvPr/>
          </p:nvCxnSpPr>
          <p:spPr>
            <a:xfrm>
              <a:off x="5366261" y="3916217"/>
              <a:ext cx="338784" cy="280224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/>
            <p:cNvCxnSpPr>
              <a:stCxn id="85" idx="3"/>
              <a:endCxn id="84" idx="0"/>
            </p:cNvCxnSpPr>
            <p:nvPr/>
          </p:nvCxnSpPr>
          <p:spPr>
            <a:xfrm flipH="1">
              <a:off x="4957464" y="4527157"/>
              <a:ext cx="531984" cy="383351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/>
            <p:cNvCxnSpPr>
              <a:stCxn id="85" idx="5"/>
              <a:endCxn id="83" idx="0"/>
            </p:cNvCxnSpPr>
            <p:nvPr/>
          </p:nvCxnSpPr>
          <p:spPr>
            <a:xfrm>
              <a:off x="5920641" y="4527157"/>
              <a:ext cx="496879" cy="383351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Стрелка вправо 38"/>
          <p:cNvSpPr/>
          <p:nvPr/>
        </p:nvSpPr>
        <p:spPr>
          <a:xfrm>
            <a:off x="4779271" y="2619926"/>
            <a:ext cx="1198610" cy="1556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5" name="Прямая соединительная линия 114"/>
          <p:cNvCxnSpPr/>
          <p:nvPr/>
        </p:nvCxnSpPr>
        <p:spPr>
          <a:xfrm>
            <a:off x="272374" y="4635934"/>
            <a:ext cx="671209" cy="665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4" name="Рисунок 6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6" name="Прямоугольник 65"/>
          <p:cNvSpPr/>
          <p:nvPr/>
        </p:nvSpPr>
        <p:spPr>
          <a:xfrm>
            <a:off x="213691" y="370184"/>
            <a:ext cx="29604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dirty="0"/>
              <a:t>Случай 1.</a:t>
            </a:r>
            <a:r>
              <a:rPr lang="ru-RU" sz="2000" dirty="0"/>
              <a:t> Удаляется лист.</a:t>
            </a:r>
          </a:p>
        </p:txBody>
      </p:sp>
    </p:spTree>
    <p:extLst>
      <p:ext uri="{BB962C8B-B14F-4D97-AF65-F5344CB8AC3E}">
        <p14:creationId xmlns:p14="http://schemas.microsoft.com/office/powerpoint/2010/main" val="3974828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82043" y="1161544"/>
            <a:ext cx="5224021" cy="4042648"/>
            <a:chOff x="959420" y="963692"/>
            <a:chExt cx="5762999" cy="4334274"/>
          </a:xfrm>
          <a:noFill/>
        </p:grpSpPr>
        <p:sp>
          <p:nvSpPr>
            <p:cNvPr id="9" name="Овал 8"/>
            <p:cNvSpPr/>
            <p:nvPr/>
          </p:nvSpPr>
          <p:spPr>
            <a:xfrm>
              <a:off x="2776395" y="1916791"/>
              <a:ext cx="612895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3481831" y="2391580"/>
              <a:ext cx="636497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6112620" y="4910508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4652564" y="4910508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5400145" y="4196441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4845765" y="3585501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118328" y="3025359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59420" y="4910508"/>
              <a:ext cx="614137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Овал 16"/>
            <p:cNvSpPr/>
            <p:nvPr/>
          </p:nvSpPr>
          <p:spPr>
            <a:xfrm>
              <a:off x="1573558" y="4196441"/>
              <a:ext cx="611979" cy="387458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168676" y="3581534"/>
              <a:ext cx="607719" cy="3953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9" name="Овал 18"/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2187123" y="1440576"/>
              <a:ext cx="536177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" name="Овал 20"/>
            <p:cNvSpPr/>
            <p:nvPr/>
          </p:nvSpPr>
          <p:spPr>
            <a:xfrm>
              <a:off x="1344859" y="2968617"/>
              <a:ext cx="555140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2045326" y="2480684"/>
              <a:ext cx="529966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3" name="Овал 22"/>
            <p:cNvSpPr/>
            <p:nvPr/>
          </p:nvSpPr>
          <p:spPr>
            <a:xfrm>
              <a:off x="1547410" y="963692"/>
              <a:ext cx="542582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4" name="Прямая со стрелкой 23"/>
            <p:cNvCxnSpPr>
              <a:stCxn id="9" idx="3"/>
              <a:endCxn id="22" idx="7"/>
            </p:cNvCxnSpPr>
            <p:nvPr/>
          </p:nvCxnSpPr>
          <p:spPr>
            <a:xfrm flipH="1">
              <a:off x="2497680" y="2247507"/>
              <a:ext cx="368471" cy="28991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22" idx="3"/>
              <a:endCxn id="21" idx="7"/>
            </p:cNvCxnSpPr>
            <p:nvPr/>
          </p:nvCxnSpPr>
          <p:spPr>
            <a:xfrm flipH="1">
              <a:off x="1818701" y="2811400"/>
              <a:ext cx="304237" cy="21395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10" idx="3"/>
              <a:endCxn id="19" idx="0"/>
            </p:cNvCxnSpPr>
            <p:nvPr/>
          </p:nvCxnSpPr>
          <p:spPr>
            <a:xfrm flipH="1">
              <a:off x="3339586" y="2722295"/>
              <a:ext cx="235457" cy="24334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17" idx="3"/>
              <a:endCxn id="16" idx="0"/>
            </p:cNvCxnSpPr>
            <p:nvPr/>
          </p:nvCxnSpPr>
          <p:spPr>
            <a:xfrm flipH="1">
              <a:off x="1266489" y="4527157"/>
              <a:ext cx="396690" cy="38335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19" idx="3"/>
              <a:endCxn id="18" idx="7"/>
            </p:cNvCxnSpPr>
            <p:nvPr/>
          </p:nvCxnSpPr>
          <p:spPr>
            <a:xfrm flipH="1">
              <a:off x="2687397" y="3296352"/>
              <a:ext cx="436593" cy="343086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18" idx="3"/>
              <a:endCxn id="17" idx="0"/>
            </p:cNvCxnSpPr>
            <p:nvPr/>
          </p:nvCxnSpPr>
          <p:spPr>
            <a:xfrm flipH="1">
              <a:off x="1879547" y="3919023"/>
              <a:ext cx="378128" cy="27741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23" idx="5"/>
              <a:endCxn id="20" idx="1"/>
            </p:cNvCxnSpPr>
            <p:nvPr/>
          </p:nvCxnSpPr>
          <p:spPr>
            <a:xfrm>
              <a:off x="2010533" y="1294408"/>
              <a:ext cx="255111" cy="20291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9" idx="5"/>
              <a:endCxn id="10" idx="1"/>
            </p:cNvCxnSpPr>
            <p:nvPr/>
          </p:nvCxnSpPr>
          <p:spPr>
            <a:xfrm>
              <a:off x="3299533" y="2247507"/>
              <a:ext cx="275510" cy="20081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stCxn id="20" idx="5"/>
              <a:endCxn id="9" idx="1"/>
            </p:cNvCxnSpPr>
            <p:nvPr/>
          </p:nvCxnSpPr>
          <p:spPr>
            <a:xfrm>
              <a:off x="2644779" y="1771292"/>
              <a:ext cx="221372" cy="20224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stCxn id="10" idx="5"/>
            </p:cNvCxnSpPr>
            <p:nvPr/>
          </p:nvCxnSpPr>
          <p:spPr>
            <a:xfrm>
              <a:off x="4025115" y="2722295"/>
              <a:ext cx="249668" cy="30306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>
              <a:stCxn id="15" idx="5"/>
              <a:endCxn id="14" idx="1"/>
            </p:cNvCxnSpPr>
            <p:nvPr/>
          </p:nvCxnSpPr>
          <p:spPr>
            <a:xfrm>
              <a:off x="4638824" y="3356075"/>
              <a:ext cx="296244" cy="28616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>
              <a:stCxn id="14" idx="5"/>
              <a:endCxn id="13" idx="0"/>
            </p:cNvCxnSpPr>
            <p:nvPr/>
          </p:nvCxnSpPr>
          <p:spPr>
            <a:xfrm>
              <a:off x="5366261" y="3916217"/>
              <a:ext cx="338784" cy="28022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stCxn id="13" idx="3"/>
              <a:endCxn id="12" idx="0"/>
            </p:cNvCxnSpPr>
            <p:nvPr/>
          </p:nvCxnSpPr>
          <p:spPr>
            <a:xfrm flipH="1">
              <a:off x="4957464" y="4527157"/>
              <a:ext cx="531984" cy="38335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>
              <a:stCxn id="13" idx="5"/>
              <a:endCxn id="11" idx="0"/>
            </p:cNvCxnSpPr>
            <p:nvPr/>
          </p:nvCxnSpPr>
          <p:spPr>
            <a:xfrm>
              <a:off x="5920641" y="4527157"/>
              <a:ext cx="496879" cy="38335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Группа 79"/>
          <p:cNvGrpSpPr/>
          <p:nvPr/>
        </p:nvGrpSpPr>
        <p:grpSpPr>
          <a:xfrm>
            <a:off x="6368358" y="1126941"/>
            <a:ext cx="5220883" cy="4268019"/>
            <a:chOff x="1344859" y="963692"/>
            <a:chExt cx="5377560" cy="4334274"/>
          </a:xfrm>
          <a:noFill/>
        </p:grpSpPr>
        <p:sp>
          <p:nvSpPr>
            <p:cNvPr id="81" name="Овал 80"/>
            <p:cNvSpPr/>
            <p:nvPr/>
          </p:nvSpPr>
          <p:spPr>
            <a:xfrm>
              <a:off x="2776395" y="1916791"/>
              <a:ext cx="612895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2" name="Овал 81"/>
            <p:cNvSpPr/>
            <p:nvPr/>
          </p:nvSpPr>
          <p:spPr>
            <a:xfrm>
              <a:off x="3481832" y="2391580"/>
              <a:ext cx="534258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3" name="Овал 82"/>
            <p:cNvSpPr/>
            <p:nvPr/>
          </p:nvSpPr>
          <p:spPr>
            <a:xfrm>
              <a:off x="6112620" y="4910508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4" name="Овал 83"/>
            <p:cNvSpPr/>
            <p:nvPr/>
          </p:nvSpPr>
          <p:spPr>
            <a:xfrm>
              <a:off x="4652564" y="4910508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5" name="Овал 84"/>
            <p:cNvSpPr/>
            <p:nvPr/>
          </p:nvSpPr>
          <p:spPr>
            <a:xfrm>
              <a:off x="5400145" y="4196441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6" name="Овал 85"/>
            <p:cNvSpPr/>
            <p:nvPr/>
          </p:nvSpPr>
          <p:spPr>
            <a:xfrm>
              <a:off x="4845765" y="3585501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7" name="Овал 86"/>
            <p:cNvSpPr/>
            <p:nvPr/>
          </p:nvSpPr>
          <p:spPr>
            <a:xfrm>
              <a:off x="4118328" y="3025359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9" name="Овал 88"/>
            <p:cNvSpPr/>
            <p:nvPr/>
          </p:nvSpPr>
          <p:spPr>
            <a:xfrm>
              <a:off x="1573557" y="4196441"/>
              <a:ext cx="549381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90" name="Овал 89"/>
            <p:cNvSpPr/>
            <p:nvPr/>
          </p:nvSpPr>
          <p:spPr>
            <a:xfrm>
              <a:off x="2168676" y="3581534"/>
              <a:ext cx="607719" cy="3953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1" name="Овал 90"/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2" name="Овал 91"/>
            <p:cNvSpPr/>
            <p:nvPr/>
          </p:nvSpPr>
          <p:spPr>
            <a:xfrm>
              <a:off x="2187123" y="1440576"/>
              <a:ext cx="536177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3" name="Овал 92"/>
            <p:cNvSpPr/>
            <p:nvPr/>
          </p:nvSpPr>
          <p:spPr>
            <a:xfrm>
              <a:off x="1344859" y="2968617"/>
              <a:ext cx="555140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4" name="Овал 93"/>
            <p:cNvSpPr/>
            <p:nvPr/>
          </p:nvSpPr>
          <p:spPr>
            <a:xfrm>
              <a:off x="2045326" y="2480684"/>
              <a:ext cx="529966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5" name="Овал 94"/>
            <p:cNvSpPr/>
            <p:nvPr/>
          </p:nvSpPr>
          <p:spPr>
            <a:xfrm>
              <a:off x="1547410" y="963692"/>
              <a:ext cx="542582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96" name="Прямая со стрелкой 95"/>
            <p:cNvCxnSpPr>
              <a:stCxn id="81" idx="3"/>
              <a:endCxn id="94" idx="7"/>
            </p:cNvCxnSpPr>
            <p:nvPr/>
          </p:nvCxnSpPr>
          <p:spPr>
            <a:xfrm flipH="1">
              <a:off x="2497680" y="2247507"/>
              <a:ext cx="368471" cy="28991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/>
            <p:cNvCxnSpPr>
              <a:stCxn id="94" idx="3"/>
              <a:endCxn id="93" idx="7"/>
            </p:cNvCxnSpPr>
            <p:nvPr/>
          </p:nvCxnSpPr>
          <p:spPr>
            <a:xfrm flipH="1">
              <a:off x="1818701" y="2811400"/>
              <a:ext cx="304237" cy="21395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>
              <a:stCxn id="82" idx="3"/>
              <a:endCxn id="91" idx="0"/>
            </p:cNvCxnSpPr>
            <p:nvPr/>
          </p:nvCxnSpPr>
          <p:spPr>
            <a:xfrm flipH="1">
              <a:off x="3339587" y="2722296"/>
              <a:ext cx="220485" cy="24334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>
              <a:stCxn id="91" idx="3"/>
              <a:endCxn id="90" idx="7"/>
            </p:cNvCxnSpPr>
            <p:nvPr/>
          </p:nvCxnSpPr>
          <p:spPr>
            <a:xfrm flipH="1">
              <a:off x="2687397" y="3296352"/>
              <a:ext cx="436593" cy="343086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/>
            <p:cNvCxnSpPr>
              <a:stCxn id="90" idx="3"/>
              <a:endCxn id="89" idx="0"/>
            </p:cNvCxnSpPr>
            <p:nvPr/>
          </p:nvCxnSpPr>
          <p:spPr>
            <a:xfrm flipH="1">
              <a:off x="1848248" y="3919022"/>
              <a:ext cx="409426" cy="27741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>
              <a:stCxn id="95" idx="5"/>
              <a:endCxn id="92" idx="1"/>
            </p:cNvCxnSpPr>
            <p:nvPr/>
          </p:nvCxnSpPr>
          <p:spPr>
            <a:xfrm>
              <a:off x="2010533" y="1294408"/>
              <a:ext cx="255111" cy="20291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/>
            <p:cNvCxnSpPr>
              <a:stCxn id="81" idx="5"/>
              <a:endCxn id="82" idx="1"/>
            </p:cNvCxnSpPr>
            <p:nvPr/>
          </p:nvCxnSpPr>
          <p:spPr>
            <a:xfrm>
              <a:off x="3299534" y="2247507"/>
              <a:ext cx="260538" cy="20081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>
              <a:stCxn id="92" idx="5"/>
              <a:endCxn id="81" idx="1"/>
            </p:cNvCxnSpPr>
            <p:nvPr/>
          </p:nvCxnSpPr>
          <p:spPr>
            <a:xfrm>
              <a:off x="2644779" y="1771292"/>
              <a:ext cx="221372" cy="20224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 стрелкой 104"/>
            <p:cNvCxnSpPr>
              <a:stCxn id="82" idx="5"/>
            </p:cNvCxnSpPr>
            <p:nvPr/>
          </p:nvCxnSpPr>
          <p:spPr>
            <a:xfrm>
              <a:off x="3937850" y="2722296"/>
              <a:ext cx="336932" cy="30306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>
              <a:stCxn id="87" idx="5"/>
              <a:endCxn id="86" idx="1"/>
            </p:cNvCxnSpPr>
            <p:nvPr/>
          </p:nvCxnSpPr>
          <p:spPr>
            <a:xfrm>
              <a:off x="4638824" y="3356075"/>
              <a:ext cx="296244" cy="28616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/>
            <p:cNvCxnSpPr>
              <a:stCxn id="86" idx="5"/>
              <a:endCxn id="85" idx="0"/>
            </p:cNvCxnSpPr>
            <p:nvPr/>
          </p:nvCxnSpPr>
          <p:spPr>
            <a:xfrm>
              <a:off x="5366261" y="3916217"/>
              <a:ext cx="338784" cy="28022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/>
            <p:cNvCxnSpPr>
              <a:stCxn id="85" idx="3"/>
              <a:endCxn id="84" idx="0"/>
            </p:cNvCxnSpPr>
            <p:nvPr/>
          </p:nvCxnSpPr>
          <p:spPr>
            <a:xfrm flipH="1">
              <a:off x="4957464" y="4527157"/>
              <a:ext cx="531984" cy="38335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/>
            <p:cNvCxnSpPr>
              <a:stCxn id="85" idx="5"/>
              <a:endCxn id="83" idx="0"/>
            </p:cNvCxnSpPr>
            <p:nvPr/>
          </p:nvCxnSpPr>
          <p:spPr>
            <a:xfrm>
              <a:off x="5920641" y="4527157"/>
              <a:ext cx="496879" cy="38335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Стрелка вправо 38"/>
          <p:cNvSpPr/>
          <p:nvPr/>
        </p:nvSpPr>
        <p:spPr>
          <a:xfrm>
            <a:off x="4307454" y="2256238"/>
            <a:ext cx="1198610" cy="23712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>
            <a:off x="729574" y="3968336"/>
            <a:ext cx="729306" cy="874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4" name="Рисунок 6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5" name="Прямоугольник 64"/>
          <p:cNvSpPr/>
          <p:nvPr/>
        </p:nvSpPr>
        <p:spPr>
          <a:xfrm>
            <a:off x="282043" y="186120"/>
            <a:ext cx="56197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Случай 2.</a:t>
            </a:r>
            <a:r>
              <a:rPr lang="ru-RU" sz="2000" dirty="0"/>
              <a:t> Удаляется вершина, у которой есть только одно поддерево.</a:t>
            </a:r>
          </a:p>
        </p:txBody>
      </p:sp>
    </p:spTree>
    <p:extLst>
      <p:ext uri="{BB962C8B-B14F-4D97-AF65-F5344CB8AC3E}">
        <p14:creationId xmlns:p14="http://schemas.microsoft.com/office/powerpoint/2010/main" val="1654752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82043" y="1161544"/>
            <a:ext cx="5224021" cy="4042648"/>
            <a:chOff x="959420" y="963692"/>
            <a:chExt cx="5762999" cy="4334274"/>
          </a:xfrm>
          <a:noFill/>
        </p:grpSpPr>
        <p:sp>
          <p:nvSpPr>
            <p:cNvPr id="9" name="Овал 8"/>
            <p:cNvSpPr/>
            <p:nvPr/>
          </p:nvSpPr>
          <p:spPr>
            <a:xfrm>
              <a:off x="2776395" y="1916791"/>
              <a:ext cx="612895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3481831" y="2391580"/>
              <a:ext cx="636497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6112620" y="4910508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4652564" y="4910508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5400145" y="4196441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4845765" y="3585501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118328" y="3025359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59420" y="4910508"/>
              <a:ext cx="614137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Овал 16"/>
            <p:cNvSpPr/>
            <p:nvPr/>
          </p:nvSpPr>
          <p:spPr>
            <a:xfrm>
              <a:off x="1573558" y="4196441"/>
              <a:ext cx="61197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168676" y="3581534"/>
              <a:ext cx="607719" cy="39539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9" name="Овал 18"/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2187123" y="1440576"/>
              <a:ext cx="536177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" name="Овал 20"/>
            <p:cNvSpPr/>
            <p:nvPr/>
          </p:nvSpPr>
          <p:spPr>
            <a:xfrm>
              <a:off x="1344859" y="2968617"/>
              <a:ext cx="555140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2045326" y="2480684"/>
              <a:ext cx="529966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3" name="Овал 22"/>
            <p:cNvSpPr/>
            <p:nvPr/>
          </p:nvSpPr>
          <p:spPr>
            <a:xfrm>
              <a:off x="1547410" y="963692"/>
              <a:ext cx="542582" cy="387458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4" name="Прямая со стрелкой 23"/>
            <p:cNvCxnSpPr>
              <a:stCxn id="9" idx="3"/>
              <a:endCxn id="22" idx="7"/>
            </p:cNvCxnSpPr>
            <p:nvPr/>
          </p:nvCxnSpPr>
          <p:spPr>
            <a:xfrm flipH="1">
              <a:off x="2497680" y="2247507"/>
              <a:ext cx="368471" cy="28991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22" idx="3"/>
              <a:endCxn id="21" idx="7"/>
            </p:cNvCxnSpPr>
            <p:nvPr/>
          </p:nvCxnSpPr>
          <p:spPr>
            <a:xfrm flipH="1">
              <a:off x="1818701" y="2811400"/>
              <a:ext cx="304237" cy="21395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10" idx="3"/>
              <a:endCxn id="19" idx="0"/>
            </p:cNvCxnSpPr>
            <p:nvPr/>
          </p:nvCxnSpPr>
          <p:spPr>
            <a:xfrm flipH="1">
              <a:off x="3339586" y="2722295"/>
              <a:ext cx="235457" cy="24334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17" idx="3"/>
              <a:endCxn id="16" idx="0"/>
            </p:cNvCxnSpPr>
            <p:nvPr/>
          </p:nvCxnSpPr>
          <p:spPr>
            <a:xfrm flipH="1">
              <a:off x="1266489" y="4527157"/>
              <a:ext cx="396690" cy="38335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19" idx="3"/>
              <a:endCxn id="18" idx="7"/>
            </p:cNvCxnSpPr>
            <p:nvPr/>
          </p:nvCxnSpPr>
          <p:spPr>
            <a:xfrm flipH="1">
              <a:off x="2687397" y="3296352"/>
              <a:ext cx="436593" cy="34308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18" idx="3"/>
              <a:endCxn id="17" idx="0"/>
            </p:cNvCxnSpPr>
            <p:nvPr/>
          </p:nvCxnSpPr>
          <p:spPr>
            <a:xfrm flipH="1">
              <a:off x="1879547" y="3919023"/>
              <a:ext cx="378128" cy="27741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23" idx="5"/>
              <a:endCxn id="20" idx="1"/>
            </p:cNvCxnSpPr>
            <p:nvPr/>
          </p:nvCxnSpPr>
          <p:spPr>
            <a:xfrm>
              <a:off x="2010533" y="1294408"/>
              <a:ext cx="255111" cy="20291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9" idx="5"/>
              <a:endCxn id="10" idx="1"/>
            </p:cNvCxnSpPr>
            <p:nvPr/>
          </p:nvCxnSpPr>
          <p:spPr>
            <a:xfrm>
              <a:off x="3299533" y="2247507"/>
              <a:ext cx="275510" cy="20081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stCxn id="20" idx="5"/>
              <a:endCxn id="9" idx="1"/>
            </p:cNvCxnSpPr>
            <p:nvPr/>
          </p:nvCxnSpPr>
          <p:spPr>
            <a:xfrm>
              <a:off x="2644779" y="1771292"/>
              <a:ext cx="221372" cy="20224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stCxn id="10" idx="5"/>
            </p:cNvCxnSpPr>
            <p:nvPr/>
          </p:nvCxnSpPr>
          <p:spPr>
            <a:xfrm>
              <a:off x="4025115" y="2722295"/>
              <a:ext cx="249668" cy="303064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>
              <a:stCxn id="15" idx="5"/>
              <a:endCxn id="14" idx="1"/>
            </p:cNvCxnSpPr>
            <p:nvPr/>
          </p:nvCxnSpPr>
          <p:spPr>
            <a:xfrm>
              <a:off x="4638824" y="3356075"/>
              <a:ext cx="296244" cy="28616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>
              <a:stCxn id="14" idx="5"/>
              <a:endCxn id="13" idx="0"/>
            </p:cNvCxnSpPr>
            <p:nvPr/>
          </p:nvCxnSpPr>
          <p:spPr>
            <a:xfrm>
              <a:off x="5366261" y="3916217"/>
              <a:ext cx="338784" cy="280224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stCxn id="13" idx="3"/>
              <a:endCxn id="12" idx="0"/>
            </p:cNvCxnSpPr>
            <p:nvPr/>
          </p:nvCxnSpPr>
          <p:spPr>
            <a:xfrm flipH="1">
              <a:off x="4957464" y="4527157"/>
              <a:ext cx="531984" cy="38335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>
              <a:stCxn id="13" idx="5"/>
              <a:endCxn id="11" idx="0"/>
            </p:cNvCxnSpPr>
            <p:nvPr/>
          </p:nvCxnSpPr>
          <p:spPr>
            <a:xfrm>
              <a:off x="5920641" y="4527157"/>
              <a:ext cx="496879" cy="38335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Группа 79"/>
          <p:cNvGrpSpPr/>
          <p:nvPr/>
        </p:nvGrpSpPr>
        <p:grpSpPr>
          <a:xfrm>
            <a:off x="6366910" y="1565913"/>
            <a:ext cx="5220883" cy="3798424"/>
            <a:chOff x="1344859" y="1440576"/>
            <a:chExt cx="5377560" cy="3857390"/>
          </a:xfrm>
          <a:noFill/>
        </p:grpSpPr>
        <p:sp>
          <p:nvSpPr>
            <p:cNvPr id="81" name="Овал 80"/>
            <p:cNvSpPr/>
            <p:nvPr/>
          </p:nvSpPr>
          <p:spPr>
            <a:xfrm>
              <a:off x="2776395" y="1916791"/>
              <a:ext cx="612895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2" name="Овал 81"/>
            <p:cNvSpPr/>
            <p:nvPr/>
          </p:nvSpPr>
          <p:spPr>
            <a:xfrm>
              <a:off x="3481832" y="2391580"/>
              <a:ext cx="534258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3" name="Овал 82"/>
            <p:cNvSpPr/>
            <p:nvPr/>
          </p:nvSpPr>
          <p:spPr>
            <a:xfrm>
              <a:off x="6112620" y="4910508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4" name="Овал 83"/>
            <p:cNvSpPr/>
            <p:nvPr/>
          </p:nvSpPr>
          <p:spPr>
            <a:xfrm>
              <a:off x="4652564" y="4910508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5" name="Овал 84"/>
            <p:cNvSpPr/>
            <p:nvPr/>
          </p:nvSpPr>
          <p:spPr>
            <a:xfrm>
              <a:off x="5400145" y="4196441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6" name="Овал 85"/>
            <p:cNvSpPr/>
            <p:nvPr/>
          </p:nvSpPr>
          <p:spPr>
            <a:xfrm>
              <a:off x="4845765" y="3585501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7" name="Овал 86"/>
            <p:cNvSpPr/>
            <p:nvPr/>
          </p:nvSpPr>
          <p:spPr>
            <a:xfrm>
              <a:off x="4118328" y="3025359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9" name="Овал 88"/>
            <p:cNvSpPr/>
            <p:nvPr/>
          </p:nvSpPr>
          <p:spPr>
            <a:xfrm>
              <a:off x="1573557" y="4196441"/>
              <a:ext cx="549381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90" name="Овал 89"/>
            <p:cNvSpPr/>
            <p:nvPr/>
          </p:nvSpPr>
          <p:spPr>
            <a:xfrm>
              <a:off x="2168676" y="3581534"/>
              <a:ext cx="607719" cy="39539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1" name="Овал 90"/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2" name="Овал 91"/>
            <p:cNvSpPr/>
            <p:nvPr/>
          </p:nvSpPr>
          <p:spPr>
            <a:xfrm>
              <a:off x="2187123" y="1440576"/>
              <a:ext cx="536177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3" name="Овал 92"/>
            <p:cNvSpPr/>
            <p:nvPr/>
          </p:nvSpPr>
          <p:spPr>
            <a:xfrm>
              <a:off x="1344859" y="2968617"/>
              <a:ext cx="555140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4" name="Овал 93"/>
            <p:cNvSpPr/>
            <p:nvPr/>
          </p:nvSpPr>
          <p:spPr>
            <a:xfrm>
              <a:off x="2045326" y="2480684"/>
              <a:ext cx="529966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96" name="Прямая со стрелкой 95"/>
            <p:cNvCxnSpPr>
              <a:stCxn id="81" idx="3"/>
              <a:endCxn id="94" idx="7"/>
            </p:cNvCxnSpPr>
            <p:nvPr/>
          </p:nvCxnSpPr>
          <p:spPr>
            <a:xfrm flipH="1">
              <a:off x="2497680" y="2247507"/>
              <a:ext cx="368471" cy="28991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/>
            <p:cNvCxnSpPr>
              <a:stCxn id="94" idx="3"/>
              <a:endCxn id="93" idx="7"/>
            </p:cNvCxnSpPr>
            <p:nvPr/>
          </p:nvCxnSpPr>
          <p:spPr>
            <a:xfrm flipH="1">
              <a:off x="1818701" y="2811400"/>
              <a:ext cx="304237" cy="21395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>
              <a:stCxn id="82" idx="3"/>
              <a:endCxn id="91" idx="0"/>
            </p:cNvCxnSpPr>
            <p:nvPr/>
          </p:nvCxnSpPr>
          <p:spPr>
            <a:xfrm flipH="1">
              <a:off x="3339587" y="2722296"/>
              <a:ext cx="220485" cy="24334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>
              <a:stCxn id="91" idx="3"/>
              <a:endCxn id="90" idx="7"/>
            </p:cNvCxnSpPr>
            <p:nvPr/>
          </p:nvCxnSpPr>
          <p:spPr>
            <a:xfrm flipH="1">
              <a:off x="2687397" y="3296352"/>
              <a:ext cx="436593" cy="34308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/>
            <p:cNvCxnSpPr>
              <a:stCxn id="90" idx="3"/>
              <a:endCxn id="89" idx="0"/>
            </p:cNvCxnSpPr>
            <p:nvPr/>
          </p:nvCxnSpPr>
          <p:spPr>
            <a:xfrm flipH="1">
              <a:off x="1848248" y="3919022"/>
              <a:ext cx="409426" cy="27741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/>
            <p:cNvCxnSpPr>
              <a:stCxn id="81" idx="5"/>
              <a:endCxn id="82" idx="1"/>
            </p:cNvCxnSpPr>
            <p:nvPr/>
          </p:nvCxnSpPr>
          <p:spPr>
            <a:xfrm>
              <a:off x="3299534" y="2247507"/>
              <a:ext cx="260538" cy="20081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>
              <a:stCxn id="92" idx="5"/>
              <a:endCxn id="81" idx="1"/>
            </p:cNvCxnSpPr>
            <p:nvPr/>
          </p:nvCxnSpPr>
          <p:spPr>
            <a:xfrm>
              <a:off x="2644779" y="1771292"/>
              <a:ext cx="221372" cy="20224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 стрелкой 104"/>
            <p:cNvCxnSpPr>
              <a:stCxn id="82" idx="5"/>
            </p:cNvCxnSpPr>
            <p:nvPr/>
          </p:nvCxnSpPr>
          <p:spPr>
            <a:xfrm>
              <a:off x="3937850" y="2722296"/>
              <a:ext cx="336932" cy="30306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>
              <a:stCxn id="87" idx="5"/>
              <a:endCxn id="86" idx="1"/>
            </p:cNvCxnSpPr>
            <p:nvPr/>
          </p:nvCxnSpPr>
          <p:spPr>
            <a:xfrm>
              <a:off x="4638824" y="3356075"/>
              <a:ext cx="296244" cy="28616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/>
            <p:cNvCxnSpPr>
              <a:stCxn id="86" idx="5"/>
              <a:endCxn id="85" idx="0"/>
            </p:cNvCxnSpPr>
            <p:nvPr/>
          </p:nvCxnSpPr>
          <p:spPr>
            <a:xfrm>
              <a:off x="5366261" y="3916217"/>
              <a:ext cx="338784" cy="280224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/>
            <p:cNvCxnSpPr>
              <a:stCxn id="85" idx="3"/>
              <a:endCxn id="84" idx="0"/>
            </p:cNvCxnSpPr>
            <p:nvPr/>
          </p:nvCxnSpPr>
          <p:spPr>
            <a:xfrm flipH="1">
              <a:off x="4957464" y="4527157"/>
              <a:ext cx="531984" cy="38335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/>
            <p:cNvCxnSpPr>
              <a:stCxn id="85" idx="5"/>
              <a:endCxn id="83" idx="0"/>
            </p:cNvCxnSpPr>
            <p:nvPr/>
          </p:nvCxnSpPr>
          <p:spPr>
            <a:xfrm>
              <a:off x="5920641" y="4527157"/>
              <a:ext cx="496879" cy="38335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Стрелка вправо 38"/>
          <p:cNvSpPr/>
          <p:nvPr/>
        </p:nvSpPr>
        <p:spPr>
          <a:xfrm>
            <a:off x="4774156" y="2557158"/>
            <a:ext cx="1198610" cy="261369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H="1">
            <a:off x="832896" y="1064504"/>
            <a:ext cx="643838" cy="614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2" name="Рисунок 6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3" name="Прямоугольник 62"/>
          <p:cNvSpPr/>
          <p:nvPr/>
        </p:nvSpPr>
        <p:spPr>
          <a:xfrm>
            <a:off x="251166" y="120436"/>
            <a:ext cx="56197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Случай 2.</a:t>
            </a:r>
            <a:r>
              <a:rPr lang="ru-RU" sz="2000" dirty="0"/>
              <a:t> Удаляется вершина, у которой есть только одно поддерево</a:t>
            </a:r>
          </a:p>
        </p:txBody>
      </p:sp>
    </p:spTree>
    <p:extLst>
      <p:ext uri="{BB962C8B-B14F-4D97-AF65-F5344CB8AC3E}">
        <p14:creationId xmlns:p14="http://schemas.microsoft.com/office/powerpoint/2010/main" val="3425953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929087" y="2050538"/>
            <a:ext cx="555575" cy="361398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Овал 9"/>
          <p:cNvSpPr/>
          <p:nvPr/>
        </p:nvSpPr>
        <p:spPr>
          <a:xfrm>
            <a:off x="2568548" y="2493393"/>
            <a:ext cx="576969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4953296" y="4842900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Овал 11"/>
          <p:cNvSpPr/>
          <p:nvPr/>
        </p:nvSpPr>
        <p:spPr>
          <a:xfrm>
            <a:off x="3629790" y="4842900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Овал 12"/>
          <p:cNvSpPr/>
          <p:nvPr/>
        </p:nvSpPr>
        <p:spPr>
          <a:xfrm>
            <a:off x="4307454" y="4176860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3804922" y="3607012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3145518" y="3084544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282043" y="4842900"/>
            <a:ext cx="556701" cy="361398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Овал 16"/>
          <p:cNvSpPr/>
          <p:nvPr/>
        </p:nvSpPr>
        <p:spPr>
          <a:xfrm>
            <a:off x="838744" y="4176860"/>
            <a:ext cx="554744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8" name="Овал 17"/>
          <p:cNvSpPr/>
          <p:nvPr/>
        </p:nvSpPr>
        <p:spPr>
          <a:xfrm>
            <a:off x="1378205" y="3603312"/>
            <a:ext cx="550883" cy="3687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2163223" y="3028838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0" name="Овал 19"/>
          <p:cNvSpPr/>
          <p:nvPr/>
        </p:nvSpPr>
        <p:spPr>
          <a:xfrm>
            <a:off x="1394926" y="1606352"/>
            <a:ext cx="486032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Овал 20"/>
          <p:cNvSpPr/>
          <p:nvPr/>
        </p:nvSpPr>
        <p:spPr>
          <a:xfrm>
            <a:off x="631434" y="3031619"/>
            <a:ext cx="503221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Овал 21"/>
          <p:cNvSpPr/>
          <p:nvPr/>
        </p:nvSpPr>
        <p:spPr>
          <a:xfrm>
            <a:off x="1266391" y="2576504"/>
            <a:ext cx="480402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Овал 22"/>
          <p:cNvSpPr/>
          <p:nvPr/>
        </p:nvSpPr>
        <p:spPr>
          <a:xfrm>
            <a:off x="815042" y="1161543"/>
            <a:ext cx="49183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" name="Прямая со стрелкой 23"/>
          <p:cNvCxnSpPr>
            <a:stCxn id="9" idx="3"/>
            <a:endCxn id="22" idx="7"/>
          </p:cNvCxnSpPr>
          <p:nvPr/>
        </p:nvCxnSpPr>
        <p:spPr>
          <a:xfrm flipH="1">
            <a:off x="1676439" y="2359010"/>
            <a:ext cx="334010" cy="270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22" idx="3"/>
            <a:endCxn id="21" idx="7"/>
          </p:cNvCxnSpPr>
          <p:nvPr/>
        </p:nvCxnSpPr>
        <p:spPr>
          <a:xfrm flipH="1">
            <a:off x="1060961" y="2884976"/>
            <a:ext cx="275784" cy="1995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0" idx="3"/>
            <a:endCxn id="19" idx="0"/>
          </p:cNvCxnSpPr>
          <p:nvPr/>
        </p:nvCxnSpPr>
        <p:spPr>
          <a:xfrm flipH="1">
            <a:off x="2439607" y="2801864"/>
            <a:ext cx="213436" cy="226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7" idx="3"/>
            <a:endCxn id="16" idx="0"/>
          </p:cNvCxnSpPr>
          <p:nvPr/>
        </p:nvCxnSpPr>
        <p:spPr>
          <a:xfrm flipH="1">
            <a:off x="560394" y="4485333"/>
            <a:ext cx="359590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9" idx="3"/>
            <a:endCxn id="18" idx="7"/>
          </p:cNvCxnSpPr>
          <p:nvPr/>
        </p:nvCxnSpPr>
        <p:spPr>
          <a:xfrm flipH="1">
            <a:off x="1848413" y="3337311"/>
            <a:ext cx="395761" cy="320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8" idx="3"/>
            <a:endCxn id="17" idx="0"/>
          </p:cNvCxnSpPr>
          <p:nvPr/>
        </p:nvCxnSpPr>
        <p:spPr>
          <a:xfrm flipH="1">
            <a:off x="1116116" y="3918101"/>
            <a:ext cx="342764" cy="258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3" idx="5"/>
            <a:endCxn id="20" idx="1"/>
          </p:cNvCxnSpPr>
          <p:nvPr/>
        </p:nvCxnSpPr>
        <p:spPr>
          <a:xfrm>
            <a:off x="1234852" y="1470015"/>
            <a:ext cx="231252" cy="189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9" idx="5"/>
            <a:endCxn id="10" idx="1"/>
          </p:cNvCxnSpPr>
          <p:nvPr/>
        </p:nvCxnSpPr>
        <p:spPr>
          <a:xfrm>
            <a:off x="2403300" y="2359010"/>
            <a:ext cx="249743" cy="187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0" idx="5"/>
            <a:endCxn id="9" idx="1"/>
          </p:cNvCxnSpPr>
          <p:nvPr/>
        </p:nvCxnSpPr>
        <p:spPr>
          <a:xfrm>
            <a:off x="1809781" y="1914825"/>
            <a:ext cx="200668" cy="188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0" idx="5"/>
          </p:cNvCxnSpPr>
          <p:nvPr/>
        </p:nvCxnSpPr>
        <p:spPr>
          <a:xfrm>
            <a:off x="3061022" y="2801864"/>
            <a:ext cx="226318" cy="2826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5" idx="5"/>
            <a:endCxn id="14" idx="1"/>
          </p:cNvCxnSpPr>
          <p:nvPr/>
        </p:nvCxnSpPr>
        <p:spPr>
          <a:xfrm>
            <a:off x="3617335" y="3393017"/>
            <a:ext cx="268538" cy="266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4" idx="5"/>
            <a:endCxn id="13" idx="0"/>
          </p:cNvCxnSpPr>
          <p:nvPr/>
        </p:nvCxnSpPr>
        <p:spPr>
          <a:xfrm>
            <a:off x="4276739" y="3915484"/>
            <a:ext cx="307100" cy="2613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3" idx="3"/>
            <a:endCxn id="12" idx="0"/>
          </p:cNvCxnSpPr>
          <p:nvPr/>
        </p:nvCxnSpPr>
        <p:spPr>
          <a:xfrm flipH="1">
            <a:off x="3906174" y="4485333"/>
            <a:ext cx="482231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3" idx="5"/>
            <a:endCxn id="11" idx="0"/>
          </p:cNvCxnSpPr>
          <p:nvPr/>
        </p:nvCxnSpPr>
        <p:spPr>
          <a:xfrm>
            <a:off x="4779271" y="4485333"/>
            <a:ext cx="450409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87543" y="1357186"/>
            <a:ext cx="1921423" cy="64633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правое удаление</a:t>
            </a:r>
            <a:r>
              <a:rPr lang="en-US" dirty="0"/>
              <a:t> </a:t>
            </a:r>
          </a:p>
          <a:p>
            <a:r>
              <a:rPr lang="ru-RU" dirty="0"/>
              <a:t>вершины 10</a:t>
            </a:r>
          </a:p>
        </p:txBody>
      </p:sp>
      <p:grpSp>
        <p:nvGrpSpPr>
          <p:cNvPr id="45" name="Группа 44"/>
          <p:cNvGrpSpPr/>
          <p:nvPr/>
        </p:nvGrpSpPr>
        <p:grpSpPr>
          <a:xfrm>
            <a:off x="799757" y="5168205"/>
            <a:ext cx="828013" cy="533758"/>
            <a:chOff x="757217" y="5151372"/>
            <a:chExt cx="828013" cy="533758"/>
          </a:xfrm>
          <a:solidFill>
            <a:srgbClr val="92D050"/>
          </a:solidFill>
        </p:grpSpPr>
        <p:sp>
          <p:nvSpPr>
            <p:cNvPr id="68" name="Овал 67"/>
            <p:cNvSpPr/>
            <p:nvPr/>
          </p:nvSpPr>
          <p:spPr>
            <a:xfrm>
              <a:off x="1028529" y="5321993"/>
              <a:ext cx="556701" cy="36313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12</a:t>
              </a:r>
            </a:p>
          </p:txBody>
        </p:sp>
        <p:cxnSp>
          <p:nvCxnSpPr>
            <p:cNvPr id="42" name="Прямая со стрелкой 41"/>
            <p:cNvCxnSpPr>
              <a:stCxn id="16" idx="5"/>
              <a:endCxn id="68" idx="1"/>
            </p:cNvCxnSpPr>
            <p:nvPr/>
          </p:nvCxnSpPr>
          <p:spPr>
            <a:xfrm>
              <a:off x="757217" y="5151372"/>
              <a:ext cx="352839" cy="22380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Стрелка вправо 45"/>
          <p:cNvSpPr/>
          <p:nvPr/>
        </p:nvSpPr>
        <p:spPr>
          <a:xfrm>
            <a:off x="4860222" y="2023236"/>
            <a:ext cx="1121142" cy="300879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48" name="Прямая со стрелкой 47"/>
          <p:cNvCxnSpPr/>
          <p:nvPr/>
        </p:nvCxnSpPr>
        <p:spPr>
          <a:xfrm>
            <a:off x="145915" y="4538258"/>
            <a:ext cx="204281" cy="228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Овал 76"/>
          <p:cNvSpPr/>
          <p:nvPr/>
        </p:nvSpPr>
        <p:spPr>
          <a:xfrm>
            <a:off x="8038620" y="2060414"/>
            <a:ext cx="555575" cy="361398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8" name="Овал 77"/>
          <p:cNvSpPr/>
          <p:nvPr/>
        </p:nvSpPr>
        <p:spPr>
          <a:xfrm>
            <a:off x="8678080" y="2493393"/>
            <a:ext cx="576969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9" name="Овал 78"/>
          <p:cNvSpPr/>
          <p:nvPr/>
        </p:nvSpPr>
        <p:spPr>
          <a:xfrm>
            <a:off x="11062828" y="4842900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88" name="Овал 87"/>
          <p:cNvSpPr/>
          <p:nvPr/>
        </p:nvSpPr>
        <p:spPr>
          <a:xfrm>
            <a:off x="9739322" y="4842900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95" name="Овал 94"/>
          <p:cNvSpPr/>
          <p:nvPr/>
        </p:nvSpPr>
        <p:spPr>
          <a:xfrm>
            <a:off x="10416986" y="4176860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99" name="Овал 98"/>
          <p:cNvSpPr/>
          <p:nvPr/>
        </p:nvSpPr>
        <p:spPr>
          <a:xfrm>
            <a:off x="9914454" y="3607012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2" name="Овал 101"/>
          <p:cNvSpPr/>
          <p:nvPr/>
        </p:nvSpPr>
        <p:spPr>
          <a:xfrm>
            <a:off x="9255050" y="3084544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10" name="Овал 109"/>
          <p:cNvSpPr/>
          <p:nvPr/>
        </p:nvSpPr>
        <p:spPr>
          <a:xfrm>
            <a:off x="6948276" y="4176860"/>
            <a:ext cx="554744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1" name="Овал 110"/>
          <p:cNvSpPr/>
          <p:nvPr/>
        </p:nvSpPr>
        <p:spPr>
          <a:xfrm>
            <a:off x="7487737" y="3603312"/>
            <a:ext cx="550883" cy="3687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12" name="Овал 111"/>
          <p:cNvSpPr/>
          <p:nvPr/>
        </p:nvSpPr>
        <p:spPr>
          <a:xfrm>
            <a:off x="8272755" y="3028838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13" name="Овал 112"/>
          <p:cNvSpPr/>
          <p:nvPr/>
        </p:nvSpPr>
        <p:spPr>
          <a:xfrm>
            <a:off x="7504458" y="1606352"/>
            <a:ext cx="486032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4" name="Овал 113"/>
          <p:cNvSpPr/>
          <p:nvPr/>
        </p:nvSpPr>
        <p:spPr>
          <a:xfrm>
            <a:off x="6740966" y="3031619"/>
            <a:ext cx="503221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5" name="Овал 114"/>
          <p:cNvSpPr/>
          <p:nvPr/>
        </p:nvSpPr>
        <p:spPr>
          <a:xfrm>
            <a:off x="7375923" y="2576504"/>
            <a:ext cx="480402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6" name="Овал 115"/>
          <p:cNvSpPr/>
          <p:nvPr/>
        </p:nvSpPr>
        <p:spPr>
          <a:xfrm>
            <a:off x="6924574" y="1161543"/>
            <a:ext cx="49183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17" name="Прямая со стрелкой 116"/>
          <p:cNvCxnSpPr>
            <a:stCxn id="77" idx="3"/>
            <a:endCxn id="115" idx="7"/>
          </p:cNvCxnSpPr>
          <p:nvPr/>
        </p:nvCxnSpPr>
        <p:spPr>
          <a:xfrm flipH="1">
            <a:off x="7785972" y="2368886"/>
            <a:ext cx="334010" cy="2605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>
            <a:stCxn id="115" idx="3"/>
            <a:endCxn id="114" idx="7"/>
          </p:cNvCxnSpPr>
          <p:nvPr/>
        </p:nvCxnSpPr>
        <p:spPr>
          <a:xfrm flipH="1">
            <a:off x="7170493" y="2884976"/>
            <a:ext cx="275784" cy="1995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>
            <a:stCxn id="78" idx="3"/>
            <a:endCxn id="112" idx="0"/>
          </p:cNvCxnSpPr>
          <p:nvPr/>
        </p:nvCxnSpPr>
        <p:spPr>
          <a:xfrm flipH="1">
            <a:off x="8549139" y="2801864"/>
            <a:ext cx="213436" cy="226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stCxn id="110" idx="3"/>
          </p:cNvCxnSpPr>
          <p:nvPr/>
        </p:nvCxnSpPr>
        <p:spPr>
          <a:xfrm flipH="1">
            <a:off x="6669926" y="4485333"/>
            <a:ext cx="359590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>
            <a:stCxn id="112" idx="3"/>
            <a:endCxn id="111" idx="7"/>
          </p:cNvCxnSpPr>
          <p:nvPr/>
        </p:nvCxnSpPr>
        <p:spPr>
          <a:xfrm flipH="1">
            <a:off x="7957945" y="3337311"/>
            <a:ext cx="395761" cy="320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>
            <a:stCxn id="111" idx="3"/>
            <a:endCxn id="110" idx="0"/>
          </p:cNvCxnSpPr>
          <p:nvPr/>
        </p:nvCxnSpPr>
        <p:spPr>
          <a:xfrm flipH="1">
            <a:off x="7225648" y="3918101"/>
            <a:ext cx="342764" cy="258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/>
          <p:cNvCxnSpPr>
            <a:stCxn id="116" idx="5"/>
            <a:endCxn id="113" idx="1"/>
          </p:cNvCxnSpPr>
          <p:nvPr/>
        </p:nvCxnSpPr>
        <p:spPr>
          <a:xfrm>
            <a:off x="7344384" y="1470015"/>
            <a:ext cx="231252" cy="189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/>
          <p:cNvCxnSpPr>
            <a:stCxn id="77" idx="5"/>
            <a:endCxn id="78" idx="1"/>
          </p:cNvCxnSpPr>
          <p:nvPr/>
        </p:nvCxnSpPr>
        <p:spPr>
          <a:xfrm>
            <a:off x="8512833" y="2368886"/>
            <a:ext cx="249742" cy="1774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/>
          <p:cNvCxnSpPr>
            <a:stCxn id="113" idx="5"/>
            <a:endCxn id="77" idx="1"/>
          </p:cNvCxnSpPr>
          <p:nvPr/>
        </p:nvCxnSpPr>
        <p:spPr>
          <a:xfrm>
            <a:off x="7919312" y="1914824"/>
            <a:ext cx="200670" cy="1985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>
            <a:stCxn id="78" idx="5"/>
          </p:cNvCxnSpPr>
          <p:nvPr/>
        </p:nvCxnSpPr>
        <p:spPr>
          <a:xfrm>
            <a:off x="9170554" y="2801864"/>
            <a:ext cx="226318" cy="2826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/>
          <p:cNvCxnSpPr>
            <a:stCxn id="102" idx="5"/>
            <a:endCxn id="99" idx="1"/>
          </p:cNvCxnSpPr>
          <p:nvPr/>
        </p:nvCxnSpPr>
        <p:spPr>
          <a:xfrm>
            <a:off x="9726867" y="3393017"/>
            <a:ext cx="268538" cy="266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/>
          <p:cNvCxnSpPr>
            <a:stCxn id="99" idx="5"/>
            <a:endCxn id="95" idx="0"/>
          </p:cNvCxnSpPr>
          <p:nvPr/>
        </p:nvCxnSpPr>
        <p:spPr>
          <a:xfrm>
            <a:off x="10386271" y="3915484"/>
            <a:ext cx="307100" cy="2613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95" idx="3"/>
            <a:endCxn id="88" idx="0"/>
          </p:cNvCxnSpPr>
          <p:nvPr/>
        </p:nvCxnSpPr>
        <p:spPr>
          <a:xfrm flipH="1">
            <a:off x="10015706" y="4485333"/>
            <a:ext cx="482231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>
            <a:stCxn id="95" idx="5"/>
            <a:endCxn id="79" idx="0"/>
          </p:cNvCxnSpPr>
          <p:nvPr/>
        </p:nvCxnSpPr>
        <p:spPr>
          <a:xfrm>
            <a:off x="10888803" y="4485333"/>
            <a:ext cx="450409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6276802" y="4805068"/>
            <a:ext cx="556701" cy="363137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34" name="Овал 133"/>
          <p:cNvSpPr/>
          <p:nvPr/>
        </p:nvSpPr>
        <p:spPr>
          <a:xfrm>
            <a:off x="2035618" y="1871286"/>
            <a:ext cx="556701" cy="361398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0" name="Рисунок 6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1" name="Прямоугольник 70"/>
          <p:cNvSpPr/>
          <p:nvPr/>
        </p:nvSpPr>
        <p:spPr>
          <a:xfrm>
            <a:off x="248055" y="13933"/>
            <a:ext cx="56197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Случай 3.</a:t>
            </a:r>
            <a:r>
              <a:rPr lang="ru-RU" sz="2000" dirty="0"/>
              <a:t> Удаляется вершина, у которой есть оба поддерева ( «</a:t>
            </a:r>
            <a:r>
              <a:rPr lang="ru-RU" sz="2000" b="1" dirty="0"/>
              <a:t>правое</a:t>
            </a:r>
            <a:r>
              <a:rPr lang="ru-RU" sz="2000" dirty="0"/>
              <a:t>» </a:t>
            </a:r>
            <a:r>
              <a:rPr lang="ru-RU" sz="2000" b="1" dirty="0"/>
              <a:t>удаление</a:t>
            </a:r>
            <a:r>
              <a:rPr lang="ru-RU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4523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88" grpId="0" animBg="1"/>
      <p:bldP spid="95" grpId="0" animBg="1"/>
      <p:bldP spid="99" grpId="0" animBg="1"/>
      <p:bldP spid="102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32" grpId="0" animBg="1"/>
      <p:bldP spid="1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929087" y="2050538"/>
            <a:ext cx="555575" cy="361398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Овал 9"/>
          <p:cNvSpPr/>
          <p:nvPr/>
        </p:nvSpPr>
        <p:spPr>
          <a:xfrm>
            <a:off x="2568548" y="2493393"/>
            <a:ext cx="576969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4953296" y="4842900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Овал 11"/>
          <p:cNvSpPr/>
          <p:nvPr/>
        </p:nvSpPr>
        <p:spPr>
          <a:xfrm>
            <a:off x="3629790" y="4842900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Овал 12"/>
          <p:cNvSpPr/>
          <p:nvPr/>
        </p:nvSpPr>
        <p:spPr>
          <a:xfrm>
            <a:off x="4307454" y="4176860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3804922" y="3607012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3145518" y="3084544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282043" y="4842900"/>
            <a:ext cx="556701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Овал 16"/>
          <p:cNvSpPr/>
          <p:nvPr/>
        </p:nvSpPr>
        <p:spPr>
          <a:xfrm>
            <a:off x="838744" y="4176860"/>
            <a:ext cx="554744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8" name="Овал 17"/>
          <p:cNvSpPr/>
          <p:nvPr/>
        </p:nvSpPr>
        <p:spPr>
          <a:xfrm>
            <a:off x="1378205" y="3603312"/>
            <a:ext cx="550883" cy="3687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2163223" y="3028838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0" name="Овал 19"/>
          <p:cNvSpPr/>
          <p:nvPr/>
        </p:nvSpPr>
        <p:spPr>
          <a:xfrm>
            <a:off x="1394926" y="1606352"/>
            <a:ext cx="486032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Овал 20"/>
          <p:cNvSpPr/>
          <p:nvPr/>
        </p:nvSpPr>
        <p:spPr>
          <a:xfrm>
            <a:off x="631434" y="3031619"/>
            <a:ext cx="503221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Овал 21"/>
          <p:cNvSpPr/>
          <p:nvPr/>
        </p:nvSpPr>
        <p:spPr>
          <a:xfrm>
            <a:off x="1266391" y="2576504"/>
            <a:ext cx="480402" cy="361398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Овал 22"/>
          <p:cNvSpPr/>
          <p:nvPr/>
        </p:nvSpPr>
        <p:spPr>
          <a:xfrm>
            <a:off x="815042" y="1161543"/>
            <a:ext cx="49183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" name="Прямая со стрелкой 23"/>
          <p:cNvCxnSpPr>
            <a:stCxn id="9" idx="3"/>
            <a:endCxn id="22" idx="7"/>
          </p:cNvCxnSpPr>
          <p:nvPr/>
        </p:nvCxnSpPr>
        <p:spPr>
          <a:xfrm flipH="1">
            <a:off x="1676439" y="2359010"/>
            <a:ext cx="334010" cy="270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22" idx="3"/>
            <a:endCxn id="21" idx="7"/>
          </p:cNvCxnSpPr>
          <p:nvPr/>
        </p:nvCxnSpPr>
        <p:spPr>
          <a:xfrm flipH="1">
            <a:off x="1060961" y="2884976"/>
            <a:ext cx="275784" cy="1995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0" idx="3"/>
            <a:endCxn id="19" idx="0"/>
          </p:cNvCxnSpPr>
          <p:nvPr/>
        </p:nvCxnSpPr>
        <p:spPr>
          <a:xfrm flipH="1">
            <a:off x="2439607" y="2801864"/>
            <a:ext cx="213436" cy="226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7" idx="3"/>
            <a:endCxn id="16" idx="0"/>
          </p:cNvCxnSpPr>
          <p:nvPr/>
        </p:nvCxnSpPr>
        <p:spPr>
          <a:xfrm flipH="1">
            <a:off x="560394" y="4485333"/>
            <a:ext cx="359590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9" idx="3"/>
            <a:endCxn id="18" idx="7"/>
          </p:cNvCxnSpPr>
          <p:nvPr/>
        </p:nvCxnSpPr>
        <p:spPr>
          <a:xfrm flipH="1">
            <a:off x="1848413" y="3337311"/>
            <a:ext cx="395761" cy="320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8" idx="3"/>
            <a:endCxn id="17" idx="0"/>
          </p:cNvCxnSpPr>
          <p:nvPr/>
        </p:nvCxnSpPr>
        <p:spPr>
          <a:xfrm flipH="1">
            <a:off x="1116116" y="3918101"/>
            <a:ext cx="342764" cy="258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3" idx="5"/>
            <a:endCxn id="20" idx="1"/>
          </p:cNvCxnSpPr>
          <p:nvPr/>
        </p:nvCxnSpPr>
        <p:spPr>
          <a:xfrm>
            <a:off x="1234852" y="1470015"/>
            <a:ext cx="231252" cy="189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9" idx="5"/>
            <a:endCxn id="10" idx="1"/>
          </p:cNvCxnSpPr>
          <p:nvPr/>
        </p:nvCxnSpPr>
        <p:spPr>
          <a:xfrm>
            <a:off x="2403300" y="2359010"/>
            <a:ext cx="249743" cy="187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0" idx="5"/>
            <a:endCxn id="9" idx="1"/>
          </p:cNvCxnSpPr>
          <p:nvPr/>
        </p:nvCxnSpPr>
        <p:spPr>
          <a:xfrm>
            <a:off x="1809781" y="1914825"/>
            <a:ext cx="200668" cy="188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0" idx="5"/>
          </p:cNvCxnSpPr>
          <p:nvPr/>
        </p:nvCxnSpPr>
        <p:spPr>
          <a:xfrm>
            <a:off x="3061022" y="2801864"/>
            <a:ext cx="226318" cy="2826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5" idx="5"/>
            <a:endCxn id="14" idx="1"/>
          </p:cNvCxnSpPr>
          <p:nvPr/>
        </p:nvCxnSpPr>
        <p:spPr>
          <a:xfrm>
            <a:off x="3617335" y="3393017"/>
            <a:ext cx="268538" cy="266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4" idx="5"/>
            <a:endCxn id="13" idx="0"/>
          </p:cNvCxnSpPr>
          <p:nvPr/>
        </p:nvCxnSpPr>
        <p:spPr>
          <a:xfrm>
            <a:off x="4276739" y="3915484"/>
            <a:ext cx="307100" cy="2613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3" idx="3"/>
            <a:endCxn id="12" idx="0"/>
          </p:cNvCxnSpPr>
          <p:nvPr/>
        </p:nvCxnSpPr>
        <p:spPr>
          <a:xfrm flipH="1">
            <a:off x="3906174" y="4485333"/>
            <a:ext cx="482231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3" idx="5"/>
            <a:endCxn id="11" idx="0"/>
          </p:cNvCxnSpPr>
          <p:nvPr/>
        </p:nvCxnSpPr>
        <p:spPr>
          <a:xfrm>
            <a:off x="4779271" y="4485333"/>
            <a:ext cx="450409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19703" y="1364099"/>
            <a:ext cx="1748299" cy="64633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левое удаление</a:t>
            </a:r>
          </a:p>
          <a:p>
            <a:r>
              <a:rPr lang="ru-RU" dirty="0"/>
              <a:t>вершины 10</a:t>
            </a:r>
          </a:p>
        </p:txBody>
      </p:sp>
      <p:grpSp>
        <p:nvGrpSpPr>
          <p:cNvPr id="45" name="Группа 44"/>
          <p:cNvGrpSpPr/>
          <p:nvPr/>
        </p:nvGrpSpPr>
        <p:grpSpPr>
          <a:xfrm>
            <a:off x="799757" y="5168205"/>
            <a:ext cx="828013" cy="533758"/>
            <a:chOff x="757217" y="5151372"/>
            <a:chExt cx="828013" cy="533758"/>
          </a:xfrm>
          <a:noFill/>
        </p:grpSpPr>
        <p:sp>
          <p:nvSpPr>
            <p:cNvPr id="68" name="Овал 67"/>
            <p:cNvSpPr/>
            <p:nvPr/>
          </p:nvSpPr>
          <p:spPr>
            <a:xfrm>
              <a:off x="1028529" y="5321993"/>
              <a:ext cx="556701" cy="36313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12</a:t>
              </a:r>
            </a:p>
          </p:txBody>
        </p:sp>
        <p:cxnSp>
          <p:nvCxnSpPr>
            <p:cNvPr id="42" name="Прямая со стрелкой 41"/>
            <p:cNvCxnSpPr>
              <a:stCxn id="16" idx="5"/>
              <a:endCxn id="68" idx="1"/>
            </p:cNvCxnSpPr>
            <p:nvPr/>
          </p:nvCxnSpPr>
          <p:spPr>
            <a:xfrm>
              <a:off x="757217" y="5151372"/>
              <a:ext cx="352839" cy="22380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Стрелка вправо 45"/>
          <p:cNvSpPr/>
          <p:nvPr/>
        </p:nvSpPr>
        <p:spPr>
          <a:xfrm>
            <a:off x="5155660" y="2047083"/>
            <a:ext cx="1121142" cy="300879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7" name="Овал 76"/>
          <p:cNvSpPr/>
          <p:nvPr/>
        </p:nvSpPr>
        <p:spPr>
          <a:xfrm>
            <a:off x="8038620" y="2060414"/>
            <a:ext cx="555575" cy="361398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8" name="Овал 77"/>
          <p:cNvSpPr/>
          <p:nvPr/>
        </p:nvSpPr>
        <p:spPr>
          <a:xfrm>
            <a:off x="8678080" y="2493393"/>
            <a:ext cx="576969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9" name="Овал 78"/>
          <p:cNvSpPr/>
          <p:nvPr/>
        </p:nvSpPr>
        <p:spPr>
          <a:xfrm>
            <a:off x="11062828" y="4842900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88" name="Овал 87"/>
          <p:cNvSpPr/>
          <p:nvPr/>
        </p:nvSpPr>
        <p:spPr>
          <a:xfrm>
            <a:off x="9739322" y="4842900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95" name="Овал 94"/>
          <p:cNvSpPr/>
          <p:nvPr/>
        </p:nvSpPr>
        <p:spPr>
          <a:xfrm>
            <a:off x="10416986" y="4176860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99" name="Овал 98"/>
          <p:cNvSpPr/>
          <p:nvPr/>
        </p:nvSpPr>
        <p:spPr>
          <a:xfrm>
            <a:off x="9914454" y="3607012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2" name="Овал 101"/>
          <p:cNvSpPr/>
          <p:nvPr/>
        </p:nvSpPr>
        <p:spPr>
          <a:xfrm>
            <a:off x="9255050" y="3084544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10" name="Овал 109"/>
          <p:cNvSpPr/>
          <p:nvPr/>
        </p:nvSpPr>
        <p:spPr>
          <a:xfrm>
            <a:off x="6948276" y="4176860"/>
            <a:ext cx="554744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1" name="Овал 110"/>
          <p:cNvSpPr/>
          <p:nvPr/>
        </p:nvSpPr>
        <p:spPr>
          <a:xfrm>
            <a:off x="7487737" y="3603312"/>
            <a:ext cx="550883" cy="3687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12" name="Овал 111"/>
          <p:cNvSpPr/>
          <p:nvPr/>
        </p:nvSpPr>
        <p:spPr>
          <a:xfrm>
            <a:off x="8272755" y="3028838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13" name="Овал 112"/>
          <p:cNvSpPr/>
          <p:nvPr/>
        </p:nvSpPr>
        <p:spPr>
          <a:xfrm>
            <a:off x="7504458" y="1606352"/>
            <a:ext cx="486032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5" name="Овал 114"/>
          <p:cNvSpPr/>
          <p:nvPr/>
        </p:nvSpPr>
        <p:spPr>
          <a:xfrm>
            <a:off x="7344384" y="2629429"/>
            <a:ext cx="511941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6" name="Овал 115"/>
          <p:cNvSpPr/>
          <p:nvPr/>
        </p:nvSpPr>
        <p:spPr>
          <a:xfrm>
            <a:off x="6924574" y="1161543"/>
            <a:ext cx="49183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17" name="Прямая со стрелкой 116"/>
          <p:cNvCxnSpPr>
            <a:stCxn id="77" idx="3"/>
            <a:endCxn id="115" idx="7"/>
          </p:cNvCxnSpPr>
          <p:nvPr/>
        </p:nvCxnSpPr>
        <p:spPr>
          <a:xfrm flipH="1">
            <a:off x="7781353" y="2368886"/>
            <a:ext cx="338629" cy="313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>
            <a:stCxn id="78" idx="3"/>
            <a:endCxn id="112" idx="0"/>
          </p:cNvCxnSpPr>
          <p:nvPr/>
        </p:nvCxnSpPr>
        <p:spPr>
          <a:xfrm flipH="1">
            <a:off x="8549139" y="2801864"/>
            <a:ext cx="213436" cy="226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stCxn id="110" idx="3"/>
          </p:cNvCxnSpPr>
          <p:nvPr/>
        </p:nvCxnSpPr>
        <p:spPr>
          <a:xfrm flipH="1">
            <a:off x="6669926" y="4485333"/>
            <a:ext cx="359590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>
            <a:stCxn id="112" idx="3"/>
            <a:endCxn id="111" idx="7"/>
          </p:cNvCxnSpPr>
          <p:nvPr/>
        </p:nvCxnSpPr>
        <p:spPr>
          <a:xfrm flipH="1">
            <a:off x="7957945" y="3337311"/>
            <a:ext cx="395761" cy="320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>
            <a:stCxn id="111" idx="3"/>
            <a:endCxn id="110" idx="0"/>
          </p:cNvCxnSpPr>
          <p:nvPr/>
        </p:nvCxnSpPr>
        <p:spPr>
          <a:xfrm flipH="1">
            <a:off x="7225648" y="3918101"/>
            <a:ext cx="342764" cy="258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/>
          <p:cNvCxnSpPr>
            <a:stCxn id="116" idx="5"/>
            <a:endCxn id="113" idx="1"/>
          </p:cNvCxnSpPr>
          <p:nvPr/>
        </p:nvCxnSpPr>
        <p:spPr>
          <a:xfrm>
            <a:off x="7344384" y="1470015"/>
            <a:ext cx="231252" cy="189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/>
          <p:cNvCxnSpPr>
            <a:stCxn id="77" idx="5"/>
            <a:endCxn id="78" idx="1"/>
          </p:cNvCxnSpPr>
          <p:nvPr/>
        </p:nvCxnSpPr>
        <p:spPr>
          <a:xfrm>
            <a:off x="8512833" y="2368886"/>
            <a:ext cx="249742" cy="1774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/>
          <p:cNvCxnSpPr>
            <a:stCxn id="113" idx="5"/>
            <a:endCxn id="77" idx="1"/>
          </p:cNvCxnSpPr>
          <p:nvPr/>
        </p:nvCxnSpPr>
        <p:spPr>
          <a:xfrm>
            <a:off x="7919312" y="1914824"/>
            <a:ext cx="200670" cy="1985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>
            <a:stCxn id="78" idx="5"/>
          </p:cNvCxnSpPr>
          <p:nvPr/>
        </p:nvCxnSpPr>
        <p:spPr>
          <a:xfrm>
            <a:off x="9170554" y="2801864"/>
            <a:ext cx="226318" cy="2826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/>
          <p:cNvCxnSpPr>
            <a:stCxn id="102" idx="5"/>
            <a:endCxn id="99" idx="1"/>
          </p:cNvCxnSpPr>
          <p:nvPr/>
        </p:nvCxnSpPr>
        <p:spPr>
          <a:xfrm>
            <a:off x="9726867" y="3393017"/>
            <a:ext cx="268538" cy="266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/>
          <p:cNvCxnSpPr>
            <a:stCxn id="99" idx="5"/>
            <a:endCxn id="95" idx="0"/>
          </p:cNvCxnSpPr>
          <p:nvPr/>
        </p:nvCxnSpPr>
        <p:spPr>
          <a:xfrm>
            <a:off x="10386271" y="3915484"/>
            <a:ext cx="307100" cy="2613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95" idx="3"/>
            <a:endCxn id="88" idx="0"/>
          </p:cNvCxnSpPr>
          <p:nvPr/>
        </p:nvCxnSpPr>
        <p:spPr>
          <a:xfrm flipH="1">
            <a:off x="10015706" y="4485333"/>
            <a:ext cx="482231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>
            <a:stCxn id="95" idx="5"/>
            <a:endCxn id="79" idx="0"/>
          </p:cNvCxnSpPr>
          <p:nvPr/>
        </p:nvCxnSpPr>
        <p:spPr>
          <a:xfrm>
            <a:off x="10888803" y="4485333"/>
            <a:ext cx="450409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6276802" y="4805068"/>
            <a:ext cx="556701" cy="36313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69" name="Овал 68"/>
          <p:cNvSpPr/>
          <p:nvPr/>
        </p:nvSpPr>
        <p:spPr>
          <a:xfrm>
            <a:off x="2271058" y="1937030"/>
            <a:ext cx="556701" cy="361398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6" name="Рисунок 6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7" name="Прямоугольник 66"/>
          <p:cNvSpPr/>
          <p:nvPr/>
        </p:nvSpPr>
        <p:spPr>
          <a:xfrm>
            <a:off x="248055" y="13933"/>
            <a:ext cx="56197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Случай 3.</a:t>
            </a:r>
            <a:r>
              <a:rPr lang="ru-RU" sz="2000" dirty="0"/>
              <a:t> Удаляется вершина, у которой есть оба поддерева ( «</a:t>
            </a:r>
            <a:r>
              <a:rPr lang="ru-RU" sz="2000" b="1" dirty="0"/>
              <a:t>левое</a:t>
            </a:r>
            <a:r>
              <a:rPr lang="ru-RU" sz="2000" dirty="0"/>
              <a:t>» </a:t>
            </a:r>
            <a:r>
              <a:rPr lang="ru-RU" sz="2000" b="1" dirty="0"/>
              <a:t>удаление</a:t>
            </a:r>
            <a:r>
              <a:rPr lang="ru-RU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8802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88" grpId="0" animBg="1"/>
      <p:bldP spid="95" grpId="0" animBg="1"/>
      <p:bldP spid="99" grpId="0" animBg="1"/>
      <p:bldP spid="102" grpId="0" animBg="1"/>
      <p:bldP spid="110" grpId="0" animBg="1"/>
      <p:bldP spid="111" grpId="0" animBg="1"/>
      <p:bldP spid="112" grpId="0" animBg="1"/>
      <p:bldP spid="113" grpId="0" animBg="1"/>
      <p:bldP spid="115" grpId="0" animBg="1"/>
      <p:bldP spid="116" grpId="0" animBg="1"/>
      <p:bldP spid="132" grpId="0" animBg="1"/>
      <p:bldP spid="6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9125" y="4975062"/>
            <a:ext cx="91274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!!! </a:t>
            </a:r>
            <a:r>
              <a:rPr lang="ru-RU" dirty="0"/>
              <a:t>Если у удаляемой  вершины только одно поддерево, то НЕТ ПОНЯТИЯ ПРАВОЕ/ЛЕВОЕ</a:t>
            </a:r>
          </a:p>
          <a:p>
            <a:r>
              <a:rPr lang="ru-RU" dirty="0"/>
              <a:t>удаление. Удаление всегда выполняется однозначно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14497" y="391284"/>
            <a:ext cx="6215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Найти вершину, которая удовлетворяет заданному свойству. </a:t>
            </a:r>
          </a:p>
          <a:p>
            <a:r>
              <a:rPr lang="ru-RU" dirty="0"/>
              <a:t>Удалить эту вершину (правое удаление).</a:t>
            </a:r>
          </a:p>
        </p:txBody>
      </p:sp>
      <p:sp>
        <p:nvSpPr>
          <p:cNvPr id="5" name="Овал 4"/>
          <p:cNvSpPr/>
          <p:nvPr/>
        </p:nvSpPr>
        <p:spPr>
          <a:xfrm>
            <a:off x="1727630" y="1934315"/>
            <a:ext cx="501530" cy="47665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/>
          <p:cNvSpPr/>
          <p:nvPr/>
        </p:nvSpPr>
        <p:spPr>
          <a:xfrm>
            <a:off x="2229160" y="2514372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/>
          <p:cNvSpPr/>
          <p:nvPr/>
        </p:nvSpPr>
        <p:spPr>
          <a:xfrm>
            <a:off x="1628200" y="3047060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/>
          <p:cNvSpPr/>
          <p:nvPr/>
        </p:nvSpPr>
        <p:spPr>
          <a:xfrm>
            <a:off x="2833248" y="3047060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/>
          <p:cNvCxnSpPr>
            <a:stCxn id="5" idx="5"/>
            <a:endCxn id="70" idx="1"/>
          </p:cNvCxnSpPr>
          <p:nvPr/>
        </p:nvCxnSpPr>
        <p:spPr>
          <a:xfrm>
            <a:off x="2155713" y="2341166"/>
            <a:ext cx="146894" cy="2430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70" idx="3"/>
            <a:endCxn id="71" idx="7"/>
          </p:cNvCxnSpPr>
          <p:nvPr/>
        </p:nvCxnSpPr>
        <p:spPr>
          <a:xfrm flipH="1">
            <a:off x="2056283" y="2921223"/>
            <a:ext cx="246324" cy="195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70" idx="5"/>
            <a:endCxn id="72" idx="1"/>
          </p:cNvCxnSpPr>
          <p:nvPr/>
        </p:nvCxnSpPr>
        <p:spPr>
          <a:xfrm>
            <a:off x="2657243" y="2921223"/>
            <a:ext cx="249452" cy="195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Овал 80"/>
          <p:cNvSpPr/>
          <p:nvPr/>
        </p:nvSpPr>
        <p:spPr>
          <a:xfrm>
            <a:off x="6325637" y="1331822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/>
          <p:cNvSpPr/>
          <p:nvPr/>
        </p:nvSpPr>
        <p:spPr>
          <a:xfrm>
            <a:off x="5724677" y="1864510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/>
          <p:cNvSpPr/>
          <p:nvPr/>
        </p:nvSpPr>
        <p:spPr>
          <a:xfrm>
            <a:off x="6929725" y="1864510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5" name="Прямая со стрелкой 84"/>
          <p:cNvCxnSpPr>
            <a:stCxn id="81" idx="3"/>
            <a:endCxn id="82" idx="7"/>
          </p:cNvCxnSpPr>
          <p:nvPr/>
        </p:nvCxnSpPr>
        <p:spPr>
          <a:xfrm flipH="1">
            <a:off x="6152760" y="1738673"/>
            <a:ext cx="246324" cy="195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81" idx="5"/>
            <a:endCxn id="83" idx="1"/>
          </p:cNvCxnSpPr>
          <p:nvPr/>
        </p:nvCxnSpPr>
        <p:spPr>
          <a:xfrm>
            <a:off x="6753720" y="1738673"/>
            <a:ext cx="249452" cy="195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Овал 86"/>
          <p:cNvSpPr/>
          <p:nvPr/>
        </p:nvSpPr>
        <p:spPr>
          <a:xfrm>
            <a:off x="6148319" y="3116865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/>
          <p:cNvSpPr/>
          <p:nvPr/>
        </p:nvSpPr>
        <p:spPr>
          <a:xfrm>
            <a:off x="6701128" y="3660300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/>
          <p:cNvSpPr/>
          <p:nvPr/>
        </p:nvSpPr>
        <p:spPr>
          <a:xfrm>
            <a:off x="7253936" y="4249498"/>
            <a:ext cx="529717" cy="4567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2" name="Прямая со стрелкой 91"/>
          <p:cNvCxnSpPr>
            <a:stCxn id="87" idx="5"/>
            <a:endCxn id="89" idx="1"/>
          </p:cNvCxnSpPr>
          <p:nvPr/>
        </p:nvCxnSpPr>
        <p:spPr>
          <a:xfrm>
            <a:off x="6576402" y="3523716"/>
            <a:ext cx="198173" cy="2063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89" idx="5"/>
            <a:endCxn id="91" idx="1"/>
          </p:cNvCxnSpPr>
          <p:nvPr/>
        </p:nvCxnSpPr>
        <p:spPr>
          <a:xfrm>
            <a:off x="7129211" y="4067151"/>
            <a:ext cx="202300" cy="2492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388700" y="2462671"/>
            <a:ext cx="705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?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06690" y="1803311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ru-RU" dirty="0"/>
              <a:t>рис.1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4997229" y="2677728"/>
            <a:ext cx="72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или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8" name="Рисунок 2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>
            <a:off x="1978395" y="1274251"/>
            <a:ext cx="0" cy="475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83653" y="375728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ru-RU" dirty="0"/>
              <a:t>рис.2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98832" y="6032839"/>
            <a:ext cx="5149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u="sng" dirty="0"/>
              <a:t>Ответ:</a:t>
            </a:r>
            <a:r>
              <a:rPr lang="ru-RU" dirty="0"/>
              <a:t> правильно выполнено удаление на рис. 1. </a:t>
            </a:r>
          </a:p>
        </p:txBody>
      </p:sp>
    </p:spTree>
    <p:extLst>
      <p:ext uri="{BB962C8B-B14F-4D97-AF65-F5344CB8AC3E}">
        <p14:creationId xmlns:p14="http://schemas.microsoft.com/office/powerpoint/2010/main" val="203041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70" grpId="0" animBg="1"/>
      <p:bldP spid="71" grpId="0" animBg="1"/>
      <p:bldP spid="72" grpId="0" animBg="1"/>
      <p:bldP spid="81" grpId="0" animBg="1"/>
      <p:bldP spid="82" grpId="0" animBg="1"/>
      <p:bldP spid="83" grpId="0" animBg="1"/>
      <p:bldP spid="87" grpId="0" animBg="1"/>
      <p:bldP spid="89" grpId="0" animBg="1"/>
      <p:bldP spid="91" grpId="0" animBg="1"/>
      <p:bldP spid="48" grpId="0"/>
      <p:bldP spid="49" grpId="0"/>
      <p:bldP spid="50" grpId="0"/>
      <p:bldP spid="29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95537" y="308648"/>
            <a:ext cx="5453437" cy="531973"/>
          </a:xfrm>
        </p:spPr>
        <p:txBody>
          <a:bodyPr>
            <a:noAutofit/>
          </a:bodyPr>
          <a:lstStyle/>
          <a:p>
            <a:r>
              <a:rPr lang="ru-RU" sz="3200" dirty="0"/>
              <a:t>Бинарное поисковое дерево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5537" y="4581238"/>
            <a:ext cx="6134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/>
              <a:t>Поисковое</a:t>
            </a:r>
          </a:p>
          <a:p>
            <a:r>
              <a:rPr lang="ru-RU" dirty="0"/>
              <a:t>5.    Каждой вершине поставлено в соответствие некоторое целое число - </a:t>
            </a:r>
            <a:r>
              <a:rPr lang="ru-RU" i="1" dirty="0"/>
              <a:t>ключ</a:t>
            </a:r>
            <a:r>
              <a:rPr lang="ru-RU" dirty="0"/>
              <a:t>. Для каждой вершины</a:t>
            </a:r>
            <a:r>
              <a:rPr lang="en-US" dirty="0"/>
              <a:t> </a:t>
            </a:r>
            <a:r>
              <a:rPr lang="en-US" b="1" i="1" dirty="0"/>
              <a:t>v</a:t>
            </a:r>
            <a:r>
              <a:rPr lang="en-US" dirty="0"/>
              <a:t> </a:t>
            </a:r>
            <a:r>
              <a:rPr lang="ru-RU" dirty="0"/>
              <a:t> все ключи в её левом поддереве </a:t>
            </a:r>
            <a:r>
              <a:rPr lang="ru-RU" u="sng" dirty="0"/>
              <a:t>строго меньше </a:t>
            </a:r>
            <a:r>
              <a:rPr lang="ru-RU" dirty="0"/>
              <a:t>ключа вершины </a:t>
            </a:r>
            <a:r>
              <a:rPr lang="en-US" b="1" i="1" dirty="0"/>
              <a:t>v</a:t>
            </a:r>
            <a:r>
              <a:rPr lang="ru-RU" dirty="0"/>
              <a:t>, а в правом – </a:t>
            </a:r>
            <a:r>
              <a:rPr lang="ru-RU" u="sng" dirty="0"/>
              <a:t>строго больше</a:t>
            </a:r>
            <a:r>
              <a:rPr lang="ru-RU" dirty="0"/>
              <a:t>.</a:t>
            </a:r>
          </a:p>
        </p:txBody>
      </p:sp>
      <p:grpSp>
        <p:nvGrpSpPr>
          <p:cNvPr id="50" name="Группа 49"/>
          <p:cNvGrpSpPr/>
          <p:nvPr/>
        </p:nvGrpSpPr>
        <p:grpSpPr>
          <a:xfrm>
            <a:off x="7964307" y="1520570"/>
            <a:ext cx="3289269" cy="2592681"/>
            <a:chOff x="8116052" y="2347406"/>
            <a:chExt cx="3289269" cy="2592681"/>
          </a:xfrm>
        </p:grpSpPr>
        <p:sp>
          <p:nvSpPr>
            <p:cNvPr id="8" name="Овал 7"/>
            <p:cNvSpPr/>
            <p:nvPr/>
          </p:nvSpPr>
          <p:spPr>
            <a:xfrm>
              <a:off x="9262264" y="2347406"/>
              <a:ext cx="461818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" name="Овал 8"/>
            <p:cNvSpPr/>
            <p:nvPr/>
          </p:nvSpPr>
          <p:spPr>
            <a:xfrm>
              <a:off x="8629573" y="4354947"/>
              <a:ext cx="461818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9768884" y="4381288"/>
              <a:ext cx="556701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9892144" y="3009431"/>
              <a:ext cx="461818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10386290" y="3667442"/>
              <a:ext cx="542438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9031355" y="3667443"/>
              <a:ext cx="461818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5" name="Овал 14"/>
            <p:cNvSpPr/>
            <p:nvPr/>
          </p:nvSpPr>
          <p:spPr>
            <a:xfrm>
              <a:off x="8116052" y="3717637"/>
              <a:ext cx="461818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8555683" y="3169443"/>
              <a:ext cx="461818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8" name="Прямая со стрелкой 17"/>
            <p:cNvCxnSpPr>
              <a:stCxn id="8" idx="3"/>
              <a:endCxn id="16" idx="0"/>
            </p:cNvCxnSpPr>
            <p:nvPr/>
          </p:nvCxnSpPr>
          <p:spPr>
            <a:xfrm flipH="1">
              <a:off x="8786592" y="2733709"/>
              <a:ext cx="543304" cy="4357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stCxn id="16" idx="3"/>
              <a:endCxn id="15" idx="0"/>
            </p:cNvCxnSpPr>
            <p:nvPr/>
          </p:nvCxnSpPr>
          <p:spPr>
            <a:xfrm flipH="1">
              <a:off x="8346961" y="3555746"/>
              <a:ext cx="276354" cy="16189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stCxn id="16" idx="5"/>
              <a:endCxn id="14" idx="0"/>
            </p:cNvCxnSpPr>
            <p:nvPr/>
          </p:nvCxnSpPr>
          <p:spPr>
            <a:xfrm>
              <a:off x="8949869" y="3555746"/>
              <a:ext cx="312395" cy="1116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stCxn id="14" idx="3"/>
              <a:endCxn id="9" idx="0"/>
            </p:cNvCxnSpPr>
            <p:nvPr/>
          </p:nvCxnSpPr>
          <p:spPr>
            <a:xfrm flipH="1">
              <a:off x="8860482" y="4053746"/>
              <a:ext cx="238505" cy="30120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8" idx="5"/>
              <a:endCxn id="11" idx="0"/>
            </p:cNvCxnSpPr>
            <p:nvPr/>
          </p:nvCxnSpPr>
          <p:spPr>
            <a:xfrm>
              <a:off x="9656450" y="2733709"/>
              <a:ext cx="466603" cy="27572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11" idx="5"/>
              <a:endCxn id="13" idx="0"/>
            </p:cNvCxnSpPr>
            <p:nvPr/>
          </p:nvCxnSpPr>
          <p:spPr>
            <a:xfrm>
              <a:off x="10286330" y="3395734"/>
              <a:ext cx="371179" cy="27170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13" idx="3"/>
              <a:endCxn id="10" idx="7"/>
            </p:cNvCxnSpPr>
            <p:nvPr/>
          </p:nvCxnSpPr>
          <p:spPr>
            <a:xfrm flipH="1">
              <a:off x="10244058" y="4053745"/>
              <a:ext cx="221670" cy="39382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stCxn id="13" idx="5"/>
            </p:cNvCxnSpPr>
            <p:nvPr/>
          </p:nvCxnSpPr>
          <p:spPr>
            <a:xfrm>
              <a:off x="10849290" y="4053745"/>
              <a:ext cx="158934" cy="43376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Овал 48"/>
            <p:cNvSpPr/>
            <p:nvPr/>
          </p:nvSpPr>
          <p:spPr>
            <a:xfrm>
              <a:off x="10848620" y="4487505"/>
              <a:ext cx="556701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869943" y="1094698"/>
            <a:ext cx="88030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корень</a:t>
            </a:r>
          </a:p>
        </p:txBody>
      </p:sp>
      <p:cxnSp>
        <p:nvCxnSpPr>
          <p:cNvPr id="55" name="Прямая со стрелкой 54"/>
          <p:cNvCxnSpPr/>
          <p:nvPr/>
        </p:nvCxnSpPr>
        <p:spPr>
          <a:xfrm flipH="1">
            <a:off x="9617139" y="1145245"/>
            <a:ext cx="354169" cy="249505"/>
          </a:xfrm>
          <a:prstGeom prst="straightConnector1">
            <a:avLst/>
          </a:prstGeom>
          <a:ln w="28575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351888" y="4737044"/>
            <a:ext cx="2530501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– </a:t>
            </a:r>
            <a:r>
              <a:rPr lang="ru-RU" sz="2400" dirty="0"/>
              <a:t>число вершин</a:t>
            </a:r>
          </a:p>
          <a:p>
            <a:r>
              <a:rPr lang="en-US" sz="2400" dirty="0"/>
              <a:t>m=n-1 – </a:t>
            </a:r>
            <a:r>
              <a:rPr lang="ru-RU" sz="2400" dirty="0"/>
              <a:t>число дуг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7" name="Рисунок 2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695537" y="101857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u="sng" dirty="0"/>
              <a:t>Корневое дерево</a:t>
            </a:r>
          </a:p>
          <a:p>
            <a:pPr marL="342900" indent="-342900">
              <a:buAutoNum type="arabicPeriod"/>
            </a:pPr>
            <a:r>
              <a:rPr lang="ru-RU" dirty="0"/>
              <a:t>Ориентированный граф, в котором существует ровно одна вершина без входящих дуг (корень).</a:t>
            </a:r>
          </a:p>
          <a:p>
            <a:pPr marL="342900" indent="-342900">
              <a:buAutoNum type="arabicPeriod"/>
            </a:pPr>
            <a:r>
              <a:rPr lang="ru-RU" dirty="0"/>
              <a:t>В каждую вершину, за исключением корня, входит ровно одна дуга.</a:t>
            </a:r>
          </a:p>
          <a:p>
            <a:pPr marL="342900" indent="-342900">
              <a:buAutoNum type="arabicPeriod"/>
            </a:pPr>
            <a:r>
              <a:rPr lang="ru-RU" dirty="0"/>
              <a:t>Из корня дерева существует единственный путь в любую вершину.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95537" y="33020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u="sng" dirty="0"/>
              <a:t>Бинарное</a:t>
            </a:r>
          </a:p>
          <a:p>
            <a:r>
              <a:rPr lang="ru-RU" dirty="0"/>
              <a:t>4.    Каждая вершина содержит  не более 2-х сыновей.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D811E027-9124-4399-B8D5-C27FE9420ECC}"/>
              </a:ext>
            </a:extLst>
          </p:cNvPr>
          <p:cNvCxnSpPr>
            <a:stCxn id="53" idx="1"/>
          </p:cNvCxnSpPr>
          <p:nvPr/>
        </p:nvCxnSpPr>
        <p:spPr>
          <a:xfrm flipH="1">
            <a:off x="9572337" y="1279364"/>
            <a:ext cx="297606" cy="241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46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3" grpId="0"/>
      <p:bldP spid="56" grpId="0" animBg="1"/>
      <p:bldP spid="2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224003" y="60826"/>
            <a:ext cx="5568792" cy="1153132"/>
          </a:xfrm>
        </p:spPr>
        <p:txBody>
          <a:bodyPr>
            <a:noAutofit/>
          </a:bodyPr>
          <a:lstStyle/>
          <a:p>
            <a:pPr algn="ctr"/>
            <a:r>
              <a:rPr lang="ru-RU" sz="3200" b="0" dirty="0"/>
              <a:t>Оценки числа операций</a:t>
            </a:r>
          </a:p>
          <a:p>
            <a:pPr algn="ctr"/>
            <a:r>
              <a:rPr lang="ru-RU" sz="3200" b="0" dirty="0"/>
              <a:t>в худшем случае</a:t>
            </a:r>
          </a:p>
        </p:txBody>
      </p:sp>
      <p:sp>
        <p:nvSpPr>
          <p:cNvPr id="10" name="Овал 9"/>
          <p:cNvSpPr/>
          <p:nvPr/>
        </p:nvSpPr>
        <p:spPr>
          <a:xfrm>
            <a:off x="2231544" y="2756920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2936981" y="3231709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5" name="Овал 34"/>
          <p:cNvSpPr/>
          <p:nvPr/>
        </p:nvSpPr>
        <p:spPr>
          <a:xfrm>
            <a:off x="3573477" y="386548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42" name="Овал 41"/>
          <p:cNvSpPr/>
          <p:nvPr/>
        </p:nvSpPr>
        <p:spPr>
          <a:xfrm>
            <a:off x="1642272" y="2280705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6" name="Овал 45"/>
          <p:cNvSpPr/>
          <p:nvPr/>
        </p:nvSpPr>
        <p:spPr>
          <a:xfrm>
            <a:off x="970921" y="1802621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1434044" y="2133337"/>
            <a:ext cx="286749" cy="204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2754683" y="3087636"/>
            <a:ext cx="260538" cy="200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  <a:endCxn id="10" idx="1"/>
          </p:cNvCxnSpPr>
          <p:nvPr/>
        </p:nvCxnSpPr>
        <p:spPr>
          <a:xfrm>
            <a:off x="2099928" y="2611421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3" idx="5"/>
          </p:cNvCxnSpPr>
          <p:nvPr/>
        </p:nvCxnSpPr>
        <p:spPr>
          <a:xfrm>
            <a:off x="3392999" y="3562425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Объект 3"/>
          <p:cNvSpPr>
            <a:spLocks noGrp="1"/>
          </p:cNvSpPr>
          <p:nvPr>
            <p:ph sz="half" idx="2"/>
          </p:nvPr>
        </p:nvSpPr>
        <p:spPr>
          <a:xfrm>
            <a:off x="6435841" y="2585670"/>
            <a:ext cx="4017001" cy="12047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дерева для последовательности из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элементов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ru-RU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142" name="Объект 3"/>
          <p:cNvSpPr>
            <a:spLocks noGrp="1"/>
          </p:cNvSpPr>
          <p:nvPr>
            <p:ph sz="half" idx="2"/>
          </p:nvPr>
        </p:nvSpPr>
        <p:spPr>
          <a:xfrm>
            <a:off x="6435840" y="147613"/>
            <a:ext cx="3514983" cy="86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элемента с заданным ключом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Объект 3"/>
          <p:cNvSpPr>
            <a:spLocks noGrp="1"/>
          </p:cNvSpPr>
          <p:nvPr>
            <p:ph sz="half" idx="2"/>
          </p:nvPr>
        </p:nvSpPr>
        <p:spPr>
          <a:xfrm>
            <a:off x="6435841" y="1213958"/>
            <a:ext cx="3748065" cy="87301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элемента с заданным ключом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6690" y="4759478"/>
            <a:ext cx="3637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худшем случае высота дерева</a:t>
            </a:r>
          </a:p>
          <a:p>
            <a:r>
              <a:rPr lang="en-US" sz="2400" b="1" dirty="0"/>
              <a:t>h</a:t>
            </a:r>
            <a:r>
              <a:rPr lang="ru-RU" sz="2400" b="1" dirty="0"/>
              <a:t> </a:t>
            </a:r>
            <a:r>
              <a:rPr lang="en-US" sz="2400" dirty="0"/>
              <a:t>=</a:t>
            </a:r>
            <a:r>
              <a:rPr lang="ru-RU" sz="2400" dirty="0"/>
              <a:t>  </a:t>
            </a:r>
            <a:r>
              <a:rPr lang="en-US" sz="2400" b="1" dirty="0"/>
              <a:t>n-1</a:t>
            </a:r>
            <a:endParaRPr lang="ru-RU" sz="2400" b="1" dirty="0"/>
          </a:p>
        </p:txBody>
      </p:sp>
      <p:sp>
        <p:nvSpPr>
          <p:cNvPr id="50" name="Объект 3"/>
          <p:cNvSpPr>
            <a:spLocks noGrp="1"/>
          </p:cNvSpPr>
          <p:nvPr>
            <p:ph sz="half" idx="2"/>
          </p:nvPr>
        </p:nvSpPr>
        <p:spPr>
          <a:xfrm>
            <a:off x="6435841" y="5385776"/>
            <a:ext cx="3263971" cy="81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обход дерева из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Объект 3"/>
          <p:cNvSpPr>
            <a:spLocks noGrp="1"/>
          </p:cNvSpPr>
          <p:nvPr>
            <p:ph sz="half" idx="2"/>
          </p:nvPr>
        </p:nvSpPr>
        <p:spPr>
          <a:xfrm>
            <a:off x="6435841" y="4182850"/>
            <a:ext cx="3383737" cy="8104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элемента с заданным ключом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4" name="Рисунок 2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5792795" y="60826"/>
            <a:ext cx="0" cy="6797174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10581317" y="287871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ru-RU" sz="32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10581317" y="1337550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ru-RU" sz="32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10581317" y="2795248"/>
            <a:ext cx="7761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n·h</a:t>
            </a:r>
            <a:endParaRPr lang="ru-RU" sz="32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0581317" y="5502288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sz="32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10581317" y="4252946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ru-RU" sz="3200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V="1">
            <a:off x="6096000" y="5324221"/>
            <a:ext cx="5844678" cy="17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V="1">
            <a:off x="6096000" y="2482845"/>
            <a:ext cx="5844678" cy="17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V="1">
            <a:off x="6096000" y="3903612"/>
            <a:ext cx="5844678" cy="17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V="1">
            <a:off x="6203887" y="1255059"/>
            <a:ext cx="5844678" cy="17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75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6" grpId="0"/>
      <p:bldP spid="27" grpId="0"/>
      <p:bldP spid="28" grpId="0"/>
      <p:bldP spid="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82205" y="1293681"/>
            <a:ext cx="73323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Сборник задач по теории алгоритмов : учеб.-метод. пособие / В.М. Котов, Ю.Л.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Орлович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Е.П. Соболевская, С.А. Соболь – Минск : БГУ, 2017. С. 122-180 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70" y="656840"/>
            <a:ext cx="2939432" cy="39982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14188" y="531845"/>
            <a:ext cx="1934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Литература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482205" y="2723280"/>
            <a:ext cx="7153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https://acm.bsu.by/wiki/Программная_реализация_бинарных_поисковых_деревьев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4744298" y="4694534"/>
            <a:ext cx="6808146" cy="9694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4"/>
              </a:rPr>
              <a:t>0.1 построение дерева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4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5"/>
              </a:rPr>
              <a:t>0.2 удаление вершин из дерева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5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6"/>
              </a:rPr>
              <a:t>0.3 проверка является ли бинарное дерево поисковым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0" y="3875880"/>
            <a:ext cx="2393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dirty="0"/>
              <a:t>Общие задачи</a:t>
            </a:r>
          </a:p>
        </p:txBody>
      </p:sp>
    </p:spTree>
    <p:extLst>
      <p:ext uri="{BB962C8B-B14F-4D97-AF65-F5344CB8AC3E}">
        <p14:creationId xmlns:p14="http://schemas.microsoft.com/office/powerpoint/2010/main" val="3904120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36375"/>
            <a:ext cx="9144000" cy="1573587"/>
          </a:xfrm>
        </p:spPr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Спасибо за внимание!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812321" y="6385155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</a:t>
            </a:r>
            <a:r>
              <a:rPr lang="en-US" dirty="0"/>
              <a:t>1</a:t>
            </a:r>
            <a:r>
              <a:rPr lang="ru-RU" dirty="0"/>
              <a:t> год</a:t>
            </a:r>
          </a:p>
        </p:txBody>
      </p:sp>
    </p:spTree>
    <p:extLst>
      <p:ext uri="{BB962C8B-B14F-4D97-AF65-F5344CB8AC3E}">
        <p14:creationId xmlns:p14="http://schemas.microsoft.com/office/powerpoint/2010/main" val="71737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5400565" y="2632278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6106002" y="3107067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8736790" y="562599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7318773" y="562599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8024315" y="491192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7469935" y="430098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6742498" y="374084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3583590" y="5625995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4197727" y="4911928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4792846" y="4297021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5658857" y="3681123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3292460" y="3263709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4041525" y="2746483"/>
            <a:ext cx="52062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4811293" y="2156063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3969029" y="3684104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4669496" y="3196171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Овал 44"/>
          <p:cNvSpPr/>
          <p:nvPr/>
        </p:nvSpPr>
        <p:spPr>
          <a:xfrm>
            <a:off x="3120364" y="4279494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Овал 45"/>
          <p:cNvSpPr/>
          <p:nvPr/>
        </p:nvSpPr>
        <p:spPr>
          <a:xfrm>
            <a:off x="4139942" y="1677979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Овал 46"/>
          <p:cNvSpPr/>
          <p:nvPr/>
        </p:nvSpPr>
        <p:spPr>
          <a:xfrm>
            <a:off x="3329959" y="2208595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" name="Прямая со стрелкой 3"/>
          <p:cNvCxnSpPr>
            <a:stCxn id="46" idx="3"/>
            <a:endCxn id="47" idx="7"/>
          </p:cNvCxnSpPr>
          <p:nvPr/>
        </p:nvCxnSpPr>
        <p:spPr>
          <a:xfrm flipH="1">
            <a:off x="3793082" y="2008695"/>
            <a:ext cx="426319" cy="256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42" idx="3"/>
            <a:endCxn id="41" idx="7"/>
          </p:cNvCxnSpPr>
          <p:nvPr/>
        </p:nvCxnSpPr>
        <p:spPr>
          <a:xfrm flipH="1">
            <a:off x="4485908" y="2486779"/>
            <a:ext cx="403906" cy="316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1" idx="3"/>
            <a:endCxn id="40" idx="7"/>
          </p:cNvCxnSpPr>
          <p:nvPr/>
        </p:nvCxnSpPr>
        <p:spPr>
          <a:xfrm flipH="1">
            <a:off x="3755583" y="3077199"/>
            <a:ext cx="362186" cy="243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44" idx="7"/>
          </p:cNvCxnSpPr>
          <p:nvPr/>
        </p:nvCxnSpPr>
        <p:spPr>
          <a:xfrm flipH="1">
            <a:off x="5121850" y="2962994"/>
            <a:ext cx="368471" cy="289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3" idx="3"/>
            <a:endCxn id="45" idx="7"/>
          </p:cNvCxnSpPr>
          <p:nvPr/>
        </p:nvCxnSpPr>
        <p:spPr>
          <a:xfrm flipH="1">
            <a:off x="3594206" y="4014820"/>
            <a:ext cx="456121" cy="3214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4" idx="3"/>
            <a:endCxn id="43" idx="7"/>
          </p:cNvCxnSpPr>
          <p:nvPr/>
        </p:nvCxnSpPr>
        <p:spPr>
          <a:xfrm flipH="1">
            <a:off x="4442871" y="3526887"/>
            <a:ext cx="304237" cy="2139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13" idx="3"/>
            <a:endCxn id="39" idx="0"/>
          </p:cNvCxnSpPr>
          <p:nvPr/>
        </p:nvCxnSpPr>
        <p:spPr>
          <a:xfrm flipH="1">
            <a:off x="5963757" y="3437783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37" idx="3"/>
            <a:endCxn id="36" idx="0"/>
          </p:cNvCxnSpPr>
          <p:nvPr/>
        </p:nvCxnSpPr>
        <p:spPr>
          <a:xfrm flipH="1">
            <a:off x="3890659" y="5242644"/>
            <a:ext cx="387523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39" idx="3"/>
            <a:endCxn id="38" idx="7"/>
          </p:cNvCxnSpPr>
          <p:nvPr/>
        </p:nvCxnSpPr>
        <p:spPr>
          <a:xfrm flipH="1">
            <a:off x="5311567" y="4011839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38" idx="3"/>
            <a:endCxn id="37" idx="0"/>
          </p:cNvCxnSpPr>
          <p:nvPr/>
        </p:nvCxnSpPr>
        <p:spPr>
          <a:xfrm flipH="1">
            <a:off x="4472418" y="4634509"/>
            <a:ext cx="409426" cy="277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4603065" y="2008695"/>
            <a:ext cx="286749" cy="204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5923704" y="2962994"/>
            <a:ext cx="260538" cy="200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  <a:endCxn id="10" idx="1"/>
          </p:cNvCxnSpPr>
          <p:nvPr/>
        </p:nvCxnSpPr>
        <p:spPr>
          <a:xfrm>
            <a:off x="5268949" y="2486779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3" idx="5"/>
          </p:cNvCxnSpPr>
          <p:nvPr/>
        </p:nvCxnSpPr>
        <p:spPr>
          <a:xfrm>
            <a:off x="6562020" y="3437783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35" idx="5"/>
            <a:endCxn id="34" idx="1"/>
          </p:cNvCxnSpPr>
          <p:nvPr/>
        </p:nvCxnSpPr>
        <p:spPr>
          <a:xfrm>
            <a:off x="7262994" y="4071562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34" idx="5"/>
            <a:endCxn id="33" idx="0"/>
          </p:cNvCxnSpPr>
          <p:nvPr/>
        </p:nvCxnSpPr>
        <p:spPr>
          <a:xfrm>
            <a:off x="7990431" y="4631704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endCxn id="31" idx="0"/>
          </p:cNvCxnSpPr>
          <p:nvPr/>
        </p:nvCxnSpPr>
        <p:spPr>
          <a:xfrm flipH="1">
            <a:off x="7623673" y="5242644"/>
            <a:ext cx="531984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/>
          <p:nvPr/>
        </p:nvCxnSpPr>
        <p:spPr>
          <a:xfrm>
            <a:off x="8466996" y="5242644"/>
            <a:ext cx="496879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272454" y="107810"/>
            <a:ext cx="10951412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sz="2400" dirty="0"/>
              <a:t>Построить бинарное поисковое дерево для последовательности элементов последовательным добавлением нового элемента: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0" name="Рисунок 4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45654" y="860797"/>
            <a:ext cx="85090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2,  1,  6,  4,  3,  10, 9,  8,  7, 18,  17,  14,  13,  11,  19,  20,  22, 23,  21</a:t>
            </a:r>
          </a:p>
        </p:txBody>
      </p:sp>
    </p:spTree>
    <p:extLst>
      <p:ext uri="{BB962C8B-B14F-4D97-AF65-F5344CB8AC3E}">
        <p14:creationId xmlns:p14="http://schemas.microsoft.com/office/powerpoint/2010/main" val="48824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49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3054755" y="2502110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3760192" y="2976899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6390980" y="5495827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4930924" y="5495827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5678505" y="4781760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5124125" y="4170820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4396688" y="361067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1237780" y="5495827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1851917" y="4781760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2447036" y="4166853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3313047" y="355095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946650" y="3133541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1695715" y="2616315"/>
            <a:ext cx="52062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2465483" y="2025895"/>
            <a:ext cx="536177" cy="387458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1623219" y="3553936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2323686" y="3066003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Овал 44"/>
          <p:cNvSpPr/>
          <p:nvPr/>
        </p:nvSpPr>
        <p:spPr>
          <a:xfrm>
            <a:off x="774554" y="4149326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Овал 45"/>
          <p:cNvSpPr/>
          <p:nvPr/>
        </p:nvSpPr>
        <p:spPr>
          <a:xfrm>
            <a:off x="1794132" y="1547811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Овал 46"/>
          <p:cNvSpPr/>
          <p:nvPr/>
        </p:nvSpPr>
        <p:spPr>
          <a:xfrm>
            <a:off x="984149" y="2078427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" name="Прямая со стрелкой 3"/>
          <p:cNvCxnSpPr>
            <a:stCxn id="46" idx="3"/>
            <a:endCxn id="47" idx="7"/>
          </p:cNvCxnSpPr>
          <p:nvPr/>
        </p:nvCxnSpPr>
        <p:spPr>
          <a:xfrm flipH="1">
            <a:off x="1447272" y="1878527"/>
            <a:ext cx="426319" cy="256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42" idx="3"/>
            <a:endCxn id="41" idx="7"/>
          </p:cNvCxnSpPr>
          <p:nvPr/>
        </p:nvCxnSpPr>
        <p:spPr>
          <a:xfrm flipH="1">
            <a:off x="2140098" y="2356611"/>
            <a:ext cx="403906" cy="316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1" idx="3"/>
            <a:endCxn id="40" idx="7"/>
          </p:cNvCxnSpPr>
          <p:nvPr/>
        </p:nvCxnSpPr>
        <p:spPr>
          <a:xfrm flipH="1">
            <a:off x="1409773" y="2947031"/>
            <a:ext cx="362186" cy="243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44" idx="7"/>
          </p:cNvCxnSpPr>
          <p:nvPr/>
        </p:nvCxnSpPr>
        <p:spPr>
          <a:xfrm flipH="1">
            <a:off x="2776040" y="2832826"/>
            <a:ext cx="368471" cy="289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3" idx="3"/>
            <a:endCxn id="45" idx="7"/>
          </p:cNvCxnSpPr>
          <p:nvPr/>
        </p:nvCxnSpPr>
        <p:spPr>
          <a:xfrm flipH="1">
            <a:off x="1248396" y="3884652"/>
            <a:ext cx="456121" cy="3214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4" idx="3"/>
            <a:endCxn id="43" idx="7"/>
          </p:cNvCxnSpPr>
          <p:nvPr/>
        </p:nvCxnSpPr>
        <p:spPr>
          <a:xfrm flipH="1">
            <a:off x="2097061" y="3396719"/>
            <a:ext cx="304237" cy="2139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13" idx="3"/>
            <a:endCxn id="39" idx="0"/>
          </p:cNvCxnSpPr>
          <p:nvPr/>
        </p:nvCxnSpPr>
        <p:spPr>
          <a:xfrm flipH="1">
            <a:off x="3617947" y="3307615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37" idx="3"/>
            <a:endCxn id="36" idx="0"/>
          </p:cNvCxnSpPr>
          <p:nvPr/>
        </p:nvCxnSpPr>
        <p:spPr>
          <a:xfrm flipH="1">
            <a:off x="1544849" y="5112476"/>
            <a:ext cx="387523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39" idx="3"/>
            <a:endCxn id="38" idx="7"/>
          </p:cNvCxnSpPr>
          <p:nvPr/>
        </p:nvCxnSpPr>
        <p:spPr>
          <a:xfrm flipH="1">
            <a:off x="2965757" y="3881671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38" idx="3"/>
            <a:endCxn id="37" idx="0"/>
          </p:cNvCxnSpPr>
          <p:nvPr/>
        </p:nvCxnSpPr>
        <p:spPr>
          <a:xfrm flipH="1">
            <a:off x="2126608" y="4504341"/>
            <a:ext cx="409426" cy="277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2257255" y="1878527"/>
            <a:ext cx="286749" cy="204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3577894" y="2832826"/>
            <a:ext cx="260538" cy="200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  <a:endCxn id="10" idx="1"/>
          </p:cNvCxnSpPr>
          <p:nvPr/>
        </p:nvCxnSpPr>
        <p:spPr>
          <a:xfrm>
            <a:off x="2923139" y="2356611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3" idx="5"/>
          </p:cNvCxnSpPr>
          <p:nvPr/>
        </p:nvCxnSpPr>
        <p:spPr>
          <a:xfrm>
            <a:off x="4216210" y="3307615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35" idx="5"/>
            <a:endCxn id="34" idx="1"/>
          </p:cNvCxnSpPr>
          <p:nvPr/>
        </p:nvCxnSpPr>
        <p:spPr>
          <a:xfrm>
            <a:off x="4917184" y="3941394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34" idx="5"/>
            <a:endCxn id="33" idx="0"/>
          </p:cNvCxnSpPr>
          <p:nvPr/>
        </p:nvCxnSpPr>
        <p:spPr>
          <a:xfrm>
            <a:off x="5644621" y="4501536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33" idx="3"/>
            <a:endCxn id="31" idx="0"/>
          </p:cNvCxnSpPr>
          <p:nvPr/>
        </p:nvCxnSpPr>
        <p:spPr>
          <a:xfrm flipH="1">
            <a:off x="5235824" y="5112476"/>
            <a:ext cx="531984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/>
          <p:nvPr/>
        </p:nvCxnSpPr>
        <p:spPr>
          <a:xfrm>
            <a:off x="6121186" y="5112476"/>
            <a:ext cx="496879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0" name="Рисунок 4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410737" y="44938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4843" y="449383"/>
            <a:ext cx="196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??? добавить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59238" y="1741540"/>
            <a:ext cx="4053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так как мы договорились (см. определение) , что в дереве все ключи различны, то одинаковые элементы при добавлении будем игнорировать </a:t>
            </a:r>
          </a:p>
        </p:txBody>
      </p:sp>
    </p:spTree>
    <p:extLst>
      <p:ext uri="{BB962C8B-B14F-4D97-AF65-F5344CB8AC3E}">
        <p14:creationId xmlns:p14="http://schemas.microsoft.com/office/powerpoint/2010/main" val="6452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2540824" y="2220767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3303018" y="2775712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5877049" y="5214484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4416993" y="5214484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5164574" y="4500417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4610194" y="3889477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3882757" y="332933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723849" y="5214484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1337986" y="4500417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1933105" y="3885510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2799116" y="326961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432719" y="2852198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1208828" y="2289346"/>
            <a:ext cx="52062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1951552" y="1744552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1109288" y="3272593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1809755" y="2784660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Овал 44"/>
          <p:cNvSpPr/>
          <p:nvPr/>
        </p:nvSpPr>
        <p:spPr>
          <a:xfrm>
            <a:off x="260623" y="3867983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Овал 45"/>
          <p:cNvSpPr/>
          <p:nvPr/>
        </p:nvSpPr>
        <p:spPr>
          <a:xfrm>
            <a:off x="1280201" y="1266468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Овал 46"/>
          <p:cNvSpPr/>
          <p:nvPr/>
        </p:nvSpPr>
        <p:spPr>
          <a:xfrm>
            <a:off x="470218" y="1797084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" name="Прямая со стрелкой 3"/>
          <p:cNvCxnSpPr>
            <a:stCxn id="46" idx="3"/>
            <a:endCxn id="47" idx="7"/>
          </p:cNvCxnSpPr>
          <p:nvPr/>
        </p:nvCxnSpPr>
        <p:spPr>
          <a:xfrm flipH="1">
            <a:off x="933341" y="1597184"/>
            <a:ext cx="426319" cy="256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42" idx="3"/>
            <a:endCxn id="41" idx="7"/>
          </p:cNvCxnSpPr>
          <p:nvPr/>
        </p:nvCxnSpPr>
        <p:spPr>
          <a:xfrm flipH="1">
            <a:off x="1653211" y="2075268"/>
            <a:ext cx="376862" cy="2708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1" idx="3"/>
            <a:endCxn id="40" idx="7"/>
          </p:cNvCxnSpPr>
          <p:nvPr/>
        </p:nvCxnSpPr>
        <p:spPr>
          <a:xfrm flipH="1">
            <a:off x="895842" y="2620062"/>
            <a:ext cx="389230" cy="2888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44" idx="7"/>
          </p:cNvCxnSpPr>
          <p:nvPr/>
        </p:nvCxnSpPr>
        <p:spPr>
          <a:xfrm flipH="1">
            <a:off x="2262109" y="2551483"/>
            <a:ext cx="368471" cy="289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3" idx="3"/>
            <a:endCxn id="45" idx="7"/>
          </p:cNvCxnSpPr>
          <p:nvPr/>
        </p:nvCxnSpPr>
        <p:spPr>
          <a:xfrm flipH="1">
            <a:off x="734465" y="3603309"/>
            <a:ext cx="456121" cy="3214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4" idx="3"/>
            <a:endCxn id="43" idx="7"/>
          </p:cNvCxnSpPr>
          <p:nvPr/>
        </p:nvCxnSpPr>
        <p:spPr>
          <a:xfrm flipH="1">
            <a:off x="1583130" y="3115376"/>
            <a:ext cx="304237" cy="2139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13" idx="3"/>
            <a:endCxn id="39" idx="0"/>
          </p:cNvCxnSpPr>
          <p:nvPr/>
        </p:nvCxnSpPr>
        <p:spPr>
          <a:xfrm flipH="1">
            <a:off x="3104016" y="3106428"/>
            <a:ext cx="277242" cy="1631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37" idx="3"/>
            <a:endCxn id="36" idx="0"/>
          </p:cNvCxnSpPr>
          <p:nvPr/>
        </p:nvCxnSpPr>
        <p:spPr>
          <a:xfrm flipH="1">
            <a:off x="1030918" y="4831133"/>
            <a:ext cx="387523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39" idx="3"/>
            <a:endCxn id="38" idx="7"/>
          </p:cNvCxnSpPr>
          <p:nvPr/>
        </p:nvCxnSpPr>
        <p:spPr>
          <a:xfrm flipH="1">
            <a:off x="2451826" y="3600328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38" idx="3"/>
            <a:endCxn id="37" idx="0"/>
          </p:cNvCxnSpPr>
          <p:nvPr/>
        </p:nvCxnSpPr>
        <p:spPr>
          <a:xfrm flipH="1">
            <a:off x="1612677" y="4222998"/>
            <a:ext cx="409426" cy="277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1743324" y="1597184"/>
            <a:ext cx="286749" cy="204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3063963" y="2551483"/>
            <a:ext cx="317295" cy="2809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  <a:endCxn id="10" idx="1"/>
          </p:cNvCxnSpPr>
          <p:nvPr/>
        </p:nvCxnSpPr>
        <p:spPr>
          <a:xfrm>
            <a:off x="2409208" y="2075268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cxnSpLocks/>
            <a:stCxn id="13" idx="5"/>
            <a:endCxn id="35" idx="0"/>
          </p:cNvCxnSpPr>
          <p:nvPr/>
        </p:nvCxnSpPr>
        <p:spPr>
          <a:xfrm>
            <a:off x="3759036" y="3106428"/>
            <a:ext cx="428621" cy="2229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35" idx="5"/>
            <a:endCxn id="34" idx="1"/>
          </p:cNvCxnSpPr>
          <p:nvPr/>
        </p:nvCxnSpPr>
        <p:spPr>
          <a:xfrm>
            <a:off x="4403253" y="3660051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34" idx="5"/>
            <a:endCxn id="33" idx="0"/>
          </p:cNvCxnSpPr>
          <p:nvPr/>
        </p:nvCxnSpPr>
        <p:spPr>
          <a:xfrm>
            <a:off x="5130690" y="4220193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33" idx="3"/>
            <a:endCxn id="31" idx="0"/>
          </p:cNvCxnSpPr>
          <p:nvPr/>
        </p:nvCxnSpPr>
        <p:spPr>
          <a:xfrm flipH="1">
            <a:off x="4721893" y="4831133"/>
            <a:ext cx="531984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33" idx="5"/>
            <a:endCxn id="49" idx="0"/>
          </p:cNvCxnSpPr>
          <p:nvPr/>
        </p:nvCxnSpPr>
        <p:spPr>
          <a:xfrm>
            <a:off x="5685070" y="4831133"/>
            <a:ext cx="496879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774373" y="821222"/>
            <a:ext cx="6358086" cy="184665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dirty="0"/>
              <a:t>Высота вершины:</a:t>
            </a:r>
            <a:r>
              <a:rPr lang="ru-RU" sz="2000" b="1" dirty="0">
                <a:solidFill>
                  <a:srgbClr val="0070C0"/>
                </a:solidFill>
              </a:rPr>
              <a:t>  </a:t>
            </a:r>
            <a:r>
              <a:rPr lang="ru-RU" sz="2000" dirty="0"/>
              <a:t>длина наибольшего пути от вершины до одного из её потомков. </a:t>
            </a:r>
          </a:p>
          <a:p>
            <a:r>
              <a:rPr lang="ru-RU" dirty="0"/>
              <a:t>высота (</a:t>
            </a:r>
            <a:r>
              <a:rPr lang="en-US" dirty="0"/>
              <a:t>10) = </a:t>
            </a:r>
            <a:r>
              <a:rPr lang="en-US" b="1" dirty="0"/>
              <a:t>5</a:t>
            </a:r>
            <a:r>
              <a:rPr lang="ru-RU" b="1" dirty="0"/>
              <a:t> </a:t>
            </a:r>
          </a:p>
          <a:p>
            <a:endParaRPr lang="ru-RU" b="1" dirty="0"/>
          </a:p>
          <a:p>
            <a:r>
              <a:rPr lang="ru-RU" b="1" dirty="0"/>
              <a:t>Высота дерева: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/>
              <a:t>высота корня.</a:t>
            </a:r>
          </a:p>
          <a:p>
            <a:r>
              <a:rPr lang="ru-RU" dirty="0"/>
              <a:t>высота (дерева) = </a:t>
            </a:r>
            <a:r>
              <a:rPr lang="ru-RU" b="1" dirty="0"/>
              <a:t>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781194" y="2872947"/>
            <a:ext cx="5952559" cy="9541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Глубина вершины: </a:t>
            </a:r>
            <a:r>
              <a:rPr lang="ru-RU" dirty="0"/>
              <a:t>длина пути из корня  в вершину (</a:t>
            </a:r>
            <a:r>
              <a:rPr lang="ru-RU" sz="1200" dirty="0"/>
              <a:t>этот путь единственный)</a:t>
            </a:r>
            <a:r>
              <a:rPr lang="ru-RU" dirty="0"/>
              <a:t>.</a:t>
            </a:r>
          </a:p>
          <a:p>
            <a:r>
              <a:rPr lang="ru-RU" dirty="0"/>
              <a:t>глубина (</a:t>
            </a:r>
            <a:r>
              <a:rPr lang="en-US" dirty="0"/>
              <a:t>10) = </a:t>
            </a:r>
            <a:r>
              <a:rPr lang="ru-RU" b="1" dirty="0"/>
              <a:t>2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774373" y="3937095"/>
            <a:ext cx="6128853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Уровень вершины: </a:t>
            </a:r>
            <a:r>
              <a:rPr lang="ru-RU" dirty="0"/>
              <a:t>высота дерева минус глубина вершины</a:t>
            </a:r>
          </a:p>
          <a:p>
            <a:r>
              <a:rPr lang="ru-RU" dirty="0"/>
              <a:t>уровень (</a:t>
            </a:r>
            <a:r>
              <a:rPr lang="en-US" dirty="0"/>
              <a:t>10) = </a:t>
            </a:r>
            <a:r>
              <a:rPr lang="ru-RU" dirty="0"/>
              <a:t>высота (дерева)- глубина (</a:t>
            </a:r>
            <a:r>
              <a:rPr lang="en-US" dirty="0"/>
              <a:t>10) </a:t>
            </a:r>
            <a:r>
              <a:rPr lang="ru-RU" dirty="0"/>
              <a:t>=7 – 2 = </a:t>
            </a:r>
            <a:r>
              <a:rPr lang="ru-RU" b="1" dirty="0"/>
              <a:t>5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0" name="Рисунок 4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83508" y="68413"/>
            <a:ext cx="4624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Высота, глубина, уровень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60623" y="4693467"/>
            <a:ext cx="5672886" cy="1542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525" y="5536837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</a:rPr>
              <a:t>0-й уровень</a:t>
            </a: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V="1">
            <a:off x="212679" y="5393463"/>
            <a:ext cx="6367415" cy="116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-4678" y="4703665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</a:rPr>
              <a:t>1-й уровень</a:t>
            </a:r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 flipV="1">
            <a:off x="215682" y="4071473"/>
            <a:ext cx="5084400" cy="299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-4678" y="4201435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</a:rPr>
              <a:t>2-й уровень</a:t>
            </a: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741509" y="1443866"/>
            <a:ext cx="1635711" cy="1792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8411" y="1421698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</a:rPr>
              <a:t>7-й уровень</a:t>
            </a:r>
          </a:p>
        </p:txBody>
      </p:sp>
      <p:cxnSp>
        <p:nvCxnSpPr>
          <p:cNvPr id="67" name="Прямая соединительная линия 66"/>
          <p:cNvCxnSpPr/>
          <p:nvPr/>
        </p:nvCxnSpPr>
        <p:spPr>
          <a:xfrm>
            <a:off x="260623" y="3460020"/>
            <a:ext cx="4349571" cy="88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 flipV="1">
            <a:off x="195632" y="3017577"/>
            <a:ext cx="3843579" cy="866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 flipV="1">
            <a:off x="260623" y="2427157"/>
            <a:ext cx="3042395" cy="2056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V="1">
            <a:off x="260623" y="1945341"/>
            <a:ext cx="2538493" cy="4482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-32598" y="3456561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</a:rPr>
              <a:t>3-й уровень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-49144" y="3151356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</a:rPr>
              <a:t>4-й уровень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8411" y="2453006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</a:rPr>
              <a:t>5-й уровень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9075" y="2089474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</a:rPr>
              <a:t>6-й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1163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49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147" grpId="0" animBg="1"/>
      <p:bldP spid="148" grpId="0" animBg="1"/>
      <p:bldP spid="149" grpId="0" animBg="1"/>
      <p:bldP spid="11" grpId="0"/>
      <p:bldP spid="55" grpId="0"/>
      <p:bldP spid="59" grpId="0"/>
      <p:bldP spid="66" grpId="0"/>
      <p:bldP spid="81" grpId="0"/>
      <p:bldP spid="82" grpId="0"/>
      <p:bldP spid="83" grpId="0"/>
      <p:bldP spid="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F1096A3F-5542-4189-BC04-D7BD474DBA76}"/>
              </a:ext>
            </a:extLst>
          </p:cNvPr>
          <p:cNvGrpSpPr/>
          <p:nvPr/>
        </p:nvGrpSpPr>
        <p:grpSpPr>
          <a:xfrm>
            <a:off x="2343678" y="2089714"/>
            <a:ext cx="6226225" cy="4335474"/>
            <a:chOff x="1983439" y="2089714"/>
            <a:chExt cx="6226225" cy="4335474"/>
          </a:xfrm>
        </p:grpSpPr>
        <p:sp>
          <p:nvSpPr>
            <p:cNvPr id="10" name="Овал 9"/>
            <p:cNvSpPr/>
            <p:nvPr/>
          </p:nvSpPr>
          <p:spPr>
            <a:xfrm>
              <a:off x="4195319" y="3044013"/>
              <a:ext cx="612895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4969077" y="3518802"/>
              <a:ext cx="534258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49" name="Овал 48"/>
            <p:cNvSpPr/>
            <p:nvPr/>
          </p:nvSpPr>
          <p:spPr>
            <a:xfrm>
              <a:off x="7599865" y="6037730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1" name="Овал 30"/>
            <p:cNvSpPr/>
            <p:nvPr/>
          </p:nvSpPr>
          <p:spPr>
            <a:xfrm>
              <a:off x="6139809" y="6037730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33" name="Овал 32"/>
            <p:cNvSpPr/>
            <p:nvPr/>
          </p:nvSpPr>
          <p:spPr>
            <a:xfrm>
              <a:off x="6887390" y="5323663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34" name="Овал 33"/>
            <p:cNvSpPr/>
            <p:nvPr/>
          </p:nvSpPr>
          <p:spPr>
            <a:xfrm>
              <a:off x="6333010" y="4712723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35" name="Овал 34"/>
            <p:cNvSpPr/>
            <p:nvPr/>
          </p:nvSpPr>
          <p:spPr>
            <a:xfrm>
              <a:off x="5605573" y="4152581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36" name="Овал 35"/>
            <p:cNvSpPr/>
            <p:nvPr/>
          </p:nvSpPr>
          <p:spPr>
            <a:xfrm>
              <a:off x="2457316" y="6005490"/>
              <a:ext cx="614137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7" name="Овал 36"/>
            <p:cNvSpPr/>
            <p:nvPr/>
          </p:nvSpPr>
          <p:spPr>
            <a:xfrm>
              <a:off x="3060802" y="5323663"/>
              <a:ext cx="549381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8" name="Овал 37"/>
            <p:cNvSpPr/>
            <p:nvPr/>
          </p:nvSpPr>
          <p:spPr>
            <a:xfrm>
              <a:off x="3655921" y="4708756"/>
              <a:ext cx="607719" cy="3953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39" name="Овал 38"/>
            <p:cNvSpPr/>
            <p:nvPr/>
          </p:nvSpPr>
          <p:spPr>
            <a:xfrm>
              <a:off x="4359278" y="4156904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122880" y="3687290"/>
              <a:ext cx="542582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1" name="Овал 40"/>
            <p:cNvSpPr/>
            <p:nvPr/>
          </p:nvSpPr>
          <p:spPr>
            <a:xfrm>
              <a:off x="2827872" y="3137854"/>
              <a:ext cx="520627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2" name="Овал 41"/>
            <p:cNvSpPr/>
            <p:nvPr/>
          </p:nvSpPr>
          <p:spPr>
            <a:xfrm>
              <a:off x="3556575" y="2567798"/>
              <a:ext cx="536177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3" name="Овал 42"/>
            <p:cNvSpPr/>
            <p:nvPr/>
          </p:nvSpPr>
          <p:spPr>
            <a:xfrm>
              <a:off x="2811939" y="4095839"/>
              <a:ext cx="555140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4" name="Овал 43"/>
            <p:cNvSpPr/>
            <p:nvPr/>
          </p:nvSpPr>
          <p:spPr>
            <a:xfrm>
              <a:off x="3512406" y="3607906"/>
              <a:ext cx="529966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5" name="Овал 44"/>
            <p:cNvSpPr/>
            <p:nvPr/>
          </p:nvSpPr>
          <p:spPr>
            <a:xfrm>
              <a:off x="1983439" y="4691229"/>
              <a:ext cx="555140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6" name="Овал 45"/>
            <p:cNvSpPr/>
            <p:nvPr/>
          </p:nvSpPr>
          <p:spPr>
            <a:xfrm>
              <a:off x="2885224" y="2089714"/>
              <a:ext cx="542582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7" name="Овал 46"/>
            <p:cNvSpPr/>
            <p:nvPr/>
          </p:nvSpPr>
          <p:spPr>
            <a:xfrm>
              <a:off x="2075241" y="2620330"/>
              <a:ext cx="542582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" name="Прямая со стрелкой 3"/>
            <p:cNvCxnSpPr>
              <a:stCxn id="46" idx="3"/>
              <a:endCxn id="47" idx="7"/>
            </p:cNvCxnSpPr>
            <p:nvPr/>
          </p:nvCxnSpPr>
          <p:spPr>
            <a:xfrm flipH="1">
              <a:off x="2538364" y="2420430"/>
              <a:ext cx="426319" cy="25664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268865" y="2898514"/>
              <a:ext cx="309770" cy="28920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H="1">
              <a:off x="2562197" y="3461697"/>
              <a:ext cx="338529" cy="27048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0" idx="3"/>
              <a:endCxn id="44" idx="7"/>
            </p:cNvCxnSpPr>
            <p:nvPr/>
          </p:nvCxnSpPr>
          <p:spPr>
            <a:xfrm flipH="1">
              <a:off x="3964760" y="3374729"/>
              <a:ext cx="320315" cy="2899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>
              <a:stCxn id="43" idx="3"/>
              <a:endCxn id="45" idx="7"/>
            </p:cNvCxnSpPr>
            <p:nvPr/>
          </p:nvCxnSpPr>
          <p:spPr>
            <a:xfrm flipH="1">
              <a:off x="2457281" y="4426555"/>
              <a:ext cx="435956" cy="3214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 стрелкой 59"/>
            <p:cNvCxnSpPr>
              <a:stCxn id="44" idx="3"/>
              <a:endCxn id="43" idx="7"/>
            </p:cNvCxnSpPr>
            <p:nvPr/>
          </p:nvCxnSpPr>
          <p:spPr>
            <a:xfrm flipH="1">
              <a:off x="3285781" y="3938622"/>
              <a:ext cx="304237" cy="21395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 стрелкой 61"/>
            <p:cNvCxnSpPr/>
            <p:nvPr/>
          </p:nvCxnSpPr>
          <p:spPr>
            <a:xfrm flipH="1">
              <a:off x="4607717" y="3849518"/>
              <a:ext cx="383139" cy="30738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 flipH="1">
              <a:off x="2707924" y="5654379"/>
              <a:ext cx="376872" cy="3511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 стрелкой 95"/>
            <p:cNvCxnSpPr>
              <a:cxnSpLocks/>
            </p:cNvCxnSpPr>
            <p:nvPr/>
          </p:nvCxnSpPr>
          <p:spPr>
            <a:xfrm flipH="1">
              <a:off x="4019065" y="4464608"/>
              <a:ext cx="391214" cy="22662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/>
            <p:cNvCxnSpPr>
              <a:cxnSpLocks/>
              <a:endCxn id="37" idx="0"/>
            </p:cNvCxnSpPr>
            <p:nvPr/>
          </p:nvCxnSpPr>
          <p:spPr>
            <a:xfrm flipH="1">
              <a:off x="3335493" y="5039472"/>
              <a:ext cx="404798" cy="28419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/>
            <p:cNvCxnSpPr>
              <a:stCxn id="46" idx="5"/>
              <a:endCxn id="42" idx="1"/>
            </p:cNvCxnSpPr>
            <p:nvPr/>
          </p:nvCxnSpPr>
          <p:spPr>
            <a:xfrm>
              <a:off x="3348347" y="2420430"/>
              <a:ext cx="286749" cy="20411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 стрелкой 112"/>
            <p:cNvCxnSpPr/>
            <p:nvPr/>
          </p:nvCxnSpPr>
          <p:spPr>
            <a:xfrm>
              <a:off x="4797862" y="3323977"/>
              <a:ext cx="328859" cy="2008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 стрелкой 114"/>
            <p:cNvCxnSpPr>
              <a:stCxn id="42" idx="5"/>
            </p:cNvCxnSpPr>
            <p:nvPr/>
          </p:nvCxnSpPr>
          <p:spPr>
            <a:xfrm>
              <a:off x="4014231" y="2898514"/>
              <a:ext cx="221372" cy="20224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 стрелкой 128"/>
            <p:cNvCxnSpPr/>
            <p:nvPr/>
          </p:nvCxnSpPr>
          <p:spPr>
            <a:xfrm>
              <a:off x="5415328" y="3849518"/>
              <a:ext cx="336932" cy="30306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Прямая со стрелкой 130"/>
            <p:cNvCxnSpPr/>
            <p:nvPr/>
          </p:nvCxnSpPr>
          <p:spPr>
            <a:xfrm>
              <a:off x="6069608" y="4483297"/>
              <a:ext cx="296244" cy="2861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 стрелкой 132"/>
            <p:cNvCxnSpPr>
              <a:cxnSpLocks/>
              <a:stCxn id="34" idx="5"/>
            </p:cNvCxnSpPr>
            <p:nvPr/>
          </p:nvCxnSpPr>
          <p:spPr>
            <a:xfrm>
              <a:off x="6853506" y="5043439"/>
              <a:ext cx="282323" cy="2802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Прямая со стрелкой 134"/>
            <p:cNvCxnSpPr>
              <a:stCxn id="33" idx="3"/>
              <a:endCxn id="31" idx="0"/>
            </p:cNvCxnSpPr>
            <p:nvPr/>
          </p:nvCxnSpPr>
          <p:spPr>
            <a:xfrm flipH="1">
              <a:off x="6444709" y="5654379"/>
              <a:ext cx="531984" cy="3833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 стрелкой 136"/>
            <p:cNvCxnSpPr/>
            <p:nvPr/>
          </p:nvCxnSpPr>
          <p:spPr>
            <a:xfrm>
              <a:off x="7351425" y="5654379"/>
              <a:ext cx="496879" cy="3833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543280" y="709636"/>
            <a:ext cx="11648720" cy="120032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Для </a:t>
            </a:r>
            <a:r>
              <a:rPr lang="ru-RU" sz="2400" dirty="0" err="1"/>
              <a:t>полупути</a:t>
            </a:r>
            <a:r>
              <a:rPr lang="ru-RU" sz="2400" dirty="0"/>
              <a:t> снимается ограничение на направление дуг.</a:t>
            </a:r>
          </a:p>
          <a:p>
            <a:r>
              <a:rPr lang="ru-RU" sz="2400" dirty="0">
                <a:solidFill>
                  <a:srgbClr val="0070C0"/>
                </a:solidFill>
              </a:rPr>
              <a:t> </a:t>
            </a:r>
          </a:p>
          <a:p>
            <a:r>
              <a:rPr lang="ru-RU" sz="2400" dirty="0"/>
              <a:t>Пример </a:t>
            </a:r>
            <a:r>
              <a:rPr lang="ru-RU" sz="2400" dirty="0" err="1"/>
              <a:t>полупути</a:t>
            </a:r>
            <a:r>
              <a:rPr lang="ru-RU" sz="2400" dirty="0"/>
              <a:t>,  соединяющего вершины 1 и 7: </a:t>
            </a:r>
            <a:r>
              <a:rPr lang="ru-RU" sz="2400" b="1" u="sng" dirty="0"/>
              <a:t>1 -  2 -  6 -  10 - 9 -  8  - 7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0" name="Рисунок 4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783508" y="110080"/>
            <a:ext cx="2821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Путь, </a:t>
            </a:r>
            <a:r>
              <a:rPr lang="ru-RU" sz="3200" dirty="0" err="1"/>
              <a:t>полупуть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1119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Box 146"/>
          <p:cNvSpPr txBox="1"/>
          <p:nvPr/>
        </p:nvSpPr>
        <p:spPr>
          <a:xfrm>
            <a:off x="4949167" y="1043342"/>
            <a:ext cx="560149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Центральная вершина </a:t>
            </a:r>
            <a:r>
              <a:rPr lang="ru-RU" b="1" dirty="0" err="1"/>
              <a:t>полупути</a:t>
            </a:r>
            <a:r>
              <a:rPr lang="ru-RU" b="1" dirty="0"/>
              <a:t> -</a:t>
            </a:r>
            <a:endParaRPr lang="ru-RU" dirty="0"/>
          </a:p>
          <a:p>
            <a:r>
              <a:rPr lang="ru-RU" dirty="0"/>
              <a:t>такая вершина,  что количество вершин в </a:t>
            </a:r>
            <a:r>
              <a:rPr lang="ru-RU" dirty="0" err="1"/>
              <a:t>полупути</a:t>
            </a:r>
            <a:r>
              <a:rPr lang="ru-RU" dirty="0"/>
              <a:t> до неё равно количеству вершин после неё.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4949167" y="2105818"/>
            <a:ext cx="579286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Средняя по значению (медиана) вершина  </a:t>
            </a:r>
            <a:r>
              <a:rPr lang="ru-RU" b="1" dirty="0" err="1"/>
              <a:t>полупути</a:t>
            </a:r>
            <a:r>
              <a:rPr lang="ru-RU" b="1" dirty="0"/>
              <a:t>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ru-RU" dirty="0"/>
              <a:t>такая  вершина, что у половины из оставшихся вершин этого </a:t>
            </a:r>
            <a:r>
              <a:rPr lang="ru-RU" dirty="0" err="1"/>
              <a:t>полупути</a:t>
            </a:r>
            <a:r>
              <a:rPr lang="ru-RU" dirty="0"/>
              <a:t> ключ меньше, а у половины – больше.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60076" y="3330375"/>
            <a:ext cx="4146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 делать, если число вершин, среди которых надо найти центральную или среднюю ЧЁТНО?</a:t>
            </a:r>
          </a:p>
          <a:p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0" name="Рисунок 4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2246453" y="175720"/>
            <a:ext cx="7699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Центральная и средняя вершины </a:t>
            </a:r>
            <a:r>
              <a:rPr lang="ru-RU" sz="3200" dirty="0" err="1"/>
              <a:t>полупути</a:t>
            </a:r>
            <a:endParaRPr lang="ru-RU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7036383" y="3505011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?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7560076" y="4689757"/>
            <a:ext cx="35979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центральной и средней вершины</a:t>
            </a:r>
            <a:br>
              <a:rPr lang="ru-RU" dirty="0"/>
            </a:br>
            <a:r>
              <a:rPr lang="ru-RU" dirty="0"/>
              <a:t> НЕ СУЩЕСТВУЕТ</a:t>
            </a:r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9097347" y="4331174"/>
            <a:ext cx="0" cy="328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E3FA9584-22A5-48AD-933D-16F58FF6E608}"/>
              </a:ext>
            </a:extLst>
          </p:cNvPr>
          <p:cNvGrpSpPr/>
          <p:nvPr/>
        </p:nvGrpSpPr>
        <p:grpSpPr>
          <a:xfrm>
            <a:off x="565215" y="1337274"/>
            <a:ext cx="6226225" cy="4335474"/>
            <a:chOff x="1983439" y="2089714"/>
            <a:chExt cx="6226225" cy="4335474"/>
          </a:xfrm>
        </p:grpSpPr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89214239-B554-429D-904B-3E2ED9281F06}"/>
                </a:ext>
              </a:extLst>
            </p:cNvPr>
            <p:cNvSpPr/>
            <p:nvPr/>
          </p:nvSpPr>
          <p:spPr>
            <a:xfrm>
              <a:off x="4195319" y="3044013"/>
              <a:ext cx="612895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866E17CE-3D52-4B69-919E-915FB0C55E11}"/>
                </a:ext>
              </a:extLst>
            </p:cNvPr>
            <p:cNvSpPr/>
            <p:nvPr/>
          </p:nvSpPr>
          <p:spPr>
            <a:xfrm>
              <a:off x="4969077" y="3518802"/>
              <a:ext cx="534258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B6E4EB91-CCA6-469C-BE10-AC8E58A475A5}"/>
                </a:ext>
              </a:extLst>
            </p:cNvPr>
            <p:cNvSpPr/>
            <p:nvPr/>
          </p:nvSpPr>
          <p:spPr>
            <a:xfrm>
              <a:off x="7599865" y="6037730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8F84FC78-2037-495C-9075-81059B6B4455}"/>
                </a:ext>
              </a:extLst>
            </p:cNvPr>
            <p:cNvSpPr/>
            <p:nvPr/>
          </p:nvSpPr>
          <p:spPr>
            <a:xfrm>
              <a:off x="6139809" y="6037730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1533358E-9F6B-4EBF-8A69-336F73A84200}"/>
                </a:ext>
              </a:extLst>
            </p:cNvPr>
            <p:cNvSpPr/>
            <p:nvPr/>
          </p:nvSpPr>
          <p:spPr>
            <a:xfrm>
              <a:off x="6887390" y="5323663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39E061A2-D1B1-4618-A761-9D491CD53BA5}"/>
                </a:ext>
              </a:extLst>
            </p:cNvPr>
            <p:cNvSpPr/>
            <p:nvPr/>
          </p:nvSpPr>
          <p:spPr>
            <a:xfrm>
              <a:off x="6333010" y="4712723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1AC362A9-173A-4E3F-B877-1F44610D2E9E}"/>
                </a:ext>
              </a:extLst>
            </p:cNvPr>
            <p:cNvSpPr/>
            <p:nvPr/>
          </p:nvSpPr>
          <p:spPr>
            <a:xfrm>
              <a:off x="5605573" y="4152581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C473C2E6-7C4A-4434-84B0-3B1823065B9B}"/>
                </a:ext>
              </a:extLst>
            </p:cNvPr>
            <p:cNvSpPr/>
            <p:nvPr/>
          </p:nvSpPr>
          <p:spPr>
            <a:xfrm>
              <a:off x="2457316" y="6005490"/>
              <a:ext cx="614137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A3E4534D-3E11-4691-B5DF-BC8AA926CA79}"/>
                </a:ext>
              </a:extLst>
            </p:cNvPr>
            <p:cNvSpPr/>
            <p:nvPr/>
          </p:nvSpPr>
          <p:spPr>
            <a:xfrm>
              <a:off x="3060802" y="5323663"/>
              <a:ext cx="549381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099114D4-EACE-4277-B33F-BE0291BF611C}"/>
                </a:ext>
              </a:extLst>
            </p:cNvPr>
            <p:cNvSpPr/>
            <p:nvPr/>
          </p:nvSpPr>
          <p:spPr>
            <a:xfrm>
              <a:off x="3655921" y="4708756"/>
              <a:ext cx="607719" cy="3953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6B9697E2-A33A-4062-9901-E5E3F562C301}"/>
                </a:ext>
              </a:extLst>
            </p:cNvPr>
            <p:cNvSpPr/>
            <p:nvPr/>
          </p:nvSpPr>
          <p:spPr>
            <a:xfrm>
              <a:off x="4359278" y="4156904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AC393340-4D27-4019-AF11-9BDA3880A746}"/>
                </a:ext>
              </a:extLst>
            </p:cNvPr>
            <p:cNvSpPr/>
            <p:nvPr/>
          </p:nvSpPr>
          <p:spPr>
            <a:xfrm>
              <a:off x="2122880" y="3687290"/>
              <a:ext cx="542582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451B84AD-95FA-4294-93F0-3AC585A3A2B0}"/>
                </a:ext>
              </a:extLst>
            </p:cNvPr>
            <p:cNvSpPr/>
            <p:nvPr/>
          </p:nvSpPr>
          <p:spPr>
            <a:xfrm>
              <a:off x="2827872" y="3137854"/>
              <a:ext cx="520627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8CC4EE95-4FC6-4329-B9C6-2ABD098EF7D0}"/>
                </a:ext>
              </a:extLst>
            </p:cNvPr>
            <p:cNvSpPr/>
            <p:nvPr/>
          </p:nvSpPr>
          <p:spPr>
            <a:xfrm>
              <a:off x="3556575" y="2567798"/>
              <a:ext cx="536177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7BF3FEA0-7AE1-4B61-B4E2-47529F8F3056}"/>
                </a:ext>
              </a:extLst>
            </p:cNvPr>
            <p:cNvSpPr/>
            <p:nvPr/>
          </p:nvSpPr>
          <p:spPr>
            <a:xfrm>
              <a:off x="2811939" y="4095839"/>
              <a:ext cx="555140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7B87AA99-D40E-4EB6-97B6-1965D50CD834}"/>
                </a:ext>
              </a:extLst>
            </p:cNvPr>
            <p:cNvSpPr/>
            <p:nvPr/>
          </p:nvSpPr>
          <p:spPr>
            <a:xfrm>
              <a:off x="3512406" y="3607906"/>
              <a:ext cx="529966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ACFEE0F0-BAFA-4E99-AAAB-BBEF65FC35DD}"/>
                </a:ext>
              </a:extLst>
            </p:cNvPr>
            <p:cNvSpPr/>
            <p:nvPr/>
          </p:nvSpPr>
          <p:spPr>
            <a:xfrm>
              <a:off x="1983439" y="4691229"/>
              <a:ext cx="555140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C9588CE2-6F9F-42F9-B08D-54472B6BF939}"/>
                </a:ext>
              </a:extLst>
            </p:cNvPr>
            <p:cNvSpPr/>
            <p:nvPr/>
          </p:nvSpPr>
          <p:spPr>
            <a:xfrm>
              <a:off x="2885224" y="2089714"/>
              <a:ext cx="542582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97E60927-3A8E-42DF-99BA-12D811324AB8}"/>
                </a:ext>
              </a:extLst>
            </p:cNvPr>
            <p:cNvSpPr/>
            <p:nvPr/>
          </p:nvSpPr>
          <p:spPr>
            <a:xfrm>
              <a:off x="2075241" y="2620330"/>
              <a:ext cx="542582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75" name="Прямая со стрелкой 74">
              <a:extLst>
                <a:ext uri="{FF2B5EF4-FFF2-40B4-BE49-F238E27FC236}">
                  <a16:creationId xmlns:a16="http://schemas.microsoft.com/office/drawing/2014/main" id="{322F14DE-132B-488A-A953-BAD57CE59A6F}"/>
                </a:ext>
              </a:extLst>
            </p:cNvPr>
            <p:cNvCxnSpPr>
              <a:stCxn id="73" idx="3"/>
              <a:endCxn id="74" idx="7"/>
            </p:cNvCxnSpPr>
            <p:nvPr/>
          </p:nvCxnSpPr>
          <p:spPr>
            <a:xfrm flipH="1">
              <a:off x="2538364" y="2420430"/>
              <a:ext cx="426319" cy="25664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>
              <a:extLst>
                <a:ext uri="{FF2B5EF4-FFF2-40B4-BE49-F238E27FC236}">
                  <a16:creationId xmlns:a16="http://schemas.microsoft.com/office/drawing/2014/main" id="{53DAB51B-C461-472E-97F3-989E7BA6EF31}"/>
                </a:ext>
              </a:extLst>
            </p:cNvPr>
            <p:cNvCxnSpPr/>
            <p:nvPr/>
          </p:nvCxnSpPr>
          <p:spPr>
            <a:xfrm flipH="1">
              <a:off x="3268865" y="2898514"/>
              <a:ext cx="309770" cy="28920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>
              <a:extLst>
                <a:ext uri="{FF2B5EF4-FFF2-40B4-BE49-F238E27FC236}">
                  <a16:creationId xmlns:a16="http://schemas.microsoft.com/office/drawing/2014/main" id="{3E937870-0649-4A04-BD5C-B56F284810D2}"/>
                </a:ext>
              </a:extLst>
            </p:cNvPr>
            <p:cNvCxnSpPr/>
            <p:nvPr/>
          </p:nvCxnSpPr>
          <p:spPr>
            <a:xfrm flipH="1">
              <a:off x="2562197" y="3461697"/>
              <a:ext cx="338529" cy="27048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>
              <a:extLst>
                <a:ext uri="{FF2B5EF4-FFF2-40B4-BE49-F238E27FC236}">
                  <a16:creationId xmlns:a16="http://schemas.microsoft.com/office/drawing/2014/main" id="{8AEB44D0-3E7D-4AD8-A5D9-D21753D13107}"/>
                </a:ext>
              </a:extLst>
            </p:cNvPr>
            <p:cNvCxnSpPr>
              <a:stCxn id="54" idx="3"/>
              <a:endCxn id="71" idx="7"/>
            </p:cNvCxnSpPr>
            <p:nvPr/>
          </p:nvCxnSpPr>
          <p:spPr>
            <a:xfrm flipH="1">
              <a:off x="3964760" y="3374729"/>
              <a:ext cx="320315" cy="2899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>
              <a:extLst>
                <a:ext uri="{FF2B5EF4-FFF2-40B4-BE49-F238E27FC236}">
                  <a16:creationId xmlns:a16="http://schemas.microsoft.com/office/drawing/2014/main" id="{B4372898-1806-4CE8-AF09-2169D2B25A45}"/>
                </a:ext>
              </a:extLst>
            </p:cNvPr>
            <p:cNvCxnSpPr>
              <a:stCxn id="70" idx="3"/>
              <a:endCxn id="72" idx="7"/>
            </p:cNvCxnSpPr>
            <p:nvPr/>
          </p:nvCxnSpPr>
          <p:spPr>
            <a:xfrm flipH="1">
              <a:off x="2457281" y="4426555"/>
              <a:ext cx="435956" cy="3214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>
              <a:extLst>
                <a:ext uri="{FF2B5EF4-FFF2-40B4-BE49-F238E27FC236}">
                  <a16:creationId xmlns:a16="http://schemas.microsoft.com/office/drawing/2014/main" id="{9BE474B4-3D18-46E0-8D3F-AB8F450F8C1F}"/>
                </a:ext>
              </a:extLst>
            </p:cNvPr>
            <p:cNvCxnSpPr>
              <a:stCxn id="71" idx="3"/>
              <a:endCxn id="70" idx="7"/>
            </p:cNvCxnSpPr>
            <p:nvPr/>
          </p:nvCxnSpPr>
          <p:spPr>
            <a:xfrm flipH="1">
              <a:off x="3285781" y="3938622"/>
              <a:ext cx="304237" cy="21395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>
              <a:extLst>
                <a:ext uri="{FF2B5EF4-FFF2-40B4-BE49-F238E27FC236}">
                  <a16:creationId xmlns:a16="http://schemas.microsoft.com/office/drawing/2014/main" id="{218A9792-B087-432F-89DE-362D0FB7C8C2}"/>
                </a:ext>
              </a:extLst>
            </p:cNvPr>
            <p:cNvCxnSpPr/>
            <p:nvPr/>
          </p:nvCxnSpPr>
          <p:spPr>
            <a:xfrm flipH="1">
              <a:off x="4607717" y="3849518"/>
              <a:ext cx="383139" cy="30738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 стрелкой 81">
              <a:extLst>
                <a:ext uri="{FF2B5EF4-FFF2-40B4-BE49-F238E27FC236}">
                  <a16:creationId xmlns:a16="http://schemas.microsoft.com/office/drawing/2014/main" id="{A65FB048-0C37-40A2-9F50-BBFCCFCB25B9}"/>
                </a:ext>
              </a:extLst>
            </p:cNvPr>
            <p:cNvCxnSpPr/>
            <p:nvPr/>
          </p:nvCxnSpPr>
          <p:spPr>
            <a:xfrm flipH="1">
              <a:off x="2707924" y="5654379"/>
              <a:ext cx="376872" cy="3511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>
              <a:extLst>
                <a:ext uri="{FF2B5EF4-FFF2-40B4-BE49-F238E27FC236}">
                  <a16:creationId xmlns:a16="http://schemas.microsoft.com/office/drawing/2014/main" id="{BD683FC9-47E5-47AC-9891-84894AD7E5EE}"/>
                </a:ext>
              </a:extLst>
            </p:cNvPr>
            <p:cNvCxnSpPr/>
            <p:nvPr/>
          </p:nvCxnSpPr>
          <p:spPr>
            <a:xfrm flipH="1">
              <a:off x="4118181" y="4487620"/>
              <a:ext cx="273939" cy="2790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 стрелкой 83">
              <a:extLst>
                <a:ext uri="{FF2B5EF4-FFF2-40B4-BE49-F238E27FC236}">
                  <a16:creationId xmlns:a16="http://schemas.microsoft.com/office/drawing/2014/main" id="{FD5A9D6F-3A9E-49F2-BD8A-67F5C9AB325E}"/>
                </a:ext>
              </a:extLst>
            </p:cNvPr>
            <p:cNvCxnSpPr/>
            <p:nvPr/>
          </p:nvCxnSpPr>
          <p:spPr>
            <a:xfrm flipH="1">
              <a:off x="3279032" y="5046244"/>
              <a:ext cx="409426" cy="2774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>
              <a:extLst>
                <a:ext uri="{FF2B5EF4-FFF2-40B4-BE49-F238E27FC236}">
                  <a16:creationId xmlns:a16="http://schemas.microsoft.com/office/drawing/2014/main" id="{CE86235A-A745-47A0-A405-459167A2086A}"/>
                </a:ext>
              </a:extLst>
            </p:cNvPr>
            <p:cNvCxnSpPr>
              <a:stCxn id="73" idx="5"/>
              <a:endCxn id="69" idx="1"/>
            </p:cNvCxnSpPr>
            <p:nvPr/>
          </p:nvCxnSpPr>
          <p:spPr>
            <a:xfrm>
              <a:off x="3348347" y="2420430"/>
              <a:ext cx="286749" cy="20411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>
              <a:extLst>
                <a:ext uri="{FF2B5EF4-FFF2-40B4-BE49-F238E27FC236}">
                  <a16:creationId xmlns:a16="http://schemas.microsoft.com/office/drawing/2014/main" id="{1C7184A4-7705-4990-8755-2E81B1CF06D8}"/>
                </a:ext>
              </a:extLst>
            </p:cNvPr>
            <p:cNvCxnSpPr/>
            <p:nvPr/>
          </p:nvCxnSpPr>
          <p:spPr>
            <a:xfrm>
              <a:off x="4766846" y="3374729"/>
              <a:ext cx="328859" cy="2008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>
              <a:extLst>
                <a:ext uri="{FF2B5EF4-FFF2-40B4-BE49-F238E27FC236}">
                  <a16:creationId xmlns:a16="http://schemas.microsoft.com/office/drawing/2014/main" id="{034DD81C-EF17-422B-B78E-59ADAF697670}"/>
                </a:ext>
              </a:extLst>
            </p:cNvPr>
            <p:cNvCxnSpPr>
              <a:stCxn id="69" idx="5"/>
            </p:cNvCxnSpPr>
            <p:nvPr/>
          </p:nvCxnSpPr>
          <p:spPr>
            <a:xfrm>
              <a:off x="4014231" y="2898514"/>
              <a:ext cx="221372" cy="20224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 стрелкой 87">
              <a:extLst>
                <a:ext uri="{FF2B5EF4-FFF2-40B4-BE49-F238E27FC236}">
                  <a16:creationId xmlns:a16="http://schemas.microsoft.com/office/drawing/2014/main" id="{B969C702-749C-4D5B-A17B-709A9D8A2AFA}"/>
                </a:ext>
              </a:extLst>
            </p:cNvPr>
            <p:cNvCxnSpPr/>
            <p:nvPr/>
          </p:nvCxnSpPr>
          <p:spPr>
            <a:xfrm>
              <a:off x="5368634" y="3849518"/>
              <a:ext cx="336932" cy="30306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>
              <a:extLst>
                <a:ext uri="{FF2B5EF4-FFF2-40B4-BE49-F238E27FC236}">
                  <a16:creationId xmlns:a16="http://schemas.microsoft.com/office/drawing/2014/main" id="{B29B9109-41F7-4C65-82D6-B405DBECD781}"/>
                </a:ext>
              </a:extLst>
            </p:cNvPr>
            <p:cNvCxnSpPr/>
            <p:nvPr/>
          </p:nvCxnSpPr>
          <p:spPr>
            <a:xfrm>
              <a:off x="6069608" y="4483297"/>
              <a:ext cx="296244" cy="2861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 стрелкой 89">
              <a:extLst>
                <a:ext uri="{FF2B5EF4-FFF2-40B4-BE49-F238E27FC236}">
                  <a16:creationId xmlns:a16="http://schemas.microsoft.com/office/drawing/2014/main" id="{738009FF-CAC7-4AB3-8EB9-C8BCFA08A7A3}"/>
                </a:ext>
              </a:extLst>
            </p:cNvPr>
            <p:cNvCxnSpPr/>
            <p:nvPr/>
          </p:nvCxnSpPr>
          <p:spPr>
            <a:xfrm>
              <a:off x="6797045" y="5043439"/>
              <a:ext cx="338784" cy="2802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>
              <a:extLst>
                <a:ext uri="{FF2B5EF4-FFF2-40B4-BE49-F238E27FC236}">
                  <a16:creationId xmlns:a16="http://schemas.microsoft.com/office/drawing/2014/main" id="{54E55B87-CE72-42C0-9C1C-B4ECA813A28D}"/>
                </a:ext>
              </a:extLst>
            </p:cNvPr>
            <p:cNvCxnSpPr>
              <a:stCxn id="58" idx="3"/>
              <a:endCxn id="57" idx="0"/>
            </p:cNvCxnSpPr>
            <p:nvPr/>
          </p:nvCxnSpPr>
          <p:spPr>
            <a:xfrm flipH="1">
              <a:off x="6444709" y="5654379"/>
              <a:ext cx="531984" cy="3833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 стрелкой 91">
              <a:extLst>
                <a:ext uri="{FF2B5EF4-FFF2-40B4-BE49-F238E27FC236}">
                  <a16:creationId xmlns:a16="http://schemas.microsoft.com/office/drawing/2014/main" id="{5586DCF1-8A94-4428-A9A4-AC7D809E3173}"/>
                </a:ext>
              </a:extLst>
            </p:cNvPr>
            <p:cNvCxnSpPr/>
            <p:nvPr/>
          </p:nvCxnSpPr>
          <p:spPr>
            <a:xfrm>
              <a:off x="7351425" y="5654379"/>
              <a:ext cx="496879" cy="3833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9B7A959-7415-4BC3-9B33-1C50FEEB8848}"/>
              </a:ext>
            </a:extLst>
          </p:cNvPr>
          <p:cNvSpPr txBox="1"/>
          <p:nvPr/>
        </p:nvSpPr>
        <p:spPr>
          <a:xfrm>
            <a:off x="3044308" y="1422175"/>
            <a:ext cx="154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центральная</a:t>
            </a:r>
            <a:endParaRPr lang="ru-BY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ABCD2468-DDE3-4882-8C30-614C05D4C88E}"/>
              </a:ext>
            </a:extLst>
          </p:cNvPr>
          <p:cNvCxnSpPr>
            <a:cxnSpLocks/>
          </p:cNvCxnSpPr>
          <p:nvPr/>
        </p:nvCxnSpPr>
        <p:spPr>
          <a:xfrm flipH="1">
            <a:off x="3282769" y="1806921"/>
            <a:ext cx="234518" cy="40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8BA8C86-1C28-4B88-988F-6340EA92C673}"/>
              </a:ext>
            </a:extLst>
          </p:cNvPr>
          <p:cNvSpPr txBox="1"/>
          <p:nvPr/>
        </p:nvSpPr>
        <p:spPr>
          <a:xfrm>
            <a:off x="133908" y="4717273"/>
            <a:ext cx="98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средняя</a:t>
            </a:r>
            <a:endParaRPr lang="ru-BY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2E47B5F-FAD6-4370-AEED-1AA5DD8FD2A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27024" y="4404471"/>
            <a:ext cx="77632" cy="312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12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148" grpId="0"/>
      <p:bldP spid="14" grpId="0"/>
      <p:bldP spid="15" grpId="0"/>
      <p:bldP spid="16" grpId="0"/>
      <p:bldP spid="2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2869882" y="2546122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3575319" y="3020911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6206107" y="5539839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4746051" y="5539839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5493632" y="482577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4939252" y="421483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4211815" y="3654690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1052907" y="5539839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1667044" y="4825772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2262163" y="4210865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3128174" y="3594967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2" name="Овал 41"/>
          <p:cNvSpPr/>
          <p:nvPr/>
        </p:nvSpPr>
        <p:spPr>
          <a:xfrm>
            <a:off x="2280610" y="2069907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1438346" y="3597948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2138813" y="3110015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Овал 45"/>
          <p:cNvSpPr/>
          <p:nvPr/>
        </p:nvSpPr>
        <p:spPr>
          <a:xfrm>
            <a:off x="1640897" y="1593023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3" name="Прямая со стрелкой 22"/>
          <p:cNvCxnSpPr>
            <a:stCxn id="10" idx="3"/>
            <a:endCxn id="44" idx="7"/>
          </p:cNvCxnSpPr>
          <p:nvPr/>
        </p:nvCxnSpPr>
        <p:spPr>
          <a:xfrm flipH="1">
            <a:off x="2591167" y="2876838"/>
            <a:ext cx="368471" cy="2899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4" idx="3"/>
            <a:endCxn id="43" idx="7"/>
          </p:cNvCxnSpPr>
          <p:nvPr/>
        </p:nvCxnSpPr>
        <p:spPr>
          <a:xfrm flipH="1">
            <a:off x="1912188" y="3440731"/>
            <a:ext cx="304237" cy="2139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13" idx="3"/>
            <a:endCxn id="39" idx="0"/>
          </p:cNvCxnSpPr>
          <p:nvPr/>
        </p:nvCxnSpPr>
        <p:spPr>
          <a:xfrm flipH="1">
            <a:off x="3433074" y="3351627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37" idx="3"/>
            <a:endCxn id="36" idx="0"/>
          </p:cNvCxnSpPr>
          <p:nvPr/>
        </p:nvCxnSpPr>
        <p:spPr>
          <a:xfrm flipH="1">
            <a:off x="1359976" y="5156488"/>
            <a:ext cx="387523" cy="383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39" idx="3"/>
            <a:endCxn id="38" idx="7"/>
          </p:cNvCxnSpPr>
          <p:nvPr/>
        </p:nvCxnSpPr>
        <p:spPr>
          <a:xfrm flipH="1">
            <a:off x="2780884" y="3925683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38" idx="3"/>
            <a:endCxn id="37" idx="0"/>
          </p:cNvCxnSpPr>
          <p:nvPr/>
        </p:nvCxnSpPr>
        <p:spPr>
          <a:xfrm flipH="1">
            <a:off x="1941735" y="4548353"/>
            <a:ext cx="409426" cy="2774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2104020" y="1923739"/>
            <a:ext cx="255111" cy="2029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3393021" y="2876838"/>
            <a:ext cx="260538" cy="20081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  <a:endCxn id="10" idx="1"/>
          </p:cNvCxnSpPr>
          <p:nvPr/>
        </p:nvCxnSpPr>
        <p:spPr>
          <a:xfrm>
            <a:off x="2738266" y="2400623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3" idx="5"/>
          </p:cNvCxnSpPr>
          <p:nvPr/>
        </p:nvCxnSpPr>
        <p:spPr>
          <a:xfrm>
            <a:off x="4031337" y="3351627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35" idx="5"/>
            <a:endCxn id="34" idx="1"/>
          </p:cNvCxnSpPr>
          <p:nvPr/>
        </p:nvCxnSpPr>
        <p:spPr>
          <a:xfrm>
            <a:off x="4732311" y="3985406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34" idx="5"/>
            <a:endCxn id="33" idx="0"/>
          </p:cNvCxnSpPr>
          <p:nvPr/>
        </p:nvCxnSpPr>
        <p:spPr>
          <a:xfrm>
            <a:off x="5459748" y="4545548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33" idx="3"/>
            <a:endCxn id="31" idx="0"/>
          </p:cNvCxnSpPr>
          <p:nvPr/>
        </p:nvCxnSpPr>
        <p:spPr>
          <a:xfrm flipH="1">
            <a:off x="5050951" y="5156488"/>
            <a:ext cx="531984" cy="383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33" idx="5"/>
            <a:endCxn id="49" idx="0"/>
          </p:cNvCxnSpPr>
          <p:nvPr/>
        </p:nvCxnSpPr>
        <p:spPr>
          <a:xfrm>
            <a:off x="6014128" y="5156488"/>
            <a:ext cx="496879" cy="383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8620" y="415274"/>
            <a:ext cx="11047775" cy="8309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/>
              <a:t>Наибольшим </a:t>
            </a:r>
            <a:r>
              <a:rPr lang="ru-RU" sz="2400" b="1" dirty="0" err="1"/>
              <a:t>полупутём</a:t>
            </a:r>
            <a:r>
              <a:rPr lang="ru-RU" sz="2400" b="1" dirty="0"/>
              <a:t> </a:t>
            </a:r>
            <a:r>
              <a:rPr lang="ru-RU" sz="2400" dirty="0"/>
              <a:t>в дереве будем называть </a:t>
            </a:r>
            <a:r>
              <a:rPr lang="ru-RU" sz="2400" dirty="0" err="1"/>
              <a:t>полупуть</a:t>
            </a:r>
            <a:r>
              <a:rPr lang="ru-RU" sz="2400" dirty="0"/>
              <a:t> наибольшей длины (</a:t>
            </a:r>
            <a:r>
              <a:rPr lang="ru-RU" sz="2400" u="sng" dirty="0"/>
              <a:t>напомним, что длина пути измеряется в рёбрах, а не вершинах</a:t>
            </a:r>
            <a:r>
              <a:rPr lang="ru-RU" sz="2400" dirty="0"/>
              <a:t>).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1" name="Рисунок 4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104594" y="1891201"/>
            <a:ext cx="6675030" cy="16312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ru-RU" sz="2000" b="1" dirty="0"/>
              <a:t>Корнем </a:t>
            </a:r>
            <a:r>
              <a:rPr lang="ru-RU" sz="2000" b="1" dirty="0" err="1"/>
              <a:t>полупути</a:t>
            </a:r>
            <a:r>
              <a:rPr lang="ru-RU" sz="2000" b="1" dirty="0"/>
              <a:t> </a:t>
            </a:r>
            <a:r>
              <a:rPr lang="ru-RU" sz="2000" dirty="0"/>
              <a:t>назовём вершину </a:t>
            </a:r>
            <a:r>
              <a:rPr lang="ru-RU" sz="2000" dirty="0" err="1"/>
              <a:t>полупути</a:t>
            </a:r>
            <a:r>
              <a:rPr lang="ru-RU" sz="2000" dirty="0"/>
              <a:t> с самой большой высотой.</a:t>
            </a:r>
          </a:p>
          <a:p>
            <a:endParaRPr lang="ru-RU" sz="2000" dirty="0"/>
          </a:p>
          <a:p>
            <a:r>
              <a:rPr lang="ru-RU" sz="2000" dirty="0"/>
              <a:t>На рис. выделены два наибольших </a:t>
            </a:r>
            <a:r>
              <a:rPr lang="ru-RU" sz="2000" dirty="0" err="1"/>
              <a:t>полупути</a:t>
            </a:r>
            <a:r>
              <a:rPr lang="ru-RU" sz="2000" dirty="0"/>
              <a:t> и у них общий корень 18.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4211815" y="2770347"/>
            <a:ext cx="304899" cy="2269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90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1867</TotalTime>
  <Words>2778</Words>
  <Application>Microsoft Office PowerPoint</Application>
  <PresentationFormat>Широкоэкранный</PresentationFormat>
  <Paragraphs>879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SFMono-Regular</vt:lpstr>
      <vt:lpstr>Times New Roman</vt:lpstr>
      <vt:lpstr>Тема Office</vt:lpstr>
      <vt:lpstr>ОРГАНИЗАЦИЯ ПОИСКА</vt:lpstr>
      <vt:lpstr>Словарные операции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258</cp:revision>
  <dcterms:created xsi:type="dcterms:W3CDTF">2020-04-14T05:04:13Z</dcterms:created>
  <dcterms:modified xsi:type="dcterms:W3CDTF">2022-03-20T04:35:31Z</dcterms:modified>
</cp:coreProperties>
</file>