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62" r:id="rId3"/>
    <p:sldId id="270" r:id="rId4"/>
    <p:sldId id="307" r:id="rId5"/>
    <p:sldId id="309" r:id="rId6"/>
    <p:sldId id="326" r:id="rId7"/>
    <p:sldId id="310" r:id="rId8"/>
    <p:sldId id="311" r:id="rId9"/>
    <p:sldId id="312" r:id="rId10"/>
    <p:sldId id="313" r:id="rId11"/>
    <p:sldId id="308" r:id="rId12"/>
    <p:sldId id="314" r:id="rId13"/>
    <p:sldId id="328" r:id="rId14"/>
    <p:sldId id="315" r:id="rId15"/>
    <p:sldId id="316" r:id="rId16"/>
    <p:sldId id="321" r:id="rId17"/>
    <p:sldId id="317" r:id="rId18"/>
    <p:sldId id="318" r:id="rId19"/>
    <p:sldId id="320" r:id="rId20"/>
    <p:sldId id="322" r:id="rId21"/>
    <p:sldId id="331" r:id="rId22"/>
    <p:sldId id="323" r:id="rId23"/>
    <p:sldId id="324" r:id="rId24"/>
    <p:sldId id="329" r:id="rId25"/>
    <p:sldId id="325" r:id="rId26"/>
    <p:sldId id="332" r:id="rId27"/>
    <p:sldId id="330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 autoAdjust="0"/>
  </p:normalViewPr>
  <p:slideViewPr>
    <p:cSldViewPr snapToGrid="0">
      <p:cViewPr>
        <p:scale>
          <a:sx n="91" d="100"/>
          <a:sy n="91" d="100"/>
        </p:scale>
        <p:origin x="534" y="6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1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-327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0300E-AF67-438B-9393-48BCA7EC2627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29062-1786-4531-8A29-3CB31AB69CB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29062-1786-4531-8A29-3CB31AB69CB4}" type="slidenum">
              <a:rPr lang="ru-RU" smtClean="0"/>
              <a:t>14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02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366500" y="6673334"/>
            <a:ext cx="8255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2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 userDrawn="1"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1558644" y="5918200"/>
            <a:ext cx="468256" cy="6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11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525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777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440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95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860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78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248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513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5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77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png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.png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14382" y="1570598"/>
            <a:ext cx="9144000" cy="1346530"/>
          </a:xfrm>
        </p:spPr>
        <p:txBody>
          <a:bodyPr/>
          <a:lstStyle/>
          <a:p>
            <a:r>
              <a:rPr lang="ru-RU" dirty="0"/>
              <a:t>ОРГАНИЗАЦИЯ ПОИСКА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32715"/>
          </a:xfrm>
        </p:spPr>
        <p:txBody>
          <a:bodyPr/>
          <a:lstStyle/>
          <a:p>
            <a:r>
              <a:rPr lang="ru-RU" dirty="0"/>
              <a:t>СБАЛАНСИРОВАННЫЕ ПОИСКОВЫЕ ДЕРЕВЬЯ</a:t>
            </a:r>
          </a:p>
          <a:p>
            <a:r>
              <a:rPr lang="ru-RU" sz="3200" b="1" dirty="0"/>
              <a:t>2-3 деревья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8" name="TextBox 3"/>
          <p:cNvSpPr txBox="1"/>
          <p:nvPr/>
        </p:nvSpPr>
        <p:spPr>
          <a:xfrm>
            <a:off x="7794431" y="641395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</a:t>
            </a:r>
            <a:r>
              <a:rPr lang="en-US" dirty="0"/>
              <a:t>2</a:t>
            </a:r>
            <a:r>
              <a:rPr lang="ru-RU" dirty="0"/>
              <a:t> год</a:t>
            </a:r>
          </a:p>
        </p:txBody>
      </p:sp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34097" y="74916"/>
            <a:ext cx="6123807" cy="64902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Поиск элемента с ключом </a:t>
            </a:r>
            <a:r>
              <a:rPr lang="en-US" b="1" dirty="0"/>
              <a:t>x</a:t>
            </a:r>
            <a:endParaRPr lang="ru-RU" b="1" dirty="0"/>
          </a:p>
        </p:txBody>
      </p:sp>
      <p:sp>
        <p:nvSpPr>
          <p:cNvPr id="51" name="Объект 50"/>
          <p:cNvSpPr>
            <a:spLocks noGrp="1"/>
          </p:cNvSpPr>
          <p:nvPr>
            <p:ph idx="1"/>
          </p:nvPr>
        </p:nvSpPr>
        <p:spPr>
          <a:xfrm>
            <a:off x="722008" y="761632"/>
            <a:ext cx="10659353" cy="98972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sz="9600" dirty="0"/>
              <a:t>Двигаемся от корня. </a:t>
            </a:r>
          </a:p>
          <a:p>
            <a:pPr marL="0" indent="0">
              <a:buNone/>
            </a:pPr>
            <a:r>
              <a:rPr lang="ru-RU" sz="9600" dirty="0"/>
              <a:t>Пусть </a:t>
            </a:r>
            <a:r>
              <a:rPr lang="en-US" sz="9600" b="1" dirty="0"/>
              <a:t>t</a:t>
            </a:r>
            <a:r>
              <a:rPr lang="en-US" sz="9600" dirty="0">
                <a:solidFill>
                  <a:srgbClr val="FF0000"/>
                </a:solidFill>
              </a:rPr>
              <a:t> </a:t>
            </a:r>
            <a:r>
              <a:rPr lang="en-US" sz="9600" dirty="0"/>
              <a:t>– </a:t>
            </a:r>
            <a:r>
              <a:rPr lang="ru-RU" sz="9600" dirty="0"/>
              <a:t>текущая вершина. 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            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7" name="Рисунок 4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54" name="Группа 53"/>
          <p:cNvGrpSpPr/>
          <p:nvPr/>
        </p:nvGrpSpPr>
        <p:grpSpPr>
          <a:xfrm>
            <a:off x="656076" y="3727182"/>
            <a:ext cx="9960507" cy="2635929"/>
            <a:chOff x="1201840" y="1806251"/>
            <a:chExt cx="9960507" cy="2635929"/>
          </a:xfrm>
        </p:grpSpPr>
        <p:sp>
          <p:nvSpPr>
            <p:cNvPr id="55" name="Овал 54"/>
            <p:cNvSpPr/>
            <p:nvPr/>
          </p:nvSpPr>
          <p:spPr>
            <a:xfrm>
              <a:off x="5621109" y="1806251"/>
              <a:ext cx="868394" cy="4923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10:99</a:t>
              </a:r>
            </a:p>
          </p:txBody>
        </p:sp>
        <p:sp>
          <p:nvSpPr>
            <p:cNvPr id="56" name="Овал 55"/>
            <p:cNvSpPr/>
            <p:nvPr/>
          </p:nvSpPr>
          <p:spPr>
            <a:xfrm>
              <a:off x="7751087" y="4031410"/>
              <a:ext cx="468606" cy="405443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57" name="Овал 56"/>
            <p:cNvSpPr/>
            <p:nvPr/>
          </p:nvSpPr>
          <p:spPr>
            <a:xfrm>
              <a:off x="6940203" y="4031410"/>
              <a:ext cx="505893" cy="405443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9" name="Овал 58"/>
            <p:cNvSpPr/>
            <p:nvPr/>
          </p:nvSpPr>
          <p:spPr>
            <a:xfrm>
              <a:off x="5939539" y="4040038"/>
              <a:ext cx="494581" cy="39681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60" name="Овал 59"/>
            <p:cNvSpPr/>
            <p:nvPr/>
          </p:nvSpPr>
          <p:spPr>
            <a:xfrm>
              <a:off x="5068272" y="4031410"/>
              <a:ext cx="487393" cy="39681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2" name="Овал 61"/>
            <p:cNvSpPr/>
            <p:nvPr/>
          </p:nvSpPr>
          <p:spPr>
            <a:xfrm>
              <a:off x="4102094" y="4045365"/>
              <a:ext cx="431321" cy="39681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3" name="Овал 62"/>
            <p:cNvSpPr/>
            <p:nvPr/>
          </p:nvSpPr>
          <p:spPr>
            <a:xfrm>
              <a:off x="2552651" y="4031409"/>
              <a:ext cx="431321" cy="39681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4" name="Овал 63"/>
            <p:cNvSpPr/>
            <p:nvPr/>
          </p:nvSpPr>
          <p:spPr>
            <a:xfrm>
              <a:off x="1961226" y="4019908"/>
              <a:ext cx="431321" cy="39681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5" name="Овал 64"/>
            <p:cNvSpPr/>
            <p:nvPr/>
          </p:nvSpPr>
          <p:spPr>
            <a:xfrm>
              <a:off x="1201840" y="4040038"/>
              <a:ext cx="431321" cy="39681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6" name="Овал 65"/>
            <p:cNvSpPr/>
            <p:nvPr/>
          </p:nvSpPr>
          <p:spPr>
            <a:xfrm>
              <a:off x="6388425" y="3148642"/>
              <a:ext cx="756403" cy="4173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11:17</a:t>
              </a:r>
            </a:p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Овал 66"/>
            <p:cNvSpPr/>
            <p:nvPr/>
          </p:nvSpPr>
          <p:spPr>
            <a:xfrm>
              <a:off x="4411390" y="3213341"/>
              <a:ext cx="793107" cy="3526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8:10</a:t>
              </a:r>
            </a:p>
          </p:txBody>
        </p:sp>
        <p:sp>
          <p:nvSpPr>
            <p:cNvPr id="68" name="Овал 67"/>
            <p:cNvSpPr/>
            <p:nvPr/>
          </p:nvSpPr>
          <p:spPr>
            <a:xfrm>
              <a:off x="1909312" y="3234907"/>
              <a:ext cx="831012" cy="33108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1:3</a:t>
              </a:r>
            </a:p>
          </p:txBody>
        </p:sp>
        <p:sp>
          <p:nvSpPr>
            <p:cNvPr id="69" name="Овал 68"/>
            <p:cNvSpPr/>
            <p:nvPr/>
          </p:nvSpPr>
          <p:spPr>
            <a:xfrm>
              <a:off x="10036370" y="3970514"/>
              <a:ext cx="460074" cy="40256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84</a:t>
              </a:r>
            </a:p>
          </p:txBody>
        </p:sp>
        <p:sp>
          <p:nvSpPr>
            <p:cNvPr id="70" name="Овал 69"/>
            <p:cNvSpPr/>
            <p:nvPr/>
          </p:nvSpPr>
          <p:spPr>
            <a:xfrm>
              <a:off x="9403046" y="3985403"/>
              <a:ext cx="465829" cy="442822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70</a:t>
              </a:r>
            </a:p>
          </p:txBody>
        </p:sp>
        <p:sp>
          <p:nvSpPr>
            <p:cNvPr id="71" name="Овал 70"/>
            <p:cNvSpPr/>
            <p:nvPr/>
          </p:nvSpPr>
          <p:spPr>
            <a:xfrm>
              <a:off x="8561971" y="3999780"/>
              <a:ext cx="465828" cy="437073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73" name="Овал 72"/>
            <p:cNvSpPr/>
            <p:nvPr/>
          </p:nvSpPr>
          <p:spPr>
            <a:xfrm>
              <a:off x="8456044" y="3082090"/>
              <a:ext cx="762718" cy="3707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18:25</a:t>
              </a:r>
            </a:p>
          </p:txBody>
        </p:sp>
        <p:sp>
          <p:nvSpPr>
            <p:cNvPr id="74" name="Овал 73"/>
            <p:cNvSpPr/>
            <p:nvPr/>
          </p:nvSpPr>
          <p:spPr>
            <a:xfrm>
              <a:off x="3181709" y="2284752"/>
              <a:ext cx="714555" cy="3816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7:10</a:t>
              </a:r>
            </a:p>
          </p:txBody>
        </p:sp>
        <p:sp>
          <p:nvSpPr>
            <p:cNvPr id="75" name="Овал 74"/>
            <p:cNvSpPr/>
            <p:nvPr/>
          </p:nvSpPr>
          <p:spPr>
            <a:xfrm>
              <a:off x="10219643" y="3222384"/>
              <a:ext cx="742874" cy="40256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84:99</a:t>
              </a:r>
            </a:p>
          </p:txBody>
        </p:sp>
        <p:sp>
          <p:nvSpPr>
            <p:cNvPr id="76" name="Овал 75"/>
            <p:cNvSpPr/>
            <p:nvPr/>
          </p:nvSpPr>
          <p:spPr>
            <a:xfrm>
              <a:off x="8304362" y="2269561"/>
              <a:ext cx="678614" cy="39681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17:70</a:t>
              </a: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:</a:t>
              </a:r>
            </a:p>
          </p:txBody>
        </p:sp>
        <p:cxnSp>
          <p:nvCxnSpPr>
            <p:cNvPr id="77" name="Прямая со стрелкой 76"/>
            <p:cNvCxnSpPr>
              <a:stCxn id="68" idx="3"/>
              <a:endCxn id="65" idx="7"/>
            </p:cNvCxnSpPr>
            <p:nvPr/>
          </p:nvCxnSpPr>
          <p:spPr>
            <a:xfrm flipH="1">
              <a:off x="1569996" y="3517504"/>
              <a:ext cx="461015" cy="580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stCxn id="68" idx="4"/>
              <a:endCxn id="64" idx="0"/>
            </p:cNvCxnSpPr>
            <p:nvPr/>
          </p:nvCxnSpPr>
          <p:spPr>
            <a:xfrm flipH="1">
              <a:off x="2176887" y="3565990"/>
              <a:ext cx="147931" cy="4539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>
              <a:stCxn id="67" idx="3"/>
              <a:endCxn id="62" idx="0"/>
            </p:cNvCxnSpPr>
            <p:nvPr/>
          </p:nvCxnSpPr>
          <p:spPr>
            <a:xfrm flipH="1">
              <a:off x="4317755" y="3514346"/>
              <a:ext cx="209783" cy="5310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/>
            <p:cNvCxnSpPr>
              <a:stCxn id="67" idx="5"/>
              <a:endCxn id="60" idx="0"/>
            </p:cNvCxnSpPr>
            <p:nvPr/>
          </p:nvCxnSpPr>
          <p:spPr>
            <a:xfrm>
              <a:off x="5088349" y="3514346"/>
              <a:ext cx="223620" cy="517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>
              <a:stCxn id="66" idx="3"/>
              <a:endCxn id="59" idx="0"/>
            </p:cNvCxnSpPr>
            <p:nvPr/>
          </p:nvCxnSpPr>
          <p:spPr>
            <a:xfrm flipH="1">
              <a:off x="6186830" y="3504871"/>
              <a:ext cx="312368" cy="5351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 стрелкой 81"/>
            <p:cNvCxnSpPr>
              <a:stCxn id="66" idx="5"/>
              <a:endCxn id="57" idx="0"/>
            </p:cNvCxnSpPr>
            <p:nvPr/>
          </p:nvCxnSpPr>
          <p:spPr>
            <a:xfrm>
              <a:off x="7034055" y="3504871"/>
              <a:ext cx="159095" cy="5265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>
              <a:cxnSpLocks/>
              <a:stCxn id="73" idx="3"/>
              <a:endCxn id="56" idx="0"/>
            </p:cNvCxnSpPr>
            <p:nvPr/>
          </p:nvCxnSpPr>
          <p:spPr>
            <a:xfrm flipH="1">
              <a:off x="7985390" y="3398526"/>
              <a:ext cx="582351" cy="632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>
              <a:cxnSpLocks/>
              <a:stCxn id="73" idx="4"/>
              <a:endCxn id="71" idx="0"/>
            </p:cNvCxnSpPr>
            <p:nvPr/>
          </p:nvCxnSpPr>
          <p:spPr>
            <a:xfrm flipH="1">
              <a:off x="8794885" y="3452818"/>
              <a:ext cx="42518" cy="5469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cxnSpLocks/>
              <a:stCxn id="73" idx="5"/>
              <a:endCxn id="70" idx="0"/>
            </p:cNvCxnSpPr>
            <p:nvPr/>
          </p:nvCxnSpPr>
          <p:spPr>
            <a:xfrm>
              <a:off x="9107065" y="3398526"/>
              <a:ext cx="528896" cy="586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>
              <a:stCxn id="74" idx="5"/>
              <a:endCxn id="67" idx="0"/>
            </p:cNvCxnSpPr>
            <p:nvPr/>
          </p:nvCxnSpPr>
          <p:spPr>
            <a:xfrm>
              <a:off x="3791620" y="2610488"/>
              <a:ext cx="1016324" cy="602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 стрелкой 87"/>
            <p:cNvCxnSpPr>
              <a:stCxn id="76" idx="3"/>
              <a:endCxn id="66" idx="7"/>
            </p:cNvCxnSpPr>
            <p:nvPr/>
          </p:nvCxnSpPr>
          <p:spPr>
            <a:xfrm flipH="1">
              <a:off x="7034055" y="2608264"/>
              <a:ext cx="1369688" cy="6014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>
              <a:stCxn id="76" idx="4"/>
              <a:endCxn id="73" idx="0"/>
            </p:cNvCxnSpPr>
            <p:nvPr/>
          </p:nvCxnSpPr>
          <p:spPr>
            <a:xfrm>
              <a:off x="8643669" y="2666376"/>
              <a:ext cx="193734" cy="4157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 стрелкой 89"/>
            <p:cNvCxnSpPr>
              <a:stCxn id="55" idx="2"/>
              <a:endCxn id="74" idx="7"/>
            </p:cNvCxnSpPr>
            <p:nvPr/>
          </p:nvCxnSpPr>
          <p:spPr>
            <a:xfrm flipH="1">
              <a:off x="3791620" y="2052421"/>
              <a:ext cx="1829489" cy="2882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>
              <a:stCxn id="55" idx="6"/>
              <a:endCxn id="76" idx="1"/>
            </p:cNvCxnSpPr>
            <p:nvPr/>
          </p:nvCxnSpPr>
          <p:spPr>
            <a:xfrm>
              <a:off x="6489503" y="2052421"/>
              <a:ext cx="1914240" cy="2752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Овал 91"/>
            <p:cNvSpPr/>
            <p:nvPr/>
          </p:nvSpPr>
          <p:spPr>
            <a:xfrm>
              <a:off x="10702273" y="3985403"/>
              <a:ext cx="460074" cy="40256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99</a:t>
              </a:r>
            </a:p>
          </p:txBody>
        </p:sp>
        <p:cxnSp>
          <p:nvCxnSpPr>
            <p:cNvPr id="93" name="Прямая со стрелкой 92"/>
            <p:cNvCxnSpPr>
              <a:stCxn id="75" idx="3"/>
              <a:endCxn id="69" idx="0"/>
            </p:cNvCxnSpPr>
            <p:nvPr/>
          </p:nvCxnSpPr>
          <p:spPr>
            <a:xfrm flipH="1">
              <a:off x="10266407" y="3565990"/>
              <a:ext cx="62027" cy="404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Прямая со стрелкой 93"/>
            <p:cNvCxnSpPr>
              <a:stCxn id="75" idx="5"/>
              <a:endCxn id="92" idx="0"/>
            </p:cNvCxnSpPr>
            <p:nvPr/>
          </p:nvCxnSpPr>
          <p:spPr>
            <a:xfrm>
              <a:off x="10853726" y="3565990"/>
              <a:ext cx="78584" cy="419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Прямая со стрелкой 94"/>
            <p:cNvCxnSpPr>
              <a:cxnSpLocks/>
              <a:stCxn id="76" idx="6"/>
              <a:endCxn id="75" idx="0"/>
            </p:cNvCxnSpPr>
            <p:nvPr/>
          </p:nvCxnSpPr>
          <p:spPr>
            <a:xfrm>
              <a:off x="8982976" y="2467969"/>
              <a:ext cx="1608104" cy="754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 стрелкой 95"/>
            <p:cNvCxnSpPr>
              <a:stCxn id="68" idx="5"/>
              <a:endCxn id="63" idx="0"/>
            </p:cNvCxnSpPr>
            <p:nvPr/>
          </p:nvCxnSpPr>
          <p:spPr>
            <a:xfrm>
              <a:off x="2618625" y="3517504"/>
              <a:ext cx="149687" cy="513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/>
            <p:cNvCxnSpPr>
              <a:stCxn id="74" idx="3"/>
              <a:endCxn id="68" idx="0"/>
            </p:cNvCxnSpPr>
            <p:nvPr/>
          </p:nvCxnSpPr>
          <p:spPr>
            <a:xfrm flipH="1">
              <a:off x="2324818" y="2610488"/>
              <a:ext cx="961535" cy="6244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903235"/>
              </p:ext>
            </p:extLst>
          </p:nvPr>
        </p:nvGraphicFramePr>
        <p:xfrm>
          <a:off x="3176588" y="1562100"/>
          <a:ext cx="5332412" cy="192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9" name="Equation" r:id="rId4" imgW="4330440" imgH="1536480" progId="Equation.DSMT4">
                  <p:embed/>
                </p:oleObj>
              </mc:Choice>
              <mc:Fallback>
                <p:oleObj name="Equation" r:id="rId4" imgW="4330440" imgH="1536480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1562100"/>
                        <a:ext cx="5332412" cy="19224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6610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5037824" y="2620548"/>
            <a:ext cx="868394" cy="4923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10:99</a:t>
            </a:r>
          </a:p>
        </p:txBody>
      </p:sp>
      <p:sp>
        <p:nvSpPr>
          <p:cNvPr id="7" name="Овал 6"/>
          <p:cNvSpPr/>
          <p:nvPr/>
        </p:nvSpPr>
        <p:spPr>
          <a:xfrm>
            <a:off x="7050656" y="4859546"/>
            <a:ext cx="468606" cy="405443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8" name="Овал 7"/>
          <p:cNvSpPr/>
          <p:nvPr/>
        </p:nvSpPr>
        <p:spPr>
          <a:xfrm>
            <a:off x="6239772" y="4859546"/>
            <a:ext cx="505893" cy="405443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Овал 8"/>
          <p:cNvSpPr/>
          <p:nvPr/>
        </p:nvSpPr>
        <p:spPr>
          <a:xfrm>
            <a:off x="5239108" y="4868174"/>
            <a:ext cx="494581" cy="396815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" name="Овал 9"/>
          <p:cNvSpPr/>
          <p:nvPr/>
        </p:nvSpPr>
        <p:spPr>
          <a:xfrm>
            <a:off x="4367841" y="4859546"/>
            <a:ext cx="487393" cy="396815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Овал 10"/>
          <p:cNvSpPr/>
          <p:nvPr/>
        </p:nvSpPr>
        <p:spPr>
          <a:xfrm>
            <a:off x="3401663" y="4873501"/>
            <a:ext cx="431321" cy="396815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Овал 11"/>
          <p:cNvSpPr/>
          <p:nvPr/>
        </p:nvSpPr>
        <p:spPr>
          <a:xfrm>
            <a:off x="1852220" y="4859545"/>
            <a:ext cx="431321" cy="396815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Овал 12"/>
          <p:cNvSpPr/>
          <p:nvPr/>
        </p:nvSpPr>
        <p:spPr>
          <a:xfrm>
            <a:off x="1260795" y="4848044"/>
            <a:ext cx="431321" cy="396815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Овал 13"/>
          <p:cNvSpPr/>
          <p:nvPr/>
        </p:nvSpPr>
        <p:spPr>
          <a:xfrm>
            <a:off x="501409" y="4868174"/>
            <a:ext cx="431321" cy="396815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Овал 14"/>
          <p:cNvSpPr/>
          <p:nvPr/>
        </p:nvSpPr>
        <p:spPr>
          <a:xfrm>
            <a:off x="5732817" y="3976778"/>
            <a:ext cx="756403" cy="4173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r>
              <a:rPr lang="ru-RU" sz="1000" b="1" dirty="0">
                <a:solidFill>
                  <a:schemeClr val="tx1"/>
                </a:solidFill>
              </a:rPr>
              <a:t>11:17</a:t>
            </a:r>
          </a:p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3755782" y="4041477"/>
            <a:ext cx="793107" cy="3526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8:10</a:t>
            </a:r>
          </a:p>
        </p:txBody>
      </p:sp>
      <p:sp>
        <p:nvSpPr>
          <p:cNvPr id="17" name="Овал 16"/>
          <p:cNvSpPr/>
          <p:nvPr/>
        </p:nvSpPr>
        <p:spPr>
          <a:xfrm>
            <a:off x="1253704" y="4063043"/>
            <a:ext cx="831012" cy="33108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1:3</a:t>
            </a:r>
          </a:p>
        </p:txBody>
      </p:sp>
      <p:sp>
        <p:nvSpPr>
          <p:cNvPr id="18" name="Овал 17"/>
          <p:cNvSpPr/>
          <p:nvPr/>
        </p:nvSpPr>
        <p:spPr>
          <a:xfrm>
            <a:off x="9380762" y="4798650"/>
            <a:ext cx="460074" cy="402565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84</a:t>
            </a:r>
          </a:p>
        </p:txBody>
      </p:sp>
      <p:sp>
        <p:nvSpPr>
          <p:cNvPr id="19" name="Овал 18"/>
          <p:cNvSpPr/>
          <p:nvPr/>
        </p:nvSpPr>
        <p:spPr>
          <a:xfrm>
            <a:off x="8702615" y="4813539"/>
            <a:ext cx="465829" cy="442822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0" name="Овал 19"/>
          <p:cNvSpPr/>
          <p:nvPr/>
        </p:nvSpPr>
        <p:spPr>
          <a:xfrm>
            <a:off x="7889269" y="4876803"/>
            <a:ext cx="617953" cy="38818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2" name="Овал 21"/>
          <p:cNvSpPr/>
          <p:nvPr/>
        </p:nvSpPr>
        <p:spPr>
          <a:xfrm>
            <a:off x="7800436" y="3910226"/>
            <a:ext cx="762718" cy="37072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18:25</a:t>
            </a:r>
          </a:p>
        </p:txBody>
      </p:sp>
      <p:sp>
        <p:nvSpPr>
          <p:cNvPr id="23" name="Овал 22"/>
          <p:cNvSpPr/>
          <p:nvPr/>
        </p:nvSpPr>
        <p:spPr>
          <a:xfrm>
            <a:off x="2526101" y="3112888"/>
            <a:ext cx="714555" cy="3816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7:10</a:t>
            </a:r>
          </a:p>
        </p:txBody>
      </p:sp>
      <p:sp>
        <p:nvSpPr>
          <p:cNvPr id="24" name="Овал 23"/>
          <p:cNvSpPr/>
          <p:nvPr/>
        </p:nvSpPr>
        <p:spPr>
          <a:xfrm>
            <a:off x="9564035" y="4050520"/>
            <a:ext cx="742874" cy="4025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84:99</a:t>
            </a:r>
          </a:p>
        </p:txBody>
      </p:sp>
      <p:sp>
        <p:nvSpPr>
          <p:cNvPr id="26" name="Овал 25"/>
          <p:cNvSpPr/>
          <p:nvPr/>
        </p:nvSpPr>
        <p:spPr>
          <a:xfrm>
            <a:off x="7648754" y="3097697"/>
            <a:ext cx="678614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r>
              <a:rPr lang="ru-RU" sz="1000" b="1" dirty="0">
                <a:solidFill>
                  <a:schemeClr val="tx1"/>
                </a:solidFill>
              </a:rPr>
              <a:t>17:70</a:t>
            </a: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6" name="Прямая со стрелкой 5"/>
          <p:cNvCxnSpPr>
            <a:stCxn id="17" idx="3"/>
            <a:endCxn id="14" idx="7"/>
          </p:cNvCxnSpPr>
          <p:nvPr/>
        </p:nvCxnSpPr>
        <p:spPr>
          <a:xfrm flipH="1">
            <a:off x="869565" y="4345640"/>
            <a:ext cx="505838" cy="580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7" idx="4"/>
            <a:endCxn id="13" idx="0"/>
          </p:cNvCxnSpPr>
          <p:nvPr/>
        </p:nvCxnSpPr>
        <p:spPr>
          <a:xfrm flipH="1">
            <a:off x="1476456" y="4394126"/>
            <a:ext cx="192754" cy="453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6" idx="3"/>
            <a:endCxn id="11" idx="0"/>
          </p:cNvCxnSpPr>
          <p:nvPr/>
        </p:nvCxnSpPr>
        <p:spPr>
          <a:xfrm flipH="1">
            <a:off x="3617324" y="4342482"/>
            <a:ext cx="254606" cy="531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6" idx="5"/>
            <a:endCxn id="10" idx="0"/>
          </p:cNvCxnSpPr>
          <p:nvPr/>
        </p:nvCxnSpPr>
        <p:spPr>
          <a:xfrm>
            <a:off x="4432741" y="4342482"/>
            <a:ext cx="178797" cy="5170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5" idx="3"/>
            <a:endCxn id="9" idx="0"/>
          </p:cNvCxnSpPr>
          <p:nvPr/>
        </p:nvCxnSpPr>
        <p:spPr>
          <a:xfrm flipH="1">
            <a:off x="5486399" y="4333007"/>
            <a:ext cx="357191" cy="535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5" idx="5"/>
            <a:endCxn id="8" idx="0"/>
          </p:cNvCxnSpPr>
          <p:nvPr/>
        </p:nvCxnSpPr>
        <p:spPr>
          <a:xfrm>
            <a:off x="6378447" y="4333007"/>
            <a:ext cx="114272" cy="5265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cxnSpLocks/>
            <a:stCxn id="22" idx="3"/>
            <a:endCxn id="7" idx="0"/>
          </p:cNvCxnSpPr>
          <p:nvPr/>
        </p:nvCxnSpPr>
        <p:spPr>
          <a:xfrm flipH="1">
            <a:off x="7284959" y="4226662"/>
            <a:ext cx="627174" cy="632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cxnSpLocks/>
            <a:stCxn id="22" idx="5"/>
            <a:endCxn id="19" idx="0"/>
          </p:cNvCxnSpPr>
          <p:nvPr/>
        </p:nvCxnSpPr>
        <p:spPr>
          <a:xfrm>
            <a:off x="8451457" y="4226662"/>
            <a:ext cx="484073" cy="58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23" idx="5"/>
            <a:endCxn id="16" idx="0"/>
          </p:cNvCxnSpPr>
          <p:nvPr/>
        </p:nvCxnSpPr>
        <p:spPr>
          <a:xfrm>
            <a:off x="3136012" y="3438624"/>
            <a:ext cx="1016324" cy="6028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26" idx="3"/>
            <a:endCxn id="15" idx="7"/>
          </p:cNvCxnSpPr>
          <p:nvPr/>
        </p:nvCxnSpPr>
        <p:spPr>
          <a:xfrm flipH="1">
            <a:off x="6378447" y="3436400"/>
            <a:ext cx="1369688" cy="601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26" idx="4"/>
            <a:endCxn id="22" idx="0"/>
          </p:cNvCxnSpPr>
          <p:nvPr/>
        </p:nvCxnSpPr>
        <p:spPr>
          <a:xfrm>
            <a:off x="7988061" y="3494512"/>
            <a:ext cx="193734" cy="415714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" idx="2"/>
            <a:endCxn id="23" idx="7"/>
          </p:cNvCxnSpPr>
          <p:nvPr/>
        </p:nvCxnSpPr>
        <p:spPr>
          <a:xfrm flipH="1">
            <a:off x="3136012" y="2866718"/>
            <a:ext cx="1901812" cy="3020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" idx="6"/>
            <a:endCxn id="26" idx="1"/>
          </p:cNvCxnSpPr>
          <p:nvPr/>
        </p:nvCxnSpPr>
        <p:spPr>
          <a:xfrm>
            <a:off x="5906218" y="2866718"/>
            <a:ext cx="1841917" cy="289091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Овал 71"/>
          <p:cNvSpPr/>
          <p:nvPr/>
        </p:nvSpPr>
        <p:spPr>
          <a:xfrm>
            <a:off x="10046665" y="4813539"/>
            <a:ext cx="460074" cy="402565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99</a:t>
            </a:r>
          </a:p>
        </p:txBody>
      </p:sp>
      <p:cxnSp>
        <p:nvCxnSpPr>
          <p:cNvPr id="4105" name="Прямая со стрелкой 4104"/>
          <p:cNvCxnSpPr>
            <a:stCxn id="24" idx="3"/>
            <a:endCxn id="18" idx="0"/>
          </p:cNvCxnSpPr>
          <p:nvPr/>
        </p:nvCxnSpPr>
        <p:spPr>
          <a:xfrm flipH="1">
            <a:off x="9610799" y="4394126"/>
            <a:ext cx="62027" cy="404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Прямая со стрелкой 4106"/>
          <p:cNvCxnSpPr>
            <a:stCxn id="24" idx="5"/>
            <a:endCxn id="72" idx="0"/>
          </p:cNvCxnSpPr>
          <p:nvPr/>
        </p:nvCxnSpPr>
        <p:spPr>
          <a:xfrm>
            <a:off x="10198118" y="4394126"/>
            <a:ext cx="78584" cy="419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3" name="Прямая со стрелкой 4142"/>
          <p:cNvCxnSpPr>
            <a:cxnSpLocks/>
            <a:stCxn id="26" idx="6"/>
            <a:endCxn id="24" idx="0"/>
          </p:cNvCxnSpPr>
          <p:nvPr/>
        </p:nvCxnSpPr>
        <p:spPr>
          <a:xfrm>
            <a:off x="8327368" y="3296105"/>
            <a:ext cx="1608104" cy="7544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7" name="Прямая со стрелкой 4146"/>
          <p:cNvCxnSpPr>
            <a:cxnSpLocks/>
            <a:stCxn id="17" idx="5"/>
            <a:endCxn id="12" idx="0"/>
          </p:cNvCxnSpPr>
          <p:nvPr/>
        </p:nvCxnSpPr>
        <p:spPr>
          <a:xfrm>
            <a:off x="1963017" y="4345640"/>
            <a:ext cx="104864" cy="513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23" idx="3"/>
            <a:endCxn id="17" idx="0"/>
          </p:cNvCxnSpPr>
          <p:nvPr/>
        </p:nvCxnSpPr>
        <p:spPr>
          <a:xfrm flipH="1">
            <a:off x="1669210" y="3438624"/>
            <a:ext cx="961535" cy="62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cxnSpLocks/>
            <a:stCxn id="22" idx="4"/>
            <a:endCxn id="20" idx="0"/>
          </p:cNvCxnSpPr>
          <p:nvPr/>
        </p:nvCxnSpPr>
        <p:spPr>
          <a:xfrm>
            <a:off x="8181795" y="4280954"/>
            <a:ext cx="16451" cy="595849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6" name="Рисунок 45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278002" y="7253324"/>
            <a:ext cx="259107" cy="386512"/>
          </a:xfrm>
          <a:prstGeom prst="rect">
            <a:avLst/>
          </a:prstGeom>
        </p:spPr>
      </p:pic>
      <p:sp>
        <p:nvSpPr>
          <p:cNvPr id="53" name="Прямоугольник 52"/>
          <p:cNvSpPr/>
          <p:nvPr/>
        </p:nvSpPr>
        <p:spPr>
          <a:xfrm>
            <a:off x="94784" y="113428"/>
            <a:ext cx="109955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/>
              <a:t> </a:t>
            </a:r>
            <a:r>
              <a:rPr lang="ru-RU" sz="2800" i="1" dirty="0"/>
              <a:t>? </a:t>
            </a:r>
            <a:r>
              <a:rPr lang="en-US" sz="2800" dirty="0"/>
              <a:t>25</a:t>
            </a:r>
          </a:p>
          <a:p>
            <a:r>
              <a:rPr lang="ru-RU" dirty="0">
                <a:solidFill>
                  <a:srgbClr val="FF0000"/>
                </a:solidFill>
              </a:rPr>
              <a:t>     </a:t>
            </a:r>
            <a:endParaRPr lang="ru-RU" b="1" dirty="0"/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315798"/>
              </p:ext>
            </p:extLst>
          </p:nvPr>
        </p:nvGraphicFramePr>
        <p:xfrm>
          <a:off x="6714556" y="338770"/>
          <a:ext cx="5332412" cy="192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4" name="Equation" r:id="rId4" imgW="4330440" imgH="1536480" progId="Equation.DSMT4">
                  <p:embed/>
                </p:oleObj>
              </mc:Choice>
              <mc:Fallback>
                <p:oleObj name="Equation" r:id="rId4" imgW="4330440" imgH="153648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4556" y="338770"/>
                        <a:ext cx="5332412" cy="19224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5637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5037824" y="2620548"/>
            <a:ext cx="868394" cy="4923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10:99</a:t>
            </a:r>
          </a:p>
        </p:txBody>
      </p:sp>
      <p:sp>
        <p:nvSpPr>
          <p:cNvPr id="7" name="Овал 6"/>
          <p:cNvSpPr/>
          <p:nvPr/>
        </p:nvSpPr>
        <p:spPr>
          <a:xfrm>
            <a:off x="7050656" y="4859546"/>
            <a:ext cx="468606" cy="405443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8" name="Овал 7"/>
          <p:cNvSpPr/>
          <p:nvPr/>
        </p:nvSpPr>
        <p:spPr>
          <a:xfrm>
            <a:off x="6239772" y="4859546"/>
            <a:ext cx="505893" cy="405443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Овал 8"/>
          <p:cNvSpPr/>
          <p:nvPr/>
        </p:nvSpPr>
        <p:spPr>
          <a:xfrm>
            <a:off x="5239108" y="4868174"/>
            <a:ext cx="494581" cy="396815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" name="Овал 9"/>
          <p:cNvSpPr/>
          <p:nvPr/>
        </p:nvSpPr>
        <p:spPr>
          <a:xfrm>
            <a:off x="4367841" y="4859546"/>
            <a:ext cx="487393" cy="39681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Овал 10"/>
          <p:cNvSpPr/>
          <p:nvPr/>
        </p:nvSpPr>
        <p:spPr>
          <a:xfrm>
            <a:off x="3401663" y="4873501"/>
            <a:ext cx="431321" cy="396815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Овал 11"/>
          <p:cNvSpPr/>
          <p:nvPr/>
        </p:nvSpPr>
        <p:spPr>
          <a:xfrm>
            <a:off x="1852220" y="4859545"/>
            <a:ext cx="431321" cy="396815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Овал 12"/>
          <p:cNvSpPr/>
          <p:nvPr/>
        </p:nvSpPr>
        <p:spPr>
          <a:xfrm>
            <a:off x="1260795" y="4848044"/>
            <a:ext cx="431321" cy="396815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Овал 13"/>
          <p:cNvSpPr/>
          <p:nvPr/>
        </p:nvSpPr>
        <p:spPr>
          <a:xfrm>
            <a:off x="501409" y="4868174"/>
            <a:ext cx="431321" cy="396815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Овал 14"/>
          <p:cNvSpPr/>
          <p:nvPr/>
        </p:nvSpPr>
        <p:spPr>
          <a:xfrm>
            <a:off x="5732817" y="3976778"/>
            <a:ext cx="756403" cy="4173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r>
              <a:rPr lang="ru-RU" sz="1000" dirty="0">
                <a:solidFill>
                  <a:schemeClr val="tx1"/>
                </a:solidFill>
              </a:rPr>
              <a:t>11:17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3755782" y="4041477"/>
            <a:ext cx="793107" cy="3526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8:10</a:t>
            </a:r>
          </a:p>
        </p:txBody>
      </p:sp>
      <p:sp>
        <p:nvSpPr>
          <p:cNvPr id="17" name="Овал 16"/>
          <p:cNvSpPr/>
          <p:nvPr/>
        </p:nvSpPr>
        <p:spPr>
          <a:xfrm>
            <a:off x="1253704" y="4063043"/>
            <a:ext cx="831012" cy="33108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1:3</a:t>
            </a:r>
          </a:p>
        </p:txBody>
      </p:sp>
      <p:sp>
        <p:nvSpPr>
          <p:cNvPr id="18" name="Овал 17"/>
          <p:cNvSpPr/>
          <p:nvPr/>
        </p:nvSpPr>
        <p:spPr>
          <a:xfrm>
            <a:off x="9380762" y="4798650"/>
            <a:ext cx="460074" cy="402565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84</a:t>
            </a:r>
          </a:p>
        </p:txBody>
      </p:sp>
      <p:sp>
        <p:nvSpPr>
          <p:cNvPr id="19" name="Овал 18"/>
          <p:cNvSpPr/>
          <p:nvPr/>
        </p:nvSpPr>
        <p:spPr>
          <a:xfrm>
            <a:off x="8702615" y="4813539"/>
            <a:ext cx="465829" cy="442822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0" name="Овал 19"/>
          <p:cNvSpPr/>
          <p:nvPr/>
        </p:nvSpPr>
        <p:spPr>
          <a:xfrm>
            <a:off x="7889269" y="4876803"/>
            <a:ext cx="617953" cy="388186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2" name="Овал 21"/>
          <p:cNvSpPr/>
          <p:nvPr/>
        </p:nvSpPr>
        <p:spPr>
          <a:xfrm>
            <a:off x="7800436" y="3910226"/>
            <a:ext cx="762718" cy="37072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18:25</a:t>
            </a:r>
          </a:p>
        </p:txBody>
      </p:sp>
      <p:sp>
        <p:nvSpPr>
          <p:cNvPr id="23" name="Овал 22"/>
          <p:cNvSpPr/>
          <p:nvPr/>
        </p:nvSpPr>
        <p:spPr>
          <a:xfrm>
            <a:off x="2526101" y="3112888"/>
            <a:ext cx="714555" cy="3816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7:10</a:t>
            </a:r>
          </a:p>
        </p:txBody>
      </p:sp>
      <p:sp>
        <p:nvSpPr>
          <p:cNvPr id="24" name="Овал 23"/>
          <p:cNvSpPr/>
          <p:nvPr/>
        </p:nvSpPr>
        <p:spPr>
          <a:xfrm>
            <a:off x="9564035" y="4050520"/>
            <a:ext cx="742874" cy="4025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84:99</a:t>
            </a:r>
          </a:p>
        </p:txBody>
      </p:sp>
      <p:sp>
        <p:nvSpPr>
          <p:cNvPr id="26" name="Овал 25"/>
          <p:cNvSpPr/>
          <p:nvPr/>
        </p:nvSpPr>
        <p:spPr>
          <a:xfrm>
            <a:off x="7648754" y="3097697"/>
            <a:ext cx="678614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r>
              <a:rPr lang="ru-RU" sz="1000" dirty="0">
                <a:solidFill>
                  <a:schemeClr val="tx1"/>
                </a:solidFill>
              </a:rPr>
              <a:t>17:70</a:t>
            </a: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6" name="Прямая со стрелкой 5"/>
          <p:cNvCxnSpPr>
            <a:stCxn id="17" idx="3"/>
            <a:endCxn id="14" idx="7"/>
          </p:cNvCxnSpPr>
          <p:nvPr/>
        </p:nvCxnSpPr>
        <p:spPr>
          <a:xfrm flipH="1">
            <a:off x="869565" y="4345640"/>
            <a:ext cx="505838" cy="580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7" idx="4"/>
            <a:endCxn id="13" idx="0"/>
          </p:cNvCxnSpPr>
          <p:nvPr/>
        </p:nvCxnSpPr>
        <p:spPr>
          <a:xfrm flipH="1">
            <a:off x="1476456" y="4394126"/>
            <a:ext cx="192754" cy="453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6" idx="3"/>
            <a:endCxn id="11" idx="0"/>
          </p:cNvCxnSpPr>
          <p:nvPr/>
        </p:nvCxnSpPr>
        <p:spPr>
          <a:xfrm flipH="1">
            <a:off x="3617324" y="4342482"/>
            <a:ext cx="254606" cy="531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6" idx="5"/>
            <a:endCxn id="10" idx="0"/>
          </p:cNvCxnSpPr>
          <p:nvPr/>
        </p:nvCxnSpPr>
        <p:spPr>
          <a:xfrm>
            <a:off x="4432741" y="4342482"/>
            <a:ext cx="178797" cy="517064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5" idx="3"/>
            <a:endCxn id="9" idx="0"/>
          </p:cNvCxnSpPr>
          <p:nvPr/>
        </p:nvCxnSpPr>
        <p:spPr>
          <a:xfrm flipH="1">
            <a:off x="5486399" y="4333007"/>
            <a:ext cx="357191" cy="535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5" idx="5"/>
            <a:endCxn id="8" idx="0"/>
          </p:cNvCxnSpPr>
          <p:nvPr/>
        </p:nvCxnSpPr>
        <p:spPr>
          <a:xfrm>
            <a:off x="6378447" y="4333007"/>
            <a:ext cx="114272" cy="5265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cxnSpLocks/>
            <a:stCxn id="22" idx="3"/>
            <a:endCxn id="7" idx="0"/>
          </p:cNvCxnSpPr>
          <p:nvPr/>
        </p:nvCxnSpPr>
        <p:spPr>
          <a:xfrm flipH="1">
            <a:off x="7284959" y="4226662"/>
            <a:ext cx="627174" cy="632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cxnSpLocks/>
            <a:stCxn id="22" idx="5"/>
            <a:endCxn id="19" idx="0"/>
          </p:cNvCxnSpPr>
          <p:nvPr/>
        </p:nvCxnSpPr>
        <p:spPr>
          <a:xfrm>
            <a:off x="8451457" y="4226662"/>
            <a:ext cx="484073" cy="58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23" idx="5"/>
            <a:endCxn id="16" idx="0"/>
          </p:cNvCxnSpPr>
          <p:nvPr/>
        </p:nvCxnSpPr>
        <p:spPr>
          <a:xfrm>
            <a:off x="3136012" y="3438624"/>
            <a:ext cx="1016324" cy="602853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26" idx="3"/>
            <a:endCxn id="15" idx="7"/>
          </p:cNvCxnSpPr>
          <p:nvPr/>
        </p:nvCxnSpPr>
        <p:spPr>
          <a:xfrm flipH="1">
            <a:off x="6378447" y="3436400"/>
            <a:ext cx="1369688" cy="601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26" idx="4"/>
            <a:endCxn id="22" idx="0"/>
          </p:cNvCxnSpPr>
          <p:nvPr/>
        </p:nvCxnSpPr>
        <p:spPr>
          <a:xfrm>
            <a:off x="7988061" y="3494512"/>
            <a:ext cx="193734" cy="415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" idx="2"/>
            <a:endCxn id="23" idx="7"/>
          </p:cNvCxnSpPr>
          <p:nvPr/>
        </p:nvCxnSpPr>
        <p:spPr>
          <a:xfrm flipH="1">
            <a:off x="3136012" y="2866718"/>
            <a:ext cx="1901812" cy="302058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" idx="6"/>
            <a:endCxn id="26" idx="1"/>
          </p:cNvCxnSpPr>
          <p:nvPr/>
        </p:nvCxnSpPr>
        <p:spPr>
          <a:xfrm>
            <a:off x="5906218" y="2866718"/>
            <a:ext cx="1841917" cy="289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Овал 71"/>
          <p:cNvSpPr/>
          <p:nvPr/>
        </p:nvSpPr>
        <p:spPr>
          <a:xfrm>
            <a:off x="10046665" y="4813539"/>
            <a:ext cx="460074" cy="402565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99</a:t>
            </a:r>
          </a:p>
        </p:txBody>
      </p:sp>
      <p:cxnSp>
        <p:nvCxnSpPr>
          <p:cNvPr id="4105" name="Прямая со стрелкой 4104"/>
          <p:cNvCxnSpPr>
            <a:stCxn id="24" idx="3"/>
            <a:endCxn id="18" idx="0"/>
          </p:cNvCxnSpPr>
          <p:nvPr/>
        </p:nvCxnSpPr>
        <p:spPr>
          <a:xfrm flipH="1">
            <a:off x="9610799" y="4394126"/>
            <a:ext cx="62027" cy="404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Прямая со стрелкой 4106"/>
          <p:cNvCxnSpPr>
            <a:stCxn id="24" idx="5"/>
            <a:endCxn id="72" idx="0"/>
          </p:cNvCxnSpPr>
          <p:nvPr/>
        </p:nvCxnSpPr>
        <p:spPr>
          <a:xfrm>
            <a:off x="10198118" y="4394126"/>
            <a:ext cx="78584" cy="419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3" name="Прямая со стрелкой 4142"/>
          <p:cNvCxnSpPr>
            <a:cxnSpLocks/>
            <a:stCxn id="26" idx="6"/>
            <a:endCxn id="24" idx="0"/>
          </p:cNvCxnSpPr>
          <p:nvPr/>
        </p:nvCxnSpPr>
        <p:spPr>
          <a:xfrm>
            <a:off x="8327368" y="3296105"/>
            <a:ext cx="1608104" cy="7544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7" name="Прямая со стрелкой 4146"/>
          <p:cNvCxnSpPr>
            <a:stCxn id="17" idx="5"/>
            <a:endCxn id="12" idx="0"/>
          </p:cNvCxnSpPr>
          <p:nvPr/>
        </p:nvCxnSpPr>
        <p:spPr>
          <a:xfrm>
            <a:off x="1963017" y="4345640"/>
            <a:ext cx="104864" cy="513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23" idx="3"/>
            <a:endCxn id="17" idx="0"/>
          </p:cNvCxnSpPr>
          <p:nvPr/>
        </p:nvCxnSpPr>
        <p:spPr>
          <a:xfrm flipH="1">
            <a:off x="1669210" y="3438624"/>
            <a:ext cx="961535" cy="62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cxnSpLocks/>
            <a:stCxn id="22" idx="4"/>
            <a:endCxn id="20" idx="0"/>
          </p:cNvCxnSpPr>
          <p:nvPr/>
        </p:nvCxnSpPr>
        <p:spPr>
          <a:xfrm>
            <a:off x="8181795" y="4280954"/>
            <a:ext cx="16451" cy="5958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6" name="Рисунок 45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278002" y="7253324"/>
            <a:ext cx="259107" cy="386512"/>
          </a:xfrm>
          <a:prstGeom prst="rect">
            <a:avLst/>
          </a:prstGeom>
        </p:spPr>
      </p:pic>
      <p:sp>
        <p:nvSpPr>
          <p:cNvPr id="30" name="Прямоугольник 29"/>
          <p:cNvSpPr/>
          <p:nvPr/>
        </p:nvSpPr>
        <p:spPr>
          <a:xfrm>
            <a:off x="4273143" y="5376610"/>
            <a:ext cx="736099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ru-RU" i="1" dirty="0"/>
              <a:t>   ?</a:t>
            </a:r>
            <a:r>
              <a:rPr lang="en-US" i="1" dirty="0"/>
              <a:t>=</a:t>
            </a:r>
            <a:r>
              <a:rPr lang="ru-RU" i="1" dirty="0"/>
              <a:t> </a:t>
            </a:r>
            <a:r>
              <a:rPr lang="ru-RU" dirty="0"/>
              <a:t>9</a:t>
            </a:r>
          </a:p>
          <a:p>
            <a:r>
              <a:rPr lang="ru-RU" dirty="0"/>
              <a:t>  </a:t>
            </a:r>
            <a:r>
              <a:rPr lang="ru-RU" b="1" dirty="0"/>
              <a:t>НЕТ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376897" y="386805"/>
            <a:ext cx="109955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FF0000"/>
                </a:solidFill>
              </a:rPr>
              <a:t> </a:t>
            </a:r>
            <a:r>
              <a:rPr lang="ru-RU" sz="2800" i="1" dirty="0"/>
              <a:t>? </a:t>
            </a:r>
            <a:r>
              <a:rPr lang="ru-RU" sz="2800" dirty="0"/>
              <a:t>9</a:t>
            </a:r>
            <a:endParaRPr lang="en-US" sz="2800" dirty="0"/>
          </a:p>
          <a:p>
            <a:r>
              <a:rPr lang="ru-RU" dirty="0">
                <a:solidFill>
                  <a:srgbClr val="FF0000"/>
                </a:solidFill>
              </a:rPr>
              <a:t>     </a:t>
            </a:r>
            <a:endParaRPr lang="ru-RU" b="1" dirty="0"/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563483"/>
              </p:ext>
            </p:extLst>
          </p:nvPr>
        </p:nvGraphicFramePr>
        <p:xfrm>
          <a:off x="6827176" y="0"/>
          <a:ext cx="5332412" cy="192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2" name="Equation" r:id="rId4" imgW="4330440" imgH="1536480" progId="Equation.DSMT4">
                  <p:embed/>
                </p:oleObj>
              </mc:Choice>
              <mc:Fallback>
                <p:oleObj name="Equation" r:id="rId4" imgW="4330440" imgH="153648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7176" y="0"/>
                        <a:ext cx="5332412" cy="19224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922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065" y="17134"/>
            <a:ext cx="5398210" cy="52374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Добавление элемента</a:t>
            </a:r>
            <a:endParaRPr lang="ru-RU" b="1" i="1" dirty="0"/>
          </a:p>
        </p:txBody>
      </p:sp>
      <p:sp>
        <p:nvSpPr>
          <p:cNvPr id="4" name="Овал 3"/>
          <p:cNvSpPr/>
          <p:nvPr/>
        </p:nvSpPr>
        <p:spPr>
          <a:xfrm>
            <a:off x="4675982" y="1810488"/>
            <a:ext cx="868394" cy="4923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10:99</a:t>
            </a:r>
          </a:p>
        </p:txBody>
      </p:sp>
      <p:sp>
        <p:nvSpPr>
          <p:cNvPr id="7" name="Овал 6"/>
          <p:cNvSpPr/>
          <p:nvPr/>
        </p:nvSpPr>
        <p:spPr>
          <a:xfrm>
            <a:off x="6688814" y="4049486"/>
            <a:ext cx="468606" cy="405443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8" name="Овал 7"/>
          <p:cNvSpPr/>
          <p:nvPr/>
        </p:nvSpPr>
        <p:spPr>
          <a:xfrm>
            <a:off x="5996757" y="4077917"/>
            <a:ext cx="505893" cy="405443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Овал 8"/>
          <p:cNvSpPr/>
          <p:nvPr/>
        </p:nvSpPr>
        <p:spPr>
          <a:xfrm>
            <a:off x="4773591" y="4090201"/>
            <a:ext cx="494581" cy="39681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" name="Овал 9"/>
          <p:cNvSpPr/>
          <p:nvPr/>
        </p:nvSpPr>
        <p:spPr>
          <a:xfrm>
            <a:off x="4005999" y="4049486"/>
            <a:ext cx="487393" cy="39681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Овал 10"/>
          <p:cNvSpPr/>
          <p:nvPr/>
        </p:nvSpPr>
        <p:spPr>
          <a:xfrm>
            <a:off x="3039821" y="4063441"/>
            <a:ext cx="431321" cy="39681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Овал 11"/>
          <p:cNvSpPr/>
          <p:nvPr/>
        </p:nvSpPr>
        <p:spPr>
          <a:xfrm>
            <a:off x="1490378" y="4049485"/>
            <a:ext cx="431321" cy="39681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Овал 12"/>
          <p:cNvSpPr/>
          <p:nvPr/>
        </p:nvSpPr>
        <p:spPr>
          <a:xfrm>
            <a:off x="898953" y="4037984"/>
            <a:ext cx="431321" cy="39681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Овал 13"/>
          <p:cNvSpPr/>
          <p:nvPr/>
        </p:nvSpPr>
        <p:spPr>
          <a:xfrm>
            <a:off x="112411" y="4019805"/>
            <a:ext cx="431321" cy="39681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Овал 15"/>
          <p:cNvSpPr/>
          <p:nvPr/>
        </p:nvSpPr>
        <p:spPr>
          <a:xfrm>
            <a:off x="3393940" y="3231417"/>
            <a:ext cx="793107" cy="3526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8:10</a:t>
            </a:r>
          </a:p>
        </p:txBody>
      </p:sp>
      <p:sp>
        <p:nvSpPr>
          <p:cNvPr id="17" name="Овал 16"/>
          <p:cNvSpPr/>
          <p:nvPr/>
        </p:nvSpPr>
        <p:spPr>
          <a:xfrm>
            <a:off x="891862" y="3252983"/>
            <a:ext cx="831012" cy="33108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1:3</a:t>
            </a:r>
          </a:p>
        </p:txBody>
      </p:sp>
      <p:sp>
        <p:nvSpPr>
          <p:cNvPr id="18" name="Овал 17"/>
          <p:cNvSpPr/>
          <p:nvPr/>
        </p:nvSpPr>
        <p:spPr>
          <a:xfrm>
            <a:off x="9018920" y="3988590"/>
            <a:ext cx="460074" cy="40256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84</a:t>
            </a:r>
          </a:p>
        </p:txBody>
      </p:sp>
      <p:sp>
        <p:nvSpPr>
          <p:cNvPr id="19" name="Овал 18"/>
          <p:cNvSpPr/>
          <p:nvPr/>
        </p:nvSpPr>
        <p:spPr>
          <a:xfrm>
            <a:off x="8340773" y="4003479"/>
            <a:ext cx="465829" cy="442822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0" name="Овал 19"/>
          <p:cNvSpPr/>
          <p:nvPr/>
        </p:nvSpPr>
        <p:spPr>
          <a:xfrm>
            <a:off x="7527427" y="4066743"/>
            <a:ext cx="617953" cy="38818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2" name="Овал 21"/>
          <p:cNvSpPr/>
          <p:nvPr/>
        </p:nvSpPr>
        <p:spPr>
          <a:xfrm>
            <a:off x="7438594" y="3100166"/>
            <a:ext cx="762718" cy="37072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18:25</a:t>
            </a:r>
          </a:p>
        </p:txBody>
      </p:sp>
      <p:sp>
        <p:nvSpPr>
          <p:cNvPr id="23" name="Овал 22"/>
          <p:cNvSpPr/>
          <p:nvPr/>
        </p:nvSpPr>
        <p:spPr>
          <a:xfrm>
            <a:off x="2164259" y="2302828"/>
            <a:ext cx="714555" cy="3816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7:10</a:t>
            </a:r>
          </a:p>
        </p:txBody>
      </p:sp>
      <p:sp>
        <p:nvSpPr>
          <p:cNvPr id="24" name="Овал 23"/>
          <p:cNvSpPr/>
          <p:nvPr/>
        </p:nvSpPr>
        <p:spPr>
          <a:xfrm>
            <a:off x="9202193" y="3240460"/>
            <a:ext cx="742874" cy="4025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84:99</a:t>
            </a:r>
          </a:p>
        </p:txBody>
      </p:sp>
      <p:sp>
        <p:nvSpPr>
          <p:cNvPr id="26" name="Овал 25"/>
          <p:cNvSpPr/>
          <p:nvPr/>
        </p:nvSpPr>
        <p:spPr>
          <a:xfrm>
            <a:off x="7286912" y="2287637"/>
            <a:ext cx="678614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r>
              <a:rPr lang="ru-RU" sz="1000" dirty="0">
                <a:solidFill>
                  <a:schemeClr val="tx1"/>
                </a:solidFill>
              </a:rPr>
              <a:t>17:70</a:t>
            </a: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r>
              <a:rPr lang="ru-RU" sz="10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6" name="Прямая со стрелкой 5"/>
          <p:cNvCxnSpPr>
            <a:stCxn id="17" idx="3"/>
            <a:endCxn id="14" idx="7"/>
          </p:cNvCxnSpPr>
          <p:nvPr/>
        </p:nvCxnSpPr>
        <p:spPr>
          <a:xfrm flipH="1">
            <a:off x="480567" y="3535580"/>
            <a:ext cx="532994" cy="5423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7" idx="4"/>
            <a:endCxn id="13" idx="0"/>
          </p:cNvCxnSpPr>
          <p:nvPr/>
        </p:nvCxnSpPr>
        <p:spPr>
          <a:xfrm flipH="1">
            <a:off x="1114614" y="3584066"/>
            <a:ext cx="192754" cy="453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6" idx="3"/>
            <a:endCxn id="11" idx="0"/>
          </p:cNvCxnSpPr>
          <p:nvPr/>
        </p:nvCxnSpPr>
        <p:spPr>
          <a:xfrm flipH="1">
            <a:off x="3255482" y="3532422"/>
            <a:ext cx="254606" cy="531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6" idx="5"/>
            <a:endCxn id="10" idx="0"/>
          </p:cNvCxnSpPr>
          <p:nvPr/>
        </p:nvCxnSpPr>
        <p:spPr>
          <a:xfrm>
            <a:off x="4070899" y="3532422"/>
            <a:ext cx="178797" cy="5170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5" idx="3"/>
            <a:endCxn id="9" idx="0"/>
          </p:cNvCxnSpPr>
          <p:nvPr/>
        </p:nvCxnSpPr>
        <p:spPr>
          <a:xfrm flipH="1">
            <a:off x="5020882" y="3522947"/>
            <a:ext cx="460866" cy="5672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5" idx="5"/>
            <a:endCxn id="8" idx="0"/>
          </p:cNvCxnSpPr>
          <p:nvPr/>
        </p:nvCxnSpPr>
        <p:spPr>
          <a:xfrm>
            <a:off x="6016605" y="3522947"/>
            <a:ext cx="233099" cy="554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2" idx="3"/>
          </p:cNvCxnSpPr>
          <p:nvPr/>
        </p:nvCxnSpPr>
        <p:spPr>
          <a:xfrm flipH="1">
            <a:off x="6904475" y="3416602"/>
            <a:ext cx="645816" cy="632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22" idx="5"/>
          </p:cNvCxnSpPr>
          <p:nvPr/>
        </p:nvCxnSpPr>
        <p:spPr>
          <a:xfrm>
            <a:off x="8089615" y="3416602"/>
            <a:ext cx="459834" cy="572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23" idx="5"/>
            <a:endCxn id="16" idx="0"/>
          </p:cNvCxnSpPr>
          <p:nvPr/>
        </p:nvCxnSpPr>
        <p:spPr>
          <a:xfrm>
            <a:off x="2774170" y="2628564"/>
            <a:ext cx="1016324" cy="6028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26" idx="3"/>
            <a:endCxn id="15" idx="7"/>
          </p:cNvCxnSpPr>
          <p:nvPr/>
        </p:nvCxnSpPr>
        <p:spPr>
          <a:xfrm flipH="1">
            <a:off x="6016605" y="2626340"/>
            <a:ext cx="1369688" cy="601497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26" idx="4"/>
            <a:endCxn id="22" idx="0"/>
          </p:cNvCxnSpPr>
          <p:nvPr/>
        </p:nvCxnSpPr>
        <p:spPr>
          <a:xfrm>
            <a:off x="7626219" y="2684452"/>
            <a:ext cx="193734" cy="415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" idx="2"/>
            <a:endCxn id="23" idx="7"/>
          </p:cNvCxnSpPr>
          <p:nvPr/>
        </p:nvCxnSpPr>
        <p:spPr>
          <a:xfrm flipH="1">
            <a:off x="2774170" y="2056658"/>
            <a:ext cx="1901812" cy="3020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" idx="6"/>
            <a:endCxn id="26" idx="1"/>
          </p:cNvCxnSpPr>
          <p:nvPr/>
        </p:nvCxnSpPr>
        <p:spPr>
          <a:xfrm>
            <a:off x="5544376" y="2056658"/>
            <a:ext cx="1841917" cy="289091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Овал 71"/>
          <p:cNvSpPr/>
          <p:nvPr/>
        </p:nvSpPr>
        <p:spPr>
          <a:xfrm>
            <a:off x="9684823" y="4003479"/>
            <a:ext cx="460074" cy="40256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99</a:t>
            </a:r>
          </a:p>
        </p:txBody>
      </p:sp>
      <p:cxnSp>
        <p:nvCxnSpPr>
          <p:cNvPr id="4105" name="Прямая со стрелкой 4104"/>
          <p:cNvCxnSpPr>
            <a:stCxn id="24" idx="3"/>
            <a:endCxn id="18" idx="0"/>
          </p:cNvCxnSpPr>
          <p:nvPr/>
        </p:nvCxnSpPr>
        <p:spPr>
          <a:xfrm flipH="1">
            <a:off x="9248957" y="3584066"/>
            <a:ext cx="62027" cy="404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Прямая со стрелкой 4106"/>
          <p:cNvCxnSpPr>
            <a:stCxn id="24" idx="5"/>
            <a:endCxn id="72" idx="0"/>
          </p:cNvCxnSpPr>
          <p:nvPr/>
        </p:nvCxnSpPr>
        <p:spPr>
          <a:xfrm>
            <a:off x="9836276" y="3584066"/>
            <a:ext cx="78584" cy="419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3" name="Прямая со стрелкой 4142"/>
          <p:cNvCxnSpPr>
            <a:stCxn id="26" idx="6"/>
          </p:cNvCxnSpPr>
          <p:nvPr/>
        </p:nvCxnSpPr>
        <p:spPr>
          <a:xfrm>
            <a:off x="7965526" y="2486045"/>
            <a:ext cx="1608104" cy="7453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7" name="Прямая со стрелкой 4146"/>
          <p:cNvCxnSpPr>
            <a:stCxn id="17" idx="5"/>
            <a:endCxn id="12" idx="0"/>
          </p:cNvCxnSpPr>
          <p:nvPr/>
        </p:nvCxnSpPr>
        <p:spPr>
          <a:xfrm>
            <a:off x="1601175" y="3535580"/>
            <a:ext cx="104864" cy="513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23" idx="3"/>
            <a:endCxn id="17" idx="0"/>
          </p:cNvCxnSpPr>
          <p:nvPr/>
        </p:nvCxnSpPr>
        <p:spPr>
          <a:xfrm flipH="1">
            <a:off x="1307368" y="2628564"/>
            <a:ext cx="961535" cy="62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22" idx="4"/>
          </p:cNvCxnSpPr>
          <p:nvPr/>
        </p:nvCxnSpPr>
        <p:spPr>
          <a:xfrm>
            <a:off x="7819953" y="3470894"/>
            <a:ext cx="0" cy="5872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38005" y="5594"/>
            <a:ext cx="2726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Insert (13)</a:t>
            </a:r>
            <a:endParaRPr lang="ru-RU" dirty="0"/>
          </a:p>
        </p:txBody>
      </p:sp>
      <p:sp>
        <p:nvSpPr>
          <p:cNvPr id="29" name="Овал 28"/>
          <p:cNvSpPr/>
          <p:nvPr/>
        </p:nvSpPr>
        <p:spPr>
          <a:xfrm>
            <a:off x="5307177" y="4024801"/>
            <a:ext cx="544578" cy="45856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13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35" name="Прямая со стрелкой 34"/>
          <p:cNvCxnSpPr>
            <a:stCxn id="15" idx="4"/>
            <a:endCxn id="29" idx="0"/>
          </p:cNvCxnSpPr>
          <p:nvPr/>
        </p:nvCxnSpPr>
        <p:spPr>
          <a:xfrm flipH="1">
            <a:off x="5579466" y="3584066"/>
            <a:ext cx="169711" cy="440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1" name="Рисунок 50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8911" y="2881291"/>
            <a:ext cx="25924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5405073" y="4425128"/>
            <a:ext cx="25924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747064" y="5100566"/>
            <a:ext cx="8570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у вершины </a:t>
            </a:r>
            <a:r>
              <a:rPr lang="en-US" dirty="0"/>
              <a:t>f </a:t>
            </a:r>
            <a:r>
              <a:rPr lang="ru-RU" dirty="0"/>
              <a:t>после добавления становится  3 сына, что допустимо</a:t>
            </a:r>
            <a:r>
              <a:rPr lang="en-US" dirty="0"/>
              <a:t>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корректируем метки  справочных вершин вдоль пути поиска</a:t>
            </a:r>
            <a:r>
              <a:rPr lang="en-US" dirty="0"/>
              <a:t>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завершаем процедуру добавления элемента </a:t>
            </a:r>
            <a:r>
              <a:rPr lang="en-US" dirty="0"/>
              <a:t>x;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328071" y="649661"/>
            <a:ext cx="6612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dirty="0"/>
              <a:t>Сначала осуществляем поиск отца </a:t>
            </a:r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ru-RU" dirty="0"/>
              <a:t> для добавляемого элемента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x </a:t>
            </a:r>
            <a:r>
              <a:rPr lang="ru-RU" dirty="0"/>
              <a:t>(в качестве </a:t>
            </a:r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ru-RU" dirty="0"/>
              <a:t> берём отца вершины </a:t>
            </a:r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n-US" dirty="0"/>
              <a:t>)</a:t>
            </a:r>
            <a:r>
              <a:rPr lang="ru-RU" dirty="0"/>
              <a:t>: </a:t>
            </a:r>
            <a:endParaRPr lang="en-US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4600743" y="4871275"/>
            <a:ext cx="197633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Объект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991816"/>
              </p:ext>
            </p:extLst>
          </p:nvPr>
        </p:nvGraphicFramePr>
        <p:xfrm>
          <a:off x="8240390" y="54839"/>
          <a:ext cx="3915669" cy="1411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8" name="Equation" r:id="rId4" imgW="4330440" imgH="1536480" progId="Equation.DSMT4">
                  <p:embed/>
                </p:oleObj>
              </mc:Choice>
              <mc:Fallback>
                <p:oleObj name="Equation" r:id="rId4" imgW="4330440" imgH="153648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0390" y="54839"/>
                        <a:ext cx="3915669" cy="141169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Овал 14"/>
          <p:cNvSpPr/>
          <p:nvPr/>
        </p:nvSpPr>
        <p:spPr>
          <a:xfrm>
            <a:off x="5370975" y="3166718"/>
            <a:ext cx="756403" cy="4173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r>
              <a:rPr lang="ru-RU" sz="1000" dirty="0">
                <a:solidFill>
                  <a:schemeClr val="tx1"/>
                </a:solidFill>
              </a:rPr>
              <a:t>11:17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5" name="Овал 54"/>
          <p:cNvSpPr/>
          <p:nvPr/>
        </p:nvSpPr>
        <p:spPr>
          <a:xfrm>
            <a:off x="5378089" y="3157029"/>
            <a:ext cx="756403" cy="41734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endParaRPr lang="ru-RU" sz="10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r>
              <a:rPr lang="ru-RU" sz="1000" dirty="0">
                <a:solidFill>
                  <a:schemeClr val="tx1"/>
                </a:solidFill>
                <a:highlight>
                  <a:srgbClr val="FFFF00"/>
                </a:highlight>
              </a:rPr>
              <a:t>11:13</a:t>
            </a:r>
          </a:p>
          <a:p>
            <a:pPr algn="ctr"/>
            <a:endParaRPr lang="ru-RU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0719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" grpId="0"/>
      <p:bldP spid="53" grpId="0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5630804" y="1745759"/>
            <a:ext cx="868394" cy="4923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10:99</a:t>
            </a:r>
          </a:p>
        </p:txBody>
      </p:sp>
      <p:sp>
        <p:nvSpPr>
          <p:cNvPr id="7" name="Овал 6"/>
          <p:cNvSpPr/>
          <p:nvPr/>
        </p:nvSpPr>
        <p:spPr>
          <a:xfrm>
            <a:off x="7706264" y="4031410"/>
            <a:ext cx="468606" cy="405443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8" name="Овал 7"/>
          <p:cNvSpPr/>
          <p:nvPr/>
        </p:nvSpPr>
        <p:spPr>
          <a:xfrm>
            <a:off x="6895380" y="4031410"/>
            <a:ext cx="505893" cy="405443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Овал 8"/>
          <p:cNvSpPr/>
          <p:nvPr/>
        </p:nvSpPr>
        <p:spPr>
          <a:xfrm>
            <a:off x="5894716" y="4040038"/>
            <a:ext cx="494581" cy="39681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" name="Овал 9"/>
          <p:cNvSpPr/>
          <p:nvPr/>
        </p:nvSpPr>
        <p:spPr>
          <a:xfrm>
            <a:off x="5023449" y="4031410"/>
            <a:ext cx="487393" cy="39681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Овал 10"/>
          <p:cNvSpPr/>
          <p:nvPr/>
        </p:nvSpPr>
        <p:spPr>
          <a:xfrm>
            <a:off x="4057271" y="4045365"/>
            <a:ext cx="431321" cy="39681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Овал 11"/>
          <p:cNvSpPr/>
          <p:nvPr/>
        </p:nvSpPr>
        <p:spPr>
          <a:xfrm>
            <a:off x="2063099" y="4008406"/>
            <a:ext cx="431321" cy="39681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Овал 13"/>
          <p:cNvSpPr/>
          <p:nvPr/>
        </p:nvSpPr>
        <p:spPr>
          <a:xfrm>
            <a:off x="1157017" y="4040038"/>
            <a:ext cx="431321" cy="39681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Овал 14"/>
          <p:cNvSpPr/>
          <p:nvPr/>
        </p:nvSpPr>
        <p:spPr>
          <a:xfrm>
            <a:off x="6388425" y="3148642"/>
            <a:ext cx="756403" cy="4173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r>
              <a:rPr lang="ru-RU" sz="1000" b="1" dirty="0">
                <a:solidFill>
                  <a:schemeClr val="tx1"/>
                </a:solidFill>
              </a:rPr>
              <a:t>11:17</a:t>
            </a:r>
          </a:p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4423061" y="3194769"/>
            <a:ext cx="793107" cy="3526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8:9</a:t>
            </a:r>
          </a:p>
        </p:txBody>
      </p:sp>
      <p:sp>
        <p:nvSpPr>
          <p:cNvPr id="17" name="Овал 16"/>
          <p:cNvSpPr/>
          <p:nvPr/>
        </p:nvSpPr>
        <p:spPr>
          <a:xfrm>
            <a:off x="1909312" y="3234907"/>
            <a:ext cx="831012" cy="33108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1:4</a:t>
            </a:r>
          </a:p>
        </p:txBody>
      </p:sp>
      <p:sp>
        <p:nvSpPr>
          <p:cNvPr id="18" name="Овал 17"/>
          <p:cNvSpPr/>
          <p:nvPr/>
        </p:nvSpPr>
        <p:spPr>
          <a:xfrm>
            <a:off x="10036370" y="3970514"/>
            <a:ext cx="460074" cy="40256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84</a:t>
            </a:r>
          </a:p>
        </p:txBody>
      </p:sp>
      <p:sp>
        <p:nvSpPr>
          <p:cNvPr id="19" name="Овал 18"/>
          <p:cNvSpPr/>
          <p:nvPr/>
        </p:nvSpPr>
        <p:spPr>
          <a:xfrm>
            <a:off x="9358223" y="3985403"/>
            <a:ext cx="465829" cy="442822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0" name="Овал 19"/>
          <p:cNvSpPr/>
          <p:nvPr/>
        </p:nvSpPr>
        <p:spPr>
          <a:xfrm>
            <a:off x="8544877" y="4048667"/>
            <a:ext cx="617953" cy="38818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2" name="Овал 21"/>
          <p:cNvSpPr/>
          <p:nvPr/>
        </p:nvSpPr>
        <p:spPr>
          <a:xfrm>
            <a:off x="8456044" y="3082090"/>
            <a:ext cx="762718" cy="37072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18:25</a:t>
            </a:r>
          </a:p>
        </p:txBody>
      </p:sp>
      <p:sp>
        <p:nvSpPr>
          <p:cNvPr id="23" name="Овал 22"/>
          <p:cNvSpPr/>
          <p:nvPr/>
        </p:nvSpPr>
        <p:spPr>
          <a:xfrm>
            <a:off x="3164949" y="2266066"/>
            <a:ext cx="714555" cy="3816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4:10</a:t>
            </a:r>
          </a:p>
        </p:txBody>
      </p:sp>
      <p:sp>
        <p:nvSpPr>
          <p:cNvPr id="24" name="Овал 23"/>
          <p:cNvSpPr/>
          <p:nvPr/>
        </p:nvSpPr>
        <p:spPr>
          <a:xfrm>
            <a:off x="10219643" y="3222384"/>
            <a:ext cx="742874" cy="4025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84:99</a:t>
            </a:r>
          </a:p>
        </p:txBody>
      </p:sp>
      <p:sp>
        <p:nvSpPr>
          <p:cNvPr id="26" name="Овал 25"/>
          <p:cNvSpPr/>
          <p:nvPr/>
        </p:nvSpPr>
        <p:spPr>
          <a:xfrm>
            <a:off x="8304362" y="2269561"/>
            <a:ext cx="678614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r>
              <a:rPr lang="ru-RU" sz="1000" b="1" dirty="0">
                <a:solidFill>
                  <a:schemeClr val="tx1"/>
                </a:solidFill>
              </a:rPr>
              <a:t>17:70</a:t>
            </a: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6" name="Прямая со стрелкой 5"/>
          <p:cNvCxnSpPr>
            <a:cxnSpLocks/>
            <a:stCxn id="17" idx="3"/>
            <a:endCxn id="14" idx="7"/>
          </p:cNvCxnSpPr>
          <p:nvPr/>
        </p:nvCxnSpPr>
        <p:spPr>
          <a:xfrm flipH="1">
            <a:off x="1525173" y="3517504"/>
            <a:ext cx="505838" cy="580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6" idx="3"/>
            <a:endCxn id="11" idx="0"/>
          </p:cNvCxnSpPr>
          <p:nvPr/>
        </p:nvCxnSpPr>
        <p:spPr>
          <a:xfrm flipH="1">
            <a:off x="4272932" y="3495774"/>
            <a:ext cx="266277" cy="549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6" idx="5"/>
            <a:endCxn id="10" idx="0"/>
          </p:cNvCxnSpPr>
          <p:nvPr/>
        </p:nvCxnSpPr>
        <p:spPr>
          <a:xfrm>
            <a:off x="5100020" y="3495774"/>
            <a:ext cx="167126" cy="5356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5" idx="3"/>
            <a:endCxn id="9" idx="0"/>
          </p:cNvCxnSpPr>
          <p:nvPr/>
        </p:nvCxnSpPr>
        <p:spPr>
          <a:xfrm flipH="1">
            <a:off x="6142007" y="3504871"/>
            <a:ext cx="357191" cy="535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5" idx="5"/>
            <a:endCxn id="8" idx="0"/>
          </p:cNvCxnSpPr>
          <p:nvPr/>
        </p:nvCxnSpPr>
        <p:spPr>
          <a:xfrm>
            <a:off x="7034055" y="3504871"/>
            <a:ext cx="114272" cy="5265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cxnSpLocks/>
            <a:stCxn id="22" idx="3"/>
            <a:endCxn id="7" idx="0"/>
          </p:cNvCxnSpPr>
          <p:nvPr/>
        </p:nvCxnSpPr>
        <p:spPr>
          <a:xfrm flipH="1">
            <a:off x="7940567" y="3398526"/>
            <a:ext cx="627174" cy="632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cxnSpLocks/>
            <a:stCxn id="22" idx="5"/>
            <a:endCxn id="19" idx="0"/>
          </p:cNvCxnSpPr>
          <p:nvPr/>
        </p:nvCxnSpPr>
        <p:spPr>
          <a:xfrm>
            <a:off x="9107065" y="3398526"/>
            <a:ext cx="484073" cy="58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23" idx="5"/>
            <a:endCxn id="16" idx="0"/>
          </p:cNvCxnSpPr>
          <p:nvPr/>
        </p:nvCxnSpPr>
        <p:spPr>
          <a:xfrm>
            <a:off x="3774860" y="2591802"/>
            <a:ext cx="1044755" cy="602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26" idx="3"/>
            <a:endCxn id="15" idx="7"/>
          </p:cNvCxnSpPr>
          <p:nvPr/>
        </p:nvCxnSpPr>
        <p:spPr>
          <a:xfrm flipH="1">
            <a:off x="7034055" y="2608264"/>
            <a:ext cx="1369688" cy="601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26" idx="4"/>
            <a:endCxn id="22" idx="0"/>
          </p:cNvCxnSpPr>
          <p:nvPr/>
        </p:nvCxnSpPr>
        <p:spPr>
          <a:xfrm>
            <a:off x="8643669" y="2666376"/>
            <a:ext cx="193734" cy="415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" idx="2"/>
            <a:endCxn id="23" idx="7"/>
          </p:cNvCxnSpPr>
          <p:nvPr/>
        </p:nvCxnSpPr>
        <p:spPr>
          <a:xfrm flipH="1">
            <a:off x="3774860" y="1991929"/>
            <a:ext cx="1855944" cy="3300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" idx="6"/>
            <a:endCxn id="26" idx="1"/>
          </p:cNvCxnSpPr>
          <p:nvPr/>
        </p:nvCxnSpPr>
        <p:spPr>
          <a:xfrm>
            <a:off x="6499198" y="1991929"/>
            <a:ext cx="1904545" cy="3357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Овал 71"/>
          <p:cNvSpPr/>
          <p:nvPr/>
        </p:nvSpPr>
        <p:spPr>
          <a:xfrm>
            <a:off x="10702273" y="3985403"/>
            <a:ext cx="460074" cy="40256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99</a:t>
            </a:r>
          </a:p>
        </p:txBody>
      </p:sp>
      <p:cxnSp>
        <p:nvCxnSpPr>
          <p:cNvPr id="4105" name="Прямая со стрелкой 4104"/>
          <p:cNvCxnSpPr>
            <a:stCxn id="24" idx="3"/>
            <a:endCxn id="18" idx="0"/>
          </p:cNvCxnSpPr>
          <p:nvPr/>
        </p:nvCxnSpPr>
        <p:spPr>
          <a:xfrm flipH="1">
            <a:off x="10266407" y="3565990"/>
            <a:ext cx="62027" cy="404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Прямая со стрелкой 4106"/>
          <p:cNvCxnSpPr>
            <a:stCxn id="24" idx="5"/>
            <a:endCxn id="72" idx="0"/>
          </p:cNvCxnSpPr>
          <p:nvPr/>
        </p:nvCxnSpPr>
        <p:spPr>
          <a:xfrm>
            <a:off x="10853726" y="3565990"/>
            <a:ext cx="78584" cy="419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3" name="Прямая со стрелкой 4142"/>
          <p:cNvCxnSpPr>
            <a:cxnSpLocks/>
            <a:stCxn id="26" idx="6"/>
            <a:endCxn id="24" idx="0"/>
          </p:cNvCxnSpPr>
          <p:nvPr/>
        </p:nvCxnSpPr>
        <p:spPr>
          <a:xfrm>
            <a:off x="8982976" y="2467969"/>
            <a:ext cx="1608104" cy="7544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23" idx="3"/>
            <a:endCxn id="17" idx="0"/>
          </p:cNvCxnSpPr>
          <p:nvPr/>
        </p:nvCxnSpPr>
        <p:spPr>
          <a:xfrm flipH="1">
            <a:off x="2324818" y="2591802"/>
            <a:ext cx="944775" cy="6431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cxnSpLocks/>
            <a:stCxn id="22" idx="4"/>
            <a:endCxn id="20" idx="0"/>
          </p:cNvCxnSpPr>
          <p:nvPr/>
        </p:nvCxnSpPr>
        <p:spPr>
          <a:xfrm>
            <a:off x="8837403" y="3452818"/>
            <a:ext cx="16451" cy="5958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4542593" y="4035689"/>
            <a:ext cx="431321" cy="39681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1" name="Прямая со стрелкой 20"/>
          <p:cNvCxnSpPr>
            <a:stCxn id="16" idx="4"/>
            <a:endCxn id="45" idx="0"/>
          </p:cNvCxnSpPr>
          <p:nvPr/>
        </p:nvCxnSpPr>
        <p:spPr>
          <a:xfrm flipH="1">
            <a:off x="4758254" y="3547418"/>
            <a:ext cx="61361" cy="488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5177747" y="3011055"/>
            <a:ext cx="179344" cy="198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7" idx="4"/>
            <a:endCxn id="12" idx="0"/>
          </p:cNvCxnSpPr>
          <p:nvPr/>
        </p:nvCxnSpPr>
        <p:spPr>
          <a:xfrm flipH="1">
            <a:off x="2278760" y="3565990"/>
            <a:ext cx="46058" cy="442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/>
          <p:cNvSpPr/>
          <p:nvPr/>
        </p:nvSpPr>
        <p:spPr>
          <a:xfrm>
            <a:off x="3443209" y="4039868"/>
            <a:ext cx="431321" cy="425737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1" name="Прямая со стрелкой 40"/>
          <p:cNvCxnSpPr>
            <a:stCxn id="16" idx="2"/>
            <a:endCxn id="53" idx="0"/>
          </p:cNvCxnSpPr>
          <p:nvPr/>
        </p:nvCxnSpPr>
        <p:spPr>
          <a:xfrm flipH="1">
            <a:off x="3658870" y="3371094"/>
            <a:ext cx="764191" cy="66877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3304751" y="3158237"/>
            <a:ext cx="627232" cy="465017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</a:rPr>
              <a:t>5:8</a:t>
            </a:r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>
            <a:off x="4334188" y="3624944"/>
            <a:ext cx="180370" cy="1342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>
            <a:off x="4137891" y="3504871"/>
            <a:ext cx="135041" cy="1183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2" idx="4"/>
            <a:endCxn id="53" idx="0"/>
          </p:cNvCxnSpPr>
          <p:nvPr/>
        </p:nvCxnSpPr>
        <p:spPr>
          <a:xfrm>
            <a:off x="3618367" y="3623254"/>
            <a:ext cx="40503" cy="4166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cxnSpLocks/>
            <a:stCxn id="74" idx="4"/>
            <a:endCxn id="42" idx="0"/>
          </p:cNvCxnSpPr>
          <p:nvPr/>
        </p:nvCxnSpPr>
        <p:spPr>
          <a:xfrm>
            <a:off x="3522227" y="2647690"/>
            <a:ext cx="96140" cy="51054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42" idx="5"/>
            <a:endCxn id="11" idx="0"/>
          </p:cNvCxnSpPr>
          <p:nvPr/>
        </p:nvCxnSpPr>
        <p:spPr>
          <a:xfrm>
            <a:off x="3840127" y="3555154"/>
            <a:ext cx="432805" cy="4902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224894" y="172122"/>
            <a:ext cx="2726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Insert (5)</a:t>
            </a:r>
            <a:endParaRPr lang="ru-RU" sz="2400" dirty="0"/>
          </a:p>
        </p:txBody>
      </p:sp>
      <p:graphicFrame>
        <p:nvGraphicFramePr>
          <p:cNvPr id="64" name="Объект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504366"/>
              </p:ext>
            </p:extLst>
          </p:nvPr>
        </p:nvGraphicFramePr>
        <p:xfrm>
          <a:off x="8125724" y="172122"/>
          <a:ext cx="3915669" cy="1411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2" name="Equation" r:id="rId5" imgW="4330440" imgH="1536480" progId="Equation.DSMT4">
                  <p:embed/>
                </p:oleObj>
              </mc:Choice>
              <mc:Fallback>
                <p:oleObj name="Equation" r:id="rId5" imgW="4330440" imgH="153648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5724" y="172122"/>
                        <a:ext cx="3915669" cy="141169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Овал 73"/>
          <p:cNvSpPr/>
          <p:nvPr/>
        </p:nvSpPr>
        <p:spPr>
          <a:xfrm>
            <a:off x="3164949" y="2266066"/>
            <a:ext cx="714555" cy="381624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4:</a:t>
            </a:r>
            <a:r>
              <a:rPr lang="en-US" sz="1000" b="1" dirty="0">
                <a:solidFill>
                  <a:schemeClr val="tx1"/>
                </a:solidFill>
              </a:rPr>
              <a:t>8</a:t>
            </a:r>
            <a:endParaRPr lang="ru-RU" sz="1000" b="1" dirty="0">
              <a:solidFill>
                <a:schemeClr val="tx1"/>
              </a:solidFill>
            </a:endParaRPr>
          </a:p>
        </p:txBody>
      </p:sp>
      <p:grpSp>
        <p:nvGrpSpPr>
          <p:cNvPr id="29" name="Группа 28"/>
          <p:cNvGrpSpPr/>
          <p:nvPr/>
        </p:nvGrpSpPr>
        <p:grpSpPr>
          <a:xfrm>
            <a:off x="4417654" y="3154082"/>
            <a:ext cx="793107" cy="397693"/>
            <a:chOff x="10039567" y="1108953"/>
            <a:chExt cx="793107" cy="397693"/>
          </a:xfrm>
          <a:noFill/>
        </p:grpSpPr>
        <p:sp>
          <p:nvSpPr>
            <p:cNvPr id="66" name="Овал 65"/>
            <p:cNvSpPr/>
            <p:nvPr/>
          </p:nvSpPr>
          <p:spPr>
            <a:xfrm>
              <a:off x="10039567" y="1153997"/>
              <a:ext cx="793107" cy="352649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126494" y="1108953"/>
              <a:ext cx="18473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ru-RU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195060" y="1205807"/>
              <a:ext cx="592979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b="1" dirty="0"/>
                <a:t>9:10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7677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42" grpId="0" animBg="1"/>
      <p:bldP spid="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Группа 87"/>
          <p:cNvGrpSpPr/>
          <p:nvPr/>
        </p:nvGrpSpPr>
        <p:grpSpPr>
          <a:xfrm>
            <a:off x="5335525" y="1147145"/>
            <a:ext cx="3821252" cy="1481487"/>
            <a:chOff x="435009" y="4492725"/>
            <a:chExt cx="3821252" cy="1481487"/>
          </a:xfrm>
        </p:grpSpPr>
        <p:sp>
          <p:nvSpPr>
            <p:cNvPr id="35" name="Овал 34"/>
            <p:cNvSpPr/>
            <p:nvPr/>
          </p:nvSpPr>
          <p:spPr>
            <a:xfrm>
              <a:off x="1705161" y="4492725"/>
              <a:ext cx="690169" cy="44813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6:7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Овал 35"/>
            <p:cNvSpPr/>
            <p:nvPr/>
          </p:nvSpPr>
          <p:spPr>
            <a:xfrm>
              <a:off x="2772419" y="5483382"/>
              <a:ext cx="467363" cy="448135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7" name="Овал 36"/>
            <p:cNvSpPr/>
            <p:nvPr/>
          </p:nvSpPr>
          <p:spPr>
            <a:xfrm>
              <a:off x="1705161" y="5526077"/>
              <a:ext cx="589096" cy="448135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8" name="Овал 37"/>
            <p:cNvSpPr/>
            <p:nvPr/>
          </p:nvSpPr>
          <p:spPr>
            <a:xfrm>
              <a:off x="435009" y="5483383"/>
              <a:ext cx="547979" cy="448135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9" name="Прямая со стрелкой 38"/>
            <p:cNvCxnSpPr>
              <a:stCxn id="35" idx="2"/>
              <a:endCxn id="38" idx="7"/>
            </p:cNvCxnSpPr>
            <p:nvPr/>
          </p:nvCxnSpPr>
          <p:spPr>
            <a:xfrm flipH="1">
              <a:off x="902738" y="4716793"/>
              <a:ext cx="802423" cy="8322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stCxn id="35" idx="4"/>
              <a:endCxn id="37" idx="0"/>
            </p:cNvCxnSpPr>
            <p:nvPr/>
          </p:nvCxnSpPr>
          <p:spPr>
            <a:xfrm flipH="1">
              <a:off x="1999709" y="4940860"/>
              <a:ext cx="50537" cy="5852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Овал 42"/>
            <p:cNvSpPr/>
            <p:nvPr/>
          </p:nvSpPr>
          <p:spPr>
            <a:xfrm>
              <a:off x="3717944" y="5526076"/>
              <a:ext cx="538317" cy="39852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87" name="Группа 86"/>
          <p:cNvGrpSpPr/>
          <p:nvPr/>
        </p:nvGrpSpPr>
        <p:grpSpPr>
          <a:xfrm>
            <a:off x="554741" y="1181962"/>
            <a:ext cx="2923761" cy="1347170"/>
            <a:chOff x="662608" y="2089147"/>
            <a:chExt cx="2923761" cy="1347170"/>
          </a:xfrm>
        </p:grpSpPr>
        <p:sp>
          <p:nvSpPr>
            <p:cNvPr id="7" name="Овал 6"/>
            <p:cNvSpPr/>
            <p:nvPr/>
          </p:nvSpPr>
          <p:spPr>
            <a:xfrm>
              <a:off x="1938130" y="2089147"/>
              <a:ext cx="685800" cy="407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6</a:t>
              </a:r>
              <a:r>
                <a:rPr lang="en-US" b="1" dirty="0">
                  <a:solidFill>
                    <a:schemeClr val="tx1"/>
                  </a:solidFill>
                </a:rPr>
                <a:t>:7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3009900" y="2989987"/>
              <a:ext cx="576469" cy="407505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" name="Овал 8"/>
            <p:cNvSpPr/>
            <p:nvPr/>
          </p:nvSpPr>
          <p:spPr>
            <a:xfrm>
              <a:off x="1938130" y="3028812"/>
              <a:ext cx="576469" cy="407505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662608" y="2989988"/>
              <a:ext cx="576469" cy="407505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2" name="Прямая со стрелкой 11"/>
            <p:cNvCxnSpPr>
              <a:stCxn id="7" idx="2"/>
              <a:endCxn id="10" idx="7"/>
            </p:cNvCxnSpPr>
            <p:nvPr/>
          </p:nvCxnSpPr>
          <p:spPr>
            <a:xfrm flipH="1">
              <a:off x="1154655" y="2292900"/>
              <a:ext cx="783475" cy="7567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7" idx="4"/>
              <a:endCxn id="9" idx="0"/>
            </p:cNvCxnSpPr>
            <p:nvPr/>
          </p:nvCxnSpPr>
          <p:spPr>
            <a:xfrm flipH="1">
              <a:off x="2226365" y="2496652"/>
              <a:ext cx="54665" cy="5321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73"/>
            <p:cNvCxnSpPr>
              <a:stCxn id="7" idx="5"/>
              <a:endCxn id="8" idx="0"/>
            </p:cNvCxnSpPr>
            <p:nvPr/>
          </p:nvCxnSpPr>
          <p:spPr>
            <a:xfrm>
              <a:off x="2523497" y="2436974"/>
              <a:ext cx="774638" cy="5530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Прямая со стрелкой 77"/>
          <p:cNvCxnSpPr>
            <a:stCxn id="35" idx="5"/>
            <a:endCxn id="36" idx="0"/>
          </p:cNvCxnSpPr>
          <p:nvPr/>
        </p:nvCxnSpPr>
        <p:spPr>
          <a:xfrm>
            <a:off x="7194773" y="1529652"/>
            <a:ext cx="711844" cy="608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211786" y="1026471"/>
            <a:ext cx="25840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i="1" dirty="0"/>
              <a:t>f</a:t>
            </a:r>
            <a:endParaRPr lang="ru-RU" b="1" i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9101765" y="2361869"/>
            <a:ext cx="293670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i="1" dirty="0"/>
              <a:t>v</a:t>
            </a:r>
            <a:endParaRPr lang="ru-RU" b="1" i="1" dirty="0"/>
          </a:p>
        </p:txBody>
      </p:sp>
      <p:grpSp>
        <p:nvGrpSpPr>
          <p:cNvPr id="118" name="Группа 117"/>
          <p:cNvGrpSpPr/>
          <p:nvPr/>
        </p:nvGrpSpPr>
        <p:grpSpPr>
          <a:xfrm>
            <a:off x="2594910" y="3431135"/>
            <a:ext cx="3671888" cy="2532549"/>
            <a:chOff x="7007488" y="2496651"/>
            <a:chExt cx="3671888" cy="2532549"/>
          </a:xfrm>
        </p:grpSpPr>
        <p:sp>
          <p:nvSpPr>
            <p:cNvPr id="59" name="Овал 58"/>
            <p:cNvSpPr/>
            <p:nvPr/>
          </p:nvSpPr>
          <p:spPr>
            <a:xfrm>
              <a:off x="7653457" y="3478613"/>
              <a:ext cx="724709" cy="4690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6:7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8928044" y="4505158"/>
              <a:ext cx="492934" cy="469037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1" name="Овал 60"/>
            <p:cNvSpPr/>
            <p:nvPr/>
          </p:nvSpPr>
          <p:spPr>
            <a:xfrm>
              <a:off x="8030350" y="4508235"/>
              <a:ext cx="534442" cy="469037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2" name="Овал 61"/>
            <p:cNvSpPr/>
            <p:nvPr/>
          </p:nvSpPr>
          <p:spPr>
            <a:xfrm>
              <a:off x="7007488" y="4560163"/>
              <a:ext cx="571478" cy="469037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65" name="Прямая со стрелкой 64"/>
            <p:cNvCxnSpPr>
              <a:stCxn id="59" idx="4"/>
              <a:endCxn id="61" idx="0"/>
            </p:cNvCxnSpPr>
            <p:nvPr/>
          </p:nvCxnSpPr>
          <p:spPr>
            <a:xfrm>
              <a:off x="8015813" y="3947650"/>
              <a:ext cx="281759" cy="5605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Овал 65"/>
            <p:cNvSpPr/>
            <p:nvPr/>
          </p:nvSpPr>
          <p:spPr>
            <a:xfrm>
              <a:off x="9852718" y="4545101"/>
              <a:ext cx="493918" cy="43217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8" name="Овал 67"/>
            <p:cNvSpPr/>
            <p:nvPr/>
          </p:nvSpPr>
          <p:spPr>
            <a:xfrm>
              <a:off x="9304685" y="3512794"/>
              <a:ext cx="689390" cy="469037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8</a:t>
              </a:r>
              <a:r>
                <a:rPr lang="en-US" b="1" dirty="0">
                  <a:solidFill>
                    <a:schemeClr val="tx1"/>
                  </a:solidFill>
                </a:rPr>
                <a:t>:9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Прямая со стрелкой 97"/>
            <p:cNvCxnSpPr>
              <a:stCxn id="68" idx="3"/>
              <a:endCxn id="60" idx="0"/>
            </p:cNvCxnSpPr>
            <p:nvPr/>
          </p:nvCxnSpPr>
          <p:spPr>
            <a:xfrm flipH="1">
              <a:off x="9174511" y="3913142"/>
              <a:ext cx="231132" cy="5920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>
              <a:stCxn id="68" idx="5"/>
              <a:endCxn id="66" idx="0"/>
            </p:cNvCxnSpPr>
            <p:nvPr/>
          </p:nvCxnSpPr>
          <p:spPr>
            <a:xfrm>
              <a:off x="9893117" y="3913142"/>
              <a:ext cx="206561" cy="6319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>
              <a:stCxn id="59" idx="3"/>
              <a:endCxn id="62" idx="0"/>
            </p:cNvCxnSpPr>
            <p:nvPr/>
          </p:nvCxnSpPr>
          <p:spPr>
            <a:xfrm flipH="1">
              <a:off x="7293227" y="3878961"/>
              <a:ext cx="466361" cy="6812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Овал 105"/>
            <p:cNvSpPr/>
            <p:nvPr/>
          </p:nvSpPr>
          <p:spPr>
            <a:xfrm>
              <a:off x="8612299" y="2529512"/>
              <a:ext cx="692386" cy="52258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7:9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Прямая со стрелкой 107"/>
            <p:cNvCxnSpPr>
              <a:stCxn id="106" idx="3"/>
              <a:endCxn id="59" idx="0"/>
            </p:cNvCxnSpPr>
            <p:nvPr/>
          </p:nvCxnSpPr>
          <p:spPr>
            <a:xfrm flipH="1">
              <a:off x="8015813" y="2975569"/>
              <a:ext cx="697885" cy="5030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 стрелкой 109"/>
            <p:cNvCxnSpPr>
              <a:stCxn id="106" idx="5"/>
              <a:endCxn id="68" idx="0"/>
            </p:cNvCxnSpPr>
            <p:nvPr/>
          </p:nvCxnSpPr>
          <p:spPr>
            <a:xfrm>
              <a:off x="9203287" y="2975569"/>
              <a:ext cx="446093" cy="5372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7360838" y="3370688"/>
              <a:ext cx="251456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f</a:t>
              </a:r>
              <a:endParaRPr lang="ru-RU" b="1" i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0057974" y="3397491"/>
              <a:ext cx="338356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f’</a:t>
              </a:r>
              <a:endParaRPr lang="ru-RU" b="1" i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0396330" y="4509069"/>
              <a:ext cx="283046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v</a:t>
              </a:r>
              <a:endParaRPr lang="ru-RU" b="1" i="1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9456820" y="2496651"/>
              <a:ext cx="259354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r</a:t>
              </a:r>
              <a:endParaRPr lang="ru-RU" b="1" i="1" dirty="0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200970" y="195967"/>
            <a:ext cx="655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Случай увеличения высоты дерева после добавления элемента.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4" name="Рисунок 4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00970" y="607400"/>
            <a:ext cx="1920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Insert (9)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75913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46082" y="98743"/>
            <a:ext cx="7139045" cy="64902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Удаление элемента</a:t>
            </a:r>
          </a:p>
        </p:txBody>
      </p:sp>
      <p:sp>
        <p:nvSpPr>
          <p:cNvPr id="4" name="Овал 3"/>
          <p:cNvSpPr/>
          <p:nvPr/>
        </p:nvSpPr>
        <p:spPr>
          <a:xfrm>
            <a:off x="5392372" y="906377"/>
            <a:ext cx="868394" cy="4923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10:99</a:t>
            </a:r>
          </a:p>
        </p:txBody>
      </p:sp>
      <p:sp>
        <p:nvSpPr>
          <p:cNvPr id="7" name="Овал 6"/>
          <p:cNvSpPr/>
          <p:nvPr/>
        </p:nvSpPr>
        <p:spPr>
          <a:xfrm>
            <a:off x="7477527" y="3131536"/>
            <a:ext cx="468606" cy="405443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8" name="Овал 7"/>
          <p:cNvSpPr/>
          <p:nvPr/>
        </p:nvSpPr>
        <p:spPr>
          <a:xfrm>
            <a:off x="6666643" y="3131536"/>
            <a:ext cx="505893" cy="405443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Овал 8"/>
          <p:cNvSpPr/>
          <p:nvPr/>
        </p:nvSpPr>
        <p:spPr>
          <a:xfrm>
            <a:off x="5693619" y="3140164"/>
            <a:ext cx="494581" cy="39681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" name="Овал 9"/>
          <p:cNvSpPr/>
          <p:nvPr/>
        </p:nvSpPr>
        <p:spPr>
          <a:xfrm>
            <a:off x="4822352" y="3131536"/>
            <a:ext cx="487393" cy="39681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Овал 10"/>
          <p:cNvSpPr/>
          <p:nvPr/>
        </p:nvSpPr>
        <p:spPr>
          <a:xfrm>
            <a:off x="3856174" y="3145491"/>
            <a:ext cx="431321" cy="39681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Овал 11"/>
          <p:cNvSpPr/>
          <p:nvPr/>
        </p:nvSpPr>
        <p:spPr>
          <a:xfrm>
            <a:off x="2306731" y="3131535"/>
            <a:ext cx="431321" cy="39681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Овал 12"/>
          <p:cNvSpPr/>
          <p:nvPr/>
        </p:nvSpPr>
        <p:spPr>
          <a:xfrm>
            <a:off x="1746304" y="3120034"/>
            <a:ext cx="431321" cy="39681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Овал 13"/>
          <p:cNvSpPr/>
          <p:nvPr/>
        </p:nvSpPr>
        <p:spPr>
          <a:xfrm>
            <a:off x="986918" y="3140164"/>
            <a:ext cx="431321" cy="39681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Овал 14"/>
          <p:cNvSpPr/>
          <p:nvPr/>
        </p:nvSpPr>
        <p:spPr>
          <a:xfrm>
            <a:off x="6159688" y="2248768"/>
            <a:ext cx="756403" cy="4173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r>
              <a:rPr lang="ru-RU" sz="1000" b="1" dirty="0">
                <a:solidFill>
                  <a:schemeClr val="tx1"/>
                </a:solidFill>
              </a:rPr>
              <a:t>11:17</a:t>
            </a:r>
          </a:p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4182653" y="2313467"/>
            <a:ext cx="793107" cy="3526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8:10</a:t>
            </a:r>
          </a:p>
        </p:txBody>
      </p:sp>
      <p:sp>
        <p:nvSpPr>
          <p:cNvPr id="17" name="Овал 16"/>
          <p:cNvSpPr/>
          <p:nvPr/>
        </p:nvSpPr>
        <p:spPr>
          <a:xfrm>
            <a:off x="1680575" y="2335033"/>
            <a:ext cx="831012" cy="33108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1:3</a:t>
            </a:r>
          </a:p>
        </p:txBody>
      </p:sp>
      <p:sp>
        <p:nvSpPr>
          <p:cNvPr id="18" name="Овал 17"/>
          <p:cNvSpPr/>
          <p:nvPr/>
        </p:nvSpPr>
        <p:spPr>
          <a:xfrm>
            <a:off x="9807633" y="3070640"/>
            <a:ext cx="460074" cy="40256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84</a:t>
            </a:r>
          </a:p>
        </p:txBody>
      </p:sp>
      <p:sp>
        <p:nvSpPr>
          <p:cNvPr id="19" name="Овал 18"/>
          <p:cNvSpPr/>
          <p:nvPr/>
        </p:nvSpPr>
        <p:spPr>
          <a:xfrm>
            <a:off x="9129486" y="3085529"/>
            <a:ext cx="465829" cy="442822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0" name="Овал 19"/>
          <p:cNvSpPr/>
          <p:nvPr/>
        </p:nvSpPr>
        <p:spPr>
          <a:xfrm>
            <a:off x="8288411" y="3099906"/>
            <a:ext cx="465828" cy="437073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2" name="Овал 21"/>
          <p:cNvSpPr/>
          <p:nvPr/>
        </p:nvSpPr>
        <p:spPr>
          <a:xfrm>
            <a:off x="8227307" y="2182216"/>
            <a:ext cx="762718" cy="37072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18:25</a:t>
            </a:r>
          </a:p>
        </p:txBody>
      </p:sp>
      <p:sp>
        <p:nvSpPr>
          <p:cNvPr id="23" name="Овал 22"/>
          <p:cNvSpPr/>
          <p:nvPr/>
        </p:nvSpPr>
        <p:spPr>
          <a:xfrm>
            <a:off x="2952972" y="1384878"/>
            <a:ext cx="714555" cy="3816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7:10</a:t>
            </a:r>
          </a:p>
        </p:txBody>
      </p:sp>
      <p:sp>
        <p:nvSpPr>
          <p:cNvPr id="24" name="Овал 23"/>
          <p:cNvSpPr/>
          <p:nvPr/>
        </p:nvSpPr>
        <p:spPr>
          <a:xfrm>
            <a:off x="9990906" y="2322510"/>
            <a:ext cx="742874" cy="4025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84:99</a:t>
            </a:r>
          </a:p>
        </p:txBody>
      </p:sp>
      <p:sp>
        <p:nvSpPr>
          <p:cNvPr id="26" name="Овал 25"/>
          <p:cNvSpPr/>
          <p:nvPr/>
        </p:nvSpPr>
        <p:spPr>
          <a:xfrm>
            <a:off x="8075625" y="1369687"/>
            <a:ext cx="678614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r>
              <a:rPr lang="ru-RU" sz="1000" b="1" dirty="0">
                <a:solidFill>
                  <a:schemeClr val="tx1"/>
                </a:solidFill>
              </a:rPr>
              <a:t>17:70</a:t>
            </a: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6" name="Прямая со стрелкой 5"/>
          <p:cNvCxnSpPr>
            <a:stCxn id="17" idx="3"/>
            <a:endCxn id="14" idx="7"/>
          </p:cNvCxnSpPr>
          <p:nvPr/>
        </p:nvCxnSpPr>
        <p:spPr>
          <a:xfrm flipH="1">
            <a:off x="1355074" y="2617630"/>
            <a:ext cx="447200" cy="580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7" idx="4"/>
            <a:endCxn id="13" idx="0"/>
          </p:cNvCxnSpPr>
          <p:nvPr/>
        </p:nvCxnSpPr>
        <p:spPr>
          <a:xfrm flipH="1">
            <a:off x="1961965" y="2666116"/>
            <a:ext cx="134116" cy="453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6" idx="3"/>
            <a:endCxn id="11" idx="0"/>
          </p:cNvCxnSpPr>
          <p:nvPr/>
        </p:nvCxnSpPr>
        <p:spPr>
          <a:xfrm flipH="1">
            <a:off x="4071835" y="2614472"/>
            <a:ext cx="226966" cy="531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6" idx="5"/>
            <a:endCxn id="10" idx="0"/>
          </p:cNvCxnSpPr>
          <p:nvPr/>
        </p:nvCxnSpPr>
        <p:spPr>
          <a:xfrm>
            <a:off x="4859612" y="2614472"/>
            <a:ext cx="206437" cy="5170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5" idx="3"/>
            <a:endCxn id="9" idx="0"/>
          </p:cNvCxnSpPr>
          <p:nvPr/>
        </p:nvCxnSpPr>
        <p:spPr>
          <a:xfrm flipH="1">
            <a:off x="5940910" y="2604997"/>
            <a:ext cx="329551" cy="535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5" idx="5"/>
            <a:endCxn id="8" idx="0"/>
          </p:cNvCxnSpPr>
          <p:nvPr/>
        </p:nvCxnSpPr>
        <p:spPr>
          <a:xfrm>
            <a:off x="6805318" y="2604997"/>
            <a:ext cx="114272" cy="5265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2" idx="3"/>
          </p:cNvCxnSpPr>
          <p:nvPr/>
        </p:nvCxnSpPr>
        <p:spPr>
          <a:xfrm flipH="1">
            <a:off x="7693188" y="2498652"/>
            <a:ext cx="645816" cy="632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>
            <a:off x="8540874" y="2552843"/>
            <a:ext cx="53839" cy="5326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22" idx="5"/>
          </p:cNvCxnSpPr>
          <p:nvPr/>
        </p:nvCxnSpPr>
        <p:spPr>
          <a:xfrm>
            <a:off x="8878328" y="2498652"/>
            <a:ext cx="459834" cy="572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23" idx="5"/>
            <a:endCxn id="16" idx="0"/>
          </p:cNvCxnSpPr>
          <p:nvPr/>
        </p:nvCxnSpPr>
        <p:spPr>
          <a:xfrm>
            <a:off x="3562883" y="1710614"/>
            <a:ext cx="1016324" cy="6028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26" idx="3"/>
            <a:endCxn id="15" idx="7"/>
          </p:cNvCxnSpPr>
          <p:nvPr/>
        </p:nvCxnSpPr>
        <p:spPr>
          <a:xfrm flipH="1">
            <a:off x="6805318" y="1708390"/>
            <a:ext cx="1369688" cy="601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26" idx="4"/>
            <a:endCxn id="22" idx="0"/>
          </p:cNvCxnSpPr>
          <p:nvPr/>
        </p:nvCxnSpPr>
        <p:spPr>
          <a:xfrm>
            <a:off x="8414932" y="1766502"/>
            <a:ext cx="193734" cy="415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" idx="2"/>
            <a:endCxn id="23" idx="7"/>
          </p:cNvCxnSpPr>
          <p:nvPr/>
        </p:nvCxnSpPr>
        <p:spPr>
          <a:xfrm flipH="1">
            <a:off x="3562883" y="1152547"/>
            <a:ext cx="1829489" cy="2882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" idx="6"/>
            <a:endCxn id="26" idx="1"/>
          </p:cNvCxnSpPr>
          <p:nvPr/>
        </p:nvCxnSpPr>
        <p:spPr>
          <a:xfrm>
            <a:off x="6260766" y="1152547"/>
            <a:ext cx="1914240" cy="275252"/>
          </a:xfrm>
          <a:prstGeom prst="straightConnector1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Овал 71"/>
          <p:cNvSpPr/>
          <p:nvPr/>
        </p:nvSpPr>
        <p:spPr>
          <a:xfrm>
            <a:off x="10473536" y="3085529"/>
            <a:ext cx="460074" cy="40256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99</a:t>
            </a:r>
          </a:p>
        </p:txBody>
      </p:sp>
      <p:cxnSp>
        <p:nvCxnSpPr>
          <p:cNvPr id="4105" name="Прямая со стрелкой 4104"/>
          <p:cNvCxnSpPr>
            <a:stCxn id="24" idx="3"/>
            <a:endCxn id="18" idx="0"/>
          </p:cNvCxnSpPr>
          <p:nvPr/>
        </p:nvCxnSpPr>
        <p:spPr>
          <a:xfrm flipH="1">
            <a:off x="10037670" y="2666116"/>
            <a:ext cx="62027" cy="404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Прямая со стрелкой 4106"/>
          <p:cNvCxnSpPr>
            <a:stCxn id="24" idx="5"/>
            <a:endCxn id="72" idx="0"/>
          </p:cNvCxnSpPr>
          <p:nvPr/>
        </p:nvCxnSpPr>
        <p:spPr>
          <a:xfrm>
            <a:off x="10624989" y="2666116"/>
            <a:ext cx="78584" cy="419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3" name="Прямая со стрелкой 4142"/>
          <p:cNvCxnSpPr>
            <a:stCxn id="26" idx="6"/>
          </p:cNvCxnSpPr>
          <p:nvPr/>
        </p:nvCxnSpPr>
        <p:spPr>
          <a:xfrm>
            <a:off x="8754239" y="1568095"/>
            <a:ext cx="1608104" cy="7453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7" name="Прямая со стрелкой 4146"/>
          <p:cNvCxnSpPr>
            <a:stCxn id="17" idx="5"/>
            <a:endCxn id="12" idx="0"/>
          </p:cNvCxnSpPr>
          <p:nvPr/>
        </p:nvCxnSpPr>
        <p:spPr>
          <a:xfrm>
            <a:off x="2389888" y="2617630"/>
            <a:ext cx="132504" cy="513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23" idx="3"/>
            <a:endCxn id="17" idx="0"/>
          </p:cNvCxnSpPr>
          <p:nvPr/>
        </p:nvCxnSpPr>
        <p:spPr>
          <a:xfrm flipH="1">
            <a:off x="2096081" y="1710614"/>
            <a:ext cx="961535" cy="62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8409" y="4147524"/>
            <a:ext cx="866788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ru-RU" dirty="0"/>
              <a:t>Удаляем вершину. </a:t>
            </a:r>
            <a:endParaRPr lang="en-US" dirty="0"/>
          </a:p>
          <a:p>
            <a:pPr>
              <a:spcAft>
                <a:spcPts val="800"/>
              </a:spcAft>
            </a:pPr>
            <a:r>
              <a:rPr lang="ru-RU" dirty="0"/>
              <a:t>Если у отца </a:t>
            </a:r>
            <a:r>
              <a:rPr lang="en-US" b="1" i="1" dirty="0"/>
              <a:t>f</a:t>
            </a:r>
            <a:r>
              <a:rPr lang="en-US" b="1" dirty="0"/>
              <a:t> </a:t>
            </a:r>
            <a:r>
              <a:rPr lang="ru-RU" dirty="0"/>
              <a:t>удаляемой вершины останется 2 сына, то это допустимо для 2-3-дерева. </a:t>
            </a:r>
            <a:endParaRPr lang="en-US" dirty="0"/>
          </a:p>
          <a:p>
            <a:pPr>
              <a:spcAft>
                <a:spcPts val="800"/>
              </a:spcAft>
            </a:pPr>
            <a:r>
              <a:rPr lang="ru-RU" dirty="0"/>
              <a:t>Корректируем метки справочных вершин</a:t>
            </a:r>
            <a:r>
              <a:rPr lang="en-US" dirty="0"/>
              <a:t> </a:t>
            </a:r>
            <a:r>
              <a:rPr lang="ru-RU" dirty="0"/>
              <a:t>вдоль пути поиска.</a:t>
            </a:r>
          </a:p>
          <a:p>
            <a:pPr>
              <a:spcAft>
                <a:spcPts val="800"/>
              </a:spcAft>
            </a:pPr>
            <a:r>
              <a:rPr lang="ru-RU" dirty="0"/>
              <a:t>Завершаем процедуру удаления.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41446" y="1986977"/>
            <a:ext cx="25840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b="1" i="1" dirty="0"/>
              <a:t>f</a:t>
            </a:r>
            <a:endParaRPr lang="ru-RU" b="1" i="1" dirty="0"/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>
            <a:off x="8469874" y="2805876"/>
            <a:ext cx="236784" cy="16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1" name="Рисунок 5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7" name="Прямая соединительная линия 36"/>
          <p:cNvCxnSpPr/>
          <p:nvPr/>
        </p:nvCxnSpPr>
        <p:spPr>
          <a:xfrm flipH="1">
            <a:off x="8223021" y="3035000"/>
            <a:ext cx="505339" cy="4879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3110" y="601330"/>
            <a:ext cx="2726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Delete (25)</a:t>
            </a:r>
            <a:endParaRPr lang="ru-RU" sz="2400" b="1" dirty="0"/>
          </a:p>
        </p:txBody>
      </p:sp>
      <p:sp>
        <p:nvSpPr>
          <p:cNvPr id="59" name="Овал 58"/>
          <p:cNvSpPr/>
          <p:nvPr/>
        </p:nvSpPr>
        <p:spPr>
          <a:xfrm>
            <a:off x="8227307" y="2189326"/>
            <a:ext cx="762718" cy="37072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18:70</a:t>
            </a:r>
          </a:p>
        </p:txBody>
      </p:sp>
    </p:spTree>
    <p:extLst>
      <p:ext uri="{BB962C8B-B14F-4D97-AF65-F5344CB8AC3E}">
        <p14:creationId xmlns:p14="http://schemas.microsoft.com/office/powerpoint/2010/main" val="336130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/>
      <p:bldP spid="30" grpId="1"/>
      <p:bldP spid="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Овал 74"/>
          <p:cNvSpPr/>
          <p:nvPr/>
        </p:nvSpPr>
        <p:spPr>
          <a:xfrm>
            <a:off x="2172032" y="3164101"/>
            <a:ext cx="284405" cy="32639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2179516" y="3841245"/>
            <a:ext cx="284405" cy="326396"/>
          </a:xfrm>
          <a:prstGeom prst="ellipse">
            <a:avLst/>
          </a:prstGeom>
          <a:solidFill>
            <a:srgbClr val="FF5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3732377" y="4375062"/>
            <a:ext cx="284405" cy="326396"/>
          </a:xfrm>
          <a:prstGeom prst="ellipse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/>
          <p:cNvSpPr/>
          <p:nvPr/>
        </p:nvSpPr>
        <p:spPr>
          <a:xfrm>
            <a:off x="3702162" y="3841245"/>
            <a:ext cx="284405" cy="32639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3172967" y="4410947"/>
            <a:ext cx="284405" cy="326396"/>
          </a:xfrm>
          <a:prstGeom prst="ellipse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1346991" y="4504768"/>
            <a:ext cx="284405" cy="32639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/>
          <p:cNvSpPr/>
          <p:nvPr/>
        </p:nvSpPr>
        <p:spPr>
          <a:xfrm>
            <a:off x="470485" y="4515328"/>
            <a:ext cx="284405" cy="32639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335834" y="4408846"/>
            <a:ext cx="284405" cy="326396"/>
          </a:xfrm>
          <a:prstGeom prst="ellipse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/>
          <p:cNvSpPr/>
          <p:nvPr/>
        </p:nvSpPr>
        <p:spPr>
          <a:xfrm>
            <a:off x="906765" y="3912067"/>
            <a:ext cx="284405" cy="32639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6" name="Прямая со стрелкой 85"/>
          <p:cNvCxnSpPr>
            <a:stCxn id="75" idx="2"/>
            <a:endCxn id="85" idx="0"/>
          </p:cNvCxnSpPr>
          <p:nvPr/>
        </p:nvCxnSpPr>
        <p:spPr>
          <a:xfrm flipH="1">
            <a:off x="1048967" y="3327299"/>
            <a:ext cx="1123065" cy="584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75" idx="4"/>
            <a:endCxn id="76" idx="0"/>
          </p:cNvCxnSpPr>
          <p:nvPr/>
        </p:nvCxnSpPr>
        <p:spPr>
          <a:xfrm>
            <a:off x="2314235" y="3490497"/>
            <a:ext cx="7484" cy="350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75" idx="6"/>
            <a:endCxn id="78" idx="1"/>
          </p:cNvCxnSpPr>
          <p:nvPr/>
        </p:nvCxnSpPr>
        <p:spPr>
          <a:xfrm>
            <a:off x="2456437" y="3327299"/>
            <a:ext cx="1287375" cy="561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78" idx="3"/>
            <a:endCxn id="79" idx="7"/>
          </p:cNvCxnSpPr>
          <p:nvPr/>
        </p:nvCxnSpPr>
        <p:spPr>
          <a:xfrm flipH="1">
            <a:off x="3415722" y="4119841"/>
            <a:ext cx="328090" cy="338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78" idx="4"/>
            <a:endCxn id="77" idx="0"/>
          </p:cNvCxnSpPr>
          <p:nvPr/>
        </p:nvCxnSpPr>
        <p:spPr>
          <a:xfrm>
            <a:off x="3844365" y="4167641"/>
            <a:ext cx="30215" cy="2074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78" idx="5"/>
            <a:endCxn id="84" idx="0"/>
          </p:cNvCxnSpPr>
          <p:nvPr/>
        </p:nvCxnSpPr>
        <p:spPr>
          <a:xfrm>
            <a:off x="3944916" y="4119841"/>
            <a:ext cx="533120" cy="2890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471405" y="3795880"/>
            <a:ext cx="59420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v=f</a:t>
            </a:r>
            <a:endParaRPr lang="ru-RU" i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524812" y="5146999"/>
            <a:ext cx="3693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рекурсивно продолжаем удаление:</a:t>
            </a:r>
          </a:p>
          <a:p>
            <a:r>
              <a:rPr lang="en-US" dirty="0"/>
              <a:t>v=f</a:t>
            </a:r>
          </a:p>
          <a:p>
            <a:r>
              <a:rPr lang="en-US" dirty="0"/>
              <a:t>f=f’</a:t>
            </a:r>
            <a:endParaRPr lang="ru-RU" dirty="0"/>
          </a:p>
        </p:txBody>
      </p:sp>
      <p:sp>
        <p:nvSpPr>
          <p:cNvPr id="161" name="TextBox 160"/>
          <p:cNvSpPr txBox="1"/>
          <p:nvPr/>
        </p:nvSpPr>
        <p:spPr>
          <a:xfrm>
            <a:off x="500274" y="3830584"/>
            <a:ext cx="42491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0" name="Рисунок 5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737095" y="976176"/>
            <a:ext cx="30954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случай, когда у отца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b="1" i="1" dirty="0"/>
              <a:t>f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 </a:t>
            </a:r>
            <a:r>
              <a:rPr lang="ru-RU" dirty="0"/>
              <a:t>удаляемой вершины</a:t>
            </a:r>
            <a:r>
              <a:rPr lang="en-US" dirty="0"/>
              <a:t> </a:t>
            </a:r>
            <a:r>
              <a:rPr lang="en-US" b="1" dirty="0"/>
              <a:t>v</a:t>
            </a:r>
            <a:r>
              <a:rPr lang="ru-RU" dirty="0"/>
              <a:t> останется только один сын</a:t>
            </a:r>
            <a:r>
              <a:rPr lang="en-US" dirty="0"/>
              <a:t>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ru-RU" dirty="0"/>
              <a:t>:</a:t>
            </a:r>
          </a:p>
        </p:txBody>
      </p:sp>
      <p:grpSp>
        <p:nvGrpSpPr>
          <p:cNvPr id="29" name="Группа 28"/>
          <p:cNvGrpSpPr/>
          <p:nvPr/>
        </p:nvGrpSpPr>
        <p:grpSpPr>
          <a:xfrm>
            <a:off x="4399953" y="119056"/>
            <a:ext cx="4753378" cy="2104412"/>
            <a:chOff x="2187067" y="528493"/>
            <a:chExt cx="7118231" cy="2877310"/>
          </a:xfrm>
        </p:grpSpPr>
        <p:sp>
          <p:nvSpPr>
            <p:cNvPr id="11" name="Овал 10"/>
            <p:cNvSpPr/>
            <p:nvPr/>
          </p:nvSpPr>
          <p:spPr>
            <a:xfrm>
              <a:off x="5072603" y="756326"/>
              <a:ext cx="49170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085542" y="1704838"/>
              <a:ext cx="49170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7726544" y="2505657"/>
              <a:ext cx="491706" cy="457200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718038" y="1704838"/>
              <a:ext cx="49170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6665615" y="2505657"/>
              <a:ext cx="491706" cy="457200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5597376" y="2494155"/>
              <a:ext cx="49170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4580897" y="2494155"/>
              <a:ext cx="491706" cy="457200"/>
            </a:xfrm>
            <a:prstGeom prst="ellipse">
              <a:avLst/>
            </a:prstGeom>
            <a:solidFill>
              <a:srgbClr val="FF006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3449399" y="2505657"/>
              <a:ext cx="491706" cy="457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2187067" y="2505657"/>
              <a:ext cx="491706" cy="457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/>
            <p:cNvSpPr/>
            <p:nvPr/>
          </p:nvSpPr>
          <p:spPr>
            <a:xfrm>
              <a:off x="8813592" y="2499907"/>
              <a:ext cx="491706" cy="457200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/>
            <p:cNvSpPr/>
            <p:nvPr/>
          </p:nvSpPr>
          <p:spPr>
            <a:xfrm>
              <a:off x="2885087" y="1804042"/>
              <a:ext cx="49170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3" name="Прямая со стрелкой 52"/>
            <p:cNvCxnSpPr>
              <a:stCxn id="11" idx="2"/>
              <a:endCxn id="26" idx="0"/>
            </p:cNvCxnSpPr>
            <p:nvPr/>
          </p:nvCxnSpPr>
          <p:spPr>
            <a:xfrm flipH="1">
              <a:off x="3130940" y="984926"/>
              <a:ext cx="1941663" cy="8191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/>
            <p:cNvCxnSpPr>
              <a:stCxn id="11" idx="4"/>
              <a:endCxn id="16" idx="0"/>
            </p:cNvCxnSpPr>
            <p:nvPr/>
          </p:nvCxnSpPr>
          <p:spPr>
            <a:xfrm>
              <a:off x="5318456" y="1213526"/>
              <a:ext cx="12939" cy="4913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 стрелкой 56"/>
            <p:cNvCxnSpPr>
              <a:stCxn id="11" idx="6"/>
              <a:endCxn id="18" idx="1"/>
            </p:cNvCxnSpPr>
            <p:nvPr/>
          </p:nvCxnSpPr>
          <p:spPr>
            <a:xfrm>
              <a:off x="5564309" y="984926"/>
              <a:ext cx="2225738" cy="786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>
              <a:stCxn id="26" idx="3"/>
              <a:endCxn id="23" idx="0"/>
            </p:cNvCxnSpPr>
            <p:nvPr/>
          </p:nvCxnSpPr>
          <p:spPr>
            <a:xfrm flipH="1">
              <a:off x="2432920" y="2194287"/>
              <a:ext cx="524176" cy="311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 стрелкой 60"/>
            <p:cNvCxnSpPr>
              <a:stCxn id="26" idx="5"/>
              <a:endCxn id="22" idx="0"/>
            </p:cNvCxnSpPr>
            <p:nvPr/>
          </p:nvCxnSpPr>
          <p:spPr>
            <a:xfrm>
              <a:off x="3304784" y="2194287"/>
              <a:ext cx="390468" cy="311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 стрелкой 62"/>
            <p:cNvCxnSpPr>
              <a:stCxn id="16" idx="3"/>
              <a:endCxn id="21" idx="0"/>
            </p:cNvCxnSpPr>
            <p:nvPr/>
          </p:nvCxnSpPr>
          <p:spPr>
            <a:xfrm flipH="1">
              <a:off x="4826750" y="2095083"/>
              <a:ext cx="330801" cy="3990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/>
            <p:cNvCxnSpPr>
              <a:stCxn id="16" idx="5"/>
              <a:endCxn id="20" idx="0"/>
            </p:cNvCxnSpPr>
            <p:nvPr/>
          </p:nvCxnSpPr>
          <p:spPr>
            <a:xfrm>
              <a:off x="5505239" y="2095083"/>
              <a:ext cx="337990" cy="3990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>
              <a:stCxn id="18" idx="3"/>
              <a:endCxn id="19" idx="7"/>
            </p:cNvCxnSpPr>
            <p:nvPr/>
          </p:nvCxnSpPr>
          <p:spPr>
            <a:xfrm flipH="1">
              <a:off x="7085312" y="2095083"/>
              <a:ext cx="704735" cy="4775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 стрелкой 68"/>
            <p:cNvCxnSpPr>
              <a:stCxn id="18" idx="4"/>
              <a:endCxn id="17" idx="0"/>
            </p:cNvCxnSpPr>
            <p:nvPr/>
          </p:nvCxnSpPr>
          <p:spPr>
            <a:xfrm>
              <a:off x="7963891" y="2162038"/>
              <a:ext cx="8506" cy="3436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>
              <a:stCxn id="18" idx="5"/>
              <a:endCxn id="25" idx="0"/>
            </p:cNvCxnSpPr>
            <p:nvPr/>
          </p:nvCxnSpPr>
          <p:spPr>
            <a:xfrm>
              <a:off x="8137735" y="2095083"/>
              <a:ext cx="921710" cy="404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4673212" y="2900825"/>
              <a:ext cx="430172" cy="50497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v</a:t>
              </a:r>
              <a:endParaRPr lang="ru-RU" i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690043" y="1671658"/>
              <a:ext cx="382162" cy="50497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endParaRPr lang="ru-RU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236028" y="1608028"/>
              <a:ext cx="557400" cy="50497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  <a:r>
                <a:rPr lang="en-US" baseline="-25000" dirty="0"/>
                <a:t>1</a:t>
              </a:r>
              <a:endParaRPr lang="ru-RU" baseline="-250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473122" y="528493"/>
              <a:ext cx="458978" cy="50497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f'</a:t>
              </a:r>
              <a:endParaRPr lang="ru-RU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157321" y="1645010"/>
              <a:ext cx="557400" cy="50497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  <a:r>
                <a:rPr lang="en-US" baseline="-25000" dirty="0"/>
                <a:t>2</a:t>
              </a:r>
              <a:endParaRPr lang="ru-RU" baseline="-25000" dirty="0"/>
            </a:p>
          </p:txBody>
        </p:sp>
        <p:cxnSp>
          <p:nvCxnSpPr>
            <p:cNvPr id="102" name="Прямая соединительная линия 101"/>
            <p:cNvCxnSpPr/>
            <p:nvPr/>
          </p:nvCxnSpPr>
          <p:spPr>
            <a:xfrm>
              <a:off x="4478576" y="2490198"/>
              <a:ext cx="704612" cy="5662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>
            <a:xfrm flipH="1">
              <a:off x="4529948" y="2420791"/>
              <a:ext cx="580844" cy="6469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Овал 69"/>
          <p:cNvSpPr/>
          <p:nvPr/>
        </p:nvSpPr>
        <p:spPr>
          <a:xfrm>
            <a:off x="923678" y="4506687"/>
            <a:ext cx="284405" cy="32639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stCxn id="85" idx="4"/>
            <a:endCxn id="70" idx="0"/>
          </p:cNvCxnSpPr>
          <p:nvPr/>
        </p:nvCxnSpPr>
        <p:spPr>
          <a:xfrm>
            <a:off x="1048968" y="4238463"/>
            <a:ext cx="16913" cy="2682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85" idx="4"/>
            <a:endCxn id="80" idx="0"/>
          </p:cNvCxnSpPr>
          <p:nvPr/>
        </p:nvCxnSpPr>
        <p:spPr>
          <a:xfrm>
            <a:off x="1048968" y="4238463"/>
            <a:ext cx="440226" cy="266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85" idx="4"/>
            <a:endCxn id="83" idx="0"/>
          </p:cNvCxnSpPr>
          <p:nvPr/>
        </p:nvCxnSpPr>
        <p:spPr>
          <a:xfrm flipH="1">
            <a:off x="612688" y="4238463"/>
            <a:ext cx="436280" cy="276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8077768" y="3033813"/>
            <a:ext cx="284405" cy="32639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8085252" y="3667387"/>
            <a:ext cx="284405" cy="32639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Овал 95"/>
          <p:cNvSpPr/>
          <p:nvPr/>
        </p:nvSpPr>
        <p:spPr>
          <a:xfrm>
            <a:off x="9318757" y="4257155"/>
            <a:ext cx="284405" cy="326395"/>
          </a:xfrm>
          <a:prstGeom prst="ellipse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Овал 96"/>
          <p:cNvSpPr/>
          <p:nvPr/>
        </p:nvSpPr>
        <p:spPr>
          <a:xfrm>
            <a:off x="9607897" y="3667387"/>
            <a:ext cx="284405" cy="32639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Овал 98"/>
          <p:cNvSpPr/>
          <p:nvPr/>
        </p:nvSpPr>
        <p:spPr>
          <a:xfrm>
            <a:off x="8353628" y="4267932"/>
            <a:ext cx="284405" cy="326396"/>
          </a:xfrm>
          <a:prstGeom prst="ellipse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Овал 99"/>
          <p:cNvSpPr/>
          <p:nvPr/>
        </p:nvSpPr>
        <p:spPr>
          <a:xfrm>
            <a:off x="7837694" y="4257155"/>
            <a:ext cx="284405" cy="32639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Овал 100"/>
          <p:cNvSpPr/>
          <p:nvPr/>
        </p:nvSpPr>
        <p:spPr>
          <a:xfrm>
            <a:off x="6408763" y="4282662"/>
            <a:ext cx="284405" cy="32639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Овал 102"/>
          <p:cNvSpPr/>
          <p:nvPr/>
        </p:nvSpPr>
        <p:spPr>
          <a:xfrm>
            <a:off x="10133445" y="4280267"/>
            <a:ext cx="284405" cy="326395"/>
          </a:xfrm>
          <a:prstGeom prst="ellipse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Овал 104"/>
          <p:cNvSpPr/>
          <p:nvPr/>
        </p:nvSpPr>
        <p:spPr>
          <a:xfrm>
            <a:off x="6812500" y="3738209"/>
            <a:ext cx="284405" cy="32639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6" name="Прямая со стрелкой 105"/>
          <p:cNvCxnSpPr>
            <a:stCxn id="91" idx="2"/>
            <a:endCxn id="105" idx="0"/>
          </p:cNvCxnSpPr>
          <p:nvPr/>
        </p:nvCxnSpPr>
        <p:spPr>
          <a:xfrm flipH="1">
            <a:off x="6954703" y="3197011"/>
            <a:ext cx="1123065" cy="5411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>
            <a:stCxn id="91" idx="4"/>
            <a:endCxn id="92" idx="0"/>
          </p:cNvCxnSpPr>
          <p:nvPr/>
        </p:nvCxnSpPr>
        <p:spPr>
          <a:xfrm>
            <a:off x="8219971" y="3360208"/>
            <a:ext cx="7484" cy="3071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91" idx="6"/>
            <a:endCxn id="97" idx="1"/>
          </p:cNvCxnSpPr>
          <p:nvPr/>
        </p:nvCxnSpPr>
        <p:spPr>
          <a:xfrm>
            <a:off x="8362173" y="3197011"/>
            <a:ext cx="1287374" cy="5181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stCxn id="97" idx="4"/>
            <a:endCxn id="96" idx="0"/>
          </p:cNvCxnSpPr>
          <p:nvPr/>
        </p:nvCxnSpPr>
        <p:spPr>
          <a:xfrm flipH="1">
            <a:off x="9460960" y="3993782"/>
            <a:ext cx="289140" cy="263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97" idx="5"/>
            <a:endCxn id="103" idx="0"/>
          </p:cNvCxnSpPr>
          <p:nvPr/>
        </p:nvCxnSpPr>
        <p:spPr>
          <a:xfrm>
            <a:off x="9850652" y="3945983"/>
            <a:ext cx="424996" cy="334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Овал 117"/>
          <p:cNvSpPr/>
          <p:nvPr/>
        </p:nvSpPr>
        <p:spPr>
          <a:xfrm>
            <a:off x="7114055" y="4278556"/>
            <a:ext cx="284405" cy="32639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9" name="Прямая со стрелкой 118"/>
          <p:cNvCxnSpPr>
            <a:stCxn id="105" idx="4"/>
            <a:endCxn id="118" idx="0"/>
          </p:cNvCxnSpPr>
          <p:nvPr/>
        </p:nvCxnSpPr>
        <p:spPr>
          <a:xfrm>
            <a:off x="6954703" y="4064604"/>
            <a:ext cx="301555" cy="21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105" idx="4"/>
            <a:endCxn id="101" idx="0"/>
          </p:cNvCxnSpPr>
          <p:nvPr/>
        </p:nvCxnSpPr>
        <p:spPr>
          <a:xfrm flipH="1">
            <a:off x="6550966" y="4064604"/>
            <a:ext cx="403737" cy="2180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9261490" y="3632030"/>
            <a:ext cx="37221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5156710" y="267785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или</a:t>
            </a:r>
          </a:p>
        </p:txBody>
      </p:sp>
      <p:cxnSp>
        <p:nvCxnSpPr>
          <p:cNvPr id="40" name="Прямая со стрелкой 39"/>
          <p:cNvCxnSpPr>
            <a:stCxn id="92" idx="4"/>
            <a:endCxn id="100" idx="0"/>
          </p:cNvCxnSpPr>
          <p:nvPr/>
        </p:nvCxnSpPr>
        <p:spPr>
          <a:xfrm flipH="1">
            <a:off x="7979897" y="3993782"/>
            <a:ext cx="247558" cy="263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92" idx="4"/>
            <a:endCxn id="99" idx="0"/>
          </p:cNvCxnSpPr>
          <p:nvPr/>
        </p:nvCxnSpPr>
        <p:spPr>
          <a:xfrm>
            <a:off x="8227455" y="3993782"/>
            <a:ext cx="268376" cy="2741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8362011" y="3630536"/>
            <a:ext cx="25519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124" name="TextBox 123"/>
          <p:cNvSpPr txBox="1"/>
          <p:nvPr/>
        </p:nvSpPr>
        <p:spPr>
          <a:xfrm>
            <a:off x="6319480" y="4975832"/>
            <a:ext cx="490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корректируем метки на пути от корня до </a:t>
            </a:r>
            <a:r>
              <a:rPr lang="en-US" dirty="0"/>
              <a:t>f;</a:t>
            </a:r>
            <a:endParaRPr lang="ru-RU" dirty="0"/>
          </a:p>
          <a:p>
            <a:r>
              <a:rPr lang="ru-RU" dirty="0"/>
              <a:t>удаление завершено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125" name="TextBox 124"/>
          <p:cNvSpPr txBox="1"/>
          <p:nvPr/>
        </p:nvSpPr>
        <p:spPr>
          <a:xfrm>
            <a:off x="2443739" y="2915297"/>
            <a:ext cx="59420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f=f’</a:t>
            </a:r>
            <a:endParaRPr lang="ru-RU" i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693168" y="18572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onsolas" panose="020B0609020204030204" pitchFamily="49" charset="0"/>
              </a:rPr>
              <a:t>x</a:t>
            </a:r>
            <a:endParaRPr lang="ru-RU" b="1" i="1" dirty="0">
              <a:latin typeface="Consolas" panose="020B0609020204030204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326447" y="476329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endParaRPr lang="ru-RU" i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7845030" y="4488476"/>
            <a:ext cx="28405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endParaRPr lang="ru-RU" i="1" dirty="0"/>
          </a:p>
        </p:txBody>
      </p:sp>
      <p:cxnSp>
        <p:nvCxnSpPr>
          <p:cNvPr id="54" name="Прямая со стрелкой 53"/>
          <p:cNvCxnSpPr/>
          <p:nvPr/>
        </p:nvCxnSpPr>
        <p:spPr>
          <a:xfrm flipH="1">
            <a:off x="4564127" y="3092317"/>
            <a:ext cx="582210" cy="57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>
            <a:off x="5780162" y="3092317"/>
            <a:ext cx="478154" cy="645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2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3" grpId="0" animBg="1"/>
      <p:bldP spid="84" grpId="0" animBg="1"/>
      <p:bldP spid="85" grpId="0" animBg="1"/>
      <p:bldP spid="157" grpId="0"/>
      <p:bldP spid="159" grpId="0"/>
      <p:bldP spid="161" grpId="0"/>
      <p:bldP spid="70" grpId="0" animBg="1"/>
      <p:bldP spid="91" grpId="0" animBg="1"/>
      <p:bldP spid="92" grpId="0" animBg="1"/>
      <p:bldP spid="96" grpId="0" animBg="1"/>
      <p:bldP spid="97" grpId="0" animBg="1"/>
      <p:bldP spid="99" grpId="0" animBg="1"/>
      <p:bldP spid="100" grpId="0" animBg="1"/>
      <p:bldP spid="101" grpId="0" animBg="1"/>
      <p:bldP spid="103" grpId="0" animBg="1"/>
      <p:bldP spid="105" grpId="0" animBg="1"/>
      <p:bldP spid="118" grpId="0" animBg="1"/>
      <p:bldP spid="122" grpId="0"/>
      <p:bldP spid="38" grpId="0"/>
      <p:bldP spid="123" grpId="0"/>
      <p:bldP spid="124" grpId="0"/>
      <p:bldP spid="125" grpId="0"/>
      <p:bldP spid="128" grpId="0"/>
      <p:bldP spid="1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469843" y="234752"/>
            <a:ext cx="9177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После удаления вершины </a:t>
            </a:r>
            <a:r>
              <a:rPr lang="en-US" sz="2400" b="1" dirty="0"/>
              <a:t>v</a:t>
            </a:r>
            <a:r>
              <a:rPr lang="en-US" sz="2400" dirty="0"/>
              <a:t> </a:t>
            </a:r>
            <a:r>
              <a:rPr lang="ru-RU" sz="2400" dirty="0"/>
              <a:t>высота дерева может уменьшится на 1:</a:t>
            </a:r>
          </a:p>
        </p:txBody>
      </p:sp>
      <p:grpSp>
        <p:nvGrpSpPr>
          <p:cNvPr id="258" name="Группа 257"/>
          <p:cNvGrpSpPr/>
          <p:nvPr/>
        </p:nvGrpSpPr>
        <p:grpSpPr>
          <a:xfrm>
            <a:off x="6009142" y="4464585"/>
            <a:ext cx="1733012" cy="1622357"/>
            <a:chOff x="3807419" y="5148931"/>
            <a:chExt cx="1733012" cy="1622357"/>
          </a:xfrm>
        </p:grpSpPr>
        <p:sp>
          <p:nvSpPr>
            <p:cNvPr id="199" name="Овал 198"/>
            <p:cNvSpPr/>
            <p:nvPr/>
          </p:nvSpPr>
          <p:spPr>
            <a:xfrm>
              <a:off x="5044135" y="6304929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00" name="Овал 199"/>
            <p:cNvSpPr/>
            <p:nvPr/>
          </p:nvSpPr>
          <p:spPr>
            <a:xfrm>
              <a:off x="3807419" y="6264834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01" name="Овал 200"/>
            <p:cNvSpPr/>
            <p:nvPr/>
          </p:nvSpPr>
          <p:spPr>
            <a:xfrm>
              <a:off x="4340791" y="5567219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202" name="Прямая со стрелкой 201"/>
            <p:cNvCxnSpPr>
              <a:stCxn id="201" idx="3"/>
              <a:endCxn id="200" idx="0"/>
            </p:cNvCxnSpPr>
            <p:nvPr/>
          </p:nvCxnSpPr>
          <p:spPr>
            <a:xfrm flipH="1">
              <a:off x="4055567" y="5965281"/>
              <a:ext cx="357905" cy="2995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Овал 202"/>
            <p:cNvSpPr/>
            <p:nvPr/>
          </p:nvSpPr>
          <p:spPr>
            <a:xfrm>
              <a:off x="4418845" y="6304929"/>
              <a:ext cx="49170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206" name="Прямая со стрелкой 205"/>
            <p:cNvCxnSpPr>
              <a:stCxn id="201" idx="4"/>
              <a:endCxn id="203" idx="0"/>
            </p:cNvCxnSpPr>
            <p:nvPr/>
          </p:nvCxnSpPr>
          <p:spPr>
            <a:xfrm>
              <a:off x="4588939" y="6033578"/>
              <a:ext cx="75759" cy="2713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Прямая со стрелкой 206"/>
            <p:cNvCxnSpPr>
              <a:stCxn id="201" idx="5"/>
              <a:endCxn id="199" idx="0"/>
            </p:cNvCxnSpPr>
            <p:nvPr/>
          </p:nvCxnSpPr>
          <p:spPr>
            <a:xfrm>
              <a:off x="4764406" y="5965281"/>
              <a:ext cx="527877" cy="3396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/>
            <p:cNvSpPr txBox="1"/>
            <p:nvPr/>
          </p:nvSpPr>
          <p:spPr>
            <a:xfrm>
              <a:off x="4391050" y="5148931"/>
              <a:ext cx="519501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r=f’</a:t>
              </a:r>
              <a:endParaRPr lang="ru-RU" i="1" dirty="0"/>
            </a:p>
          </p:txBody>
        </p:sp>
      </p:grpSp>
      <p:grpSp>
        <p:nvGrpSpPr>
          <p:cNvPr id="233" name="Группа 232"/>
          <p:cNvGrpSpPr/>
          <p:nvPr/>
        </p:nvGrpSpPr>
        <p:grpSpPr>
          <a:xfrm>
            <a:off x="523108" y="609196"/>
            <a:ext cx="2763954" cy="2978573"/>
            <a:chOff x="663845" y="1588048"/>
            <a:chExt cx="2763954" cy="2978573"/>
          </a:xfrm>
        </p:grpSpPr>
        <p:sp>
          <p:nvSpPr>
            <p:cNvPr id="132" name="TextBox 131"/>
            <p:cNvSpPr txBox="1"/>
            <p:nvPr/>
          </p:nvSpPr>
          <p:spPr>
            <a:xfrm>
              <a:off x="2192830" y="4197289"/>
              <a:ext cx="287258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v</a:t>
              </a:r>
              <a:endParaRPr lang="ru-RU" i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117069" y="3154504"/>
              <a:ext cx="184731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endParaRPr lang="ru-RU" i="1" dirty="0"/>
            </a:p>
          </p:txBody>
        </p:sp>
        <p:sp>
          <p:nvSpPr>
            <p:cNvPr id="97" name="Овал 96"/>
            <p:cNvSpPr/>
            <p:nvPr/>
          </p:nvSpPr>
          <p:spPr>
            <a:xfrm>
              <a:off x="1857109" y="1971745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9" name="Овал 98"/>
            <p:cNvSpPr/>
            <p:nvPr/>
          </p:nvSpPr>
          <p:spPr>
            <a:xfrm>
              <a:off x="2445783" y="2983514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00" name="Овал 99"/>
            <p:cNvSpPr/>
            <p:nvPr/>
          </p:nvSpPr>
          <p:spPr>
            <a:xfrm>
              <a:off x="2931503" y="3738186"/>
              <a:ext cx="496296" cy="466359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01" name="Овал 100"/>
            <p:cNvSpPr/>
            <p:nvPr/>
          </p:nvSpPr>
          <p:spPr>
            <a:xfrm>
              <a:off x="2081847" y="3756374"/>
              <a:ext cx="496296" cy="466359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3" name="Овал 102"/>
            <p:cNvSpPr/>
            <p:nvPr/>
          </p:nvSpPr>
          <p:spPr>
            <a:xfrm>
              <a:off x="663845" y="3735794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05" name="Овал 104"/>
            <p:cNvSpPr/>
            <p:nvPr/>
          </p:nvSpPr>
          <p:spPr>
            <a:xfrm>
              <a:off x="1211732" y="2999545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106" name="Прямая со стрелкой 105"/>
            <p:cNvCxnSpPr>
              <a:stCxn id="105" idx="3"/>
              <a:endCxn id="103" idx="0"/>
            </p:cNvCxnSpPr>
            <p:nvPr/>
          </p:nvCxnSpPr>
          <p:spPr>
            <a:xfrm flipH="1">
              <a:off x="911993" y="3397607"/>
              <a:ext cx="372420" cy="3381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Овал 106"/>
            <p:cNvSpPr/>
            <p:nvPr/>
          </p:nvSpPr>
          <p:spPr>
            <a:xfrm>
              <a:off x="1502447" y="3820408"/>
              <a:ext cx="49170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109" name="Прямая со стрелкой 108"/>
            <p:cNvCxnSpPr>
              <a:stCxn id="105" idx="5"/>
              <a:endCxn id="107" idx="0"/>
            </p:cNvCxnSpPr>
            <p:nvPr/>
          </p:nvCxnSpPr>
          <p:spPr>
            <a:xfrm>
              <a:off x="1635347" y="3397607"/>
              <a:ext cx="112953" cy="4228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 стрелкой 112"/>
            <p:cNvCxnSpPr/>
            <p:nvPr/>
          </p:nvCxnSpPr>
          <p:spPr>
            <a:xfrm flipH="1">
              <a:off x="2338782" y="3448431"/>
              <a:ext cx="346457" cy="3145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Прямая со стрелкой 113"/>
            <p:cNvCxnSpPr>
              <a:stCxn id="99" idx="4"/>
              <a:endCxn id="100" idx="0"/>
            </p:cNvCxnSpPr>
            <p:nvPr/>
          </p:nvCxnSpPr>
          <p:spPr>
            <a:xfrm>
              <a:off x="2693931" y="3449873"/>
              <a:ext cx="485720" cy="2883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 стрелкой 114"/>
            <p:cNvCxnSpPr>
              <a:stCxn id="97" idx="3"/>
              <a:endCxn id="105" idx="0"/>
            </p:cNvCxnSpPr>
            <p:nvPr/>
          </p:nvCxnSpPr>
          <p:spPr>
            <a:xfrm flipH="1">
              <a:off x="1459880" y="2369807"/>
              <a:ext cx="469910" cy="6297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2989947" y="3023349"/>
              <a:ext cx="255198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f</a:t>
              </a:r>
              <a:endParaRPr lang="ru-RU" i="1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950240" y="1588048"/>
              <a:ext cx="26321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</a:t>
              </a:r>
              <a:endParaRPr lang="ru-RU" i="1" dirty="0"/>
            </a:p>
          </p:txBody>
        </p:sp>
        <p:cxnSp>
          <p:nvCxnSpPr>
            <p:cNvPr id="214" name="Прямая со стрелкой 213"/>
            <p:cNvCxnSpPr>
              <a:stCxn id="97" idx="5"/>
              <a:endCxn id="99" idx="0"/>
            </p:cNvCxnSpPr>
            <p:nvPr/>
          </p:nvCxnSpPr>
          <p:spPr>
            <a:xfrm>
              <a:off x="2280724" y="2369807"/>
              <a:ext cx="413207" cy="6137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Box 231"/>
            <p:cNvSpPr txBox="1"/>
            <p:nvPr/>
          </p:nvSpPr>
          <p:spPr>
            <a:xfrm>
              <a:off x="916918" y="2989886"/>
              <a:ext cx="325538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f’</a:t>
              </a:r>
              <a:endParaRPr lang="ru-RU" i="1" dirty="0"/>
            </a:p>
          </p:txBody>
        </p:sp>
      </p:grpSp>
      <p:grpSp>
        <p:nvGrpSpPr>
          <p:cNvPr id="244" name="Группа 243"/>
          <p:cNvGrpSpPr/>
          <p:nvPr/>
        </p:nvGrpSpPr>
        <p:grpSpPr>
          <a:xfrm>
            <a:off x="3768316" y="816459"/>
            <a:ext cx="2698997" cy="2471938"/>
            <a:chOff x="3887707" y="1730215"/>
            <a:chExt cx="2698997" cy="2471938"/>
          </a:xfrm>
        </p:grpSpPr>
        <p:sp>
          <p:nvSpPr>
            <p:cNvPr id="120" name="Овал 119"/>
            <p:cNvSpPr/>
            <p:nvPr/>
          </p:nvSpPr>
          <p:spPr>
            <a:xfrm>
              <a:off x="5133468" y="2122621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21" name="Овал 120"/>
            <p:cNvSpPr/>
            <p:nvPr/>
          </p:nvSpPr>
          <p:spPr>
            <a:xfrm>
              <a:off x="5711566" y="3004541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22" name="Овал 121"/>
            <p:cNvSpPr/>
            <p:nvPr/>
          </p:nvSpPr>
          <p:spPr>
            <a:xfrm>
              <a:off x="6090408" y="3691278"/>
              <a:ext cx="496296" cy="466359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23" name="Овал 122"/>
            <p:cNvSpPr/>
            <p:nvPr/>
          </p:nvSpPr>
          <p:spPr>
            <a:xfrm>
              <a:off x="3887707" y="3735794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24" name="Овал 123"/>
            <p:cNvSpPr/>
            <p:nvPr/>
          </p:nvSpPr>
          <p:spPr>
            <a:xfrm>
              <a:off x="4420296" y="3074274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125" name="Прямая со стрелкой 124"/>
            <p:cNvCxnSpPr>
              <a:stCxn id="124" idx="3"/>
              <a:endCxn id="123" idx="0"/>
            </p:cNvCxnSpPr>
            <p:nvPr/>
          </p:nvCxnSpPr>
          <p:spPr>
            <a:xfrm flipH="1">
              <a:off x="4135855" y="3472336"/>
              <a:ext cx="357122" cy="2634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Овал 125"/>
            <p:cNvSpPr/>
            <p:nvPr/>
          </p:nvSpPr>
          <p:spPr>
            <a:xfrm>
              <a:off x="4779283" y="3703954"/>
              <a:ext cx="49170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127" name="Прямая со стрелкой 126"/>
            <p:cNvCxnSpPr>
              <a:stCxn id="124" idx="5"/>
              <a:endCxn id="126" idx="0"/>
            </p:cNvCxnSpPr>
            <p:nvPr/>
          </p:nvCxnSpPr>
          <p:spPr>
            <a:xfrm>
              <a:off x="4843911" y="3472336"/>
              <a:ext cx="181225" cy="2316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 стрелкой 127"/>
            <p:cNvCxnSpPr>
              <a:stCxn id="121" idx="4"/>
              <a:endCxn id="122" idx="0"/>
            </p:cNvCxnSpPr>
            <p:nvPr/>
          </p:nvCxnSpPr>
          <p:spPr>
            <a:xfrm>
              <a:off x="5959714" y="3470900"/>
              <a:ext cx="378842" cy="2203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 стрелкой 128"/>
            <p:cNvCxnSpPr>
              <a:stCxn id="120" idx="3"/>
              <a:endCxn id="124" idx="0"/>
            </p:cNvCxnSpPr>
            <p:nvPr/>
          </p:nvCxnSpPr>
          <p:spPr>
            <a:xfrm flipH="1">
              <a:off x="4668444" y="2520683"/>
              <a:ext cx="537705" cy="5535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 стрелкой 129"/>
            <p:cNvCxnSpPr>
              <a:stCxn id="120" idx="5"/>
              <a:endCxn id="121" idx="0"/>
            </p:cNvCxnSpPr>
            <p:nvPr/>
          </p:nvCxnSpPr>
          <p:spPr>
            <a:xfrm>
              <a:off x="5557083" y="2520683"/>
              <a:ext cx="402631" cy="4838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6247372" y="3053054"/>
              <a:ext cx="255198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f</a:t>
              </a:r>
              <a:endParaRPr lang="ru-RU" i="1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240964" y="1730215"/>
              <a:ext cx="26321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</a:t>
              </a:r>
              <a:endParaRPr lang="ru-RU" i="1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126519" y="3087346"/>
              <a:ext cx="325538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f’</a:t>
              </a:r>
              <a:endParaRPr lang="ru-RU" i="1" dirty="0"/>
            </a:p>
          </p:txBody>
        </p:sp>
      </p:grpSp>
      <p:grpSp>
        <p:nvGrpSpPr>
          <p:cNvPr id="255" name="Группа 254"/>
          <p:cNvGrpSpPr/>
          <p:nvPr/>
        </p:nvGrpSpPr>
        <p:grpSpPr>
          <a:xfrm>
            <a:off x="7217449" y="762751"/>
            <a:ext cx="3716161" cy="2489226"/>
            <a:chOff x="7336840" y="1676507"/>
            <a:chExt cx="3716161" cy="2489226"/>
          </a:xfrm>
        </p:grpSpPr>
        <p:sp>
          <p:nvSpPr>
            <p:cNvPr id="75" name="Овал 74"/>
            <p:cNvSpPr/>
            <p:nvPr/>
          </p:nvSpPr>
          <p:spPr>
            <a:xfrm>
              <a:off x="8744437" y="2033934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6" name="Овал 75"/>
            <p:cNvSpPr/>
            <p:nvPr/>
          </p:nvSpPr>
          <p:spPr>
            <a:xfrm>
              <a:off x="9408045" y="2970254"/>
              <a:ext cx="496296" cy="466359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0" name="Овал 79"/>
            <p:cNvSpPr/>
            <p:nvPr/>
          </p:nvSpPr>
          <p:spPr>
            <a:xfrm>
              <a:off x="8728191" y="3697817"/>
              <a:ext cx="496296" cy="466359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3" name="Овал 82"/>
            <p:cNvSpPr/>
            <p:nvPr/>
          </p:nvSpPr>
          <p:spPr>
            <a:xfrm>
              <a:off x="7336840" y="3699374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5" name="Овал 84"/>
            <p:cNvSpPr/>
            <p:nvPr/>
          </p:nvSpPr>
          <p:spPr>
            <a:xfrm>
              <a:off x="8071193" y="2958253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89" name="Прямая со стрелкой 88"/>
            <p:cNvCxnSpPr>
              <a:stCxn id="85" idx="3"/>
              <a:endCxn id="83" idx="0"/>
            </p:cNvCxnSpPr>
            <p:nvPr/>
          </p:nvCxnSpPr>
          <p:spPr>
            <a:xfrm flipH="1">
              <a:off x="7584988" y="3356315"/>
              <a:ext cx="558886" cy="3430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Овал 55"/>
            <p:cNvSpPr/>
            <p:nvPr/>
          </p:nvSpPr>
          <p:spPr>
            <a:xfrm>
              <a:off x="8044315" y="3689928"/>
              <a:ext cx="49170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40" name="Прямая со стрелкой 39"/>
            <p:cNvCxnSpPr>
              <a:stCxn id="75" idx="3"/>
              <a:endCxn id="85" idx="0"/>
            </p:cNvCxnSpPr>
            <p:nvPr/>
          </p:nvCxnSpPr>
          <p:spPr>
            <a:xfrm flipH="1">
              <a:off x="8319341" y="2431996"/>
              <a:ext cx="497777" cy="5262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>
              <a:stCxn id="75" idx="5"/>
              <a:endCxn id="76" idx="0"/>
            </p:cNvCxnSpPr>
            <p:nvPr/>
          </p:nvCxnSpPr>
          <p:spPr>
            <a:xfrm>
              <a:off x="9168052" y="2431996"/>
              <a:ext cx="488141" cy="538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 стрелкой 59"/>
            <p:cNvCxnSpPr>
              <a:stCxn id="85" idx="4"/>
              <a:endCxn id="56" idx="0"/>
            </p:cNvCxnSpPr>
            <p:nvPr/>
          </p:nvCxnSpPr>
          <p:spPr>
            <a:xfrm flipH="1">
              <a:off x="8290168" y="3424612"/>
              <a:ext cx="29173" cy="2653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>
              <a:stCxn id="85" idx="5"/>
              <a:endCxn id="80" idx="0"/>
            </p:cNvCxnSpPr>
            <p:nvPr/>
          </p:nvCxnSpPr>
          <p:spPr>
            <a:xfrm>
              <a:off x="8494808" y="3356315"/>
              <a:ext cx="481531" cy="341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H="1">
              <a:off x="9871534" y="2567154"/>
              <a:ext cx="248739" cy="3174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10093379" y="2267114"/>
              <a:ext cx="95962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удалить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8880533" y="1676507"/>
              <a:ext cx="26321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</a:t>
              </a:r>
              <a:endParaRPr lang="ru-RU" i="1" dirty="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7778462" y="2961602"/>
              <a:ext cx="325538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f’</a:t>
              </a:r>
              <a:endParaRPr lang="ru-RU" i="1" dirty="0"/>
            </a:p>
          </p:txBody>
        </p:sp>
      </p:grpSp>
      <p:grpSp>
        <p:nvGrpSpPr>
          <p:cNvPr id="257" name="Группа 256"/>
          <p:cNvGrpSpPr/>
          <p:nvPr/>
        </p:nvGrpSpPr>
        <p:grpSpPr>
          <a:xfrm>
            <a:off x="2780586" y="3766780"/>
            <a:ext cx="1733012" cy="2329321"/>
            <a:chOff x="642499" y="4439104"/>
            <a:chExt cx="1733012" cy="2329321"/>
          </a:xfrm>
        </p:grpSpPr>
        <p:sp>
          <p:nvSpPr>
            <p:cNvPr id="180" name="Овал 179"/>
            <p:cNvSpPr/>
            <p:nvPr/>
          </p:nvSpPr>
          <p:spPr>
            <a:xfrm>
              <a:off x="1729167" y="4753561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82" name="Овал 181"/>
            <p:cNvSpPr/>
            <p:nvPr/>
          </p:nvSpPr>
          <p:spPr>
            <a:xfrm>
              <a:off x="1879215" y="6302066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83" name="Овал 182"/>
            <p:cNvSpPr/>
            <p:nvPr/>
          </p:nvSpPr>
          <p:spPr>
            <a:xfrm>
              <a:off x="642499" y="6261971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84" name="Овал 183"/>
            <p:cNvSpPr/>
            <p:nvPr/>
          </p:nvSpPr>
          <p:spPr>
            <a:xfrm>
              <a:off x="1175871" y="5564356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185" name="Прямая со стрелкой 184"/>
            <p:cNvCxnSpPr>
              <a:stCxn id="184" idx="3"/>
              <a:endCxn id="183" idx="0"/>
            </p:cNvCxnSpPr>
            <p:nvPr/>
          </p:nvCxnSpPr>
          <p:spPr>
            <a:xfrm flipH="1">
              <a:off x="890647" y="5962418"/>
              <a:ext cx="357905" cy="2995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Овал 185"/>
            <p:cNvSpPr/>
            <p:nvPr/>
          </p:nvSpPr>
          <p:spPr>
            <a:xfrm>
              <a:off x="1253925" y="6302066"/>
              <a:ext cx="49170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187" name="Прямая со стрелкой 186"/>
            <p:cNvCxnSpPr>
              <a:stCxn id="180" idx="3"/>
              <a:endCxn id="184" idx="0"/>
            </p:cNvCxnSpPr>
            <p:nvPr/>
          </p:nvCxnSpPr>
          <p:spPr>
            <a:xfrm flipH="1">
              <a:off x="1424019" y="5151623"/>
              <a:ext cx="377829" cy="4127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Прямая со стрелкой 188"/>
            <p:cNvCxnSpPr>
              <a:stCxn id="184" idx="4"/>
              <a:endCxn id="186" idx="0"/>
            </p:cNvCxnSpPr>
            <p:nvPr/>
          </p:nvCxnSpPr>
          <p:spPr>
            <a:xfrm>
              <a:off x="1424019" y="6030715"/>
              <a:ext cx="75759" cy="2713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Прямая со стрелкой 189"/>
            <p:cNvCxnSpPr>
              <a:stCxn id="184" idx="5"/>
              <a:endCxn id="182" idx="0"/>
            </p:cNvCxnSpPr>
            <p:nvPr/>
          </p:nvCxnSpPr>
          <p:spPr>
            <a:xfrm>
              <a:off x="1599486" y="5962418"/>
              <a:ext cx="527877" cy="3396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1891618" y="4439104"/>
              <a:ext cx="26321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</a:t>
              </a:r>
              <a:endParaRPr lang="ru-RU" i="1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875739" y="5506241"/>
              <a:ext cx="325538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f’</a:t>
              </a:r>
              <a:endParaRPr lang="ru-RU" i="1" dirty="0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6" name="Рисунок 8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1" name="TextBox 90"/>
          <p:cNvSpPr txBox="1"/>
          <p:nvPr/>
        </p:nvSpPr>
        <p:spPr>
          <a:xfrm>
            <a:off x="8682070" y="3241038"/>
            <a:ext cx="28725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/>
              <a:t>v</a:t>
            </a:r>
            <a:endParaRPr lang="ru-RU" i="1" dirty="0"/>
          </a:p>
        </p:txBody>
      </p:sp>
      <p:sp>
        <p:nvSpPr>
          <p:cNvPr id="93" name="TextBox 92"/>
          <p:cNvSpPr txBox="1"/>
          <p:nvPr/>
        </p:nvSpPr>
        <p:spPr>
          <a:xfrm>
            <a:off x="9024356" y="2069206"/>
            <a:ext cx="25519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endParaRPr lang="ru-RU" i="1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F452545C-B16E-4E14-8D45-13CBE7DDA979}"/>
              </a:ext>
            </a:extLst>
          </p:cNvPr>
          <p:cNvCxnSpPr/>
          <p:nvPr/>
        </p:nvCxnSpPr>
        <p:spPr>
          <a:xfrm>
            <a:off x="1905675" y="2756942"/>
            <a:ext cx="534157" cy="541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7262" y="66811"/>
            <a:ext cx="2352040" cy="647887"/>
          </a:xfrm>
          <a:noFill/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Оценки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02652" y="1988781"/>
            <a:ext cx="47499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3200" dirty="0"/>
              <a:t>Поиск элемента 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/>
              <a:t>Добавление элемента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/>
              <a:t>Удаление элемента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9" name="Рисунок 8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Правая фигурная скобка 4"/>
          <p:cNvSpPr/>
          <p:nvPr/>
        </p:nvSpPr>
        <p:spPr>
          <a:xfrm>
            <a:off x="6866627" y="1922396"/>
            <a:ext cx="370935" cy="164031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740638" y="2557886"/>
            <a:ext cx="18433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O(l</a:t>
            </a:r>
            <a:r>
              <a:rPr lang="ru-RU" sz="3200" b="1" dirty="0"/>
              <a:t>о</a:t>
            </a:r>
            <a:r>
              <a:rPr lang="en-US" sz="3200" b="1" dirty="0"/>
              <a:t>g n)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20099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4" y="159739"/>
            <a:ext cx="11513341" cy="2535522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ru-RU" sz="9600" dirty="0"/>
              <a:t>Поисковое дерево называется </a:t>
            </a:r>
            <a:r>
              <a:rPr lang="ru-RU" sz="9600" b="1" dirty="0"/>
              <a:t>2-3-деревом</a:t>
            </a:r>
            <a:r>
              <a:rPr lang="ru-RU" sz="9600" dirty="0"/>
              <a:t>, если оно обладает следующими свойствами:</a:t>
            </a:r>
          </a:p>
          <a:p>
            <a:pPr marL="1200150" lvl="1" indent="-742950">
              <a:spcBef>
                <a:spcPts val="1200"/>
              </a:spcBef>
              <a:buFont typeface="+mj-lt"/>
              <a:buAutoNum type="arabicParenR"/>
            </a:pPr>
            <a:r>
              <a:rPr lang="ru-RU" sz="9600" dirty="0"/>
              <a:t>каждая вершина </a:t>
            </a:r>
            <a:r>
              <a:rPr lang="en-US" sz="9600" i="1" dirty="0"/>
              <a:t>x</a:t>
            </a:r>
            <a:r>
              <a:rPr lang="ru-RU" sz="9600" dirty="0"/>
              <a:t>, не являющаяся листом, содержит два или три сына (левый </a:t>
            </a:r>
            <a:r>
              <a:rPr lang="en-US" sz="9600" i="1" dirty="0"/>
              <a:t>l</a:t>
            </a:r>
            <a:r>
              <a:rPr lang="ru-RU" sz="9600" dirty="0"/>
              <a:t>(</a:t>
            </a:r>
            <a:r>
              <a:rPr lang="en-US" sz="9600" i="1" dirty="0"/>
              <a:t>x</a:t>
            </a:r>
            <a:r>
              <a:rPr lang="ru-RU" sz="9600" dirty="0"/>
              <a:t>), средний </a:t>
            </a:r>
            <a:r>
              <a:rPr lang="en-US" sz="9600" i="1" dirty="0"/>
              <a:t>m</a:t>
            </a:r>
            <a:r>
              <a:rPr lang="ru-RU" sz="9600" dirty="0"/>
              <a:t>(</a:t>
            </a:r>
            <a:r>
              <a:rPr lang="en-US" sz="9600" i="1" dirty="0"/>
              <a:t>x</a:t>
            </a:r>
            <a:r>
              <a:rPr lang="ru-RU" sz="9600" dirty="0"/>
              <a:t>) и (возможно) правый сын </a:t>
            </a:r>
            <a:r>
              <a:rPr lang="en-US" sz="9600" i="1" dirty="0"/>
              <a:t>r</a:t>
            </a:r>
            <a:r>
              <a:rPr lang="ru-RU" sz="9600" dirty="0"/>
              <a:t>(</a:t>
            </a:r>
            <a:r>
              <a:rPr lang="en-US" sz="9600" i="1" dirty="0"/>
              <a:t>x</a:t>
            </a:r>
            <a:r>
              <a:rPr lang="ru-RU" sz="9600" dirty="0"/>
              <a:t>);</a:t>
            </a:r>
          </a:p>
          <a:p>
            <a:pPr marL="1200150" lvl="1" indent="-742950">
              <a:spcBef>
                <a:spcPts val="1200"/>
              </a:spcBef>
              <a:buFont typeface="+mj-lt"/>
              <a:buAutoNum type="arabicParenR"/>
            </a:pPr>
            <a:r>
              <a:rPr lang="ru-RU" sz="9600" dirty="0"/>
              <a:t>все висячие вершины находятся на одной глубине</a:t>
            </a:r>
            <a:r>
              <a:rPr lang="en-US" sz="9600" dirty="0"/>
              <a:t> </a:t>
            </a:r>
            <a:r>
              <a:rPr lang="ru-RU" sz="9600" dirty="0"/>
              <a:t>и содержат сами элементы</a:t>
            </a:r>
            <a:r>
              <a:rPr lang="en-US" sz="9600" dirty="0"/>
              <a:t>;     </a:t>
            </a:r>
          </a:p>
          <a:p>
            <a:pPr marL="1200150" lvl="1" indent="-742950">
              <a:spcBef>
                <a:spcPts val="1200"/>
              </a:spcBef>
              <a:buFont typeface="+mj-lt"/>
              <a:buAutoNum type="arabicParenR"/>
            </a:pPr>
            <a:r>
              <a:rPr lang="ru-RU" sz="9600" dirty="0"/>
              <a:t>внутренние вершины )</a:t>
            </a:r>
            <a:r>
              <a:rPr lang="en-US" sz="9600" dirty="0"/>
              <a:t> </a:t>
            </a:r>
            <a:r>
              <a:rPr lang="ru-RU" sz="9600" dirty="0"/>
              <a:t>– справочные(внутренние – это все вершины дерева за исключением листьев.</a:t>
            </a:r>
          </a:p>
          <a:p>
            <a:pPr marL="742950" lvl="0" indent="-742950">
              <a:spcBef>
                <a:spcPts val="1200"/>
              </a:spcBef>
              <a:buFont typeface="+mj-lt"/>
              <a:buAutoNum type="arabicParenR"/>
            </a:pPr>
            <a:endParaRPr lang="ru-RU" sz="3600" dirty="0"/>
          </a:p>
          <a:p>
            <a:pPr marL="0" lvl="0" indent="0">
              <a:buNone/>
            </a:pPr>
            <a:endParaRPr lang="ru-RU" sz="3600" dirty="0"/>
          </a:p>
          <a:p>
            <a:pPr marL="742950" lvl="0" indent="-742950">
              <a:buFont typeface="+mj-lt"/>
              <a:buAutoNum type="arabicParenR"/>
            </a:pPr>
            <a:endParaRPr lang="ru-RU" sz="3600" dirty="0"/>
          </a:p>
          <a:p>
            <a:pPr marL="0" lv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500" dirty="0"/>
              <a:t> </a:t>
            </a:r>
          </a:p>
        </p:txBody>
      </p:sp>
      <p:sp>
        <p:nvSpPr>
          <p:cNvPr id="4" name="Овал 3"/>
          <p:cNvSpPr/>
          <p:nvPr/>
        </p:nvSpPr>
        <p:spPr>
          <a:xfrm>
            <a:off x="5221145" y="2734599"/>
            <a:ext cx="868394" cy="4923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10:99</a:t>
            </a:r>
          </a:p>
        </p:txBody>
      </p:sp>
      <p:sp>
        <p:nvSpPr>
          <p:cNvPr id="7" name="Овал 6"/>
          <p:cNvSpPr/>
          <p:nvPr/>
        </p:nvSpPr>
        <p:spPr>
          <a:xfrm>
            <a:off x="7809958" y="5273935"/>
            <a:ext cx="468606" cy="405443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8" name="Овал 7"/>
          <p:cNvSpPr/>
          <p:nvPr/>
        </p:nvSpPr>
        <p:spPr>
          <a:xfrm>
            <a:off x="6804423" y="5273935"/>
            <a:ext cx="505893" cy="405443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Овал 8"/>
          <p:cNvSpPr/>
          <p:nvPr/>
        </p:nvSpPr>
        <p:spPr>
          <a:xfrm>
            <a:off x="5803759" y="5282563"/>
            <a:ext cx="494581" cy="39681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" name="Овал 9"/>
          <p:cNvSpPr/>
          <p:nvPr/>
        </p:nvSpPr>
        <p:spPr>
          <a:xfrm>
            <a:off x="4958860" y="5282563"/>
            <a:ext cx="487393" cy="39681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Овал 10"/>
          <p:cNvSpPr/>
          <p:nvPr/>
        </p:nvSpPr>
        <p:spPr>
          <a:xfrm>
            <a:off x="3958196" y="5282563"/>
            <a:ext cx="431321" cy="39681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Овал 11"/>
          <p:cNvSpPr/>
          <p:nvPr/>
        </p:nvSpPr>
        <p:spPr>
          <a:xfrm>
            <a:off x="2443239" y="5282563"/>
            <a:ext cx="431321" cy="39681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Овал 12"/>
          <p:cNvSpPr/>
          <p:nvPr/>
        </p:nvSpPr>
        <p:spPr>
          <a:xfrm>
            <a:off x="1851814" y="5282563"/>
            <a:ext cx="431321" cy="39681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Овал 13"/>
          <p:cNvSpPr/>
          <p:nvPr/>
        </p:nvSpPr>
        <p:spPr>
          <a:xfrm>
            <a:off x="1144439" y="5282563"/>
            <a:ext cx="431321" cy="39681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Овал 14"/>
          <p:cNvSpPr/>
          <p:nvPr/>
        </p:nvSpPr>
        <p:spPr>
          <a:xfrm>
            <a:off x="6306565" y="4273273"/>
            <a:ext cx="756403" cy="4173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r>
              <a:rPr lang="ru-RU" sz="1000" b="1" dirty="0">
                <a:solidFill>
                  <a:schemeClr val="tx1"/>
                </a:solidFill>
              </a:rPr>
              <a:t>11:17</a:t>
            </a:r>
          </a:p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4329530" y="4337972"/>
            <a:ext cx="793107" cy="3526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8:10</a:t>
            </a:r>
          </a:p>
        </p:txBody>
      </p:sp>
      <p:sp>
        <p:nvSpPr>
          <p:cNvPr id="17" name="Овал 16"/>
          <p:cNvSpPr/>
          <p:nvPr/>
        </p:nvSpPr>
        <p:spPr>
          <a:xfrm>
            <a:off x="1621622" y="4305856"/>
            <a:ext cx="831012" cy="33108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1:3</a:t>
            </a:r>
          </a:p>
        </p:txBody>
      </p:sp>
      <p:sp>
        <p:nvSpPr>
          <p:cNvPr id="18" name="Овал 17"/>
          <p:cNvSpPr/>
          <p:nvPr/>
        </p:nvSpPr>
        <p:spPr>
          <a:xfrm>
            <a:off x="9860628" y="5276813"/>
            <a:ext cx="460074" cy="40256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84</a:t>
            </a:r>
          </a:p>
        </p:txBody>
      </p:sp>
      <p:sp>
        <p:nvSpPr>
          <p:cNvPr id="19" name="Овал 18"/>
          <p:cNvSpPr/>
          <p:nvPr/>
        </p:nvSpPr>
        <p:spPr>
          <a:xfrm>
            <a:off x="9182481" y="5236556"/>
            <a:ext cx="465829" cy="442822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0" name="Овал 19"/>
          <p:cNvSpPr/>
          <p:nvPr/>
        </p:nvSpPr>
        <p:spPr>
          <a:xfrm>
            <a:off x="8486616" y="5242305"/>
            <a:ext cx="465828" cy="437073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2" name="Овал 21"/>
          <p:cNvSpPr/>
          <p:nvPr/>
        </p:nvSpPr>
        <p:spPr>
          <a:xfrm>
            <a:off x="8280302" y="4206721"/>
            <a:ext cx="762718" cy="37072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18:25</a:t>
            </a:r>
          </a:p>
        </p:txBody>
      </p:sp>
      <p:sp>
        <p:nvSpPr>
          <p:cNvPr id="23" name="Овал 22"/>
          <p:cNvSpPr/>
          <p:nvPr/>
        </p:nvSpPr>
        <p:spPr>
          <a:xfrm>
            <a:off x="3099849" y="3427102"/>
            <a:ext cx="714555" cy="3816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7:10</a:t>
            </a:r>
          </a:p>
        </p:txBody>
      </p:sp>
      <p:sp>
        <p:nvSpPr>
          <p:cNvPr id="24" name="Овал 23"/>
          <p:cNvSpPr/>
          <p:nvPr/>
        </p:nvSpPr>
        <p:spPr>
          <a:xfrm>
            <a:off x="10043901" y="4347015"/>
            <a:ext cx="742874" cy="4025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84:99</a:t>
            </a:r>
          </a:p>
        </p:txBody>
      </p:sp>
      <p:sp>
        <p:nvSpPr>
          <p:cNvPr id="26" name="Овал 25"/>
          <p:cNvSpPr/>
          <p:nvPr/>
        </p:nvSpPr>
        <p:spPr>
          <a:xfrm>
            <a:off x="8222502" y="3394192"/>
            <a:ext cx="678614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r>
              <a:rPr lang="ru-RU" sz="1000" b="1" dirty="0">
                <a:solidFill>
                  <a:schemeClr val="tx1"/>
                </a:solidFill>
              </a:rPr>
              <a:t>17:70</a:t>
            </a: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10526531" y="5276813"/>
            <a:ext cx="460074" cy="40256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99</a:t>
            </a:r>
          </a:p>
        </p:txBody>
      </p:sp>
      <p:cxnSp>
        <p:nvCxnSpPr>
          <p:cNvPr id="86" name="Прямая со стрелкой 85"/>
          <p:cNvCxnSpPr/>
          <p:nvPr/>
        </p:nvCxnSpPr>
        <p:spPr>
          <a:xfrm flipV="1">
            <a:off x="1851814" y="5937279"/>
            <a:ext cx="8468888" cy="50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6" name="Рисунок 4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857051" y="6433778"/>
            <a:ext cx="259107" cy="386512"/>
          </a:xfrm>
          <a:prstGeom prst="rect">
            <a:avLst/>
          </a:prstGeom>
        </p:spPr>
      </p:pic>
      <p:cxnSp>
        <p:nvCxnSpPr>
          <p:cNvPr id="87" name="Прямая со стрелкой 86"/>
          <p:cNvCxnSpPr>
            <a:stCxn id="17" idx="4"/>
            <a:endCxn id="14" idx="0"/>
          </p:cNvCxnSpPr>
          <p:nvPr/>
        </p:nvCxnSpPr>
        <p:spPr>
          <a:xfrm flipH="1">
            <a:off x="1360100" y="4636939"/>
            <a:ext cx="677028" cy="6456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stCxn id="17" idx="4"/>
            <a:endCxn id="13" idx="0"/>
          </p:cNvCxnSpPr>
          <p:nvPr/>
        </p:nvCxnSpPr>
        <p:spPr>
          <a:xfrm>
            <a:off x="2037128" y="4636939"/>
            <a:ext cx="30347" cy="6456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17" idx="4"/>
            <a:endCxn id="12" idx="0"/>
          </p:cNvCxnSpPr>
          <p:nvPr/>
        </p:nvCxnSpPr>
        <p:spPr>
          <a:xfrm>
            <a:off x="2037128" y="4636939"/>
            <a:ext cx="621772" cy="6456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16" idx="4"/>
            <a:endCxn id="11" idx="0"/>
          </p:cNvCxnSpPr>
          <p:nvPr/>
        </p:nvCxnSpPr>
        <p:spPr>
          <a:xfrm flipH="1">
            <a:off x="4173857" y="4690621"/>
            <a:ext cx="552227" cy="591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16" idx="4"/>
            <a:endCxn id="10" idx="0"/>
          </p:cNvCxnSpPr>
          <p:nvPr/>
        </p:nvCxnSpPr>
        <p:spPr>
          <a:xfrm>
            <a:off x="4726084" y="4690621"/>
            <a:ext cx="476473" cy="591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>
            <a:stCxn id="15" idx="4"/>
            <a:endCxn id="9" idx="0"/>
          </p:cNvCxnSpPr>
          <p:nvPr/>
        </p:nvCxnSpPr>
        <p:spPr>
          <a:xfrm flipH="1">
            <a:off x="6051050" y="4690621"/>
            <a:ext cx="633717" cy="591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15" idx="4"/>
            <a:endCxn id="8" idx="0"/>
          </p:cNvCxnSpPr>
          <p:nvPr/>
        </p:nvCxnSpPr>
        <p:spPr>
          <a:xfrm>
            <a:off x="6684767" y="4690621"/>
            <a:ext cx="372603" cy="583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/>
          <p:nvPr/>
        </p:nvCxnSpPr>
        <p:spPr>
          <a:xfrm flipH="1">
            <a:off x="7998418" y="4593552"/>
            <a:ext cx="667362" cy="696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/>
          <p:nvPr/>
        </p:nvCxnSpPr>
        <p:spPr>
          <a:xfrm>
            <a:off x="8672381" y="4593264"/>
            <a:ext cx="57869" cy="66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24" idx="4"/>
            <a:endCxn id="18" idx="0"/>
          </p:cNvCxnSpPr>
          <p:nvPr/>
        </p:nvCxnSpPr>
        <p:spPr>
          <a:xfrm flipH="1">
            <a:off x="10090665" y="4749575"/>
            <a:ext cx="324673" cy="5272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>
            <a:stCxn id="24" idx="4"/>
            <a:endCxn id="72" idx="0"/>
          </p:cNvCxnSpPr>
          <p:nvPr/>
        </p:nvCxnSpPr>
        <p:spPr>
          <a:xfrm>
            <a:off x="10415338" y="4749575"/>
            <a:ext cx="341230" cy="5272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endCxn id="19" idx="0"/>
          </p:cNvCxnSpPr>
          <p:nvPr/>
        </p:nvCxnSpPr>
        <p:spPr>
          <a:xfrm>
            <a:off x="8672381" y="4577449"/>
            <a:ext cx="743015" cy="6591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23" idx="4"/>
            <a:endCxn id="17" idx="0"/>
          </p:cNvCxnSpPr>
          <p:nvPr/>
        </p:nvCxnSpPr>
        <p:spPr>
          <a:xfrm flipH="1">
            <a:off x="2037128" y="3808726"/>
            <a:ext cx="1419999" cy="4971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>
            <a:stCxn id="23" idx="4"/>
            <a:endCxn id="16" idx="0"/>
          </p:cNvCxnSpPr>
          <p:nvPr/>
        </p:nvCxnSpPr>
        <p:spPr>
          <a:xfrm>
            <a:off x="3457127" y="3808726"/>
            <a:ext cx="1268957" cy="5292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>
            <a:stCxn id="26" idx="4"/>
            <a:endCxn id="15" idx="0"/>
          </p:cNvCxnSpPr>
          <p:nvPr/>
        </p:nvCxnSpPr>
        <p:spPr>
          <a:xfrm flipH="1">
            <a:off x="6684767" y="3791007"/>
            <a:ext cx="1877042" cy="4822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26" idx="4"/>
          </p:cNvCxnSpPr>
          <p:nvPr/>
        </p:nvCxnSpPr>
        <p:spPr>
          <a:xfrm>
            <a:off x="8561809" y="3791007"/>
            <a:ext cx="110572" cy="4498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/>
          <p:cNvCxnSpPr>
            <a:stCxn id="26" idx="4"/>
            <a:endCxn id="24" idx="0"/>
          </p:cNvCxnSpPr>
          <p:nvPr/>
        </p:nvCxnSpPr>
        <p:spPr>
          <a:xfrm>
            <a:off x="8561809" y="3791007"/>
            <a:ext cx="1853529" cy="556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9" name="Прямая со стрелкой 4098"/>
          <p:cNvCxnSpPr>
            <a:stCxn id="4" idx="2"/>
            <a:endCxn id="23" idx="0"/>
          </p:cNvCxnSpPr>
          <p:nvPr/>
        </p:nvCxnSpPr>
        <p:spPr>
          <a:xfrm flipH="1">
            <a:off x="3457127" y="2980769"/>
            <a:ext cx="1764018" cy="4463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" name="Прямая со стрелкой 4108"/>
          <p:cNvCxnSpPr>
            <a:endCxn id="26" idx="0"/>
          </p:cNvCxnSpPr>
          <p:nvPr/>
        </p:nvCxnSpPr>
        <p:spPr>
          <a:xfrm>
            <a:off x="6089539" y="2963050"/>
            <a:ext cx="2472270" cy="4311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198124" y="6046004"/>
            <a:ext cx="116804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>
              <a:spcBef>
                <a:spcPts val="1200"/>
              </a:spcBef>
            </a:pPr>
            <a:r>
              <a:rPr lang="ru-RU" sz="2000" dirty="0"/>
              <a:t>так как дерево поисковое, то ключи всех листьев идут слева направо по возрастанию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669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04027" y="817224"/>
            <a:ext cx="9770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Важными дополнительными операциями, которые можно эффективно выполнять для 2-3-дерева являются: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4027" y="2157597"/>
            <a:ext cx="8209065" cy="2410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400" b="1" dirty="0"/>
              <a:t>Join (T</a:t>
            </a:r>
            <a:r>
              <a:rPr lang="en-US" sz="2400" b="1" baseline="-25000" dirty="0"/>
              <a:t>1</a:t>
            </a:r>
            <a:r>
              <a:rPr lang="en-US" sz="2400" b="1" dirty="0"/>
              <a:t>,T</a:t>
            </a:r>
            <a:r>
              <a:rPr lang="ru-RU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dirty="0"/>
              <a:t>– </a:t>
            </a:r>
            <a:r>
              <a:rPr lang="ru-RU" sz="2400" dirty="0"/>
              <a:t>объединение двух 2-3-деревьев,  при условии,  все ключи в дереве </a:t>
            </a:r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ru-RU" sz="2400" dirty="0"/>
              <a:t>  меньше, чем ключи в дереве </a:t>
            </a:r>
            <a:r>
              <a:rPr lang="en-US" sz="2400" dirty="0"/>
              <a:t>T</a:t>
            </a:r>
            <a:r>
              <a:rPr lang="ru-RU" sz="2400" baseline="-25000" dirty="0"/>
              <a:t>2</a:t>
            </a:r>
            <a:endParaRPr lang="ru-RU" sz="2400" dirty="0"/>
          </a:p>
          <a:p>
            <a:pPr marL="742950" lvl="1" indent="-285750" algn="just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400" b="1" dirty="0"/>
              <a:t>Split </a:t>
            </a:r>
            <a:r>
              <a:rPr lang="ru-RU" sz="2400" b="1" dirty="0"/>
              <a:t>(</a:t>
            </a:r>
            <a:r>
              <a:rPr lang="en-US" sz="2400" b="1" dirty="0"/>
              <a:t>x</a:t>
            </a:r>
            <a:r>
              <a:rPr lang="ru-RU" sz="2400" b="1" dirty="0"/>
              <a:t>)</a:t>
            </a:r>
            <a:r>
              <a:rPr lang="en-US" sz="2400" dirty="0"/>
              <a:t>– </a:t>
            </a:r>
            <a:r>
              <a:rPr lang="ru-RU" sz="2400" dirty="0"/>
              <a:t>разделение дерева Т по ключу </a:t>
            </a:r>
            <a:r>
              <a:rPr lang="en-US" sz="2400" b="1" dirty="0"/>
              <a:t>x</a:t>
            </a:r>
            <a:r>
              <a:rPr lang="ru-RU" sz="2400" dirty="0"/>
              <a:t> на два дерева </a:t>
            </a:r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ru-RU" sz="2400" baseline="-25000" dirty="0"/>
              <a:t> </a:t>
            </a:r>
            <a:r>
              <a:rPr lang="ru-RU" sz="2400" dirty="0"/>
              <a:t>и </a:t>
            </a:r>
            <a:r>
              <a:rPr lang="en-US" sz="2400" dirty="0"/>
              <a:t>T</a:t>
            </a:r>
            <a:r>
              <a:rPr lang="ru-RU" sz="2400" baseline="-25000" dirty="0"/>
              <a:t>2</a:t>
            </a:r>
            <a:r>
              <a:rPr lang="ru-RU" sz="2400" dirty="0"/>
              <a:t>, при этом ключи всех вершин в дереве </a:t>
            </a:r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ru-RU" sz="2400" baseline="-25000" dirty="0"/>
              <a:t>  </a:t>
            </a:r>
            <a:r>
              <a:rPr lang="ru-RU" sz="2400" dirty="0"/>
              <a:t>меньше </a:t>
            </a:r>
            <a:r>
              <a:rPr lang="en-US" sz="2400" b="1" dirty="0"/>
              <a:t>x</a:t>
            </a:r>
            <a:r>
              <a:rPr lang="ru-RU" sz="2400" dirty="0"/>
              <a:t>, а в дереве </a:t>
            </a:r>
            <a:r>
              <a:rPr lang="en-US" sz="2400" dirty="0"/>
              <a:t>T</a:t>
            </a:r>
            <a:r>
              <a:rPr lang="ru-RU" sz="2400" baseline="-25000" dirty="0"/>
              <a:t>2</a:t>
            </a:r>
            <a:r>
              <a:rPr lang="ru-RU" sz="2400" dirty="0"/>
              <a:t>– больше </a:t>
            </a:r>
            <a:r>
              <a:rPr lang="en-US" sz="2400" b="1" dirty="0"/>
              <a:t>x</a:t>
            </a:r>
            <a:endParaRPr lang="ru-RU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9" name="Рисунок 8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898888" y="643377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5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4497" y="156389"/>
            <a:ext cx="9840834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3200" b="1" dirty="0"/>
              <a:t>Join (T1,T2) </a:t>
            </a:r>
            <a:r>
              <a:rPr lang="en-US" sz="2400" dirty="0"/>
              <a:t>– </a:t>
            </a:r>
            <a:r>
              <a:rPr lang="ru-RU" sz="2400" dirty="0"/>
              <a:t>объединение двух 2-3-деревьев,  при условии,  что все ключи в дереве </a:t>
            </a:r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ru-RU" sz="2400" dirty="0"/>
              <a:t>  меньше, чем ключи в дереве </a:t>
            </a:r>
            <a:r>
              <a:rPr lang="en-US" sz="2400" dirty="0"/>
              <a:t>T</a:t>
            </a:r>
            <a:r>
              <a:rPr lang="ru-RU" sz="2400" baseline="-25000" dirty="0"/>
              <a:t>2</a:t>
            </a:r>
          </a:p>
        </p:txBody>
      </p:sp>
      <p:cxnSp>
        <p:nvCxnSpPr>
          <p:cNvPr id="69" name="Прямая со стрелкой 68"/>
          <p:cNvCxnSpPr>
            <a:stCxn id="10" idx="4"/>
          </p:cNvCxnSpPr>
          <p:nvPr/>
        </p:nvCxnSpPr>
        <p:spPr>
          <a:xfrm flipH="1">
            <a:off x="835381" y="4169358"/>
            <a:ext cx="266942" cy="511692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694222" y="2745042"/>
            <a:ext cx="214482" cy="212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446733" y="3345864"/>
            <a:ext cx="214482" cy="212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995082" y="3956841"/>
            <a:ext cx="214482" cy="212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429825" y="3956841"/>
            <a:ext cx="214482" cy="212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1808116" y="3983413"/>
            <a:ext cx="214482" cy="212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2694222" y="3319300"/>
            <a:ext cx="214482" cy="212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2309092" y="3956841"/>
            <a:ext cx="214482" cy="212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2648520" y="3956843"/>
            <a:ext cx="214482" cy="212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3038389" y="3956841"/>
            <a:ext cx="214482" cy="212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3512745" y="3354719"/>
            <a:ext cx="214482" cy="212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3404970" y="3946677"/>
            <a:ext cx="214482" cy="212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3962649" y="3930614"/>
            <a:ext cx="214482" cy="212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/>
          <p:cNvCxnSpPr>
            <a:stCxn id="8" idx="2"/>
            <a:endCxn id="9" idx="7"/>
          </p:cNvCxnSpPr>
          <p:nvPr/>
        </p:nvCxnSpPr>
        <p:spPr>
          <a:xfrm flipH="1">
            <a:off x="1629806" y="2851301"/>
            <a:ext cx="1064417" cy="525684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4"/>
            <a:endCxn id="13" idx="0"/>
          </p:cNvCxnSpPr>
          <p:nvPr/>
        </p:nvCxnSpPr>
        <p:spPr>
          <a:xfrm>
            <a:off x="2801464" y="2957560"/>
            <a:ext cx="0" cy="361741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8" idx="6"/>
            <a:endCxn id="17" idx="0"/>
          </p:cNvCxnSpPr>
          <p:nvPr/>
        </p:nvCxnSpPr>
        <p:spPr>
          <a:xfrm>
            <a:off x="2908704" y="2851301"/>
            <a:ext cx="711283" cy="503418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9" idx="2"/>
            <a:endCxn id="10" idx="0"/>
          </p:cNvCxnSpPr>
          <p:nvPr/>
        </p:nvCxnSpPr>
        <p:spPr>
          <a:xfrm flipH="1">
            <a:off x="1102324" y="3452123"/>
            <a:ext cx="344410" cy="504718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9" idx="4"/>
            <a:endCxn id="11" idx="0"/>
          </p:cNvCxnSpPr>
          <p:nvPr/>
        </p:nvCxnSpPr>
        <p:spPr>
          <a:xfrm flipH="1">
            <a:off x="1537066" y="3558381"/>
            <a:ext cx="16909" cy="39846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9" idx="5"/>
            <a:endCxn id="12" idx="0"/>
          </p:cNvCxnSpPr>
          <p:nvPr/>
        </p:nvCxnSpPr>
        <p:spPr>
          <a:xfrm>
            <a:off x="1629806" y="3527259"/>
            <a:ext cx="285552" cy="456154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3" idx="3"/>
            <a:endCxn id="14" idx="0"/>
          </p:cNvCxnSpPr>
          <p:nvPr/>
        </p:nvCxnSpPr>
        <p:spPr>
          <a:xfrm flipH="1">
            <a:off x="2416334" y="3500696"/>
            <a:ext cx="309299" cy="456146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13" idx="4"/>
            <a:endCxn id="15" idx="0"/>
          </p:cNvCxnSpPr>
          <p:nvPr/>
        </p:nvCxnSpPr>
        <p:spPr>
          <a:xfrm flipH="1">
            <a:off x="2755761" y="3531818"/>
            <a:ext cx="45703" cy="425026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13" idx="5"/>
            <a:endCxn id="16" idx="1"/>
          </p:cNvCxnSpPr>
          <p:nvPr/>
        </p:nvCxnSpPr>
        <p:spPr>
          <a:xfrm>
            <a:off x="2877294" y="3500696"/>
            <a:ext cx="192504" cy="487268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17" idx="4"/>
            <a:endCxn id="18" idx="0"/>
          </p:cNvCxnSpPr>
          <p:nvPr/>
        </p:nvCxnSpPr>
        <p:spPr>
          <a:xfrm flipH="1">
            <a:off x="3512211" y="3567236"/>
            <a:ext cx="107776" cy="379441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17" idx="5"/>
          </p:cNvCxnSpPr>
          <p:nvPr/>
        </p:nvCxnSpPr>
        <p:spPr>
          <a:xfrm>
            <a:off x="3695818" y="3536114"/>
            <a:ext cx="366046" cy="404512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21" idx="3"/>
          </p:cNvCxnSpPr>
          <p:nvPr/>
        </p:nvCxnSpPr>
        <p:spPr>
          <a:xfrm flipH="1">
            <a:off x="3728910" y="4112009"/>
            <a:ext cx="265149" cy="491412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21" idx="4"/>
          </p:cNvCxnSpPr>
          <p:nvPr/>
        </p:nvCxnSpPr>
        <p:spPr>
          <a:xfrm flipH="1">
            <a:off x="4069889" y="4143131"/>
            <a:ext cx="1" cy="51080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>
            <a:off x="4162866" y="4127653"/>
            <a:ext cx="340979" cy="385481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061863" y="3704482"/>
            <a:ext cx="389850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h-2</a:t>
            </a:r>
            <a:endParaRPr lang="ru-RU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461736" y="3024429"/>
            <a:ext cx="389850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h-1</a:t>
            </a:r>
            <a:endParaRPr lang="ru-RU" sz="1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592846" y="2453986"/>
            <a:ext cx="28886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r</a:t>
            </a:r>
            <a:r>
              <a:rPr lang="en-US" sz="1200" b="1" baseline="-25000" dirty="0"/>
              <a:t>1</a:t>
            </a:r>
            <a:endParaRPr lang="ru-RU" sz="1200" b="1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2613751" y="2031525"/>
            <a:ext cx="37542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ru-RU" b="1" dirty="0"/>
              <a:t>Т</a:t>
            </a:r>
            <a:r>
              <a:rPr lang="ru-RU" b="1" baseline="-25000" dirty="0"/>
              <a:t>1</a:t>
            </a:r>
          </a:p>
        </p:txBody>
      </p:sp>
      <p:cxnSp>
        <p:nvCxnSpPr>
          <p:cNvPr id="86" name="Прямая со стрелкой 85"/>
          <p:cNvCxnSpPr/>
          <p:nvPr/>
        </p:nvCxnSpPr>
        <p:spPr>
          <a:xfrm>
            <a:off x="1093960" y="4195166"/>
            <a:ext cx="185482" cy="484409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6159241" y="4134764"/>
            <a:ext cx="219637" cy="215153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65" name="Овал 64"/>
          <p:cNvSpPr/>
          <p:nvPr/>
        </p:nvSpPr>
        <p:spPr>
          <a:xfrm>
            <a:off x="5502023" y="4774685"/>
            <a:ext cx="219637" cy="21515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66" name="Овал 65"/>
          <p:cNvSpPr/>
          <p:nvPr/>
        </p:nvSpPr>
        <p:spPr>
          <a:xfrm>
            <a:off x="6133370" y="4817364"/>
            <a:ext cx="219637" cy="21515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772130" y="4817364"/>
            <a:ext cx="219637" cy="21515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cxnSp>
        <p:nvCxnSpPr>
          <p:cNvPr id="76" name="Прямая со стрелкой 75"/>
          <p:cNvCxnSpPr/>
          <p:nvPr/>
        </p:nvCxnSpPr>
        <p:spPr>
          <a:xfrm flipH="1">
            <a:off x="5384914" y="4949690"/>
            <a:ext cx="185194" cy="49041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H="1">
            <a:off x="5985725" y="5032517"/>
            <a:ext cx="185194" cy="49041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6278026" y="5032517"/>
            <a:ext cx="189940" cy="49041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>
            <a:off x="5683880" y="4949689"/>
            <a:ext cx="189940" cy="49041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65" idx="4"/>
          </p:cNvCxnSpPr>
          <p:nvPr/>
        </p:nvCxnSpPr>
        <p:spPr>
          <a:xfrm flipH="1">
            <a:off x="5611841" y="4989838"/>
            <a:ext cx="1" cy="510998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492099" y="4063145"/>
            <a:ext cx="389850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h-2</a:t>
            </a:r>
            <a:endParaRPr lang="ru-RU" sz="1200" b="1" dirty="0"/>
          </a:p>
        </p:txBody>
      </p:sp>
      <p:cxnSp>
        <p:nvCxnSpPr>
          <p:cNvPr id="97" name="Прямая со стрелкой 96"/>
          <p:cNvCxnSpPr>
            <a:stCxn id="64" idx="3"/>
            <a:endCxn id="65" idx="7"/>
          </p:cNvCxnSpPr>
          <p:nvPr/>
        </p:nvCxnSpPr>
        <p:spPr>
          <a:xfrm flipH="1">
            <a:off x="5689495" y="4318409"/>
            <a:ext cx="501911" cy="487784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64" idx="4"/>
            <a:endCxn id="66" idx="0"/>
          </p:cNvCxnSpPr>
          <p:nvPr/>
        </p:nvCxnSpPr>
        <p:spPr>
          <a:xfrm flipH="1">
            <a:off x="6243189" y="4349917"/>
            <a:ext cx="25871" cy="46744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>
            <a:stCxn id="64" idx="5"/>
            <a:endCxn id="67" idx="0"/>
          </p:cNvCxnSpPr>
          <p:nvPr/>
        </p:nvCxnSpPr>
        <p:spPr>
          <a:xfrm>
            <a:off x="6346713" y="4318409"/>
            <a:ext cx="535236" cy="498955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67" idx="3"/>
          </p:cNvCxnSpPr>
          <p:nvPr/>
        </p:nvCxnSpPr>
        <p:spPr>
          <a:xfrm flipH="1">
            <a:off x="6687024" y="5001009"/>
            <a:ext cx="117271" cy="479246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67" idx="4"/>
          </p:cNvCxnSpPr>
          <p:nvPr/>
        </p:nvCxnSpPr>
        <p:spPr>
          <a:xfrm flipH="1">
            <a:off x="6881948" y="5032517"/>
            <a:ext cx="1" cy="447738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>
            <a:stCxn id="67" idx="5"/>
          </p:cNvCxnSpPr>
          <p:nvPr/>
        </p:nvCxnSpPr>
        <p:spPr>
          <a:xfrm>
            <a:off x="6959602" y="5001009"/>
            <a:ext cx="117271" cy="479246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024754" y="3440309"/>
            <a:ext cx="37542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ru-RU" b="1" dirty="0"/>
              <a:t>Т</a:t>
            </a:r>
            <a:r>
              <a:rPr lang="ru-RU" b="1" baseline="-25000" dirty="0"/>
              <a:t>2</a:t>
            </a:r>
          </a:p>
        </p:txBody>
      </p:sp>
      <p:sp>
        <p:nvSpPr>
          <p:cNvPr id="121" name="TextBox 120"/>
          <p:cNvSpPr txBox="1"/>
          <p:nvPr/>
        </p:nvSpPr>
        <p:spPr>
          <a:xfrm flipH="1">
            <a:off x="6075021" y="3858620"/>
            <a:ext cx="329417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r</a:t>
            </a:r>
            <a:r>
              <a:rPr lang="ru-RU" sz="1200" b="1" baseline="-25000" dirty="0"/>
              <a:t>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739522" y="2502845"/>
            <a:ext cx="4418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Время работы пропорционально модулю разности высот объединяемых деревьев:</a:t>
            </a:r>
          </a:p>
          <a:p>
            <a:pPr algn="just"/>
            <a:endParaRPr lang="ru-RU" dirty="0"/>
          </a:p>
          <a:p>
            <a:pPr algn="ctr"/>
            <a:r>
              <a:rPr lang="ru-RU" b="1" dirty="0"/>
              <a:t> </a:t>
            </a:r>
            <a:r>
              <a:rPr lang="en-US" b="1" dirty="0"/>
              <a:t>|h(T</a:t>
            </a:r>
            <a:r>
              <a:rPr lang="en-US" b="1" baseline="-25000" dirty="0"/>
              <a:t>1</a:t>
            </a:r>
            <a:r>
              <a:rPr lang="en-US" b="1" dirty="0"/>
              <a:t>)-</a:t>
            </a:r>
            <a:r>
              <a:rPr lang="ru-RU" b="1" dirty="0"/>
              <a:t> </a:t>
            </a:r>
            <a:r>
              <a:rPr lang="en-US" b="1" dirty="0"/>
              <a:t>h(T</a:t>
            </a:r>
            <a:r>
              <a:rPr lang="en-US" b="1" baseline="-25000" dirty="0"/>
              <a:t>2</a:t>
            </a:r>
            <a:r>
              <a:rPr lang="en-US" b="1" dirty="0"/>
              <a:t>)|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8" name="Рисунок 6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20" name="Прямая со стрелкой 19"/>
          <p:cNvCxnSpPr>
            <a:stCxn id="17" idx="6"/>
            <a:endCxn id="64" idx="1"/>
          </p:cNvCxnSpPr>
          <p:nvPr/>
        </p:nvCxnSpPr>
        <p:spPr>
          <a:xfrm>
            <a:off x="3727227" y="3460978"/>
            <a:ext cx="2464179" cy="7052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36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0C64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95" grpId="0"/>
      <p:bldP spid="118" grpId="0"/>
      <p:bldP spid="121" grpId="0"/>
      <p:bldP spid="1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5218" y="419130"/>
            <a:ext cx="10506589" cy="101566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400" b="1" dirty="0"/>
              <a:t>Split </a:t>
            </a:r>
            <a:r>
              <a:rPr lang="ru-RU" sz="2400" b="1" dirty="0"/>
              <a:t>(</a:t>
            </a:r>
            <a:r>
              <a:rPr lang="en-US" sz="2400" b="1" dirty="0"/>
              <a:t>x</a:t>
            </a:r>
            <a:r>
              <a:rPr lang="ru-RU" sz="2400" b="1" dirty="0"/>
              <a:t>)</a:t>
            </a:r>
            <a:r>
              <a:rPr lang="en-US" sz="2400" dirty="0"/>
              <a:t>– </a:t>
            </a:r>
            <a:r>
              <a:rPr lang="ru-RU" sz="2400" dirty="0"/>
              <a:t>разделение дерева Т по ключу </a:t>
            </a:r>
            <a:r>
              <a:rPr lang="en-US" sz="2400" dirty="0"/>
              <a:t>x</a:t>
            </a:r>
            <a:r>
              <a:rPr lang="ru-RU" sz="2400" dirty="0"/>
              <a:t> на два дерева </a:t>
            </a:r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ru-RU" sz="2400" dirty="0"/>
              <a:t> и </a:t>
            </a:r>
            <a:r>
              <a:rPr lang="en-US" sz="2400" dirty="0"/>
              <a:t>T</a:t>
            </a:r>
            <a:r>
              <a:rPr lang="ru-RU" sz="2400" baseline="-25000" dirty="0"/>
              <a:t>2</a:t>
            </a:r>
            <a:r>
              <a:rPr lang="ru-RU" sz="2400" dirty="0"/>
              <a:t>, при этом ключи всех вершин в дереве </a:t>
            </a:r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ru-RU" sz="2400" dirty="0"/>
              <a:t>  меньше ключа </a:t>
            </a:r>
            <a:r>
              <a:rPr lang="en-US" sz="2400" b="1" dirty="0"/>
              <a:t>x</a:t>
            </a:r>
            <a:r>
              <a:rPr lang="ru-RU" sz="2400" dirty="0"/>
              <a:t>, а в дереве </a:t>
            </a:r>
            <a:r>
              <a:rPr lang="en-US" sz="2400" dirty="0"/>
              <a:t>T</a:t>
            </a:r>
            <a:r>
              <a:rPr lang="ru-RU" sz="2400" baseline="-25000" dirty="0"/>
              <a:t>2</a:t>
            </a:r>
            <a:r>
              <a:rPr lang="ru-RU" sz="2400" dirty="0"/>
              <a:t> – больше </a:t>
            </a:r>
            <a:r>
              <a:rPr lang="en-US" sz="2400" b="1" dirty="0"/>
              <a:t>x</a:t>
            </a:r>
            <a:endParaRPr lang="ru-RU" sz="2400" b="1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baseline="-25000" dirty="0"/>
          </a:p>
        </p:txBody>
      </p:sp>
      <p:sp>
        <p:nvSpPr>
          <p:cNvPr id="8" name="Овал 7"/>
          <p:cNvSpPr/>
          <p:nvPr/>
        </p:nvSpPr>
        <p:spPr>
          <a:xfrm>
            <a:off x="5482633" y="1402980"/>
            <a:ext cx="726141" cy="1980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8:15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428485" y="2020390"/>
            <a:ext cx="356631" cy="2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077456" y="2974737"/>
            <a:ext cx="356631" cy="2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2851916" y="3010667"/>
            <a:ext cx="356631" cy="2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573442" y="3020539"/>
            <a:ext cx="356631" cy="2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5482633" y="1981389"/>
            <a:ext cx="726141" cy="2387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10:15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4822192" y="2983901"/>
            <a:ext cx="560677" cy="2248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9:10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5926080" y="3005797"/>
            <a:ext cx="356631" cy="2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811349" y="2002406"/>
            <a:ext cx="356631" cy="2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339769" y="3034931"/>
            <a:ext cx="356631" cy="2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8658211" y="3034931"/>
            <a:ext cx="356631" cy="2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/>
          <p:cNvCxnSpPr>
            <a:endCxn id="9" idx="7"/>
          </p:cNvCxnSpPr>
          <p:nvPr/>
        </p:nvCxnSpPr>
        <p:spPr>
          <a:xfrm flipH="1">
            <a:off x="3732889" y="1532170"/>
            <a:ext cx="1727632" cy="5224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4"/>
            <a:endCxn id="13" idx="0"/>
          </p:cNvCxnSpPr>
          <p:nvPr/>
        </p:nvCxnSpPr>
        <p:spPr>
          <a:xfrm>
            <a:off x="5845704" y="1601058"/>
            <a:ext cx="0" cy="3803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8" idx="6"/>
            <a:endCxn id="17" idx="0"/>
          </p:cNvCxnSpPr>
          <p:nvPr/>
        </p:nvCxnSpPr>
        <p:spPr>
          <a:xfrm>
            <a:off x="6208774" y="1502019"/>
            <a:ext cx="1780891" cy="50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17" idx="4"/>
            <a:endCxn id="18" idx="0"/>
          </p:cNvCxnSpPr>
          <p:nvPr/>
        </p:nvCxnSpPr>
        <p:spPr>
          <a:xfrm flipH="1">
            <a:off x="7518085" y="2236414"/>
            <a:ext cx="471580" cy="798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2270557" y="3723365"/>
            <a:ext cx="327060" cy="24039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68" name="Овал 67"/>
          <p:cNvSpPr/>
          <p:nvPr/>
        </p:nvSpPr>
        <p:spPr>
          <a:xfrm>
            <a:off x="2661123" y="3719796"/>
            <a:ext cx="327060" cy="24039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4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3066324" y="3719796"/>
            <a:ext cx="327060" cy="24039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3457701" y="3683297"/>
            <a:ext cx="327060" cy="24039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3861538" y="3688034"/>
            <a:ext cx="327060" cy="24039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8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1804438" y="3723365"/>
            <a:ext cx="327060" cy="24039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1336102" y="3723365"/>
            <a:ext cx="327060" cy="24039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5" name="Овал 74"/>
          <p:cNvSpPr/>
          <p:nvPr/>
        </p:nvSpPr>
        <p:spPr>
          <a:xfrm>
            <a:off x="4394499" y="3716143"/>
            <a:ext cx="435759" cy="20755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9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8" name="Овал 77"/>
          <p:cNvSpPr/>
          <p:nvPr/>
        </p:nvSpPr>
        <p:spPr>
          <a:xfrm>
            <a:off x="4854702" y="3723364"/>
            <a:ext cx="459797" cy="20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10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1" name="Овал 90"/>
          <p:cNvSpPr/>
          <p:nvPr/>
        </p:nvSpPr>
        <p:spPr>
          <a:xfrm>
            <a:off x="5353796" y="3740922"/>
            <a:ext cx="459797" cy="20977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11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2" name="Овал 91"/>
          <p:cNvSpPr/>
          <p:nvPr/>
        </p:nvSpPr>
        <p:spPr>
          <a:xfrm>
            <a:off x="5852686" y="3723364"/>
            <a:ext cx="459797" cy="20977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13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4" name="Овал 93"/>
          <p:cNvSpPr/>
          <p:nvPr/>
        </p:nvSpPr>
        <p:spPr>
          <a:xfrm>
            <a:off x="6344515" y="3732334"/>
            <a:ext cx="459797" cy="20977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15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6" name="Овал 95"/>
          <p:cNvSpPr/>
          <p:nvPr/>
        </p:nvSpPr>
        <p:spPr>
          <a:xfrm>
            <a:off x="6828649" y="3723364"/>
            <a:ext cx="459797" cy="20977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17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8" name="Овал 97"/>
          <p:cNvSpPr/>
          <p:nvPr/>
        </p:nvSpPr>
        <p:spPr>
          <a:xfrm>
            <a:off x="7335234" y="3728154"/>
            <a:ext cx="459797" cy="20977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40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7866156" y="3740922"/>
            <a:ext cx="459797" cy="20977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56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00" name="Овал 99"/>
          <p:cNvSpPr/>
          <p:nvPr/>
        </p:nvSpPr>
        <p:spPr>
          <a:xfrm>
            <a:off x="8928000" y="3719034"/>
            <a:ext cx="459797" cy="20977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70</a:t>
            </a:r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41" name="Прямая со стрелкой 40"/>
          <p:cNvCxnSpPr>
            <a:stCxn id="10" idx="4"/>
            <a:endCxn id="73" idx="0"/>
          </p:cNvCxnSpPr>
          <p:nvPr/>
        </p:nvCxnSpPr>
        <p:spPr>
          <a:xfrm flipH="1">
            <a:off x="1967968" y="3208745"/>
            <a:ext cx="287804" cy="514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10" idx="4"/>
            <a:endCxn id="58" idx="0"/>
          </p:cNvCxnSpPr>
          <p:nvPr/>
        </p:nvCxnSpPr>
        <p:spPr>
          <a:xfrm>
            <a:off x="2255772" y="3208745"/>
            <a:ext cx="178315" cy="514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10" idx="4"/>
            <a:endCxn id="74" idx="0"/>
          </p:cNvCxnSpPr>
          <p:nvPr/>
        </p:nvCxnSpPr>
        <p:spPr>
          <a:xfrm flipH="1">
            <a:off x="1499632" y="3208745"/>
            <a:ext cx="756140" cy="514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11" idx="4"/>
            <a:endCxn id="68" idx="0"/>
          </p:cNvCxnSpPr>
          <p:nvPr/>
        </p:nvCxnSpPr>
        <p:spPr>
          <a:xfrm flipH="1">
            <a:off x="2824653" y="3244675"/>
            <a:ext cx="205579" cy="475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>
            <a:stCxn id="11" idx="4"/>
            <a:endCxn id="70" idx="0"/>
          </p:cNvCxnSpPr>
          <p:nvPr/>
        </p:nvCxnSpPr>
        <p:spPr>
          <a:xfrm>
            <a:off x="3030232" y="3244675"/>
            <a:ext cx="199622" cy="475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stCxn id="9" idx="3"/>
            <a:endCxn id="10" idx="7"/>
          </p:cNvCxnSpPr>
          <p:nvPr/>
        </p:nvCxnSpPr>
        <p:spPr>
          <a:xfrm flipH="1">
            <a:off x="2381860" y="2220128"/>
            <a:ext cx="1098852" cy="788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stCxn id="9" idx="3"/>
            <a:endCxn id="11" idx="0"/>
          </p:cNvCxnSpPr>
          <p:nvPr/>
        </p:nvCxnSpPr>
        <p:spPr>
          <a:xfrm flipH="1">
            <a:off x="3030232" y="2220128"/>
            <a:ext cx="450480" cy="790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>
            <a:stCxn id="9" idx="3"/>
            <a:endCxn id="12" idx="0"/>
          </p:cNvCxnSpPr>
          <p:nvPr/>
        </p:nvCxnSpPr>
        <p:spPr>
          <a:xfrm>
            <a:off x="3480712" y="2220128"/>
            <a:ext cx="271046" cy="800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>
            <a:stCxn id="12" idx="4"/>
            <a:endCxn id="71" idx="0"/>
          </p:cNvCxnSpPr>
          <p:nvPr/>
        </p:nvCxnSpPr>
        <p:spPr>
          <a:xfrm flipH="1">
            <a:off x="3621231" y="3254547"/>
            <a:ext cx="130527" cy="428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/>
          <p:cNvCxnSpPr>
            <a:stCxn id="12" idx="4"/>
            <a:endCxn id="72" idx="0"/>
          </p:cNvCxnSpPr>
          <p:nvPr/>
        </p:nvCxnSpPr>
        <p:spPr>
          <a:xfrm>
            <a:off x="3751758" y="3254547"/>
            <a:ext cx="273310" cy="433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/>
          <p:cNvCxnSpPr>
            <a:stCxn id="14" idx="4"/>
            <a:endCxn id="75" idx="0"/>
          </p:cNvCxnSpPr>
          <p:nvPr/>
        </p:nvCxnSpPr>
        <p:spPr>
          <a:xfrm flipH="1">
            <a:off x="4612379" y="3208745"/>
            <a:ext cx="490152" cy="507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14" idx="4"/>
            <a:endCxn id="78" idx="0"/>
          </p:cNvCxnSpPr>
          <p:nvPr/>
        </p:nvCxnSpPr>
        <p:spPr>
          <a:xfrm flipH="1">
            <a:off x="5084601" y="3208745"/>
            <a:ext cx="17930" cy="5146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/>
          <p:cNvCxnSpPr>
            <a:stCxn id="15" idx="4"/>
            <a:endCxn id="91" idx="0"/>
          </p:cNvCxnSpPr>
          <p:nvPr/>
        </p:nvCxnSpPr>
        <p:spPr>
          <a:xfrm flipH="1">
            <a:off x="5583695" y="3239805"/>
            <a:ext cx="520701" cy="501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5" idx="4"/>
            <a:endCxn id="92" idx="0"/>
          </p:cNvCxnSpPr>
          <p:nvPr/>
        </p:nvCxnSpPr>
        <p:spPr>
          <a:xfrm flipH="1">
            <a:off x="6082585" y="3239805"/>
            <a:ext cx="21811" cy="483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Овал 148"/>
          <p:cNvSpPr/>
          <p:nvPr/>
        </p:nvSpPr>
        <p:spPr>
          <a:xfrm>
            <a:off x="8386586" y="3723364"/>
            <a:ext cx="459797" cy="20977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60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50" name="Овал 149"/>
          <p:cNvSpPr/>
          <p:nvPr/>
        </p:nvSpPr>
        <p:spPr>
          <a:xfrm>
            <a:off x="9523118" y="3704847"/>
            <a:ext cx="459797" cy="20977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76</a:t>
            </a:r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152" name="Прямая со стрелкой 151"/>
          <p:cNvCxnSpPr>
            <a:stCxn id="18" idx="4"/>
            <a:endCxn id="96" idx="0"/>
          </p:cNvCxnSpPr>
          <p:nvPr/>
        </p:nvCxnSpPr>
        <p:spPr>
          <a:xfrm flipH="1">
            <a:off x="7058548" y="3268939"/>
            <a:ext cx="459537" cy="454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/>
          <p:cNvCxnSpPr>
            <a:stCxn id="18" idx="4"/>
            <a:endCxn id="98" idx="0"/>
          </p:cNvCxnSpPr>
          <p:nvPr/>
        </p:nvCxnSpPr>
        <p:spPr>
          <a:xfrm>
            <a:off x="7518085" y="3268939"/>
            <a:ext cx="47048" cy="459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 стрелкой 155"/>
          <p:cNvCxnSpPr>
            <a:stCxn id="21" idx="4"/>
            <a:endCxn id="149" idx="0"/>
          </p:cNvCxnSpPr>
          <p:nvPr/>
        </p:nvCxnSpPr>
        <p:spPr>
          <a:xfrm flipH="1">
            <a:off x="8616485" y="3268939"/>
            <a:ext cx="220042" cy="454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18" idx="4"/>
            <a:endCxn id="99" idx="0"/>
          </p:cNvCxnSpPr>
          <p:nvPr/>
        </p:nvCxnSpPr>
        <p:spPr>
          <a:xfrm>
            <a:off x="7518085" y="3268939"/>
            <a:ext cx="577970" cy="471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21" idx="4"/>
            <a:endCxn id="100" idx="0"/>
          </p:cNvCxnSpPr>
          <p:nvPr/>
        </p:nvCxnSpPr>
        <p:spPr>
          <a:xfrm>
            <a:off x="8836527" y="3268939"/>
            <a:ext cx="321372" cy="450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21" idx="4"/>
            <a:endCxn id="150" idx="0"/>
          </p:cNvCxnSpPr>
          <p:nvPr/>
        </p:nvCxnSpPr>
        <p:spPr>
          <a:xfrm>
            <a:off x="8836527" y="3268939"/>
            <a:ext cx="916490" cy="435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/>
          <p:cNvCxnSpPr>
            <a:stCxn id="17" idx="4"/>
            <a:endCxn id="21" idx="0"/>
          </p:cNvCxnSpPr>
          <p:nvPr/>
        </p:nvCxnSpPr>
        <p:spPr>
          <a:xfrm>
            <a:off x="7989665" y="2236414"/>
            <a:ext cx="846862" cy="798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 стрелкой 168"/>
          <p:cNvCxnSpPr>
            <a:stCxn id="15" idx="4"/>
            <a:endCxn id="94" idx="0"/>
          </p:cNvCxnSpPr>
          <p:nvPr/>
        </p:nvCxnSpPr>
        <p:spPr>
          <a:xfrm>
            <a:off x="6104396" y="3239805"/>
            <a:ext cx="470018" cy="492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Прямая со стрелкой 179"/>
          <p:cNvCxnSpPr>
            <a:stCxn id="13" idx="4"/>
            <a:endCxn id="14" idx="0"/>
          </p:cNvCxnSpPr>
          <p:nvPr/>
        </p:nvCxnSpPr>
        <p:spPr>
          <a:xfrm flipH="1">
            <a:off x="5102531" y="2220128"/>
            <a:ext cx="743173" cy="763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 стрелкой 181"/>
          <p:cNvCxnSpPr>
            <a:stCxn id="13" idx="4"/>
            <a:endCxn id="15" idx="0"/>
          </p:cNvCxnSpPr>
          <p:nvPr/>
        </p:nvCxnSpPr>
        <p:spPr>
          <a:xfrm>
            <a:off x="5845704" y="2220128"/>
            <a:ext cx="258692" cy="785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505640" y="4367324"/>
            <a:ext cx="5598756" cy="18158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/>
              <a:t>количество деревьев в каждой из полученных частей не превосходит</a:t>
            </a:r>
            <a:r>
              <a:rPr lang="en-US" sz="1600" dirty="0"/>
              <a:t>  </a:t>
            </a:r>
            <a:r>
              <a:rPr lang="ru-RU" sz="1600" dirty="0"/>
              <a:t>- </a:t>
            </a:r>
            <a:r>
              <a:rPr lang="en-US" sz="1600" b="1" dirty="0"/>
              <a:t>log n</a:t>
            </a:r>
            <a:endParaRPr lang="ru-RU" sz="1600" b="1" dirty="0"/>
          </a:p>
          <a:p>
            <a:pPr algn="just"/>
            <a:r>
              <a:rPr lang="en-US" sz="1600" dirty="0"/>
              <a:t>                                                                                              </a:t>
            </a:r>
            <a:endParaRPr lang="ru-RU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1600" dirty="0"/>
              <a:t>при слиянии деревьев в левой (правой) частях будем всегда выполнять процедуру </a:t>
            </a:r>
            <a:r>
              <a:rPr lang="en-US" sz="1600" b="1" dirty="0"/>
              <a:t>Join</a:t>
            </a:r>
            <a:r>
              <a:rPr lang="en-US" sz="1600" i="1" dirty="0"/>
              <a:t> </a:t>
            </a:r>
            <a:r>
              <a:rPr lang="ru-RU" sz="1600" dirty="0"/>
              <a:t>над деревьями меньшей высоты, тогда время, затраченное на построение каждого из деревьев Т</a:t>
            </a:r>
            <a:r>
              <a:rPr lang="ru-RU" sz="1600" baseline="-25000" dirty="0"/>
              <a:t>1</a:t>
            </a:r>
            <a:r>
              <a:rPr lang="ru-RU" sz="1600" dirty="0"/>
              <a:t> и Т</a:t>
            </a:r>
            <a:r>
              <a:rPr lang="ru-RU" sz="1600" baseline="-25000" dirty="0"/>
              <a:t>2</a:t>
            </a:r>
            <a:r>
              <a:rPr lang="ru-RU" sz="1600" dirty="0"/>
              <a:t>  -  </a:t>
            </a:r>
            <a:r>
              <a:rPr lang="en-US" sz="1600" dirty="0"/>
              <a:t>  </a:t>
            </a:r>
            <a:r>
              <a:rPr lang="en-US" sz="1600" b="1" dirty="0"/>
              <a:t>O(log n)                           </a:t>
            </a:r>
            <a:endParaRPr lang="ru-RU" sz="16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3" name="Рисунок 62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4301" y="142551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Split(10)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794494" y="4889486"/>
            <a:ext cx="40212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Время выполнения </a:t>
            </a:r>
            <a:r>
              <a:rPr lang="en-US" sz="2400" b="1" dirty="0"/>
              <a:t>Split </a:t>
            </a:r>
            <a:r>
              <a:rPr lang="ru-RU" sz="2400" b="1" dirty="0"/>
              <a:t>(</a:t>
            </a:r>
            <a:r>
              <a:rPr lang="en-US" sz="2400" b="1" dirty="0"/>
              <a:t>x</a:t>
            </a:r>
            <a:r>
              <a:rPr lang="ru-RU" sz="2400" b="1" dirty="0"/>
              <a:t>)  </a:t>
            </a:r>
          </a:p>
          <a:p>
            <a:pPr algn="ctr"/>
            <a:r>
              <a:rPr lang="en-US" sz="2400" b="1" dirty="0"/>
              <a:t>O(log n)</a:t>
            </a:r>
            <a:endParaRPr lang="ru-RU" sz="2400" b="1" dirty="0"/>
          </a:p>
        </p:txBody>
      </p:sp>
      <p:sp>
        <p:nvSpPr>
          <p:cNvPr id="2" name="Правая фигурная скобка 1"/>
          <p:cNvSpPr/>
          <p:nvPr/>
        </p:nvSpPr>
        <p:spPr>
          <a:xfrm>
            <a:off x="6235027" y="4366002"/>
            <a:ext cx="235008" cy="181720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01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6384D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6384D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6384D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5424537" y="164003"/>
            <a:ext cx="726141" cy="1980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8:15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370389" y="781413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019360" y="1735760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2793820" y="1771690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515346" y="1781562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5424537" y="742412"/>
            <a:ext cx="726141" cy="2387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10:15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4764096" y="1744924"/>
            <a:ext cx="560677" cy="2248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9:10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5867984" y="1766820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53253" y="763429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81673" y="1795954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8600115" y="1795954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/>
          <p:cNvCxnSpPr>
            <a:endCxn id="9" idx="7"/>
          </p:cNvCxnSpPr>
          <p:nvPr/>
        </p:nvCxnSpPr>
        <p:spPr>
          <a:xfrm flipH="1">
            <a:off x="3674793" y="293193"/>
            <a:ext cx="1727632" cy="5224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4"/>
            <a:endCxn id="13" idx="0"/>
          </p:cNvCxnSpPr>
          <p:nvPr/>
        </p:nvCxnSpPr>
        <p:spPr>
          <a:xfrm>
            <a:off x="5787608" y="362081"/>
            <a:ext cx="0" cy="3803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8" idx="6"/>
            <a:endCxn id="17" idx="0"/>
          </p:cNvCxnSpPr>
          <p:nvPr/>
        </p:nvCxnSpPr>
        <p:spPr>
          <a:xfrm>
            <a:off x="6150678" y="263042"/>
            <a:ext cx="1780891" cy="5003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17" idx="4"/>
            <a:endCxn id="18" idx="0"/>
          </p:cNvCxnSpPr>
          <p:nvPr/>
        </p:nvCxnSpPr>
        <p:spPr>
          <a:xfrm flipH="1">
            <a:off x="7459989" y="997437"/>
            <a:ext cx="471580" cy="7985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2212461" y="2484388"/>
            <a:ext cx="327060" cy="240399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68" name="Овал 67"/>
          <p:cNvSpPr/>
          <p:nvPr/>
        </p:nvSpPr>
        <p:spPr>
          <a:xfrm>
            <a:off x="2603027" y="2480819"/>
            <a:ext cx="327060" cy="240399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4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3008228" y="2480819"/>
            <a:ext cx="327060" cy="240399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3399605" y="2444320"/>
            <a:ext cx="327060" cy="240399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3803442" y="2449057"/>
            <a:ext cx="327060" cy="240399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8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1746342" y="2484388"/>
            <a:ext cx="327060" cy="240399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1278006" y="2484388"/>
            <a:ext cx="327060" cy="240399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5" name="Овал 74"/>
          <p:cNvSpPr/>
          <p:nvPr/>
        </p:nvSpPr>
        <p:spPr>
          <a:xfrm>
            <a:off x="4336403" y="2477166"/>
            <a:ext cx="435759" cy="207554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9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8" name="Овал 77"/>
          <p:cNvSpPr/>
          <p:nvPr/>
        </p:nvSpPr>
        <p:spPr>
          <a:xfrm>
            <a:off x="4796606" y="2484387"/>
            <a:ext cx="459797" cy="20977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10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1" name="Овал 90"/>
          <p:cNvSpPr/>
          <p:nvPr/>
        </p:nvSpPr>
        <p:spPr>
          <a:xfrm>
            <a:off x="5295700" y="2501945"/>
            <a:ext cx="459797" cy="209776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11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2" name="Овал 91"/>
          <p:cNvSpPr/>
          <p:nvPr/>
        </p:nvSpPr>
        <p:spPr>
          <a:xfrm>
            <a:off x="5794590" y="2484387"/>
            <a:ext cx="459797" cy="209776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13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4" name="Овал 93"/>
          <p:cNvSpPr/>
          <p:nvPr/>
        </p:nvSpPr>
        <p:spPr>
          <a:xfrm>
            <a:off x="6286419" y="2493357"/>
            <a:ext cx="459797" cy="209776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15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6" name="Овал 95"/>
          <p:cNvSpPr/>
          <p:nvPr/>
        </p:nvSpPr>
        <p:spPr>
          <a:xfrm>
            <a:off x="6770553" y="2484387"/>
            <a:ext cx="459797" cy="209776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17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8" name="Овал 97"/>
          <p:cNvSpPr/>
          <p:nvPr/>
        </p:nvSpPr>
        <p:spPr>
          <a:xfrm>
            <a:off x="7277138" y="2489177"/>
            <a:ext cx="459797" cy="209776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40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7808060" y="2501945"/>
            <a:ext cx="459797" cy="209776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56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00" name="Овал 99"/>
          <p:cNvSpPr/>
          <p:nvPr/>
        </p:nvSpPr>
        <p:spPr>
          <a:xfrm>
            <a:off x="8869904" y="2480057"/>
            <a:ext cx="459797" cy="209776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70</a:t>
            </a:r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41" name="Прямая со стрелкой 40"/>
          <p:cNvCxnSpPr>
            <a:stCxn id="10" idx="4"/>
            <a:endCxn id="73" idx="0"/>
          </p:cNvCxnSpPr>
          <p:nvPr/>
        </p:nvCxnSpPr>
        <p:spPr>
          <a:xfrm flipH="1">
            <a:off x="1909872" y="1969768"/>
            <a:ext cx="287804" cy="514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10" idx="4"/>
            <a:endCxn id="58" idx="0"/>
          </p:cNvCxnSpPr>
          <p:nvPr/>
        </p:nvCxnSpPr>
        <p:spPr>
          <a:xfrm>
            <a:off x="2197676" y="1969768"/>
            <a:ext cx="178315" cy="514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10" idx="4"/>
            <a:endCxn id="74" idx="0"/>
          </p:cNvCxnSpPr>
          <p:nvPr/>
        </p:nvCxnSpPr>
        <p:spPr>
          <a:xfrm flipH="1">
            <a:off x="1441536" y="1969768"/>
            <a:ext cx="756140" cy="514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11" idx="4"/>
            <a:endCxn id="68" idx="0"/>
          </p:cNvCxnSpPr>
          <p:nvPr/>
        </p:nvCxnSpPr>
        <p:spPr>
          <a:xfrm flipH="1">
            <a:off x="2766557" y="2005698"/>
            <a:ext cx="205579" cy="4751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>
            <a:stCxn id="11" idx="4"/>
            <a:endCxn id="70" idx="0"/>
          </p:cNvCxnSpPr>
          <p:nvPr/>
        </p:nvCxnSpPr>
        <p:spPr>
          <a:xfrm>
            <a:off x="2972136" y="2005698"/>
            <a:ext cx="199622" cy="4751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stCxn id="9" idx="3"/>
            <a:endCxn id="10" idx="7"/>
          </p:cNvCxnSpPr>
          <p:nvPr/>
        </p:nvCxnSpPr>
        <p:spPr>
          <a:xfrm flipH="1">
            <a:off x="2323764" y="981151"/>
            <a:ext cx="1098852" cy="7888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stCxn id="9" idx="3"/>
            <a:endCxn id="11" idx="0"/>
          </p:cNvCxnSpPr>
          <p:nvPr/>
        </p:nvCxnSpPr>
        <p:spPr>
          <a:xfrm flipH="1">
            <a:off x="2972136" y="981151"/>
            <a:ext cx="450480" cy="7905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>
            <a:stCxn id="9" idx="3"/>
            <a:endCxn id="12" idx="0"/>
          </p:cNvCxnSpPr>
          <p:nvPr/>
        </p:nvCxnSpPr>
        <p:spPr>
          <a:xfrm>
            <a:off x="3422616" y="981151"/>
            <a:ext cx="271046" cy="800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>
            <a:stCxn id="12" idx="4"/>
            <a:endCxn id="71" idx="0"/>
          </p:cNvCxnSpPr>
          <p:nvPr/>
        </p:nvCxnSpPr>
        <p:spPr>
          <a:xfrm flipH="1">
            <a:off x="3563135" y="2015570"/>
            <a:ext cx="130527" cy="428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/>
          <p:cNvCxnSpPr>
            <a:stCxn id="12" idx="4"/>
            <a:endCxn id="72" idx="0"/>
          </p:cNvCxnSpPr>
          <p:nvPr/>
        </p:nvCxnSpPr>
        <p:spPr>
          <a:xfrm>
            <a:off x="3693662" y="2015570"/>
            <a:ext cx="273310" cy="433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/>
          <p:cNvCxnSpPr>
            <a:stCxn id="14" idx="4"/>
            <a:endCxn id="75" idx="0"/>
          </p:cNvCxnSpPr>
          <p:nvPr/>
        </p:nvCxnSpPr>
        <p:spPr>
          <a:xfrm flipH="1">
            <a:off x="4554283" y="1969768"/>
            <a:ext cx="490152" cy="5073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14" idx="4"/>
            <a:endCxn id="78" idx="0"/>
          </p:cNvCxnSpPr>
          <p:nvPr/>
        </p:nvCxnSpPr>
        <p:spPr>
          <a:xfrm flipH="1">
            <a:off x="5026505" y="1969768"/>
            <a:ext cx="17930" cy="5146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/>
          <p:cNvCxnSpPr>
            <a:stCxn id="15" idx="4"/>
            <a:endCxn id="91" idx="0"/>
          </p:cNvCxnSpPr>
          <p:nvPr/>
        </p:nvCxnSpPr>
        <p:spPr>
          <a:xfrm flipH="1">
            <a:off x="5525599" y="2000828"/>
            <a:ext cx="520701" cy="501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5" idx="4"/>
            <a:endCxn id="92" idx="0"/>
          </p:cNvCxnSpPr>
          <p:nvPr/>
        </p:nvCxnSpPr>
        <p:spPr>
          <a:xfrm flipH="1">
            <a:off x="6024489" y="2000828"/>
            <a:ext cx="21811" cy="483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Овал 148"/>
          <p:cNvSpPr/>
          <p:nvPr/>
        </p:nvSpPr>
        <p:spPr>
          <a:xfrm>
            <a:off x="8328490" y="2484387"/>
            <a:ext cx="459797" cy="209776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60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50" name="Овал 149"/>
          <p:cNvSpPr/>
          <p:nvPr/>
        </p:nvSpPr>
        <p:spPr>
          <a:xfrm>
            <a:off x="9465022" y="2465870"/>
            <a:ext cx="459797" cy="209776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76</a:t>
            </a:r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152" name="Прямая со стрелкой 151"/>
          <p:cNvCxnSpPr>
            <a:stCxn id="18" idx="4"/>
            <a:endCxn id="96" idx="0"/>
          </p:cNvCxnSpPr>
          <p:nvPr/>
        </p:nvCxnSpPr>
        <p:spPr>
          <a:xfrm flipH="1">
            <a:off x="7000452" y="2029962"/>
            <a:ext cx="459537" cy="4544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/>
          <p:cNvCxnSpPr>
            <a:stCxn id="18" idx="4"/>
            <a:endCxn id="98" idx="0"/>
          </p:cNvCxnSpPr>
          <p:nvPr/>
        </p:nvCxnSpPr>
        <p:spPr>
          <a:xfrm>
            <a:off x="7459989" y="2029962"/>
            <a:ext cx="47048" cy="459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 стрелкой 155"/>
          <p:cNvCxnSpPr>
            <a:stCxn id="21" idx="4"/>
            <a:endCxn id="149" idx="0"/>
          </p:cNvCxnSpPr>
          <p:nvPr/>
        </p:nvCxnSpPr>
        <p:spPr>
          <a:xfrm flipH="1">
            <a:off x="8558389" y="2029962"/>
            <a:ext cx="220042" cy="4544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18" idx="4"/>
            <a:endCxn id="99" idx="0"/>
          </p:cNvCxnSpPr>
          <p:nvPr/>
        </p:nvCxnSpPr>
        <p:spPr>
          <a:xfrm>
            <a:off x="7459989" y="2029962"/>
            <a:ext cx="577970" cy="471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21" idx="4"/>
            <a:endCxn id="100" idx="0"/>
          </p:cNvCxnSpPr>
          <p:nvPr/>
        </p:nvCxnSpPr>
        <p:spPr>
          <a:xfrm>
            <a:off x="8778431" y="2029962"/>
            <a:ext cx="321372" cy="4500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21" idx="4"/>
            <a:endCxn id="150" idx="0"/>
          </p:cNvCxnSpPr>
          <p:nvPr/>
        </p:nvCxnSpPr>
        <p:spPr>
          <a:xfrm>
            <a:off x="8778431" y="2029962"/>
            <a:ext cx="916490" cy="435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/>
          <p:cNvCxnSpPr>
            <a:stCxn id="17" idx="4"/>
            <a:endCxn id="21" idx="0"/>
          </p:cNvCxnSpPr>
          <p:nvPr/>
        </p:nvCxnSpPr>
        <p:spPr>
          <a:xfrm>
            <a:off x="7931569" y="997437"/>
            <a:ext cx="846862" cy="7985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 стрелкой 168"/>
          <p:cNvCxnSpPr>
            <a:stCxn id="15" idx="4"/>
            <a:endCxn id="94" idx="0"/>
          </p:cNvCxnSpPr>
          <p:nvPr/>
        </p:nvCxnSpPr>
        <p:spPr>
          <a:xfrm>
            <a:off x="6046300" y="2000828"/>
            <a:ext cx="470018" cy="492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Прямая со стрелкой 179"/>
          <p:cNvCxnSpPr>
            <a:stCxn id="13" idx="4"/>
            <a:endCxn id="14" idx="0"/>
          </p:cNvCxnSpPr>
          <p:nvPr/>
        </p:nvCxnSpPr>
        <p:spPr>
          <a:xfrm flipH="1">
            <a:off x="5044435" y="981151"/>
            <a:ext cx="743173" cy="7637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 стрелкой 181"/>
          <p:cNvCxnSpPr>
            <a:stCxn id="13" idx="4"/>
            <a:endCxn id="15" idx="0"/>
          </p:cNvCxnSpPr>
          <p:nvPr/>
        </p:nvCxnSpPr>
        <p:spPr>
          <a:xfrm>
            <a:off x="5787608" y="981151"/>
            <a:ext cx="258692" cy="785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3" name="Рисунок 62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7" name="Овал 66"/>
          <p:cNvSpPr/>
          <p:nvPr/>
        </p:nvSpPr>
        <p:spPr>
          <a:xfrm>
            <a:off x="2952426" y="3831611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1993129" y="4784708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76" name="Овал 75"/>
          <p:cNvSpPr/>
          <p:nvPr/>
        </p:nvSpPr>
        <p:spPr>
          <a:xfrm>
            <a:off x="2767589" y="4820638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81" name="Овал 80"/>
          <p:cNvSpPr/>
          <p:nvPr/>
        </p:nvSpPr>
        <p:spPr>
          <a:xfrm>
            <a:off x="6736290" y="4808219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82" name="Овал 81"/>
          <p:cNvSpPr/>
          <p:nvPr/>
        </p:nvSpPr>
        <p:spPr>
          <a:xfrm>
            <a:off x="8591787" y="3813785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83" name="Овал 82"/>
          <p:cNvSpPr/>
          <p:nvPr/>
        </p:nvSpPr>
        <p:spPr>
          <a:xfrm>
            <a:off x="8120207" y="4846310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84" name="Овал 83"/>
          <p:cNvSpPr/>
          <p:nvPr/>
        </p:nvSpPr>
        <p:spPr>
          <a:xfrm>
            <a:off x="9438649" y="4846310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cxnSp>
        <p:nvCxnSpPr>
          <p:cNvPr id="88" name="Прямая со стрелкой 87"/>
          <p:cNvCxnSpPr>
            <a:stCxn id="82" idx="4"/>
            <a:endCxn id="83" idx="0"/>
          </p:cNvCxnSpPr>
          <p:nvPr/>
        </p:nvCxnSpPr>
        <p:spPr>
          <a:xfrm flipH="1">
            <a:off x="8298523" y="4047793"/>
            <a:ext cx="471580" cy="7985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Овал 88"/>
          <p:cNvSpPr/>
          <p:nvPr/>
        </p:nvSpPr>
        <p:spPr>
          <a:xfrm>
            <a:off x="2186230" y="5529767"/>
            <a:ext cx="327060" cy="240399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0" name="Овал 89"/>
          <p:cNvSpPr/>
          <p:nvPr/>
        </p:nvSpPr>
        <p:spPr>
          <a:xfrm>
            <a:off x="2576796" y="5529767"/>
            <a:ext cx="327060" cy="240399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4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3" name="Овал 92"/>
          <p:cNvSpPr/>
          <p:nvPr/>
        </p:nvSpPr>
        <p:spPr>
          <a:xfrm>
            <a:off x="2981997" y="5529767"/>
            <a:ext cx="327060" cy="240399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5" name="Овал 94"/>
          <p:cNvSpPr/>
          <p:nvPr/>
        </p:nvSpPr>
        <p:spPr>
          <a:xfrm>
            <a:off x="3373374" y="5529767"/>
            <a:ext cx="327060" cy="240399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7" name="Овал 96"/>
          <p:cNvSpPr/>
          <p:nvPr/>
        </p:nvSpPr>
        <p:spPr>
          <a:xfrm>
            <a:off x="3823755" y="5529767"/>
            <a:ext cx="327060" cy="240399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8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01" name="Овал 100"/>
          <p:cNvSpPr/>
          <p:nvPr/>
        </p:nvSpPr>
        <p:spPr>
          <a:xfrm>
            <a:off x="1720111" y="5529767"/>
            <a:ext cx="327060" cy="240399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03" name="Овал 102"/>
          <p:cNvSpPr/>
          <p:nvPr/>
        </p:nvSpPr>
        <p:spPr>
          <a:xfrm>
            <a:off x="1224788" y="5529767"/>
            <a:ext cx="327060" cy="240399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04" name="Овал 103"/>
          <p:cNvSpPr/>
          <p:nvPr/>
        </p:nvSpPr>
        <p:spPr>
          <a:xfrm>
            <a:off x="4297962" y="5562612"/>
            <a:ext cx="435759" cy="207554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9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08" name="Овал 107"/>
          <p:cNvSpPr/>
          <p:nvPr/>
        </p:nvSpPr>
        <p:spPr>
          <a:xfrm>
            <a:off x="6134234" y="5552301"/>
            <a:ext cx="459797" cy="209776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11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09" name="Овал 108"/>
          <p:cNvSpPr/>
          <p:nvPr/>
        </p:nvSpPr>
        <p:spPr>
          <a:xfrm>
            <a:off x="6633124" y="5534743"/>
            <a:ext cx="459797" cy="209776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13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7124953" y="5543713"/>
            <a:ext cx="459797" cy="209776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15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7609087" y="5534743"/>
            <a:ext cx="459797" cy="209776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17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8115672" y="5539533"/>
            <a:ext cx="459797" cy="209776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40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8646594" y="5552301"/>
            <a:ext cx="459797" cy="209776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56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16" name="Овал 115"/>
          <p:cNvSpPr/>
          <p:nvPr/>
        </p:nvSpPr>
        <p:spPr>
          <a:xfrm>
            <a:off x="9708438" y="5530413"/>
            <a:ext cx="459797" cy="209776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70</a:t>
            </a:r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117" name="Прямая со стрелкой 116"/>
          <p:cNvCxnSpPr>
            <a:stCxn id="69" idx="4"/>
            <a:endCxn id="101" idx="0"/>
          </p:cNvCxnSpPr>
          <p:nvPr/>
        </p:nvCxnSpPr>
        <p:spPr>
          <a:xfrm flipH="1">
            <a:off x="1883641" y="5018716"/>
            <a:ext cx="287804" cy="5110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>
            <a:stCxn id="69" idx="4"/>
            <a:endCxn id="89" idx="0"/>
          </p:cNvCxnSpPr>
          <p:nvPr/>
        </p:nvCxnSpPr>
        <p:spPr>
          <a:xfrm>
            <a:off x="2171445" y="5018716"/>
            <a:ext cx="178315" cy="5110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stCxn id="69" idx="4"/>
          </p:cNvCxnSpPr>
          <p:nvPr/>
        </p:nvCxnSpPr>
        <p:spPr>
          <a:xfrm flipH="1">
            <a:off x="1415305" y="5018716"/>
            <a:ext cx="756140" cy="514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76" idx="4"/>
            <a:endCxn id="90" idx="0"/>
          </p:cNvCxnSpPr>
          <p:nvPr/>
        </p:nvCxnSpPr>
        <p:spPr>
          <a:xfrm flipH="1">
            <a:off x="2740326" y="5054646"/>
            <a:ext cx="205579" cy="4751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>
            <a:stCxn id="76" idx="4"/>
            <a:endCxn id="93" idx="0"/>
          </p:cNvCxnSpPr>
          <p:nvPr/>
        </p:nvCxnSpPr>
        <p:spPr>
          <a:xfrm>
            <a:off x="2945905" y="5054646"/>
            <a:ext cx="199622" cy="4751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>
            <a:stCxn id="77" idx="4"/>
            <a:endCxn id="95" idx="0"/>
          </p:cNvCxnSpPr>
          <p:nvPr/>
        </p:nvCxnSpPr>
        <p:spPr>
          <a:xfrm flipH="1">
            <a:off x="3536904" y="5064518"/>
            <a:ext cx="204547" cy="46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/>
          <p:cNvCxnSpPr>
            <a:cxnSpLocks/>
            <a:stCxn id="77" idx="4"/>
            <a:endCxn id="97" idx="0"/>
          </p:cNvCxnSpPr>
          <p:nvPr/>
        </p:nvCxnSpPr>
        <p:spPr>
          <a:xfrm>
            <a:off x="3741451" y="5064518"/>
            <a:ext cx="245834" cy="46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>
            <a:stCxn id="81" idx="4"/>
            <a:endCxn id="108" idx="0"/>
          </p:cNvCxnSpPr>
          <p:nvPr/>
        </p:nvCxnSpPr>
        <p:spPr>
          <a:xfrm flipH="1">
            <a:off x="6364133" y="5042227"/>
            <a:ext cx="550473" cy="510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81" idx="4"/>
            <a:endCxn id="109" idx="0"/>
          </p:cNvCxnSpPr>
          <p:nvPr/>
        </p:nvCxnSpPr>
        <p:spPr>
          <a:xfrm flipH="1">
            <a:off x="6863023" y="5042227"/>
            <a:ext cx="51583" cy="4925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9167024" y="5534743"/>
            <a:ext cx="459797" cy="209776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60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33" name="Овал 132"/>
          <p:cNvSpPr/>
          <p:nvPr/>
        </p:nvSpPr>
        <p:spPr>
          <a:xfrm>
            <a:off x="10303556" y="5516226"/>
            <a:ext cx="459797" cy="209776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76</a:t>
            </a:r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135" name="Прямая со стрелкой 134"/>
          <p:cNvCxnSpPr>
            <a:stCxn id="83" idx="4"/>
            <a:endCxn id="112" idx="0"/>
          </p:cNvCxnSpPr>
          <p:nvPr/>
        </p:nvCxnSpPr>
        <p:spPr>
          <a:xfrm flipH="1">
            <a:off x="7838986" y="5080318"/>
            <a:ext cx="459537" cy="4544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83" idx="4"/>
            <a:endCxn id="113" idx="0"/>
          </p:cNvCxnSpPr>
          <p:nvPr/>
        </p:nvCxnSpPr>
        <p:spPr>
          <a:xfrm>
            <a:off x="8298523" y="5080318"/>
            <a:ext cx="47048" cy="459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/>
          <p:cNvCxnSpPr>
            <a:stCxn id="84" idx="4"/>
            <a:endCxn id="132" idx="0"/>
          </p:cNvCxnSpPr>
          <p:nvPr/>
        </p:nvCxnSpPr>
        <p:spPr>
          <a:xfrm flipH="1">
            <a:off x="9396923" y="5080318"/>
            <a:ext cx="220042" cy="4544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/>
          <p:cNvCxnSpPr>
            <a:stCxn id="83" idx="4"/>
            <a:endCxn id="115" idx="0"/>
          </p:cNvCxnSpPr>
          <p:nvPr/>
        </p:nvCxnSpPr>
        <p:spPr>
          <a:xfrm>
            <a:off x="8298523" y="5080318"/>
            <a:ext cx="577970" cy="471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84" idx="4"/>
            <a:endCxn id="116" idx="0"/>
          </p:cNvCxnSpPr>
          <p:nvPr/>
        </p:nvCxnSpPr>
        <p:spPr>
          <a:xfrm>
            <a:off x="9616965" y="5080318"/>
            <a:ext cx="321372" cy="4500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 стрелкой 144"/>
          <p:cNvCxnSpPr>
            <a:stCxn id="84" idx="4"/>
            <a:endCxn id="133" idx="0"/>
          </p:cNvCxnSpPr>
          <p:nvPr/>
        </p:nvCxnSpPr>
        <p:spPr>
          <a:xfrm>
            <a:off x="9616965" y="5080318"/>
            <a:ext cx="916490" cy="435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82" idx="4"/>
            <a:endCxn id="84" idx="0"/>
          </p:cNvCxnSpPr>
          <p:nvPr/>
        </p:nvCxnSpPr>
        <p:spPr>
          <a:xfrm>
            <a:off x="8770103" y="4047793"/>
            <a:ext cx="846862" cy="7985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 стрелкой 146"/>
          <p:cNvCxnSpPr>
            <a:stCxn id="81" idx="4"/>
            <a:endCxn id="111" idx="0"/>
          </p:cNvCxnSpPr>
          <p:nvPr/>
        </p:nvCxnSpPr>
        <p:spPr>
          <a:xfrm>
            <a:off x="6914606" y="5042227"/>
            <a:ext cx="440246" cy="501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cxnSpLocks/>
            <a:stCxn id="77" idx="4"/>
            <a:endCxn id="104" idx="0"/>
          </p:cNvCxnSpPr>
          <p:nvPr/>
        </p:nvCxnSpPr>
        <p:spPr>
          <a:xfrm>
            <a:off x="3741451" y="5064518"/>
            <a:ext cx="774391" cy="4980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67" idx="4"/>
            <a:endCxn id="69" idx="0"/>
          </p:cNvCxnSpPr>
          <p:nvPr/>
        </p:nvCxnSpPr>
        <p:spPr>
          <a:xfrm flipH="1">
            <a:off x="2171445" y="4065619"/>
            <a:ext cx="959297" cy="719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67" idx="4"/>
            <a:endCxn id="76" idx="0"/>
          </p:cNvCxnSpPr>
          <p:nvPr/>
        </p:nvCxnSpPr>
        <p:spPr>
          <a:xfrm flipH="1">
            <a:off x="2945905" y="4065619"/>
            <a:ext cx="184837" cy="755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67" idx="4"/>
            <a:endCxn id="77" idx="0"/>
          </p:cNvCxnSpPr>
          <p:nvPr/>
        </p:nvCxnSpPr>
        <p:spPr>
          <a:xfrm>
            <a:off x="3130742" y="4065619"/>
            <a:ext cx="610709" cy="7648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82" idx="4"/>
          </p:cNvCxnSpPr>
          <p:nvPr/>
        </p:nvCxnSpPr>
        <p:spPr>
          <a:xfrm flipH="1">
            <a:off x="6884833" y="4047793"/>
            <a:ext cx="1885270" cy="7383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2148474" y="3677053"/>
            <a:ext cx="375424" cy="369332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/>
          <a:p>
            <a:r>
              <a:rPr lang="en-US" b="1" dirty="0"/>
              <a:t>T</a:t>
            </a:r>
            <a:r>
              <a:rPr lang="en-US" b="1" baseline="-25000" dirty="0"/>
              <a:t>1</a:t>
            </a:r>
            <a:endParaRPr lang="ru-RU" b="1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9135020" y="3518911"/>
            <a:ext cx="428322" cy="369332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/>
          <a:p>
            <a:r>
              <a:rPr lang="en-US" b="1" dirty="0"/>
              <a:t>T</a:t>
            </a:r>
            <a:r>
              <a:rPr lang="ru-RU" b="1" baseline="-25000" dirty="0"/>
              <a:t>2</a:t>
            </a:r>
            <a:r>
              <a:rPr lang="ru-RU" b="1" dirty="0"/>
              <a:t> 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178095" y="557746"/>
            <a:ext cx="1040670" cy="369332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r>
              <a:rPr lang="en-US" b="1" dirty="0"/>
              <a:t>Split </a:t>
            </a:r>
            <a:r>
              <a:rPr lang="ru-RU" b="1" dirty="0"/>
              <a:t>(10)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081" y="108527"/>
            <a:ext cx="153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продолжение</a:t>
            </a:r>
          </a:p>
        </p:txBody>
      </p:sp>
      <p:sp>
        <p:nvSpPr>
          <p:cNvPr id="77" name="Овал 76"/>
          <p:cNvSpPr/>
          <p:nvPr/>
        </p:nvSpPr>
        <p:spPr>
          <a:xfrm>
            <a:off x="3563135" y="4830510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3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6928" y="907472"/>
            <a:ext cx="9765101" cy="4138980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+mn-lt"/>
              </a:rPr>
              <a:t>Удаление из дерева</a:t>
            </a:r>
            <a:r>
              <a:rPr lang="en-US" sz="4000" dirty="0">
                <a:latin typeface="+mn-lt"/>
              </a:rPr>
              <a:t> </a:t>
            </a:r>
            <a:r>
              <a:rPr lang="ru-RU" sz="4000" dirty="0">
                <a:latin typeface="+mn-lt"/>
              </a:rPr>
              <a:t>непрерывного участка </a:t>
            </a:r>
            <a:r>
              <a:rPr lang="ru-RU" sz="4000" dirty="0">
                <a:latin typeface="+mn-lt"/>
                <a:ea typeface="+mn-ea"/>
                <a:cs typeface="+mn-cs"/>
              </a:rPr>
              <a:t>ключей</a:t>
            </a:r>
            <a:r>
              <a:rPr lang="ru-RU" sz="4000" dirty="0">
                <a:latin typeface="+mn-lt"/>
              </a:rPr>
              <a:t>, лежащих в интервале </a:t>
            </a:r>
            <a:r>
              <a:rPr lang="en-US" sz="4000" dirty="0">
                <a:latin typeface="+mn-lt"/>
              </a:rPr>
              <a:t>[</a:t>
            </a:r>
            <a:r>
              <a:rPr lang="en-US" sz="4000" dirty="0" err="1">
                <a:latin typeface="+mn-lt"/>
              </a:rPr>
              <a:t>a,b</a:t>
            </a:r>
            <a:r>
              <a:rPr lang="en-US" sz="4000" dirty="0">
                <a:latin typeface="+mn-lt"/>
              </a:rPr>
              <a:t>]</a:t>
            </a:r>
            <a:endParaRPr lang="ru-RU" sz="4000" dirty="0">
              <a:latin typeface="+mn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</p:spTree>
    <p:extLst>
      <p:ext uri="{BB962C8B-B14F-4D97-AF65-F5344CB8AC3E}">
        <p14:creationId xmlns:p14="http://schemas.microsoft.com/office/powerpoint/2010/main" val="2226090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5280570" y="554446"/>
            <a:ext cx="726141" cy="1980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8:15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910575" y="1162864"/>
            <a:ext cx="576569" cy="2160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3:5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1875393" y="2126203"/>
            <a:ext cx="488505" cy="2650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b="1" dirty="0">
                <a:solidFill>
                  <a:schemeClr val="tx1"/>
                </a:solidFill>
              </a:rPr>
              <a:t>1</a:t>
            </a:r>
            <a:r>
              <a:rPr lang="en-US" sz="900" b="1" dirty="0">
                <a:solidFill>
                  <a:schemeClr val="tx1"/>
                </a:solidFill>
              </a:rPr>
              <a:t>:2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2649853" y="2162133"/>
            <a:ext cx="521444" cy="2291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4:5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344127" y="2165021"/>
            <a:ext cx="507213" cy="2262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7:8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5280570" y="1132855"/>
            <a:ext cx="726141" cy="2387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10:15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4620129" y="2135367"/>
            <a:ext cx="560677" cy="2248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9:10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5724017" y="2126203"/>
            <a:ext cx="666179" cy="2650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11:13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609286" y="1153872"/>
            <a:ext cx="727894" cy="22501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56:76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6852646" y="2180566"/>
            <a:ext cx="650428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17:40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8829347" y="2224369"/>
            <a:ext cx="661430" cy="2048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60:70</a:t>
            </a:r>
            <a:endParaRPr lang="ru-RU" sz="900" b="1" dirty="0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/>
          <p:cNvCxnSpPr>
            <a:stCxn id="8" idx="2"/>
            <a:endCxn id="9" idx="7"/>
          </p:cNvCxnSpPr>
          <p:nvPr/>
        </p:nvCxnSpPr>
        <p:spPr>
          <a:xfrm flipH="1">
            <a:off x="3402707" y="653485"/>
            <a:ext cx="1877863" cy="5410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4"/>
            <a:endCxn id="13" idx="0"/>
          </p:cNvCxnSpPr>
          <p:nvPr/>
        </p:nvCxnSpPr>
        <p:spPr>
          <a:xfrm>
            <a:off x="5643641" y="752524"/>
            <a:ext cx="0" cy="3803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8" idx="6"/>
            <a:endCxn id="17" idx="0"/>
          </p:cNvCxnSpPr>
          <p:nvPr/>
        </p:nvCxnSpPr>
        <p:spPr>
          <a:xfrm>
            <a:off x="6006711" y="653485"/>
            <a:ext cx="1966522" cy="5003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17" idx="4"/>
            <a:endCxn id="18" idx="0"/>
          </p:cNvCxnSpPr>
          <p:nvPr/>
        </p:nvCxnSpPr>
        <p:spPr>
          <a:xfrm flipH="1">
            <a:off x="7177860" y="1378888"/>
            <a:ext cx="795373" cy="801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2068494" y="2874831"/>
            <a:ext cx="327060" cy="240399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68" name="Овал 67"/>
          <p:cNvSpPr/>
          <p:nvPr/>
        </p:nvSpPr>
        <p:spPr>
          <a:xfrm>
            <a:off x="2459060" y="2871262"/>
            <a:ext cx="327060" cy="240399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4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2864261" y="2871262"/>
            <a:ext cx="327060" cy="240399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3255638" y="2834763"/>
            <a:ext cx="327060" cy="240399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3659475" y="2839500"/>
            <a:ext cx="327060" cy="240399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8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1602375" y="2874831"/>
            <a:ext cx="327060" cy="240399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1134039" y="2874831"/>
            <a:ext cx="327060" cy="240399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5" name="Овал 74"/>
          <p:cNvSpPr/>
          <p:nvPr/>
        </p:nvSpPr>
        <p:spPr>
          <a:xfrm>
            <a:off x="4192436" y="2867609"/>
            <a:ext cx="435759" cy="207554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9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8" name="Овал 77"/>
          <p:cNvSpPr/>
          <p:nvPr/>
        </p:nvSpPr>
        <p:spPr>
          <a:xfrm>
            <a:off x="4652639" y="2874830"/>
            <a:ext cx="459797" cy="20977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10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1" name="Овал 90"/>
          <p:cNvSpPr/>
          <p:nvPr/>
        </p:nvSpPr>
        <p:spPr>
          <a:xfrm>
            <a:off x="5151733" y="2892388"/>
            <a:ext cx="459797" cy="20977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11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2" name="Овал 91"/>
          <p:cNvSpPr/>
          <p:nvPr/>
        </p:nvSpPr>
        <p:spPr>
          <a:xfrm>
            <a:off x="5650623" y="2874830"/>
            <a:ext cx="459797" cy="20977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13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4" name="Овал 93"/>
          <p:cNvSpPr/>
          <p:nvPr/>
        </p:nvSpPr>
        <p:spPr>
          <a:xfrm>
            <a:off x="6142452" y="2883800"/>
            <a:ext cx="459797" cy="20977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15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6" name="Овал 95"/>
          <p:cNvSpPr/>
          <p:nvPr/>
        </p:nvSpPr>
        <p:spPr>
          <a:xfrm>
            <a:off x="6965849" y="2892388"/>
            <a:ext cx="459797" cy="20977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17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8" name="Овал 97"/>
          <p:cNvSpPr/>
          <p:nvPr/>
        </p:nvSpPr>
        <p:spPr>
          <a:xfrm>
            <a:off x="7484765" y="2899745"/>
            <a:ext cx="459797" cy="20977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40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7932359" y="2899745"/>
            <a:ext cx="459797" cy="20977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56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00" name="Овал 99"/>
          <p:cNvSpPr/>
          <p:nvPr/>
        </p:nvSpPr>
        <p:spPr>
          <a:xfrm>
            <a:off x="9029552" y="2869942"/>
            <a:ext cx="459797" cy="20977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70</a:t>
            </a:r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41" name="Прямая со стрелкой 40"/>
          <p:cNvCxnSpPr>
            <a:stCxn id="10" idx="4"/>
            <a:endCxn id="73" idx="0"/>
          </p:cNvCxnSpPr>
          <p:nvPr/>
        </p:nvCxnSpPr>
        <p:spPr>
          <a:xfrm flipH="1">
            <a:off x="1765905" y="2391271"/>
            <a:ext cx="353741" cy="483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10" idx="4"/>
            <a:endCxn id="58" idx="0"/>
          </p:cNvCxnSpPr>
          <p:nvPr/>
        </p:nvCxnSpPr>
        <p:spPr>
          <a:xfrm>
            <a:off x="2119646" y="2391271"/>
            <a:ext cx="112378" cy="483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10" idx="4"/>
            <a:endCxn id="74" idx="0"/>
          </p:cNvCxnSpPr>
          <p:nvPr/>
        </p:nvCxnSpPr>
        <p:spPr>
          <a:xfrm flipH="1">
            <a:off x="1297569" y="2391271"/>
            <a:ext cx="822077" cy="483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11" idx="4"/>
            <a:endCxn id="68" idx="0"/>
          </p:cNvCxnSpPr>
          <p:nvPr/>
        </p:nvCxnSpPr>
        <p:spPr>
          <a:xfrm flipH="1">
            <a:off x="2622590" y="2391271"/>
            <a:ext cx="287985" cy="479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>
            <a:stCxn id="11" idx="4"/>
            <a:endCxn id="70" idx="0"/>
          </p:cNvCxnSpPr>
          <p:nvPr/>
        </p:nvCxnSpPr>
        <p:spPr>
          <a:xfrm>
            <a:off x="2910575" y="2391271"/>
            <a:ext cx="117216" cy="479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>
            <a:stCxn id="12" idx="4"/>
            <a:endCxn id="71" idx="0"/>
          </p:cNvCxnSpPr>
          <p:nvPr/>
        </p:nvCxnSpPr>
        <p:spPr>
          <a:xfrm flipH="1">
            <a:off x="3419168" y="2391271"/>
            <a:ext cx="178566" cy="4434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/>
          <p:cNvCxnSpPr>
            <a:stCxn id="12" idx="4"/>
            <a:endCxn id="72" idx="0"/>
          </p:cNvCxnSpPr>
          <p:nvPr/>
        </p:nvCxnSpPr>
        <p:spPr>
          <a:xfrm>
            <a:off x="3597734" y="2391271"/>
            <a:ext cx="225271" cy="4482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/>
          <p:cNvCxnSpPr>
            <a:stCxn id="14" idx="4"/>
            <a:endCxn id="75" idx="0"/>
          </p:cNvCxnSpPr>
          <p:nvPr/>
        </p:nvCxnSpPr>
        <p:spPr>
          <a:xfrm flipH="1">
            <a:off x="4410316" y="2360211"/>
            <a:ext cx="490152" cy="5073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14" idx="4"/>
            <a:endCxn id="78" idx="0"/>
          </p:cNvCxnSpPr>
          <p:nvPr/>
        </p:nvCxnSpPr>
        <p:spPr>
          <a:xfrm flipH="1">
            <a:off x="4882538" y="2360211"/>
            <a:ext cx="17930" cy="5146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/>
          <p:cNvCxnSpPr>
            <a:stCxn id="15" idx="4"/>
            <a:endCxn id="91" idx="0"/>
          </p:cNvCxnSpPr>
          <p:nvPr/>
        </p:nvCxnSpPr>
        <p:spPr>
          <a:xfrm flipH="1">
            <a:off x="5381632" y="2391271"/>
            <a:ext cx="675475" cy="501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5" idx="4"/>
            <a:endCxn id="92" idx="0"/>
          </p:cNvCxnSpPr>
          <p:nvPr/>
        </p:nvCxnSpPr>
        <p:spPr>
          <a:xfrm flipH="1">
            <a:off x="5880522" y="2391271"/>
            <a:ext cx="176585" cy="483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Овал 148"/>
          <p:cNvSpPr/>
          <p:nvPr/>
        </p:nvSpPr>
        <p:spPr>
          <a:xfrm>
            <a:off x="8510394" y="2881676"/>
            <a:ext cx="459797" cy="20977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60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50" name="Овал 149"/>
          <p:cNvSpPr/>
          <p:nvPr/>
        </p:nvSpPr>
        <p:spPr>
          <a:xfrm>
            <a:off x="9581031" y="2861428"/>
            <a:ext cx="459797" cy="20977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76</a:t>
            </a:r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152" name="Прямая со стрелкой 151"/>
          <p:cNvCxnSpPr>
            <a:stCxn id="18" idx="4"/>
            <a:endCxn id="96" idx="0"/>
          </p:cNvCxnSpPr>
          <p:nvPr/>
        </p:nvCxnSpPr>
        <p:spPr>
          <a:xfrm>
            <a:off x="7177860" y="2414574"/>
            <a:ext cx="17888" cy="477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/>
          <p:cNvCxnSpPr>
            <a:stCxn id="18" idx="4"/>
            <a:endCxn id="98" idx="0"/>
          </p:cNvCxnSpPr>
          <p:nvPr/>
        </p:nvCxnSpPr>
        <p:spPr>
          <a:xfrm>
            <a:off x="7177860" y="2414574"/>
            <a:ext cx="536804" cy="485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 стрелкой 155"/>
          <p:cNvCxnSpPr>
            <a:stCxn id="21" idx="4"/>
            <a:endCxn id="149" idx="0"/>
          </p:cNvCxnSpPr>
          <p:nvPr/>
        </p:nvCxnSpPr>
        <p:spPr>
          <a:xfrm flipH="1">
            <a:off x="8740293" y="2429243"/>
            <a:ext cx="419769" cy="4524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18" idx="4"/>
            <a:endCxn id="99" idx="0"/>
          </p:cNvCxnSpPr>
          <p:nvPr/>
        </p:nvCxnSpPr>
        <p:spPr>
          <a:xfrm>
            <a:off x="7177860" y="2414574"/>
            <a:ext cx="984398" cy="485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21" idx="4"/>
            <a:endCxn id="100" idx="0"/>
          </p:cNvCxnSpPr>
          <p:nvPr/>
        </p:nvCxnSpPr>
        <p:spPr>
          <a:xfrm>
            <a:off x="9160062" y="2429243"/>
            <a:ext cx="99389" cy="4406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21" idx="4"/>
            <a:endCxn id="150" idx="0"/>
          </p:cNvCxnSpPr>
          <p:nvPr/>
        </p:nvCxnSpPr>
        <p:spPr>
          <a:xfrm>
            <a:off x="9160062" y="2429243"/>
            <a:ext cx="650868" cy="4321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/>
          <p:cNvCxnSpPr>
            <a:stCxn id="17" idx="4"/>
            <a:endCxn id="21" idx="0"/>
          </p:cNvCxnSpPr>
          <p:nvPr/>
        </p:nvCxnSpPr>
        <p:spPr>
          <a:xfrm>
            <a:off x="7973233" y="1378888"/>
            <a:ext cx="1186829" cy="845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 стрелкой 168"/>
          <p:cNvCxnSpPr>
            <a:stCxn id="15" idx="4"/>
            <a:endCxn id="94" idx="0"/>
          </p:cNvCxnSpPr>
          <p:nvPr/>
        </p:nvCxnSpPr>
        <p:spPr>
          <a:xfrm>
            <a:off x="6057107" y="2391271"/>
            <a:ext cx="315244" cy="492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Прямая со стрелкой 179"/>
          <p:cNvCxnSpPr>
            <a:stCxn id="13" idx="4"/>
            <a:endCxn id="14" idx="0"/>
          </p:cNvCxnSpPr>
          <p:nvPr/>
        </p:nvCxnSpPr>
        <p:spPr>
          <a:xfrm flipH="1">
            <a:off x="4900468" y="1371594"/>
            <a:ext cx="743173" cy="7637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 стрелкой 181"/>
          <p:cNvCxnSpPr>
            <a:stCxn id="13" idx="4"/>
            <a:endCxn id="15" idx="0"/>
          </p:cNvCxnSpPr>
          <p:nvPr/>
        </p:nvCxnSpPr>
        <p:spPr>
          <a:xfrm>
            <a:off x="5643641" y="1371594"/>
            <a:ext cx="413466" cy="7546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9" idx="4"/>
            <a:endCxn id="10" idx="0"/>
          </p:cNvCxnSpPr>
          <p:nvPr/>
        </p:nvCxnSpPr>
        <p:spPr>
          <a:xfrm flipH="1">
            <a:off x="2119646" y="1378888"/>
            <a:ext cx="1079214" cy="747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>
            <a:stCxn id="9" idx="4"/>
            <a:endCxn id="11" idx="0"/>
          </p:cNvCxnSpPr>
          <p:nvPr/>
        </p:nvCxnSpPr>
        <p:spPr>
          <a:xfrm flipH="1">
            <a:off x="2910575" y="1378888"/>
            <a:ext cx="288285" cy="783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9" idx="4"/>
            <a:endCxn id="12" idx="0"/>
          </p:cNvCxnSpPr>
          <p:nvPr/>
        </p:nvCxnSpPr>
        <p:spPr>
          <a:xfrm>
            <a:off x="3198860" y="1378888"/>
            <a:ext cx="398874" cy="7861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Прямоугольник 111"/>
          <p:cNvSpPr/>
          <p:nvPr/>
        </p:nvSpPr>
        <p:spPr>
          <a:xfrm>
            <a:off x="856133" y="969311"/>
            <a:ext cx="3763995" cy="25011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13" name="Прямоугольник 112"/>
          <p:cNvSpPr/>
          <p:nvPr/>
        </p:nvSpPr>
        <p:spPr>
          <a:xfrm>
            <a:off x="7503074" y="2126203"/>
            <a:ext cx="2686556" cy="12815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67" name="Овал 166"/>
          <p:cNvSpPr/>
          <p:nvPr/>
        </p:nvSpPr>
        <p:spPr>
          <a:xfrm>
            <a:off x="2045684" y="4634694"/>
            <a:ext cx="576569" cy="2160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3:5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68" name="Овал 167"/>
          <p:cNvSpPr/>
          <p:nvPr/>
        </p:nvSpPr>
        <p:spPr>
          <a:xfrm>
            <a:off x="1298487" y="5191612"/>
            <a:ext cx="488505" cy="2650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b="1" dirty="0">
                <a:solidFill>
                  <a:schemeClr val="tx1"/>
                </a:solidFill>
              </a:rPr>
              <a:t>1</a:t>
            </a:r>
            <a:r>
              <a:rPr lang="en-US" sz="900" b="1" dirty="0">
                <a:solidFill>
                  <a:schemeClr val="tx1"/>
                </a:solidFill>
              </a:rPr>
              <a:t>:2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70" name="Овал 169"/>
          <p:cNvSpPr/>
          <p:nvPr/>
        </p:nvSpPr>
        <p:spPr>
          <a:xfrm>
            <a:off x="2072947" y="5227542"/>
            <a:ext cx="521444" cy="2291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4:5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71" name="Овал 170"/>
          <p:cNvSpPr/>
          <p:nvPr/>
        </p:nvSpPr>
        <p:spPr>
          <a:xfrm>
            <a:off x="2767221" y="5230430"/>
            <a:ext cx="507213" cy="2262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7:8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77" name="Овал 176"/>
          <p:cNvSpPr/>
          <p:nvPr/>
        </p:nvSpPr>
        <p:spPr>
          <a:xfrm>
            <a:off x="5864793" y="5315501"/>
            <a:ext cx="661430" cy="2048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60:70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84" name="Овал 183"/>
          <p:cNvSpPr/>
          <p:nvPr/>
        </p:nvSpPr>
        <p:spPr>
          <a:xfrm>
            <a:off x="1491588" y="5940240"/>
            <a:ext cx="327060" cy="240399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85" name="Овал 184"/>
          <p:cNvSpPr/>
          <p:nvPr/>
        </p:nvSpPr>
        <p:spPr>
          <a:xfrm>
            <a:off x="1882154" y="5936671"/>
            <a:ext cx="327060" cy="240399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4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86" name="Овал 185"/>
          <p:cNvSpPr/>
          <p:nvPr/>
        </p:nvSpPr>
        <p:spPr>
          <a:xfrm>
            <a:off x="2287355" y="5936671"/>
            <a:ext cx="327060" cy="240399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87" name="Овал 186"/>
          <p:cNvSpPr/>
          <p:nvPr/>
        </p:nvSpPr>
        <p:spPr>
          <a:xfrm>
            <a:off x="2678732" y="5900172"/>
            <a:ext cx="327060" cy="240399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88" name="Овал 187"/>
          <p:cNvSpPr/>
          <p:nvPr/>
        </p:nvSpPr>
        <p:spPr>
          <a:xfrm>
            <a:off x="3082569" y="5904909"/>
            <a:ext cx="327060" cy="240399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8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89" name="Овал 188"/>
          <p:cNvSpPr/>
          <p:nvPr/>
        </p:nvSpPr>
        <p:spPr>
          <a:xfrm>
            <a:off x="1025469" y="5940240"/>
            <a:ext cx="327060" cy="240399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90" name="Овал 189"/>
          <p:cNvSpPr/>
          <p:nvPr/>
        </p:nvSpPr>
        <p:spPr>
          <a:xfrm>
            <a:off x="557133" y="5940240"/>
            <a:ext cx="327060" cy="240399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98" name="Овал 197"/>
          <p:cNvSpPr/>
          <p:nvPr/>
        </p:nvSpPr>
        <p:spPr>
          <a:xfrm>
            <a:off x="4051289" y="5935850"/>
            <a:ext cx="459797" cy="20977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40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99" name="Овал 198"/>
          <p:cNvSpPr/>
          <p:nvPr/>
        </p:nvSpPr>
        <p:spPr>
          <a:xfrm>
            <a:off x="4660372" y="5938877"/>
            <a:ext cx="459797" cy="20977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56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200" name="Овал 199"/>
          <p:cNvSpPr/>
          <p:nvPr/>
        </p:nvSpPr>
        <p:spPr>
          <a:xfrm>
            <a:off x="5974744" y="5915329"/>
            <a:ext cx="459797" cy="20977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70</a:t>
            </a:r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201" name="Прямая со стрелкой 200"/>
          <p:cNvCxnSpPr>
            <a:stCxn id="168" idx="4"/>
            <a:endCxn id="189" idx="0"/>
          </p:cNvCxnSpPr>
          <p:nvPr/>
        </p:nvCxnSpPr>
        <p:spPr>
          <a:xfrm flipH="1">
            <a:off x="1188999" y="5456680"/>
            <a:ext cx="353741" cy="483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 стрелкой 201"/>
          <p:cNvCxnSpPr>
            <a:stCxn id="168" idx="4"/>
            <a:endCxn id="184" idx="0"/>
          </p:cNvCxnSpPr>
          <p:nvPr/>
        </p:nvCxnSpPr>
        <p:spPr>
          <a:xfrm>
            <a:off x="1542740" y="5456680"/>
            <a:ext cx="112378" cy="483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 стрелкой 202"/>
          <p:cNvCxnSpPr>
            <a:stCxn id="168" idx="4"/>
            <a:endCxn id="190" idx="0"/>
          </p:cNvCxnSpPr>
          <p:nvPr/>
        </p:nvCxnSpPr>
        <p:spPr>
          <a:xfrm flipH="1">
            <a:off x="720663" y="5456680"/>
            <a:ext cx="822077" cy="483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 стрелкой 203"/>
          <p:cNvCxnSpPr>
            <a:stCxn id="170" idx="4"/>
            <a:endCxn id="185" idx="0"/>
          </p:cNvCxnSpPr>
          <p:nvPr/>
        </p:nvCxnSpPr>
        <p:spPr>
          <a:xfrm flipH="1">
            <a:off x="2045684" y="5456680"/>
            <a:ext cx="287985" cy="479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/>
          <p:cNvCxnSpPr>
            <a:stCxn id="170" idx="4"/>
            <a:endCxn id="186" idx="0"/>
          </p:cNvCxnSpPr>
          <p:nvPr/>
        </p:nvCxnSpPr>
        <p:spPr>
          <a:xfrm>
            <a:off x="2333669" y="5456680"/>
            <a:ext cx="117216" cy="479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 стрелкой 205"/>
          <p:cNvCxnSpPr>
            <a:stCxn id="171" idx="4"/>
            <a:endCxn id="187" idx="0"/>
          </p:cNvCxnSpPr>
          <p:nvPr/>
        </p:nvCxnSpPr>
        <p:spPr>
          <a:xfrm flipH="1">
            <a:off x="2842262" y="5456680"/>
            <a:ext cx="178566" cy="4434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 стрелкой 206"/>
          <p:cNvCxnSpPr>
            <a:stCxn id="171" idx="4"/>
            <a:endCxn id="188" idx="0"/>
          </p:cNvCxnSpPr>
          <p:nvPr/>
        </p:nvCxnSpPr>
        <p:spPr>
          <a:xfrm>
            <a:off x="3020828" y="5456680"/>
            <a:ext cx="225271" cy="4482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Овал 211"/>
          <p:cNvSpPr/>
          <p:nvPr/>
        </p:nvSpPr>
        <p:spPr>
          <a:xfrm>
            <a:off x="5455586" y="5927063"/>
            <a:ext cx="459797" cy="20977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60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213" name="Овал 212"/>
          <p:cNvSpPr/>
          <p:nvPr/>
        </p:nvSpPr>
        <p:spPr>
          <a:xfrm>
            <a:off x="6526223" y="5906815"/>
            <a:ext cx="459797" cy="20977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76</a:t>
            </a:r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216" name="Прямая со стрелкой 215"/>
          <p:cNvCxnSpPr>
            <a:stCxn id="177" idx="4"/>
            <a:endCxn id="212" idx="0"/>
          </p:cNvCxnSpPr>
          <p:nvPr/>
        </p:nvCxnSpPr>
        <p:spPr>
          <a:xfrm flipH="1">
            <a:off x="5685485" y="5520375"/>
            <a:ext cx="510023" cy="406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177" idx="4"/>
            <a:endCxn id="200" idx="0"/>
          </p:cNvCxnSpPr>
          <p:nvPr/>
        </p:nvCxnSpPr>
        <p:spPr>
          <a:xfrm>
            <a:off x="6195508" y="5520375"/>
            <a:ext cx="9135" cy="394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177" idx="4"/>
            <a:endCxn id="213" idx="0"/>
          </p:cNvCxnSpPr>
          <p:nvPr/>
        </p:nvCxnSpPr>
        <p:spPr>
          <a:xfrm>
            <a:off x="6195508" y="5520375"/>
            <a:ext cx="560614" cy="386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Прямая со стрелкой 223"/>
          <p:cNvCxnSpPr>
            <a:stCxn id="167" idx="4"/>
            <a:endCxn id="168" idx="0"/>
          </p:cNvCxnSpPr>
          <p:nvPr/>
        </p:nvCxnSpPr>
        <p:spPr>
          <a:xfrm flipH="1">
            <a:off x="1542740" y="4850718"/>
            <a:ext cx="791229" cy="3408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Прямая со стрелкой 224"/>
          <p:cNvCxnSpPr>
            <a:stCxn id="167" idx="4"/>
            <a:endCxn id="170" idx="0"/>
          </p:cNvCxnSpPr>
          <p:nvPr/>
        </p:nvCxnSpPr>
        <p:spPr>
          <a:xfrm flipH="1">
            <a:off x="2333669" y="4850718"/>
            <a:ext cx="300" cy="3768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Прямая со стрелкой 225"/>
          <p:cNvCxnSpPr>
            <a:stCxn id="167" idx="4"/>
            <a:endCxn id="171" idx="0"/>
          </p:cNvCxnSpPr>
          <p:nvPr/>
        </p:nvCxnSpPr>
        <p:spPr>
          <a:xfrm>
            <a:off x="2333969" y="4850718"/>
            <a:ext cx="686859" cy="379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Овал 287"/>
          <p:cNvSpPr/>
          <p:nvPr/>
        </p:nvSpPr>
        <p:spPr>
          <a:xfrm>
            <a:off x="3530163" y="5896214"/>
            <a:ext cx="327060" cy="240399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9</a:t>
            </a:r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161" name="Прямая со стрелкой 160"/>
          <p:cNvCxnSpPr>
            <a:stCxn id="171" idx="4"/>
            <a:endCxn id="288" idx="0"/>
          </p:cNvCxnSpPr>
          <p:nvPr/>
        </p:nvCxnSpPr>
        <p:spPr>
          <a:xfrm>
            <a:off x="3020828" y="5456680"/>
            <a:ext cx="672865" cy="439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Овал 288"/>
          <p:cNvSpPr/>
          <p:nvPr/>
        </p:nvSpPr>
        <p:spPr>
          <a:xfrm>
            <a:off x="4261919" y="5303832"/>
            <a:ext cx="729502" cy="2165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40:56</a:t>
            </a:r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292" name="Прямая со стрелкой 291"/>
          <p:cNvCxnSpPr>
            <a:stCxn id="289" idx="4"/>
            <a:endCxn id="198" idx="0"/>
          </p:cNvCxnSpPr>
          <p:nvPr/>
        </p:nvCxnSpPr>
        <p:spPr>
          <a:xfrm flipH="1">
            <a:off x="4281188" y="5520375"/>
            <a:ext cx="345482" cy="41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Прямая со стрелкой 293"/>
          <p:cNvCxnSpPr>
            <a:stCxn id="289" idx="4"/>
            <a:endCxn id="199" idx="0"/>
          </p:cNvCxnSpPr>
          <p:nvPr/>
        </p:nvCxnSpPr>
        <p:spPr>
          <a:xfrm>
            <a:off x="4626670" y="5520375"/>
            <a:ext cx="263601" cy="4185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Овал 294"/>
          <p:cNvSpPr/>
          <p:nvPr/>
        </p:nvSpPr>
        <p:spPr>
          <a:xfrm>
            <a:off x="5066734" y="4634694"/>
            <a:ext cx="702247" cy="2682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56:76</a:t>
            </a:r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300" name="Прямая со стрелкой 299"/>
          <p:cNvCxnSpPr>
            <a:stCxn id="295" idx="4"/>
            <a:endCxn id="289" idx="0"/>
          </p:cNvCxnSpPr>
          <p:nvPr/>
        </p:nvCxnSpPr>
        <p:spPr>
          <a:xfrm flipH="1">
            <a:off x="4626670" y="4902950"/>
            <a:ext cx="791188" cy="400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295" idx="4"/>
            <a:endCxn id="177" idx="0"/>
          </p:cNvCxnSpPr>
          <p:nvPr/>
        </p:nvCxnSpPr>
        <p:spPr>
          <a:xfrm>
            <a:off x="5417858" y="4902950"/>
            <a:ext cx="777650" cy="412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Овал 307"/>
          <p:cNvSpPr/>
          <p:nvPr/>
        </p:nvSpPr>
        <p:spPr>
          <a:xfrm>
            <a:off x="3684681" y="3944810"/>
            <a:ext cx="702247" cy="2682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9:76</a:t>
            </a:r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310" name="Прямая со стрелкой 309"/>
          <p:cNvCxnSpPr>
            <a:stCxn id="308" idx="4"/>
            <a:endCxn id="167" idx="0"/>
          </p:cNvCxnSpPr>
          <p:nvPr/>
        </p:nvCxnSpPr>
        <p:spPr>
          <a:xfrm flipH="1">
            <a:off x="2333969" y="4213066"/>
            <a:ext cx="1701836" cy="421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Прямая со стрелкой 311"/>
          <p:cNvCxnSpPr>
            <a:stCxn id="308" idx="4"/>
            <a:endCxn id="295" idx="0"/>
          </p:cNvCxnSpPr>
          <p:nvPr/>
        </p:nvCxnSpPr>
        <p:spPr>
          <a:xfrm>
            <a:off x="4035805" y="4213066"/>
            <a:ext cx="1382053" cy="421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7264177" y="4065018"/>
            <a:ext cx="2316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Время работы:</a:t>
            </a:r>
            <a:endParaRPr lang="ru-RU" dirty="0"/>
          </a:p>
        </p:txBody>
      </p:sp>
      <p:sp>
        <p:nvSpPr>
          <p:cNvPr id="317" name="TextBox 316"/>
          <p:cNvSpPr txBox="1"/>
          <p:nvPr/>
        </p:nvSpPr>
        <p:spPr>
          <a:xfrm>
            <a:off x="9437938" y="4065018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О(</a:t>
            </a:r>
            <a:r>
              <a:rPr lang="en-US" sz="2400" b="1" dirty="0"/>
              <a:t>log n)</a:t>
            </a:r>
            <a:endParaRPr lang="ru-RU" sz="24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0" name="Рисунок 10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425646" y="4634694"/>
            <a:ext cx="3726963" cy="642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не зависит от размера удаляемого участка</a:t>
            </a:r>
          </a:p>
        </p:txBody>
      </p:sp>
    </p:spTree>
    <p:extLst>
      <p:ext uri="{BB962C8B-B14F-4D97-AF65-F5344CB8AC3E}">
        <p14:creationId xmlns:p14="http://schemas.microsoft.com/office/powerpoint/2010/main" val="25791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67" grpId="0" animBg="1"/>
      <p:bldP spid="168" grpId="0" animBg="1"/>
      <p:bldP spid="170" grpId="0" animBg="1"/>
      <p:bldP spid="171" grpId="0" animBg="1"/>
      <p:bldP spid="177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8" grpId="0" animBg="1"/>
      <p:bldP spid="199" grpId="0" animBg="1"/>
      <p:bldP spid="200" grpId="0" animBg="1"/>
      <p:bldP spid="212" grpId="0" animBg="1"/>
      <p:bldP spid="213" grpId="0" animBg="1"/>
      <p:bldP spid="288" grpId="0" animBg="1"/>
      <p:bldP spid="289" grpId="0" animBg="1"/>
      <p:bldP spid="295" grpId="0" animBg="1"/>
      <p:bldP spid="308" grpId="0" animBg="1"/>
      <p:bldP spid="316" grpId="0"/>
      <p:bldP spid="317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36375"/>
            <a:ext cx="9144000" cy="1573587"/>
          </a:xfrm>
        </p:spPr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Спасибо за внимание!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812321" y="6385155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</a:t>
            </a:r>
            <a:r>
              <a:rPr lang="en-US" dirty="0"/>
              <a:t>2</a:t>
            </a:r>
            <a:r>
              <a:rPr lang="ru-RU" dirty="0"/>
              <a:t> год</a:t>
            </a:r>
          </a:p>
        </p:txBody>
      </p:sp>
    </p:spTree>
    <p:extLst>
      <p:ext uri="{BB962C8B-B14F-4D97-AF65-F5344CB8AC3E}">
        <p14:creationId xmlns:p14="http://schemas.microsoft.com/office/powerpoint/2010/main" val="96980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3380" y="179551"/>
            <a:ext cx="10878208" cy="20464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600" dirty="0"/>
              <a:t>Каждая внутренняя вершина </a:t>
            </a:r>
            <a:r>
              <a:rPr lang="en-US" sz="2600" dirty="0"/>
              <a:t>2-3 –</a:t>
            </a:r>
            <a:r>
              <a:rPr lang="ru-RU" sz="2600" dirty="0"/>
              <a:t>дерева является справочной и содержит две метки:</a:t>
            </a:r>
          </a:p>
          <a:p>
            <a:pPr marL="971550" lvl="1" indent="-514350">
              <a:spcAft>
                <a:spcPts val="1000"/>
              </a:spcAft>
              <a:buFont typeface="+mj-lt"/>
              <a:buAutoNum type="arabicPeriod"/>
            </a:pPr>
            <a:r>
              <a:rPr lang="ru-RU" b="1" dirty="0"/>
              <a:t>а</a:t>
            </a:r>
            <a:r>
              <a:rPr lang="ru-RU" dirty="0"/>
              <a:t>=</a:t>
            </a:r>
            <a:r>
              <a:rPr lang="en-US" dirty="0"/>
              <a:t>left</a:t>
            </a:r>
            <a:r>
              <a:rPr lang="ru-RU" dirty="0"/>
              <a:t>_</a:t>
            </a:r>
            <a:r>
              <a:rPr lang="en-US" dirty="0" err="1"/>
              <a:t>max_val</a:t>
            </a:r>
            <a:r>
              <a:rPr lang="en-US" dirty="0"/>
              <a:t>(v) – </a:t>
            </a:r>
            <a:r>
              <a:rPr lang="ru-RU" dirty="0"/>
              <a:t>максимальное  значение ключа в поддереве, корень которого – левый сын вершины </a:t>
            </a:r>
            <a:r>
              <a:rPr lang="en-US" b="1" dirty="0"/>
              <a:t>v;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b</a:t>
            </a:r>
            <a:r>
              <a:rPr lang="en-US" dirty="0"/>
              <a:t>=</a:t>
            </a:r>
            <a:r>
              <a:rPr lang="en-US" dirty="0" err="1"/>
              <a:t>midl_max_val</a:t>
            </a:r>
            <a:r>
              <a:rPr lang="en-US" dirty="0"/>
              <a:t>(v) – </a:t>
            </a:r>
            <a:r>
              <a:rPr lang="ru-RU" dirty="0"/>
              <a:t>максимальное  значение ключа в поддереве, корень которого – средний сын вершины </a:t>
            </a:r>
            <a:r>
              <a:rPr lang="en-US" b="1" dirty="0"/>
              <a:t>v</a:t>
            </a:r>
            <a:r>
              <a:rPr lang="en-US" dirty="0"/>
              <a:t>;</a:t>
            </a:r>
            <a:r>
              <a:rPr lang="en-US" sz="2200" b="1" dirty="0"/>
              <a:t>                  </a:t>
            </a:r>
            <a:r>
              <a:rPr lang="en-US" sz="1400" b="1" dirty="0"/>
              <a:t>     </a:t>
            </a:r>
            <a:r>
              <a:rPr lang="en-US" sz="1400" dirty="0"/>
              <a:t>         </a:t>
            </a:r>
            <a:r>
              <a:rPr lang="en-US" sz="1400" b="1" dirty="0"/>
              <a:t>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ru-RU" sz="1400" b="1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3600" dirty="0"/>
          </a:p>
        </p:txBody>
      </p:sp>
      <p:sp>
        <p:nvSpPr>
          <p:cNvPr id="4" name="Овал 3"/>
          <p:cNvSpPr/>
          <p:nvPr/>
        </p:nvSpPr>
        <p:spPr>
          <a:xfrm>
            <a:off x="5176465" y="3344138"/>
            <a:ext cx="992038" cy="4923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ru-RU" b="1" dirty="0">
                <a:solidFill>
                  <a:schemeClr val="tx1"/>
                </a:solidFill>
              </a:rPr>
              <a:t>  : </a:t>
            </a:r>
            <a:r>
              <a:rPr lang="en-US" b="1" dirty="0">
                <a:solidFill>
                  <a:schemeClr val="tx1"/>
                </a:solidFill>
              </a:rPr>
              <a:t>b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3044302" y="4379941"/>
            <a:ext cx="992038" cy="1457865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Равнобедренный треугольник 46"/>
          <p:cNvSpPr/>
          <p:nvPr/>
        </p:nvSpPr>
        <p:spPr>
          <a:xfrm>
            <a:off x="7202234" y="4371314"/>
            <a:ext cx="992038" cy="1457865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Равнобедренный треугольник 48"/>
          <p:cNvSpPr/>
          <p:nvPr/>
        </p:nvSpPr>
        <p:spPr>
          <a:xfrm>
            <a:off x="5176465" y="4286301"/>
            <a:ext cx="992038" cy="1457865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/>
          <p:cNvCxnSpPr>
            <a:stCxn id="4" idx="2"/>
          </p:cNvCxnSpPr>
          <p:nvPr/>
        </p:nvCxnSpPr>
        <p:spPr>
          <a:xfrm flipH="1">
            <a:off x="3540321" y="3590308"/>
            <a:ext cx="1636144" cy="7810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endCxn id="49" idx="0"/>
          </p:cNvCxnSpPr>
          <p:nvPr/>
        </p:nvCxnSpPr>
        <p:spPr>
          <a:xfrm>
            <a:off x="5672484" y="3898113"/>
            <a:ext cx="0" cy="3881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endCxn id="47" idx="0"/>
          </p:cNvCxnSpPr>
          <p:nvPr/>
        </p:nvCxnSpPr>
        <p:spPr>
          <a:xfrm>
            <a:off x="6168503" y="3602895"/>
            <a:ext cx="1529750" cy="768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6168503" y="5668965"/>
            <a:ext cx="379562" cy="337681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3978831" y="5803300"/>
            <a:ext cx="379562" cy="337681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8168394" y="5777420"/>
            <a:ext cx="379562" cy="33768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2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6488" y="433296"/>
            <a:ext cx="11627987" cy="8015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/>
              <a:t>Если в 2-3-дереве только один лист, (например, 4), то это дерево имеет следующий вид:</a:t>
            </a:r>
          </a:p>
        </p:txBody>
      </p:sp>
      <p:sp>
        <p:nvSpPr>
          <p:cNvPr id="25" name="Овал 24"/>
          <p:cNvSpPr/>
          <p:nvPr/>
        </p:nvSpPr>
        <p:spPr>
          <a:xfrm>
            <a:off x="5403350" y="1407561"/>
            <a:ext cx="701615" cy="61768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Овал 26"/>
          <p:cNvSpPr/>
          <p:nvPr/>
        </p:nvSpPr>
        <p:spPr>
          <a:xfrm>
            <a:off x="5393116" y="3421012"/>
            <a:ext cx="707366" cy="655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3:4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6246116" y="4493245"/>
            <a:ext cx="707366" cy="655608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1" name="Овал 50"/>
          <p:cNvSpPr/>
          <p:nvPr/>
        </p:nvSpPr>
        <p:spPr>
          <a:xfrm>
            <a:off x="4549588" y="4493245"/>
            <a:ext cx="707366" cy="655608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0" name="Прямая со стрелкой 29"/>
          <p:cNvCxnSpPr>
            <a:stCxn id="27" idx="3"/>
            <a:endCxn id="51" idx="0"/>
          </p:cNvCxnSpPr>
          <p:nvPr/>
        </p:nvCxnSpPr>
        <p:spPr>
          <a:xfrm flipH="1">
            <a:off x="4903271" y="3980608"/>
            <a:ext cx="593436" cy="5126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7" idx="5"/>
            <a:endCxn id="49" idx="0"/>
          </p:cNvCxnSpPr>
          <p:nvPr/>
        </p:nvCxnSpPr>
        <p:spPr>
          <a:xfrm>
            <a:off x="5996891" y="3980608"/>
            <a:ext cx="602908" cy="5126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46528" y="2215152"/>
            <a:ext cx="11707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Если в 2-3-дереве только два листа (например, 3 и 4) , то это дерево имеет следующий вид:</a:t>
            </a:r>
          </a:p>
        </p:txBody>
      </p:sp>
    </p:spTree>
    <p:extLst>
      <p:ext uri="{BB962C8B-B14F-4D97-AF65-F5344CB8AC3E}">
        <p14:creationId xmlns:p14="http://schemas.microsoft.com/office/powerpoint/2010/main" val="753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49" grpId="0" animBg="1"/>
      <p:bldP spid="51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883023" y="1825539"/>
            <a:ext cx="9960507" cy="2635929"/>
            <a:chOff x="1201840" y="1806251"/>
            <a:chExt cx="9960507" cy="2635929"/>
          </a:xfrm>
        </p:grpSpPr>
        <p:sp>
          <p:nvSpPr>
            <p:cNvPr id="5" name="Овал 4"/>
            <p:cNvSpPr/>
            <p:nvPr/>
          </p:nvSpPr>
          <p:spPr>
            <a:xfrm>
              <a:off x="5621109" y="1806251"/>
              <a:ext cx="868394" cy="4923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b="1" dirty="0">
                  <a:solidFill>
                    <a:schemeClr val="tx1"/>
                  </a:solidFill>
                </a:rPr>
                <a:t>10:99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7751087" y="4031410"/>
              <a:ext cx="468606" cy="405443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7" name="Овал 6"/>
            <p:cNvSpPr/>
            <p:nvPr/>
          </p:nvSpPr>
          <p:spPr>
            <a:xfrm>
              <a:off x="6940203" y="4031410"/>
              <a:ext cx="505893" cy="405443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5939539" y="4040038"/>
              <a:ext cx="494581" cy="39681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9" name="Овал 8"/>
            <p:cNvSpPr/>
            <p:nvPr/>
          </p:nvSpPr>
          <p:spPr>
            <a:xfrm>
              <a:off x="5068272" y="4031410"/>
              <a:ext cx="487393" cy="39681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4102094" y="4045365"/>
              <a:ext cx="431321" cy="39681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2552651" y="4031409"/>
              <a:ext cx="431321" cy="39681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1961226" y="4019908"/>
              <a:ext cx="431321" cy="39681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1201840" y="4040038"/>
              <a:ext cx="431321" cy="39681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6388425" y="3148642"/>
              <a:ext cx="756403" cy="4173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11:17</a:t>
              </a:r>
            </a:p>
            <a:p>
              <a:pPr algn="ctr"/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11390" y="3213341"/>
              <a:ext cx="793107" cy="3526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8:10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1909312" y="3234907"/>
              <a:ext cx="831012" cy="33108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1:3</a:t>
              </a:r>
            </a:p>
          </p:txBody>
        </p:sp>
        <p:sp>
          <p:nvSpPr>
            <p:cNvPr id="17" name="Овал 16"/>
            <p:cNvSpPr/>
            <p:nvPr/>
          </p:nvSpPr>
          <p:spPr>
            <a:xfrm>
              <a:off x="10036370" y="3970514"/>
              <a:ext cx="460074" cy="40256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84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9403046" y="3985403"/>
              <a:ext cx="465829" cy="442822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70</a:t>
              </a:r>
            </a:p>
          </p:txBody>
        </p:sp>
        <p:sp>
          <p:nvSpPr>
            <p:cNvPr id="19" name="Овал 18"/>
            <p:cNvSpPr/>
            <p:nvPr/>
          </p:nvSpPr>
          <p:spPr>
            <a:xfrm>
              <a:off x="8561971" y="3999780"/>
              <a:ext cx="465828" cy="437073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8456044" y="3082090"/>
              <a:ext cx="762718" cy="3707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18:25</a:t>
              </a:r>
            </a:p>
          </p:txBody>
        </p:sp>
        <p:sp>
          <p:nvSpPr>
            <p:cNvPr id="21" name="Овал 20"/>
            <p:cNvSpPr/>
            <p:nvPr/>
          </p:nvSpPr>
          <p:spPr>
            <a:xfrm>
              <a:off x="3181709" y="2284752"/>
              <a:ext cx="714555" cy="3816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7:10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10219643" y="3222384"/>
              <a:ext cx="742874" cy="40256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84:99</a:t>
              </a:r>
            </a:p>
          </p:txBody>
        </p:sp>
        <p:sp>
          <p:nvSpPr>
            <p:cNvPr id="23" name="Овал 22"/>
            <p:cNvSpPr/>
            <p:nvPr/>
          </p:nvSpPr>
          <p:spPr>
            <a:xfrm>
              <a:off x="8304362" y="2269561"/>
              <a:ext cx="678614" cy="39681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17:70</a:t>
              </a: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:</a:t>
              </a:r>
            </a:p>
          </p:txBody>
        </p:sp>
        <p:cxnSp>
          <p:nvCxnSpPr>
            <p:cNvPr id="24" name="Прямая со стрелкой 23"/>
            <p:cNvCxnSpPr>
              <a:stCxn id="16" idx="3"/>
              <a:endCxn id="13" idx="7"/>
            </p:cNvCxnSpPr>
            <p:nvPr/>
          </p:nvCxnSpPr>
          <p:spPr>
            <a:xfrm flipH="1">
              <a:off x="1569996" y="3517504"/>
              <a:ext cx="461015" cy="580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16" idx="4"/>
              <a:endCxn id="12" idx="0"/>
            </p:cNvCxnSpPr>
            <p:nvPr/>
          </p:nvCxnSpPr>
          <p:spPr>
            <a:xfrm flipH="1">
              <a:off x="2176887" y="3565990"/>
              <a:ext cx="147931" cy="4539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5" idx="3"/>
              <a:endCxn id="10" idx="0"/>
            </p:cNvCxnSpPr>
            <p:nvPr/>
          </p:nvCxnSpPr>
          <p:spPr>
            <a:xfrm flipH="1">
              <a:off x="4317755" y="3514346"/>
              <a:ext cx="209783" cy="5310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15" idx="5"/>
              <a:endCxn id="9" idx="0"/>
            </p:cNvCxnSpPr>
            <p:nvPr/>
          </p:nvCxnSpPr>
          <p:spPr>
            <a:xfrm>
              <a:off x="5088349" y="3514346"/>
              <a:ext cx="223620" cy="517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14" idx="3"/>
              <a:endCxn id="8" idx="0"/>
            </p:cNvCxnSpPr>
            <p:nvPr/>
          </p:nvCxnSpPr>
          <p:spPr>
            <a:xfrm flipH="1">
              <a:off x="6186830" y="3504871"/>
              <a:ext cx="312368" cy="5351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14" idx="5"/>
              <a:endCxn id="7" idx="0"/>
            </p:cNvCxnSpPr>
            <p:nvPr/>
          </p:nvCxnSpPr>
          <p:spPr>
            <a:xfrm>
              <a:off x="7034055" y="3504871"/>
              <a:ext cx="159095" cy="5265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20" idx="3"/>
            </p:cNvCxnSpPr>
            <p:nvPr/>
          </p:nvCxnSpPr>
          <p:spPr>
            <a:xfrm flipH="1">
              <a:off x="7921925" y="3398526"/>
              <a:ext cx="645816" cy="632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endCxn id="19" idx="0"/>
            </p:cNvCxnSpPr>
            <p:nvPr/>
          </p:nvCxnSpPr>
          <p:spPr>
            <a:xfrm>
              <a:off x="8729155" y="3478904"/>
              <a:ext cx="65730" cy="520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20" idx="5"/>
            </p:cNvCxnSpPr>
            <p:nvPr/>
          </p:nvCxnSpPr>
          <p:spPr>
            <a:xfrm>
              <a:off x="9107065" y="3398526"/>
              <a:ext cx="459834" cy="572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stCxn id="21" idx="5"/>
              <a:endCxn id="15" idx="0"/>
            </p:cNvCxnSpPr>
            <p:nvPr/>
          </p:nvCxnSpPr>
          <p:spPr>
            <a:xfrm>
              <a:off x="3791620" y="2610488"/>
              <a:ext cx="1016324" cy="602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23" idx="3"/>
              <a:endCxn id="14" idx="7"/>
            </p:cNvCxnSpPr>
            <p:nvPr/>
          </p:nvCxnSpPr>
          <p:spPr>
            <a:xfrm flipH="1">
              <a:off x="7034055" y="2608264"/>
              <a:ext cx="1369688" cy="6014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>
              <a:stCxn id="23" idx="4"/>
              <a:endCxn id="20" idx="0"/>
            </p:cNvCxnSpPr>
            <p:nvPr/>
          </p:nvCxnSpPr>
          <p:spPr>
            <a:xfrm>
              <a:off x="8643669" y="2666376"/>
              <a:ext cx="193734" cy="4157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stCxn id="5" idx="2"/>
              <a:endCxn id="21" idx="7"/>
            </p:cNvCxnSpPr>
            <p:nvPr/>
          </p:nvCxnSpPr>
          <p:spPr>
            <a:xfrm flipH="1">
              <a:off x="3791620" y="2052421"/>
              <a:ext cx="1829489" cy="2882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>
              <a:stCxn id="5" idx="6"/>
              <a:endCxn id="23" idx="1"/>
            </p:cNvCxnSpPr>
            <p:nvPr/>
          </p:nvCxnSpPr>
          <p:spPr>
            <a:xfrm>
              <a:off x="6489503" y="2052421"/>
              <a:ext cx="1914240" cy="2752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Овал 37"/>
            <p:cNvSpPr/>
            <p:nvPr/>
          </p:nvSpPr>
          <p:spPr>
            <a:xfrm>
              <a:off x="10702273" y="3985403"/>
              <a:ext cx="460074" cy="40256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99</a:t>
              </a:r>
            </a:p>
          </p:txBody>
        </p:sp>
        <p:cxnSp>
          <p:nvCxnSpPr>
            <p:cNvPr id="39" name="Прямая со стрелкой 38"/>
            <p:cNvCxnSpPr>
              <a:stCxn id="22" idx="3"/>
              <a:endCxn id="17" idx="0"/>
            </p:cNvCxnSpPr>
            <p:nvPr/>
          </p:nvCxnSpPr>
          <p:spPr>
            <a:xfrm flipH="1">
              <a:off x="10266407" y="3565990"/>
              <a:ext cx="62027" cy="404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>
              <a:stCxn id="22" idx="5"/>
              <a:endCxn id="38" idx="0"/>
            </p:cNvCxnSpPr>
            <p:nvPr/>
          </p:nvCxnSpPr>
          <p:spPr>
            <a:xfrm>
              <a:off x="10853726" y="3565990"/>
              <a:ext cx="78584" cy="419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/>
            <p:nvPr/>
          </p:nvCxnSpPr>
          <p:spPr>
            <a:xfrm>
              <a:off x="8887365" y="2467968"/>
              <a:ext cx="1703715" cy="7453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>
              <a:stCxn id="16" idx="5"/>
              <a:endCxn id="11" idx="0"/>
            </p:cNvCxnSpPr>
            <p:nvPr/>
          </p:nvCxnSpPr>
          <p:spPr>
            <a:xfrm>
              <a:off x="2618625" y="3517504"/>
              <a:ext cx="149687" cy="513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>
              <a:stCxn id="21" idx="3"/>
              <a:endCxn id="16" idx="0"/>
            </p:cNvCxnSpPr>
            <p:nvPr/>
          </p:nvCxnSpPr>
          <p:spPr>
            <a:xfrm flipH="1">
              <a:off x="2324818" y="2610488"/>
              <a:ext cx="961535" cy="6244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5" name="Рисунок 4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3" name="Объект 2"/>
          <p:cNvSpPr>
            <a:spLocks noGrp="1"/>
          </p:cNvSpPr>
          <p:nvPr>
            <p:ph idx="1"/>
          </p:nvPr>
        </p:nvSpPr>
        <p:spPr>
          <a:xfrm>
            <a:off x="268941" y="605971"/>
            <a:ext cx="11663083" cy="3849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/>
              <a:t>Пример </a:t>
            </a:r>
          </a:p>
        </p:txBody>
      </p:sp>
    </p:spTree>
    <p:extLst>
      <p:ext uri="{BB962C8B-B14F-4D97-AF65-F5344CB8AC3E}">
        <p14:creationId xmlns:p14="http://schemas.microsoft.com/office/powerpoint/2010/main" val="57068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898405"/>
              </p:ext>
            </p:extLst>
          </p:nvPr>
        </p:nvGraphicFramePr>
        <p:xfrm>
          <a:off x="2824282" y="2485934"/>
          <a:ext cx="4965700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2" name="Equation" r:id="rId3" imgW="1942920" imgH="799920" progId="Equation.DSMT4">
                  <p:embed/>
                </p:oleObj>
              </mc:Choice>
              <mc:Fallback>
                <p:oleObj name="Equation" r:id="rId3" imgW="1942920" imgH="799920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282" y="2485934"/>
                        <a:ext cx="4965700" cy="13731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Овал 4"/>
          <p:cNvSpPr/>
          <p:nvPr/>
        </p:nvSpPr>
        <p:spPr>
          <a:xfrm>
            <a:off x="4171898" y="5426101"/>
            <a:ext cx="276045" cy="2415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895853" y="5923556"/>
            <a:ext cx="276045" cy="241539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439759" y="5923555"/>
            <a:ext cx="276045" cy="241539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864182" y="5461474"/>
            <a:ext cx="276045" cy="2415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5423889" y="5923557"/>
            <a:ext cx="276045" cy="241539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875754" y="5923555"/>
            <a:ext cx="276045" cy="241539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6312409" y="5923557"/>
            <a:ext cx="276045" cy="241539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stCxn id="5" idx="3"/>
            <a:endCxn id="6" idx="0"/>
          </p:cNvCxnSpPr>
          <p:nvPr/>
        </p:nvCxnSpPr>
        <p:spPr>
          <a:xfrm flipH="1">
            <a:off x="4033876" y="5632267"/>
            <a:ext cx="178448" cy="291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5" idx="5"/>
            <a:endCxn id="7" idx="0"/>
          </p:cNvCxnSpPr>
          <p:nvPr/>
        </p:nvCxnSpPr>
        <p:spPr>
          <a:xfrm>
            <a:off x="4407517" y="5632267"/>
            <a:ext cx="170265" cy="2912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8" idx="3"/>
            <a:endCxn id="9" idx="0"/>
          </p:cNvCxnSpPr>
          <p:nvPr/>
        </p:nvCxnSpPr>
        <p:spPr>
          <a:xfrm flipH="1">
            <a:off x="5561912" y="5667640"/>
            <a:ext cx="342696" cy="255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10" idx="0"/>
          </p:cNvCxnSpPr>
          <p:nvPr/>
        </p:nvCxnSpPr>
        <p:spPr>
          <a:xfrm>
            <a:off x="5990634" y="5667640"/>
            <a:ext cx="23143" cy="255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8" idx="5"/>
            <a:endCxn id="11" idx="0"/>
          </p:cNvCxnSpPr>
          <p:nvPr/>
        </p:nvCxnSpPr>
        <p:spPr>
          <a:xfrm>
            <a:off x="6099801" y="5667640"/>
            <a:ext cx="350631" cy="255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730543" y="69714"/>
            <a:ext cx="105201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ТЕОРЕМА</a:t>
            </a:r>
            <a:endParaRPr lang="en-US" altLang="ru-RU" sz="2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alt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/>
              <a:t>Пусть </a:t>
            </a:r>
            <a:endParaRPr lang="en-US" sz="2400" dirty="0"/>
          </a:p>
          <a:p>
            <a:pPr lvl="2"/>
            <a:r>
              <a:rPr lang="en-US" sz="2400" b="1" i="1" dirty="0"/>
              <a:t>n</a:t>
            </a:r>
            <a:r>
              <a:rPr lang="ru-RU" sz="2400" i="1" dirty="0"/>
              <a:t> –</a:t>
            </a:r>
            <a:r>
              <a:rPr lang="ru-RU" sz="2400" dirty="0"/>
              <a:t> общее количество вершин в 2</a:t>
            </a:r>
            <a:r>
              <a:rPr lang="ru-RU" sz="2400" b="1" dirty="0"/>
              <a:t>-</a:t>
            </a:r>
            <a:r>
              <a:rPr lang="ru-RU" sz="2400" dirty="0"/>
              <a:t>3</a:t>
            </a:r>
            <a:r>
              <a:rPr lang="ru-RU" sz="2400" b="1" dirty="0"/>
              <a:t>-</a:t>
            </a:r>
            <a:r>
              <a:rPr lang="ru-RU" sz="2400" dirty="0"/>
              <a:t>дереве (включая корень и листья); </a:t>
            </a:r>
          </a:p>
          <a:p>
            <a:pPr lvl="2"/>
            <a:r>
              <a:rPr lang="en-US" sz="2400" b="1" i="1" dirty="0"/>
              <a:t>l</a:t>
            </a:r>
            <a:r>
              <a:rPr lang="ru-RU" sz="2400" i="1" dirty="0"/>
              <a:t> –</a:t>
            </a:r>
            <a:r>
              <a:rPr lang="ru-RU" sz="2400" dirty="0"/>
              <a:t> количество листьев; </a:t>
            </a:r>
          </a:p>
          <a:p>
            <a:pPr lvl="2"/>
            <a:r>
              <a:rPr lang="en-US" sz="2400" b="1" i="1" dirty="0"/>
              <a:t>h</a:t>
            </a:r>
            <a:r>
              <a:rPr lang="ru-RU" sz="2400" i="1" dirty="0"/>
              <a:t> –</a:t>
            </a:r>
            <a:r>
              <a:rPr lang="ru-RU" sz="2400" dirty="0"/>
              <a:t> высота дерева. </a:t>
            </a:r>
          </a:p>
          <a:p>
            <a:pPr lvl="1"/>
            <a:r>
              <a:rPr lang="ru-RU" sz="2400" dirty="0"/>
              <a:t>Тогда справедливы следующие неравенства: </a:t>
            </a:r>
            <a:endParaRPr lang="ru-RU" alt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53440" y="3935757"/>
            <a:ext cx="86587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15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Доказательство</a:t>
            </a:r>
            <a:r>
              <a:rPr lang="ru-RU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проводится, используя метод математической индукции. </a:t>
            </a:r>
          </a:p>
          <a:p>
            <a:pPr lvl="0" indent="2159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215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База индукции: </a:t>
            </a:r>
            <a:r>
              <a:rPr lang="en-US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h=1</a:t>
            </a:r>
            <a:r>
              <a:rPr lang="ru-RU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Утверждение верно.</a:t>
            </a:r>
            <a:endParaRPr lang="ru-RU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0" name="Рисунок 19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1038687" y="568171"/>
            <a:ext cx="8878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77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2759" y="5589191"/>
            <a:ext cx="4287411" cy="5423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Первое неравенство доказано.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411472"/>
              </p:ext>
            </p:extLst>
          </p:nvPr>
        </p:nvGraphicFramePr>
        <p:xfrm>
          <a:off x="4587678" y="4552279"/>
          <a:ext cx="2860687" cy="1003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5" name="Equation" r:id="rId3" imgW="1549080" imgH="596880" progId="Equation.DSMT4">
                  <p:embed/>
                </p:oleObj>
              </mc:Choice>
              <mc:Fallback>
                <p:oleObj name="Equation" r:id="rId3" imgW="1549080" imgH="596880" progId="Equation.DSMT4">
                  <p:embed/>
                  <p:pic>
                    <p:nvPicPr>
                      <p:cNvPr id="0" name="Picture 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678" y="4552279"/>
                        <a:ext cx="2860687" cy="10037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16085" y="1024863"/>
            <a:ext cx="1095983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Предположим, что теорема верна для деревьев высоты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 докажем  её для деревьев высоты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h+1.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Сначала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докажем первое неравенство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увеличении высоты дерева на 1 минимальное число листьев получаем, когда у дерева высоты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 минимальным числом листьев к каждому листу добавляем 2 сына, а максимальное, когда у дерева высоты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 максимальным   числом листьев к каждому листу добавляем 3 сына:</a:t>
            </a: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277262"/>
              </p:ext>
            </p:extLst>
          </p:nvPr>
        </p:nvGraphicFramePr>
        <p:xfrm>
          <a:off x="8566951" y="201847"/>
          <a:ext cx="3436817" cy="950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6" name="Equation" r:id="rId6" imgW="1942920" imgH="799920" progId="Equation.DSMT4">
                  <p:embed/>
                </p:oleObj>
              </mc:Choice>
              <mc:Fallback>
                <p:oleObj name="Equation" r:id="rId6" imgW="1942920" imgH="799920" progId="Equation.DSMT4">
                  <p:embed/>
                  <p:pic>
                    <p:nvPicPr>
                      <p:cNvPr id="0" name="Picture 3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6951" y="201847"/>
                        <a:ext cx="3436817" cy="95039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837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035384"/>
              </p:ext>
            </p:extLst>
          </p:nvPr>
        </p:nvGraphicFramePr>
        <p:xfrm>
          <a:off x="2755900" y="3457575"/>
          <a:ext cx="6205538" cy="198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8" name="Equation" r:id="rId3" imgW="3429000" imgH="1206360" progId="Equation.DSMT4">
                  <p:embed/>
                </p:oleObj>
              </mc:Choice>
              <mc:Fallback>
                <p:oleObj name="Equation" r:id="rId3" imgW="3429000" imgH="1206360" progId="Equation.DSMT4">
                  <p:embed/>
                  <p:pic>
                    <p:nvPicPr>
                      <p:cNvPr id="0" name="Picture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3457575"/>
                        <a:ext cx="6205538" cy="198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990639"/>
              </p:ext>
            </p:extLst>
          </p:nvPr>
        </p:nvGraphicFramePr>
        <p:xfrm>
          <a:off x="8390734" y="95923"/>
          <a:ext cx="3730244" cy="1031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9" name="Equation" r:id="rId6" imgW="1942920" imgH="799920" progId="Equation.DSMT4">
                  <p:embed/>
                </p:oleObj>
              </mc:Choice>
              <mc:Fallback>
                <p:oleObj name="Equation" r:id="rId6" imgW="1942920" imgH="799920" progId="Equation.DSMT4">
                  <p:embed/>
                  <p:pic>
                    <p:nvPicPr>
                      <p:cNvPr id="0" name="Picture 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0734" y="95923"/>
                        <a:ext cx="3730244" cy="1031541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81975" y="1071272"/>
                <a:ext cx="10951723" cy="25135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Докажем </a:t>
                </a:r>
                <a:r>
                  <a:rPr lang="ru-RU" sz="24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второе неравенство</a:t>
                </a: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2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Предположим, что неравенство (2) выполняется для деревьев  высоты </a:t>
                </a:r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 </a:t>
                </a: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  докажем  его для деревьев высоты </a:t>
                </a:r>
                <a:r>
                  <a:rPr lang="en-US" sz="24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h+</a:t>
                </a:r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общее число вершин в дереве высоты </a:t>
                </a:r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h. 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Тогда</a:t>
                </a: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75" y="1071272"/>
                <a:ext cx="10951723" cy="2513509"/>
              </a:xfrm>
              <a:prstGeom prst="rect">
                <a:avLst/>
              </a:prstGeom>
              <a:blipFill rotWithShape="0">
                <a:blip r:embed="rId8" cstate="print"/>
                <a:stretch>
                  <a:fillRect l="-835" t="-1942" r="-835" b="-48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481975" y="5920412"/>
            <a:ext cx="3385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Неравенство (2) также доказано.</a:t>
            </a:r>
          </a:p>
        </p:txBody>
      </p:sp>
    </p:spTree>
    <p:extLst>
      <p:ext uri="{BB962C8B-B14F-4D97-AF65-F5344CB8AC3E}">
        <p14:creationId xmlns:p14="http://schemas.microsoft.com/office/powerpoint/2010/main" val="39233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9618" y="3967017"/>
            <a:ext cx="4512012" cy="396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Как следует из левой части неравенства (2): 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455378"/>
              </p:ext>
            </p:extLst>
          </p:nvPr>
        </p:nvGraphicFramePr>
        <p:xfrm>
          <a:off x="4738688" y="4718050"/>
          <a:ext cx="22637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1" name="Equation" r:id="rId3" imgW="1282680" imgH="545760" progId="Equation.DSMT4">
                  <p:embed/>
                </p:oleObj>
              </mc:Choice>
              <mc:Fallback>
                <p:oleObj name="Equation" r:id="rId3" imgW="1282680" imgH="545760" progId="Equation.DSMT4">
                  <p:embed/>
                  <p:pic>
                    <p:nvPicPr>
                      <p:cNvPr id="0" name="Picture 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8" y="4718050"/>
                        <a:ext cx="226377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441196"/>
              </p:ext>
            </p:extLst>
          </p:nvPr>
        </p:nvGraphicFramePr>
        <p:xfrm>
          <a:off x="2788772" y="2463654"/>
          <a:ext cx="4965700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2" name="Equation" r:id="rId5" imgW="1942920" imgH="799920" progId="Equation.DSMT4">
                  <p:embed/>
                </p:oleObj>
              </mc:Choice>
              <mc:Fallback>
                <p:oleObj name="Equation" r:id="rId5" imgW="1942920" imgH="799920" progId="Equation.DSMT4">
                  <p:embed/>
                  <p:pic>
                    <p:nvPicPr>
                      <p:cNvPr id="0" name="Picture 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8772" y="2463654"/>
                        <a:ext cx="4965700" cy="13731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730543" y="69714"/>
            <a:ext cx="105201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ТЕОРЕМА</a:t>
            </a:r>
            <a:endParaRPr lang="en-US" altLang="ru-RU" sz="2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alt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/>
              <a:t>Пусть </a:t>
            </a:r>
            <a:endParaRPr lang="en-US" sz="2400" dirty="0"/>
          </a:p>
          <a:p>
            <a:pPr lvl="2"/>
            <a:r>
              <a:rPr lang="en-US" sz="2400" b="1" i="1" dirty="0"/>
              <a:t>n</a:t>
            </a:r>
            <a:r>
              <a:rPr lang="ru-RU" sz="2400" i="1" dirty="0"/>
              <a:t> –</a:t>
            </a:r>
            <a:r>
              <a:rPr lang="ru-RU" sz="2400" dirty="0"/>
              <a:t> общее количество вершин в 2</a:t>
            </a:r>
            <a:r>
              <a:rPr lang="ru-RU" sz="2400" b="1" dirty="0"/>
              <a:t>-</a:t>
            </a:r>
            <a:r>
              <a:rPr lang="ru-RU" sz="2400" dirty="0"/>
              <a:t>3</a:t>
            </a:r>
            <a:r>
              <a:rPr lang="ru-RU" sz="2400" b="1" dirty="0"/>
              <a:t>-</a:t>
            </a:r>
            <a:r>
              <a:rPr lang="ru-RU" sz="2400" dirty="0"/>
              <a:t>дереве (включая корень и листья); </a:t>
            </a:r>
          </a:p>
          <a:p>
            <a:pPr lvl="2"/>
            <a:r>
              <a:rPr lang="en-US" sz="2400" b="1" i="1" dirty="0"/>
              <a:t>l</a:t>
            </a:r>
            <a:r>
              <a:rPr lang="ru-RU" sz="2400" i="1" dirty="0"/>
              <a:t> –</a:t>
            </a:r>
            <a:r>
              <a:rPr lang="ru-RU" sz="2400" dirty="0"/>
              <a:t> количество листьев; </a:t>
            </a:r>
          </a:p>
          <a:p>
            <a:pPr lvl="2"/>
            <a:r>
              <a:rPr lang="en-US" sz="2400" b="1" i="1" dirty="0"/>
              <a:t>h</a:t>
            </a:r>
            <a:r>
              <a:rPr lang="ru-RU" sz="2400" i="1" dirty="0"/>
              <a:t> –</a:t>
            </a:r>
            <a:r>
              <a:rPr lang="ru-RU" sz="2400" dirty="0"/>
              <a:t> высота дерева. </a:t>
            </a:r>
          </a:p>
          <a:p>
            <a:pPr lvl="1"/>
            <a:r>
              <a:rPr lang="ru-RU" sz="2400" dirty="0"/>
              <a:t>Тогда справедливы следующие неравенства: </a:t>
            </a:r>
            <a:endParaRPr lang="ru-RU" alt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1038687" y="568171"/>
            <a:ext cx="8878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8902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2756</TotalTime>
  <Words>1314</Words>
  <Application>Microsoft Office PowerPoint</Application>
  <PresentationFormat>Широкоэкранный</PresentationFormat>
  <Paragraphs>643</Paragraphs>
  <Slides>26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Тема Office</vt:lpstr>
      <vt:lpstr>1_Тема Office</vt:lpstr>
      <vt:lpstr>Equation</vt:lpstr>
      <vt:lpstr>ОРГАНИЗАЦИЯ ПОИСКА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Поиск элемента с ключом x</vt:lpstr>
      <vt:lpstr>Презентация PowerPoint</vt:lpstr>
      <vt:lpstr>Презентация PowerPoint</vt:lpstr>
      <vt:lpstr>Добавление элемента</vt:lpstr>
      <vt:lpstr>Презентация PowerPoint</vt:lpstr>
      <vt:lpstr>Презентация PowerPoint</vt:lpstr>
      <vt:lpstr>Удаление элемента</vt:lpstr>
      <vt:lpstr>Презентация PowerPoint</vt:lpstr>
      <vt:lpstr>Презентация PowerPoint</vt:lpstr>
      <vt:lpstr>Оценки</vt:lpstr>
      <vt:lpstr>Презентация PowerPoint</vt:lpstr>
      <vt:lpstr>Презентация PowerPoint</vt:lpstr>
      <vt:lpstr>Презентация PowerPoint</vt:lpstr>
      <vt:lpstr>Презентация PowerPoint</vt:lpstr>
      <vt:lpstr>Удаление из дерева непрерывного участка ключей, лежащих в интервале [a,b]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372</cp:revision>
  <dcterms:created xsi:type="dcterms:W3CDTF">2020-04-14T05:04:13Z</dcterms:created>
  <dcterms:modified xsi:type="dcterms:W3CDTF">2022-03-20T06:32:57Z</dcterms:modified>
</cp:coreProperties>
</file>