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5"/>
  </p:notesMasterIdLst>
  <p:sldIdLst>
    <p:sldId id="262" r:id="rId2"/>
    <p:sldId id="263" r:id="rId3"/>
    <p:sldId id="266" r:id="rId4"/>
    <p:sldId id="265" r:id="rId5"/>
    <p:sldId id="267" r:id="rId6"/>
    <p:sldId id="268" r:id="rId7"/>
    <p:sldId id="269" r:id="rId8"/>
    <p:sldId id="270" r:id="rId9"/>
    <p:sldId id="271" r:id="rId10"/>
    <p:sldId id="272" r:id="rId11"/>
    <p:sldId id="352" r:id="rId12"/>
    <p:sldId id="339" r:id="rId13"/>
    <p:sldId id="273" r:id="rId14"/>
    <p:sldId id="310" r:id="rId15"/>
    <p:sldId id="312" r:id="rId16"/>
    <p:sldId id="309" r:id="rId17"/>
    <p:sldId id="313" r:id="rId18"/>
    <p:sldId id="275" r:id="rId19"/>
    <p:sldId id="276" r:id="rId20"/>
    <p:sldId id="277" r:id="rId21"/>
    <p:sldId id="311" r:id="rId22"/>
    <p:sldId id="278" r:id="rId23"/>
    <p:sldId id="314" r:id="rId24"/>
    <p:sldId id="280" r:id="rId25"/>
    <p:sldId id="285" r:id="rId26"/>
    <p:sldId id="316" r:id="rId27"/>
    <p:sldId id="281" r:id="rId28"/>
    <p:sldId id="286" r:id="rId29"/>
    <p:sldId id="353" r:id="rId30"/>
    <p:sldId id="338" r:id="rId31"/>
    <p:sldId id="317" r:id="rId32"/>
    <p:sldId id="279" r:id="rId33"/>
    <p:sldId id="288" r:id="rId34"/>
    <p:sldId id="318" r:id="rId35"/>
    <p:sldId id="282" r:id="rId36"/>
    <p:sldId id="319" r:id="rId37"/>
    <p:sldId id="283" r:id="rId38"/>
    <p:sldId id="284" r:id="rId39"/>
    <p:sldId id="320" r:id="rId40"/>
    <p:sldId id="290" r:id="rId41"/>
    <p:sldId id="299" r:id="rId42"/>
    <p:sldId id="321" r:id="rId43"/>
    <p:sldId id="322" r:id="rId44"/>
    <p:sldId id="300" r:id="rId45"/>
    <p:sldId id="332" r:id="rId46"/>
    <p:sldId id="301" r:id="rId47"/>
    <p:sldId id="333" r:id="rId48"/>
    <p:sldId id="307" r:id="rId49"/>
    <p:sldId id="303" r:id="rId50"/>
    <p:sldId id="334" r:id="rId51"/>
    <p:sldId id="335" r:id="rId52"/>
    <p:sldId id="336" r:id="rId53"/>
    <p:sldId id="304" r:id="rId54"/>
    <p:sldId id="291" r:id="rId55"/>
    <p:sldId id="287" r:id="rId56"/>
    <p:sldId id="323" r:id="rId57"/>
    <p:sldId id="289" r:id="rId58"/>
    <p:sldId id="324" r:id="rId59"/>
    <p:sldId id="292" r:id="rId60"/>
    <p:sldId id="325" r:id="rId61"/>
    <p:sldId id="326" r:id="rId62"/>
    <p:sldId id="294" r:id="rId63"/>
    <p:sldId id="327" r:id="rId64"/>
    <p:sldId id="295" r:id="rId65"/>
    <p:sldId id="328" r:id="rId66"/>
    <p:sldId id="296" r:id="rId67"/>
    <p:sldId id="329" r:id="rId68"/>
    <p:sldId id="297" r:id="rId69"/>
    <p:sldId id="298" r:id="rId70"/>
    <p:sldId id="331" r:id="rId71"/>
    <p:sldId id="330" r:id="rId72"/>
    <p:sldId id="308" r:id="rId73"/>
    <p:sldId id="306" r:id="rId7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42" userDrawn="1">
          <p15:clr>
            <a:srgbClr val="A4A3A4"/>
          </p15:clr>
        </p15:guide>
        <p15:guide id="2" pos="3908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ctor Demianov" initials="VD" lastIdx="1" clrIdx="0">
    <p:extLst>
      <p:ext uri="{19B8F6BF-5375-455C-9EA6-DF929625EA0E}">
        <p15:presenceInfo xmlns:p15="http://schemas.microsoft.com/office/powerpoint/2012/main" userId="3f9c65cd43f8d0b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F754"/>
    <a:srgbClr val="FF5050"/>
    <a:srgbClr val="000000"/>
    <a:srgbClr val="E5D3D9"/>
    <a:srgbClr val="0070C0"/>
    <a:srgbClr val="144E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23" autoAdjust="0"/>
    <p:restoredTop sz="95394" autoAdjust="0"/>
  </p:normalViewPr>
  <p:slideViewPr>
    <p:cSldViewPr snapToGrid="0">
      <p:cViewPr varScale="1">
        <p:scale>
          <a:sx n="102" d="100"/>
          <a:sy n="102" d="100"/>
        </p:scale>
        <p:origin x="138" y="240"/>
      </p:cViewPr>
      <p:guideLst>
        <p:guide orient="horz" pos="4042"/>
        <p:guide pos="390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4" d="100"/>
        <a:sy n="134" d="100"/>
      </p:scale>
      <p:origin x="0" y="-1199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commentAuthors" Target="commentAuthor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8F9A9-31C6-4BBE-BA5D-41C48B66B13C}" type="datetimeFigureOut">
              <a:rPr lang="ru-RU" smtClean="0"/>
              <a:pPr/>
              <a:t>19.11.2022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D0C928-40FE-48A9-8508-DEC12BFF553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73752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D0C928-40FE-48A9-8508-DEC12BFF5536}" type="slidenum">
              <a:rPr lang="ru-RU" smtClean="0"/>
              <a:pPr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65503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D0C928-40FE-48A9-8508-DEC12BFF5536}" type="slidenum">
              <a:rPr lang="ru-RU" smtClean="0"/>
              <a:pPr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16095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D0C928-40FE-48A9-8508-DEC12BFF5536}" type="slidenum">
              <a:rPr lang="ru-RU" smtClean="0"/>
              <a:pPr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92898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D0C928-40FE-48A9-8508-DEC12BFF5536}" type="slidenum">
              <a:rPr lang="ru-RU" smtClean="0"/>
              <a:pPr/>
              <a:t>69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42276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D0C928-40FE-48A9-8508-DEC12BFF5536}" type="slidenum">
              <a:rPr lang="ru-RU" smtClean="0"/>
              <a:pPr/>
              <a:t>70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05725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pPr/>
              <a:t>19.11.2022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Прямоугольник 9"/>
          <p:cNvSpPr/>
          <p:nvPr userDrawn="1"/>
        </p:nvSpPr>
        <p:spPr>
          <a:xfrm>
            <a:off x="1055440" y="0"/>
            <a:ext cx="11136560" cy="1241804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 userDrawn="1"/>
        </p:nvSpPr>
        <p:spPr>
          <a:xfrm>
            <a:off x="0" y="0"/>
            <a:ext cx="972280" cy="1241804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3" name="Рисунок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488" y="236597"/>
            <a:ext cx="3024336" cy="768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911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pPr/>
              <a:t>19.11.2022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2027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pPr/>
              <a:t>19.11.2022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34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pPr/>
              <a:t>19.11.2022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TextBox 9"/>
          <p:cNvSpPr txBox="1"/>
          <p:nvPr userDrawn="1"/>
        </p:nvSpPr>
        <p:spPr>
          <a:xfrm>
            <a:off x="11366500" y="6673334"/>
            <a:ext cx="8255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2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1" name="Рисунок 10" descr="png..png"/>
          <p:cNvPicPr>
            <a:picLocks noChangeAspect="1"/>
          </p:cNvPicPr>
          <p:nvPr userDrawn="1"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1558644" y="5918200"/>
            <a:ext cx="468256" cy="698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408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pPr/>
              <a:t>19.11.2022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9610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pPr/>
              <a:t>19.11.2022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8434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pPr/>
              <a:t>19.11.2022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1581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pPr/>
              <a:t>19.11.2022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2317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pPr/>
              <a:t>19.11.2022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2" name="Рисунок 11" descr="png..png"/>
          <p:cNvPicPr>
            <a:picLocks noChangeAspect="1"/>
          </p:cNvPicPr>
          <p:nvPr userDrawn="1"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17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pPr/>
              <a:t>19.11.2022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2961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pPr/>
              <a:t>19.11.2022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7095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876552-E558-4846-BB9C-6F97A16E9C82}" type="datetimeFigureOut">
              <a:rPr lang="ru-RU" smtClean="0"/>
              <a:pPr/>
              <a:t>19.11.2022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0.png"/><Relationship Id="rId4" Type="http://schemas.openxmlformats.org/officeDocument/2006/relationships/image" Target="../media/image4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7" Type="http://schemas.openxmlformats.org/officeDocument/2006/relationships/image" Target="../media/image47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60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70.png"/><Relationship Id="rId4" Type="http://schemas.openxmlformats.org/officeDocument/2006/relationships/image" Target="../media/image760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1.png"/><Relationship Id="rId2" Type="http://schemas.openxmlformats.org/officeDocument/2006/relationships/image" Target="../media/image80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40.png"/><Relationship Id="rId5" Type="http://schemas.openxmlformats.org/officeDocument/2006/relationships/image" Target="../media/image830.png"/><Relationship Id="rId4" Type="http://schemas.openxmlformats.org/officeDocument/2006/relationships/image" Target="../media/image820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0.png"/><Relationship Id="rId7" Type="http://schemas.openxmlformats.org/officeDocument/2006/relationships/image" Target="../media/image900.png"/><Relationship Id="rId2" Type="http://schemas.openxmlformats.org/officeDocument/2006/relationships/image" Target="../media/image85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90.png"/><Relationship Id="rId5" Type="http://schemas.openxmlformats.org/officeDocument/2006/relationships/image" Target="../media/image880.png"/><Relationship Id="rId4" Type="http://schemas.openxmlformats.org/officeDocument/2006/relationships/image" Target="../media/image87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5.png"/><Relationship Id="rId5" Type="http://schemas.openxmlformats.org/officeDocument/2006/relationships/image" Target="../media/image94.png"/><Relationship Id="rId4" Type="http://schemas.openxmlformats.org/officeDocument/2006/relationships/image" Target="../media/image93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7" Type="http://schemas.openxmlformats.org/officeDocument/2006/relationships/image" Target="../media/image103.png"/><Relationship Id="rId2" Type="http://schemas.openxmlformats.org/officeDocument/2006/relationships/image" Target="../media/image66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2.png"/><Relationship Id="rId5" Type="http://schemas.openxmlformats.org/officeDocument/2006/relationships/image" Target="../media/image101.png"/><Relationship Id="rId4" Type="http://schemas.openxmlformats.org/officeDocument/2006/relationships/image" Target="../media/image100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png"/><Relationship Id="rId13" Type="http://schemas.openxmlformats.org/officeDocument/2006/relationships/image" Target="../media/image115.png"/><Relationship Id="rId3" Type="http://schemas.openxmlformats.org/officeDocument/2006/relationships/image" Target="../media/image106.png"/><Relationship Id="rId7" Type="http://schemas.openxmlformats.org/officeDocument/2006/relationships/image" Target="../media/image110.png"/><Relationship Id="rId12" Type="http://schemas.openxmlformats.org/officeDocument/2006/relationships/image" Target="../media/image114.png"/><Relationship Id="rId2" Type="http://schemas.openxmlformats.org/officeDocument/2006/relationships/image" Target="../media/image105.png"/><Relationship Id="rId16" Type="http://schemas.openxmlformats.org/officeDocument/2006/relationships/image" Target="../media/image1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9.png"/><Relationship Id="rId11" Type="http://schemas.openxmlformats.org/officeDocument/2006/relationships/image" Target="../media/image113.png"/><Relationship Id="rId5" Type="http://schemas.openxmlformats.org/officeDocument/2006/relationships/image" Target="../media/image108.png"/><Relationship Id="rId15" Type="http://schemas.openxmlformats.org/officeDocument/2006/relationships/image" Target="../media/image117.png"/><Relationship Id="rId10" Type="http://schemas.openxmlformats.org/officeDocument/2006/relationships/image" Target="../media/image77.wmf"/><Relationship Id="rId4" Type="http://schemas.openxmlformats.org/officeDocument/2006/relationships/image" Target="../media/image107.png"/><Relationship Id="rId9" Type="http://schemas.openxmlformats.org/officeDocument/2006/relationships/oleObject" Target="../embeddings/oleObject1.bin"/><Relationship Id="rId14" Type="http://schemas.openxmlformats.org/officeDocument/2006/relationships/image" Target="../media/image116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0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3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file/d/1dG_92bY7v88EourBIkBm-HxnZHr7KWd0/view?usp=sharing" TargetMode="Externa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png"/><Relationship Id="rId3" Type="http://schemas.openxmlformats.org/officeDocument/2006/relationships/image" Target="../media/image410.png"/><Relationship Id="rId7" Type="http://schemas.openxmlformats.org/officeDocument/2006/relationships/image" Target="../media/image8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610.png"/><Relationship Id="rId4" Type="http://schemas.openxmlformats.org/officeDocument/2006/relationships/image" Target="../media/image51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10" Type="http://schemas.openxmlformats.org/officeDocument/2006/relationships/image" Target="../media/image30.png"/><Relationship Id="rId4" Type="http://schemas.openxmlformats.org/officeDocument/2006/relationships/image" Target="../media/image25.png"/><Relationship Id="rId9" Type="http://schemas.openxmlformats.org/officeDocument/2006/relationships/image" Target="../media/image29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492179" y="1790700"/>
            <a:ext cx="7207642" cy="2243972"/>
          </a:xfrm>
        </p:spPr>
        <p:txBody>
          <a:bodyPr>
            <a:normAutofit/>
          </a:bodyPr>
          <a:lstStyle/>
          <a:p>
            <a:r>
              <a:rPr lang="ru-RU" sz="3600" b="1" dirty="0"/>
              <a:t>Организация поиска</a:t>
            </a:r>
            <a:br>
              <a:rPr lang="en-US" sz="3600" b="1" dirty="0"/>
            </a:br>
            <a:br>
              <a:rPr lang="ru-RU" sz="3600" b="1" dirty="0"/>
            </a:br>
            <a:r>
              <a:rPr lang="ru-RU" sz="3600" b="1" dirty="0"/>
              <a:t>Хеширование</a:t>
            </a:r>
            <a:br>
              <a:rPr lang="ru-RU" sz="3600" dirty="0"/>
            </a:br>
            <a:endParaRPr lang="ru-RU" sz="3600" dirty="0">
              <a:solidFill>
                <a:srgbClr val="0070C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794431" y="6413958"/>
            <a:ext cx="4298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©ДМА  ФПМИ Соболевская Е.П., 2022 год</a:t>
            </a:r>
          </a:p>
        </p:txBody>
      </p:sp>
    </p:spTree>
    <p:extLst>
      <p:ext uri="{BB962C8B-B14F-4D97-AF65-F5344CB8AC3E}">
        <p14:creationId xmlns:p14="http://schemas.microsoft.com/office/powerpoint/2010/main" val="42422241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9" name="Объект 18"/>
              <p:cNvSpPr txBox="1"/>
              <p:nvPr/>
            </p:nvSpPr>
            <p:spPr>
              <a:xfrm>
                <a:off x="1769613" y="2172358"/>
                <a:ext cx="4602264" cy="106312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BY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1−</m:t>
                      </m:r>
                      <m:f>
                        <m:fPr>
                          <m:ctrlP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d>
                            <m:dPr>
                              <m:ctrlP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!</m:t>
                          </m:r>
                          <m:r>
                            <a:rPr lang="ru-BY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sSup>
                            <m:sSupPr>
                              <m:ctrlP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p>
                              <m: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den>
                      </m:f>
                      <m:r>
                        <a:rPr lang="ru-BY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ru-BY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ru-BY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ru-BY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BY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ru-RU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 </m:t>
                          </m:r>
                          <m:f>
                            <m:fPr>
                              <m:ctrlPr>
                                <a:rPr lang="ru-BY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ru-BY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BY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e>
                                <m:sup>
                                  <m:r>
                                    <a:rPr lang="ru-BY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ru-BY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ru-BY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ru-BY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𝑴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ru-BY" sz="2400" b="1" dirty="0"/>
              </a:p>
            </p:txBody>
          </p:sp>
        </mc:Choice>
        <mc:Fallback xmlns="">
          <p:sp>
            <p:nvSpPr>
              <p:cNvPr id="19" name="Объект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9613" y="2172358"/>
                <a:ext cx="4602264" cy="106312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402920" y="296405"/>
                <a:ext cx="909618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400" dirty="0"/>
                  <a:t>Пусть </a:t>
                </a:r>
                <a:r>
                  <a:rPr lang="en-US" sz="2400" dirty="0"/>
                  <a:t> </a:t>
                </a:r>
                <a:r>
                  <a:rPr lang="ru-RU" sz="2400" dirty="0"/>
                  <a:t>осуществляется хеширование для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≪</m:t>
                    </m:r>
                    <m:r>
                      <a:rPr lang="en-US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𝑴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2400" dirty="0"/>
                  <a:t>различных ключей</a:t>
                </a:r>
              </a:p>
              <a:p>
                <a:r>
                  <a:rPr lang="ru-RU" sz="2400" dirty="0"/>
                  <a:t> (</a:t>
                </a:r>
                <a:r>
                  <a:rPr lang="ru-RU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предположим, что хеш-значения независимы и распределены идеально равномерно от 0 до </a:t>
                </a:r>
                <a14:m>
                  <m:oMath xmlns:m="http://schemas.openxmlformats.org/officeDocument/2006/math">
                    <m:r>
                      <a:rPr lang="ru-RU" sz="1200" b="1" i="1" dirty="0" smtClean="0">
                        <a:latin typeface="Cambria Math" panose="02040503050406030204" pitchFamily="18" charset="0"/>
                      </a:rPr>
                      <m:t>𝑴</m:t>
                    </m:r>
                    <m:r>
                      <a:rPr lang="ru-RU" sz="1200" i="1" dirty="0">
                        <a:latin typeface="Cambria Math" panose="02040503050406030204" pitchFamily="18" charset="0"/>
                      </a:rPr>
                      <m:t> − 1</m:t>
                    </m:r>
                  </m:oMath>
                </a14:m>
                <a:r>
                  <a:rPr lang="ru-RU" sz="2400" dirty="0"/>
                  <a:t>). </a:t>
                </a: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920" y="296405"/>
                <a:ext cx="9096187" cy="830997"/>
              </a:xfrm>
              <a:prstGeom prst="rect">
                <a:avLst/>
              </a:prstGeom>
              <a:blipFill>
                <a:blip r:embed="rId3"/>
                <a:stretch>
                  <a:fillRect l="-1005" t="-5882" r="-603" b="-16176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Прямоугольник 9">
                <a:extLst>
                  <a:ext uri="{FF2B5EF4-FFF2-40B4-BE49-F238E27FC236}">
                    <a16:creationId xmlns:a16="http://schemas.microsoft.com/office/drawing/2014/main" id="{97F9D725-93B6-4AF6-9921-409F3DBE6EA0}"/>
                  </a:ext>
                </a:extLst>
              </p:cNvPr>
              <p:cNvSpPr/>
              <p:nvPr/>
            </p:nvSpPr>
            <p:spPr>
              <a:xfrm>
                <a:off x="402920" y="1314000"/>
                <a:ext cx="8094587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ru-RU" dirty="0"/>
                  <a:t>Используя приближенную формулу для значения факториала</a:t>
                </a:r>
                <a:r>
                  <a:rPr lang="en-US" dirty="0"/>
                  <a:t> (</a:t>
                </a:r>
                <a:r>
                  <a:rPr lang="ru-RU" dirty="0"/>
                  <a:t>Стирлинга), когда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𝑴</m:t>
                    </m:r>
                  </m:oMath>
                </a14:m>
                <a:r>
                  <a:rPr lang="ru-RU" dirty="0"/>
                  <a:t> велико, а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≪</m:t>
                    </m:r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𝑴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/>
                  <a:t>получим приближенную формулу вероятности коллизии: </a:t>
                </a:r>
              </a:p>
            </p:txBody>
          </p:sp>
        </mc:Choice>
        <mc:Fallback xmlns="">
          <p:sp>
            <p:nvSpPr>
              <p:cNvPr id="10" name="Прямоугольник 9">
                <a:extLst>
                  <a:ext uri="{FF2B5EF4-FFF2-40B4-BE49-F238E27FC236}">
                    <a16:creationId xmlns:a16="http://schemas.microsoft.com/office/drawing/2014/main" id="{97F9D725-93B6-4AF6-9921-409F3DBE6E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920" y="1314000"/>
                <a:ext cx="8094587" cy="646331"/>
              </a:xfrm>
              <a:prstGeom prst="rect">
                <a:avLst/>
              </a:prstGeom>
              <a:blipFill>
                <a:blip r:embed="rId4"/>
                <a:stretch>
                  <a:fillRect l="-602" t="-5660" r="-678" b="-14151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Объект 14">
                <a:extLst>
                  <a:ext uri="{FF2B5EF4-FFF2-40B4-BE49-F238E27FC236}">
                    <a16:creationId xmlns:a16="http://schemas.microsoft.com/office/drawing/2014/main" id="{04AF0A5A-5396-45A2-907F-56698A040AD4}"/>
                  </a:ext>
                </a:extLst>
              </p:cNvPr>
              <p:cNvSpPr txBox="1"/>
              <p:nvPr/>
            </p:nvSpPr>
            <p:spPr>
              <a:xfrm>
                <a:off x="8941276" y="1170471"/>
                <a:ext cx="3043575" cy="929998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>
                <a:normAutofit fontScale="85000" lnSpcReduction="20000"/>
              </a:bodyPr>
              <a:lstStyle/>
              <a:p>
                <a:endParaRPr lang="ru-RU" b="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Ф</m:t>
                      </m:r>
                      <m:r>
                        <a:rPr lang="ru-BY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ормула</m:t>
                      </m:r>
                      <m:r>
                        <a:rPr lang="ru-BY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Стирлинга: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ru-RU" b="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!≈</m:t>
                      </m:r>
                      <m:rad>
                        <m:radPr>
                          <m:degHide m:val="on"/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  <m:sSup>
                        <m:sSupPr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BY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d>
                            <m:dPr>
                              <m:ctrlP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ru-BY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ru-RU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е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ru-RU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ru-RU" dirty="0"/>
              </a:p>
              <a:p>
                <a:endParaRPr lang="ru-RU" dirty="0"/>
              </a:p>
              <a:p>
                <a:endParaRPr lang="ru-RU" dirty="0"/>
              </a:p>
              <a:p>
                <a:endParaRPr lang="ru-RU" dirty="0"/>
              </a:p>
              <a:p>
                <a:endParaRPr lang="ru-BY" dirty="0"/>
              </a:p>
            </p:txBody>
          </p:sp>
        </mc:Choice>
        <mc:Fallback xmlns="">
          <p:sp>
            <p:nvSpPr>
              <p:cNvPr id="11" name="Объект 14">
                <a:extLst>
                  <a:ext uri="{FF2B5EF4-FFF2-40B4-BE49-F238E27FC236}">
                    <a16:creationId xmlns:a16="http://schemas.microsoft.com/office/drawing/2014/main" id="{04AF0A5A-5396-45A2-907F-56698A040A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1276" y="1170471"/>
                <a:ext cx="3043575" cy="929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EE3AD4F-57B3-80CE-5144-210FD39D4714}"/>
                  </a:ext>
                </a:extLst>
              </p:cNvPr>
              <p:cNvSpPr txBox="1"/>
              <p:nvPr/>
            </p:nvSpPr>
            <p:spPr>
              <a:xfrm>
                <a:off x="2543986" y="3743588"/>
                <a:ext cx="2778368" cy="109267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BY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ctrlPr>
                            <a:rPr 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g>
                        <m:e>
                          <m:func>
                            <m:funcPr>
                              <m:ctrlPr>
                                <a:rPr 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BY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2⋅</m:t>
                                  </m:r>
                                  <m:r>
                                    <a:rPr lang="ru-BY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  <m:r>
                                    <a:rPr lang="ru-BY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sub>
                              </m:sSub>
                            </m:fName>
                            <m:e>
                              <m:f>
                                <m:fPr>
                                  <m:ctrlPr>
                                    <a:rPr lang="en-US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den>
                              </m:f>
                              <m:r>
                                <a:rPr 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func>
                        </m:e>
                      </m:rad>
                    </m:oMath>
                  </m:oMathPara>
                </a14:m>
                <a:endParaRPr lang="ru-BY" sz="22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EE3AD4F-57B3-80CE-5144-210FD39D47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3986" y="3743588"/>
                <a:ext cx="2778368" cy="109267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9A4370EF-D77E-AE1C-432C-B1BBB7568AC4}"/>
              </a:ext>
            </a:extLst>
          </p:cNvPr>
          <p:cNvSpPr txBox="1"/>
          <p:nvPr/>
        </p:nvSpPr>
        <p:spPr>
          <a:xfrm>
            <a:off x="3585970" y="3192415"/>
            <a:ext cx="551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или</a:t>
            </a:r>
            <a:endParaRPr lang="ru-BY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F88DC04-EF15-5037-275D-38C5CB33DFED}"/>
                  </a:ext>
                </a:extLst>
              </p:cNvPr>
              <p:cNvSpPr txBox="1"/>
              <p:nvPr/>
            </p:nvSpPr>
            <p:spPr>
              <a:xfrm>
                <a:off x="665826" y="5209760"/>
                <a:ext cx="883328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sz="1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где</m:t>
                      </m:r>
                      <m:r>
                        <a:rPr lang="en-US" sz="1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1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1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−1−желаемая вероятность того, чт</m:t>
                      </m:r>
                      <m:r>
                        <a:rPr lang="ru-RU" sz="1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обы </m:t>
                      </m:r>
                      <m:r>
                        <a:rPr lang="ru-RU" sz="1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не было коллизий .</m:t>
                      </m:r>
                    </m:oMath>
                  </m:oMathPara>
                </a14:m>
                <a:endParaRPr lang="ru-BY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F88DC04-EF15-5037-275D-38C5CB33DF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826" y="5209760"/>
                <a:ext cx="8833281" cy="369332"/>
              </a:xfrm>
              <a:prstGeom prst="rect">
                <a:avLst/>
              </a:prstGeom>
              <a:blipFill>
                <a:blip r:embed="rId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F9D976E-BEE3-573C-982A-EE6ABC6DB2A5}"/>
                  </a:ext>
                </a:extLst>
              </p:cNvPr>
              <p:cNvSpPr txBox="1"/>
              <p:nvPr/>
            </p:nvSpPr>
            <p:spPr>
              <a:xfrm>
                <a:off x="638695" y="5745689"/>
                <a:ext cx="7802251" cy="8657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ru-RU" sz="2400" dirty="0"/>
                  <a:t>Несложно увидеть, что уже при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ad>
                      <m:rad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2</m:t>
                        </m:r>
                      </m:deg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rad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2400" dirty="0"/>
                  <a:t> </a:t>
                </a:r>
                <a:r>
                  <a:rPr lang="en-US" sz="2400" dirty="0"/>
                  <a:t>c</a:t>
                </a:r>
                <a:r>
                  <a:rPr lang="ru-RU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ru-RU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вероятностью </m:t>
                    </m:r>
                    <m:r>
                      <a:rPr lang="ru-RU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≃ </m:t>
                    </m:r>
                  </m:oMath>
                </a14:m>
                <a:r>
                  <a:rPr lang="en-US" sz="2400" dirty="0"/>
                  <a:t>50%</a:t>
                </a:r>
                <a:r>
                  <a:rPr lang="ru-RU" sz="2400" dirty="0"/>
                  <a:t>, будут коллизии. </a:t>
                </a:r>
                <a:r>
                  <a:rPr lang="en-US" sz="2400" dirty="0"/>
                  <a:t> </a:t>
                </a:r>
                <a:endParaRPr lang="ru-BY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F9D976E-BEE3-573C-982A-EE6ABC6DB2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695" y="5745689"/>
                <a:ext cx="7802251" cy="865750"/>
              </a:xfrm>
              <a:prstGeom prst="rect">
                <a:avLst/>
              </a:prstGeom>
              <a:blipFill>
                <a:blip r:embed="rId8"/>
                <a:stretch>
                  <a:fillRect l="-1250" t="-1408" b="-15493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Объект 18">
                <a:extLst>
                  <a:ext uri="{FF2B5EF4-FFF2-40B4-BE49-F238E27FC236}">
                    <a16:creationId xmlns:a16="http://schemas.microsoft.com/office/drawing/2014/main" id="{C08C635A-788C-826E-C0DD-49B89B2FBF0E}"/>
                  </a:ext>
                </a:extLst>
              </p:cNvPr>
              <p:cNvSpPr txBox="1"/>
              <p:nvPr/>
            </p:nvSpPr>
            <p:spPr>
              <a:xfrm>
                <a:off x="8497507" y="2143538"/>
                <a:ext cx="3694493" cy="429277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16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=1−</m:t>
                      </m:r>
                      <m:sSup>
                        <m:sSupPr>
                          <m:ctrlPr>
                            <a:rPr lang="ru-BY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BY" sz="16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ru-RU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 </m:t>
                          </m:r>
                          <m:f>
                            <m:fPr>
                              <m:ctrlPr>
                                <a:rPr lang="ru-BY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ru-BY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BY" sz="1600" b="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ru-BY" sz="1600" b="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ru-BY" sz="1600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ru-BY" sz="1600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ru-BY" sz="1600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ru-RU" sz="1600" dirty="0"/>
              </a:p>
              <a:p>
                <a:endParaRPr lang="en-US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BY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BY" sz="16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ru-RU" sz="16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 </m:t>
                          </m:r>
                          <m:f>
                            <m:fPr>
                              <m:ctrlPr>
                                <a:rPr lang="ru-BY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ru-BY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BY" sz="1600" b="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ru-BY" sz="1600" b="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ru-BY" sz="1600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ru-BY" sz="1600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ru-BY" sz="1600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den>
                          </m:f>
                        </m:sup>
                      </m:sSup>
                      <m:r>
                        <a:rPr lang="en-US" sz="16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16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ru-RU" sz="1600" dirty="0"/>
              </a:p>
              <a:p>
                <a:endParaRPr lang="ru-RU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BY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BY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ru-RU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ru-BY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ru-BY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BY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ru-BY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ru-BY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ru-BY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ru-BY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den>
                          </m:f>
                        </m:sup>
                      </m:sSup>
                      <m:r>
                        <a:rPr lang="en-US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ru-RU" sz="1600" dirty="0"/>
              </a:p>
              <a:p>
                <a:endParaRPr lang="ru-RU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BY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ru-BY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BY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ru-BY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ru-BY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ru-BY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r>
                            <a:rPr lang="ru-BY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den>
                      </m:f>
                      <m:r>
                        <a:rPr lang="ru-RU" sz="16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</m:fName>
                        <m:e>
                          <m:f>
                            <m:fPr>
                              <m:ctrlPr>
                                <a:rPr lang="en-US" sz="1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1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sz="1600" dirty="0"/>
              </a:p>
              <a:p>
                <a:endParaRPr lang="en-US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BY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BY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ru-BY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6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BY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ru-BY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ru-BY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ru-BY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m:rPr>
                                  <m:sty m:val="p"/>
                                </m:rPr>
                                <a:rPr lang="en-US" sz="16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</m:fName>
                        <m:e>
                          <m:f>
                            <m:fPr>
                              <m:ctrlP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sz="1600" dirty="0"/>
              </a:p>
              <a:p>
                <a:endParaRPr lang="ru-RU" sz="1600" dirty="0"/>
              </a:p>
              <a:p>
                <a14:m>
                  <m:oMath xmlns:m="http://schemas.openxmlformats.org/officeDocument/2006/math">
                    <m:r>
                      <a:rPr lang="ru-BY" sz="1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ctrlPr>
                          <a:rPr lang="en-US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en-US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g>
                      <m:e>
                        <m:func>
                          <m:funcPr>
                            <m:ctrlPr>
                              <a:rPr lang="en-US" sz="1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1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BY" sz="1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2⋅</m:t>
                                </m:r>
                                <m:r>
                                  <a:rPr lang="ru-BY" sz="1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r>
                                  <a:rPr lang="ru-BY" sz="1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1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sub>
                            </m:sSub>
                          </m:fName>
                          <m:e>
                            <m:f>
                              <m:fPr>
                                <m:ctrlPr>
                                  <a:rPr lang="en-US" sz="1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1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sz="1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den>
                            </m:f>
                            <m:r>
                              <a:rPr lang="en-US" sz="1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func>
                      </m:e>
                    </m:rad>
                  </m:oMath>
                </a14:m>
                <a:r>
                  <a:rPr lang="ru-RU" sz="1600" dirty="0"/>
                  <a:t>,</a:t>
                </a:r>
                <a14:m>
                  <m:oMath xmlns:m="http://schemas.openxmlformats.org/officeDocument/2006/math">
                    <m:r>
                      <a:rPr lang="ru-RU" sz="12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ru-RU" sz="1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sz="1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где</m:t>
                    </m:r>
                    <m:r>
                      <a:rPr lang="en-US" sz="1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ru-RU" sz="1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желаемая вероятность того, чтобы </m:t>
                    </m:r>
                    <m:r>
                      <a:rPr lang="ru-RU" sz="12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не было коллизий </m:t>
                    </m:r>
                  </m:oMath>
                </a14:m>
                <a:endParaRPr lang="ru-BY" sz="1200" b="1" dirty="0"/>
              </a:p>
              <a:p>
                <a:endParaRPr lang="ru-BY" sz="1200" dirty="0"/>
              </a:p>
            </p:txBody>
          </p:sp>
        </mc:Choice>
        <mc:Fallback xmlns="">
          <p:sp>
            <p:nvSpPr>
              <p:cNvPr id="16" name="Объект 18">
                <a:extLst>
                  <a:ext uri="{FF2B5EF4-FFF2-40B4-BE49-F238E27FC236}">
                    <a16:creationId xmlns:a16="http://schemas.microsoft.com/office/drawing/2014/main" id="{C08C635A-788C-826E-C0DD-49B89B2FBF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7507" y="2143538"/>
                <a:ext cx="3694493" cy="429277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2735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1" grpId="0" animBg="1"/>
      <p:bldP spid="11" grpId="1" animBg="1"/>
      <p:bldP spid="3" grpId="0"/>
      <p:bldP spid="4" grpId="0"/>
      <p:bldP spid="5" grpId="0"/>
      <p:bldP spid="6" grpId="0"/>
      <p:bldP spid="16" grpId="0"/>
      <p:bldP spid="16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2" name="Прямоугольник 21"/>
              <p:cNvSpPr/>
              <p:nvPr/>
            </p:nvSpPr>
            <p:spPr>
              <a:xfrm>
                <a:off x="0" y="1386017"/>
                <a:ext cx="12118019" cy="3132717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lstStyle/>
              <a:p>
                <a:pPr lvl="1" algn="just"/>
                <a:r>
                  <a:rPr lang="ru-RU" sz="3200" dirty="0"/>
                  <a:t>Например,  если   </a:t>
                </a:r>
                <a14:m>
                  <m:oMath xmlns:m="http://schemas.openxmlformats.org/officeDocument/2006/math">
                    <m:r>
                      <a:rPr lang="ru-RU" sz="3200" b="1" i="1" dirty="0" smtClean="0">
                        <a:latin typeface="Cambria Math" panose="02040503050406030204" pitchFamily="18" charset="0"/>
                      </a:rPr>
                      <m:t>𝑴</m:t>
                    </m:r>
                    <m:r>
                      <a:rPr lang="ru-RU" sz="32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sz="3200" i="1" dirty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ru-RU" sz="3200" b="1" i="1" dirty="0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ru-RU" sz="3200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sz="3200" b="1" i="1" dirty="0" smtClean="0">
                        <a:latin typeface="Cambria Math" panose="02040503050406030204" pitchFamily="18" charset="0"/>
                      </a:rPr>
                      <m:t>𝟎𝟎𝟎</m:t>
                    </m:r>
                    <m:r>
                      <a:rPr lang="ru-RU" sz="3200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sz="3200" b="1" i="1" dirty="0" smtClean="0">
                        <a:latin typeface="Cambria Math" panose="02040503050406030204" pitchFamily="18" charset="0"/>
                      </a:rPr>
                      <m:t>𝟎𝟎𝟎</m:t>
                    </m:r>
                    <m:r>
                      <a:rPr lang="ru-RU" sz="3200" b="1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3200" b="1" dirty="0"/>
                  <a:t> </a:t>
                </a:r>
                <a:r>
                  <a:rPr lang="ru-RU" sz="3200" dirty="0"/>
                  <a:t>и хеширование выполняется для  </a:t>
                </a:r>
                <a14:m>
                  <m:oMath xmlns:m="http://schemas.openxmlformats.org/officeDocument/2006/math">
                    <m:r>
                      <a:rPr lang="ru-RU" sz="3200" b="1" i="1" dirty="0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ru-RU" sz="3200" b="1" i="1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ru-RU" sz="3200" b="1" i="1" dirty="0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ru-RU" sz="3200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sz="3200" b="1" i="1" dirty="0" smtClean="0">
                        <a:latin typeface="Cambria Math" panose="02040503050406030204" pitchFamily="18" charset="0"/>
                      </a:rPr>
                      <m:t>𝟒𝟓𝟎</m:t>
                    </m:r>
                    <m:r>
                      <a:rPr lang="ru-RU" sz="3200" b="1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3200" dirty="0"/>
                  <a:t>уникальных ключей, то тогда с вероятностью </a:t>
                </a:r>
                <a14:m>
                  <m:oMath xmlns:m="http://schemas.openxmlformats.org/officeDocument/2006/math">
                    <m:r>
                      <a:rPr lang="ru-BY" sz="3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sz="3200" b="1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95</a:t>
                </a:r>
                <a:r>
                  <a:rPr lang="ru-RU" sz="3200" b="1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%</a:t>
                </a:r>
                <a:r>
                  <a:rPr lang="ru-RU" sz="3200" dirty="0">
                    <a:solidFill>
                      <a:schemeClr val="tx1"/>
                    </a:solidFill>
                  </a:rPr>
                  <a:t> </a:t>
                </a:r>
                <a:r>
                  <a:rPr lang="ru-RU" sz="3200" dirty="0"/>
                  <a:t>найдутся такие два ключа, что их хеш-значения будут одинаковыми, т.е. будет иметь место коллизия.</a:t>
                </a:r>
                <a:r>
                  <a:rPr lang="en-US" sz="3200" dirty="0"/>
                  <a:t> </a:t>
                </a:r>
              </a:p>
              <a:p>
                <a:pPr lvl="1"/>
                <a:endParaRPr lang="ru-RU" sz="2400" dirty="0"/>
              </a:p>
            </p:txBody>
          </p:sp>
        </mc:Choice>
        <mc:Fallback xmlns="">
          <p:sp>
            <p:nvSpPr>
              <p:cNvPr id="22" name="Прямоугольник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386017"/>
                <a:ext cx="12118019" cy="3132717"/>
              </a:xfrm>
              <a:prstGeom prst="rect">
                <a:avLst/>
              </a:prstGeom>
              <a:blipFill>
                <a:blip r:embed="rId2"/>
                <a:stretch>
                  <a:fillRect t="-2335" r="-1258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530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C2E1240-ACAE-43F4-9BCE-3BCCA3C5B537}"/>
              </a:ext>
            </a:extLst>
          </p:cNvPr>
          <p:cNvSpPr txBox="1"/>
          <p:nvPr/>
        </p:nvSpPr>
        <p:spPr>
          <a:xfrm>
            <a:off x="1704610" y="412242"/>
            <a:ext cx="807569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/>
              <a:t>Разработано несколько стратегий разрешения коллизий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6050B6-0460-4A98-AE90-D73CD5FC9C45}"/>
              </a:ext>
            </a:extLst>
          </p:cNvPr>
          <p:cNvSpPr txBox="1"/>
          <p:nvPr/>
        </p:nvSpPr>
        <p:spPr>
          <a:xfrm>
            <a:off x="426128" y="2319222"/>
            <a:ext cx="11620870" cy="10823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spcAft>
                <a:spcPts val="1000"/>
              </a:spcAft>
              <a:buFont typeface="+mj-lt"/>
              <a:buAutoNum type="arabicParenR"/>
            </a:pPr>
            <a:r>
              <a:rPr lang="ru-RU" sz="2800" dirty="0"/>
              <a:t>Разрешение коллизий </a:t>
            </a:r>
            <a:r>
              <a:rPr lang="ru-RU" sz="2800" b="1" dirty="0"/>
              <a:t>методом цепочек </a:t>
            </a:r>
            <a:r>
              <a:rPr lang="ru-RU" sz="2800" dirty="0"/>
              <a:t>(</a:t>
            </a:r>
            <a:r>
              <a:rPr lang="ru-RU" sz="2000" dirty="0"/>
              <a:t>англ</a:t>
            </a:r>
            <a:r>
              <a:rPr lang="ru-RU" sz="2000" i="1" dirty="0"/>
              <a:t>. </a:t>
            </a:r>
            <a:r>
              <a:rPr lang="ru-RU" sz="2000" dirty="0" err="1"/>
              <a:t>separate</a:t>
            </a:r>
            <a:r>
              <a:rPr lang="ru-RU" sz="2000" dirty="0"/>
              <a:t> </a:t>
            </a:r>
            <a:r>
              <a:rPr lang="ru-RU" sz="2000" dirty="0" err="1"/>
              <a:t>chaining</a:t>
            </a:r>
            <a:r>
              <a:rPr lang="ru-RU" sz="2800" dirty="0"/>
              <a:t>).</a:t>
            </a:r>
          </a:p>
          <a:p>
            <a:pPr marL="457200" indent="-457200">
              <a:spcAft>
                <a:spcPts val="1000"/>
              </a:spcAft>
              <a:buFont typeface="+mj-lt"/>
              <a:buAutoNum type="arabicParenR"/>
            </a:pPr>
            <a:r>
              <a:rPr lang="ru-RU" sz="2800" dirty="0"/>
              <a:t>Разрешение коллизий </a:t>
            </a:r>
            <a:r>
              <a:rPr lang="ru-RU" sz="2800" b="1" dirty="0"/>
              <a:t>методом</a:t>
            </a:r>
            <a:r>
              <a:rPr lang="ru-RU" sz="2800" dirty="0"/>
              <a:t> </a:t>
            </a:r>
            <a:r>
              <a:rPr lang="ru-RU" sz="2800" b="1" dirty="0"/>
              <a:t>открытой адресации  </a:t>
            </a:r>
            <a:r>
              <a:rPr lang="ru-RU" sz="2800" dirty="0"/>
              <a:t>(</a:t>
            </a:r>
            <a:r>
              <a:rPr lang="ru-RU" sz="2000" dirty="0"/>
              <a:t>англ. </a:t>
            </a:r>
            <a:r>
              <a:rPr lang="en-US" sz="2000" dirty="0"/>
              <a:t>open addressing</a:t>
            </a:r>
            <a:r>
              <a:rPr lang="en-US" sz="2800" dirty="0"/>
              <a:t>)</a:t>
            </a:r>
            <a:r>
              <a:rPr lang="ru-RU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38013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9239" y="2229633"/>
            <a:ext cx="1123352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/>
              <a:t> </a:t>
            </a:r>
            <a:r>
              <a:rPr lang="ru-RU" sz="3200" dirty="0"/>
              <a:t>Разрешение коллизий </a:t>
            </a:r>
            <a:r>
              <a:rPr lang="ru-RU" sz="3200" b="1" dirty="0"/>
              <a:t>методом цепочек </a:t>
            </a:r>
            <a:endParaRPr lang="en-US" sz="3200" b="1" dirty="0"/>
          </a:p>
          <a:p>
            <a:pPr algn="ctr"/>
            <a:r>
              <a:rPr lang="ru-RU" sz="3200" dirty="0"/>
              <a:t>(англ</a:t>
            </a:r>
            <a:r>
              <a:rPr lang="ru-RU" sz="3200" i="1" dirty="0"/>
              <a:t>. </a:t>
            </a:r>
            <a:r>
              <a:rPr lang="ru-RU" sz="3200" dirty="0" err="1"/>
              <a:t>separate</a:t>
            </a:r>
            <a:r>
              <a:rPr lang="ru-RU" sz="3200" dirty="0"/>
              <a:t> </a:t>
            </a:r>
            <a:r>
              <a:rPr lang="ru-RU" sz="3200" dirty="0" err="1"/>
              <a:t>chaining</a:t>
            </a:r>
            <a:r>
              <a:rPr lang="ru-RU" sz="3200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22293078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05644" y="0"/>
            <a:ext cx="112335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800" b="1" dirty="0"/>
          </a:p>
          <a:p>
            <a:pPr algn="ctr"/>
            <a:endParaRPr lang="ru-RU" sz="2800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 6"/>
              <p:cNvSpPr/>
              <p:nvPr/>
            </p:nvSpPr>
            <p:spPr>
              <a:xfrm>
                <a:off x="94364" y="209599"/>
                <a:ext cx="11233521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sz="2400" dirty="0"/>
                  <a:t>Хеш-функция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𝒉</m:t>
                    </m:r>
                  </m:oMath>
                </a14:m>
                <a:r>
                  <a:rPr lang="en-US" sz="2400" dirty="0"/>
                  <a:t> </a:t>
                </a:r>
                <a:r>
                  <a:rPr lang="ru-RU" sz="2400" dirty="0"/>
                  <a:t>раскладывает исходные ключи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2400" dirty="0"/>
                  <a:t> </a:t>
                </a:r>
                <a:r>
                  <a:rPr lang="ru-RU" sz="2400" dirty="0"/>
                  <a:t>по </a:t>
                </a:r>
                <a:r>
                  <a:rPr lang="ru-RU" sz="2400" b="1" dirty="0"/>
                  <a:t>корзинам</a:t>
                </a:r>
                <a:r>
                  <a:rPr lang="ru-RU" sz="2400" dirty="0"/>
                  <a:t> (англ. </a:t>
                </a:r>
                <a:r>
                  <a:rPr lang="ru-RU" sz="2400" dirty="0" err="1"/>
                  <a:t>bins</a:t>
                </a:r>
                <a:r>
                  <a:rPr lang="ru-RU" sz="2400" dirty="0"/>
                  <a:t>, </a:t>
                </a:r>
                <a:r>
                  <a:rPr lang="ru-RU" sz="2400" dirty="0" err="1"/>
                  <a:t>buckets</a:t>
                </a:r>
                <a:r>
                  <a:rPr lang="ru-RU" sz="2400" dirty="0"/>
                  <a:t>) или </a:t>
                </a:r>
                <a:r>
                  <a:rPr lang="ru-RU" sz="2400" b="1" dirty="0"/>
                  <a:t>слотам</a:t>
                </a:r>
                <a:r>
                  <a:rPr lang="ru-RU" sz="2400" dirty="0"/>
                  <a:t> (англ. </a:t>
                </a:r>
                <a:r>
                  <a:rPr lang="ru-RU" sz="2400" dirty="0" err="1"/>
                  <a:t>slots</a:t>
                </a:r>
                <a:r>
                  <a:rPr lang="ru-RU" sz="2400" dirty="0"/>
                  <a:t>)</a:t>
                </a:r>
                <a:r>
                  <a:rPr lang="en-US" sz="2400" dirty="0"/>
                  <a:t>.</a:t>
                </a:r>
                <a:r>
                  <a:rPr lang="ru-RU" sz="2400" dirty="0"/>
                  <a:t> </a:t>
                </a:r>
              </a:p>
            </p:txBody>
          </p:sp>
        </mc:Choice>
        <mc:Fallback xmlns="">
          <p:sp>
            <p:nvSpPr>
              <p:cNvPr id="7" name="Прямоуголь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64" y="209599"/>
                <a:ext cx="11233521" cy="830997"/>
              </a:xfrm>
              <a:prstGeom prst="rect">
                <a:avLst/>
              </a:prstGeom>
              <a:blipFill>
                <a:blip r:embed="rId2"/>
                <a:stretch>
                  <a:fillRect l="-814" t="-5839" b="-15328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Прямоугольник 7"/>
              <p:cNvSpPr/>
              <p:nvPr/>
            </p:nvSpPr>
            <p:spPr>
              <a:xfrm>
                <a:off x="6888690" y="1304219"/>
                <a:ext cx="4902979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ü"/>
                </a:pPr>
                <a:r>
                  <a:rPr lang="ru-RU" sz="2400" dirty="0"/>
                  <a:t>ключ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2400" b="1" dirty="0">
                    <a:latin typeface="Consolas" panose="020B0609020204030204" pitchFamily="49" charset="0"/>
                  </a:rPr>
                  <a:t> </a:t>
                </a:r>
                <a:r>
                  <a:rPr lang="ru-RU" sz="2400" dirty="0"/>
                  <a:t>попадает в корзину с номером, равным </a:t>
                </a:r>
                <a:r>
                  <a:rPr lang="ru-RU" sz="2400" dirty="0" err="1"/>
                  <a:t>хеш</a:t>
                </a:r>
                <a:r>
                  <a:rPr lang="ru-RU" sz="2400" dirty="0"/>
                  <a:t>-значению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𝒉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;</a:t>
                </a:r>
                <a:endParaRPr lang="ru-RU" sz="2400" dirty="0"/>
              </a:p>
            </p:txBody>
          </p:sp>
        </mc:Choice>
        <mc:Fallback xmlns="">
          <p:sp>
            <p:nvSpPr>
              <p:cNvPr id="8" name="Прямоугольник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8690" y="1304219"/>
                <a:ext cx="4902979" cy="1200329"/>
              </a:xfrm>
              <a:prstGeom prst="rect">
                <a:avLst/>
              </a:prstGeom>
              <a:blipFill>
                <a:blip r:embed="rId3"/>
                <a:stretch>
                  <a:fillRect l="-1617" t="-4061" r="-871" b="-10660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Прямоугольник 8"/>
          <p:cNvSpPr/>
          <p:nvPr/>
        </p:nvSpPr>
        <p:spPr>
          <a:xfrm>
            <a:off x="6889597" y="2974370"/>
            <a:ext cx="5156631" cy="15696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ru-RU" sz="2400" dirty="0"/>
              <a:t>для хранения элементов с одинаковыми </a:t>
            </a:r>
            <a:r>
              <a:rPr lang="ru-RU" sz="2400" dirty="0" err="1"/>
              <a:t>хеш</a:t>
            </a:r>
            <a:r>
              <a:rPr lang="ru-RU" sz="2400" dirty="0"/>
              <a:t>-значениями внутри одной корзины можно использовать связные списки</a:t>
            </a:r>
            <a:r>
              <a:rPr lang="en-US" sz="2400" dirty="0"/>
              <a:t>;</a:t>
            </a:r>
            <a:endParaRPr lang="ru-RU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Прямоугольник 9"/>
              <p:cNvSpPr/>
              <p:nvPr/>
            </p:nvSpPr>
            <p:spPr>
              <a:xfrm>
                <a:off x="12883" y="5168677"/>
                <a:ext cx="11956702" cy="15696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ru-RU" sz="2400" dirty="0"/>
                  <a:t>На верхнем уровне организуется массив размера </a:t>
                </a:r>
                <a14:m>
                  <m:oMath xmlns:m="http://schemas.openxmlformats.org/officeDocument/2006/math">
                    <m:r>
                      <a:rPr lang="ru-RU" sz="2400" b="1" i="1" dirty="0" smtClean="0">
                        <a:latin typeface="Cambria Math" panose="02040503050406030204" pitchFamily="18" charset="0"/>
                      </a:rPr>
                      <m:t>𝑴</m:t>
                    </m:r>
                  </m:oMath>
                </a14:m>
                <a:r>
                  <a:rPr lang="ru-RU" sz="2400" dirty="0"/>
                  <a:t> — по числу различных значений хеш-функции, каждый элемент которого — это односвязный список, состоящий из ключей, имеющих конкретное хеш-значение. Возникают цепочки ключей, из-за чего метод и получил название метода</a:t>
                </a:r>
                <a:r>
                  <a:rPr lang="en-US" sz="2400" dirty="0"/>
                  <a:t> </a:t>
                </a:r>
                <a:r>
                  <a:rPr lang="ru-RU" sz="2400" dirty="0"/>
                  <a:t>цепочек.</a:t>
                </a:r>
              </a:p>
            </p:txBody>
          </p:sp>
        </mc:Choice>
        <mc:Fallback xmlns="">
          <p:sp>
            <p:nvSpPr>
              <p:cNvPr id="10" name="Прямоугольник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83" y="5168677"/>
                <a:ext cx="11956702" cy="1569660"/>
              </a:xfrm>
              <a:prstGeom prst="rect">
                <a:avLst/>
              </a:prstGeom>
              <a:blipFill>
                <a:blip r:embed="rId4"/>
                <a:stretch>
                  <a:fillRect l="-765" t="-3113" r="-765" b="-8171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Таблица 3">
                <a:extLst>
                  <a:ext uri="{FF2B5EF4-FFF2-40B4-BE49-F238E27FC236}">
                    <a16:creationId xmlns:a16="http://schemas.microsoft.com/office/drawing/2014/main" id="{643EFF19-D199-4F86-A084-70C24A3D91F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93799537"/>
                  </p:ext>
                </p:extLst>
              </p:nvPr>
            </p:nvGraphicFramePr>
            <p:xfrm>
              <a:off x="0" y="1163706"/>
              <a:ext cx="6864252" cy="399580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219748">
                      <a:extLst>
                        <a:ext uri="{9D8B030D-6E8A-4147-A177-3AD203B41FA5}">
                          <a16:colId xmlns:a16="http://schemas.microsoft.com/office/drawing/2014/main" val="2723816831"/>
                        </a:ext>
                      </a:extLst>
                    </a:gridCol>
                    <a:gridCol w="516056">
                      <a:extLst>
                        <a:ext uri="{9D8B030D-6E8A-4147-A177-3AD203B41FA5}">
                          <a16:colId xmlns:a16="http://schemas.microsoft.com/office/drawing/2014/main" val="3315314524"/>
                        </a:ext>
                      </a:extLst>
                    </a:gridCol>
                    <a:gridCol w="516056">
                      <a:extLst>
                        <a:ext uri="{9D8B030D-6E8A-4147-A177-3AD203B41FA5}">
                          <a16:colId xmlns:a16="http://schemas.microsoft.com/office/drawing/2014/main" val="2795404316"/>
                        </a:ext>
                      </a:extLst>
                    </a:gridCol>
                    <a:gridCol w="516056">
                      <a:extLst>
                        <a:ext uri="{9D8B030D-6E8A-4147-A177-3AD203B41FA5}">
                          <a16:colId xmlns:a16="http://schemas.microsoft.com/office/drawing/2014/main" val="223045841"/>
                        </a:ext>
                      </a:extLst>
                    </a:gridCol>
                    <a:gridCol w="516056">
                      <a:extLst>
                        <a:ext uri="{9D8B030D-6E8A-4147-A177-3AD203B41FA5}">
                          <a16:colId xmlns:a16="http://schemas.microsoft.com/office/drawing/2014/main" val="2140255281"/>
                        </a:ext>
                      </a:extLst>
                    </a:gridCol>
                    <a:gridCol w="516056">
                      <a:extLst>
                        <a:ext uri="{9D8B030D-6E8A-4147-A177-3AD203B41FA5}">
                          <a16:colId xmlns:a16="http://schemas.microsoft.com/office/drawing/2014/main" val="1785356901"/>
                        </a:ext>
                      </a:extLst>
                    </a:gridCol>
                    <a:gridCol w="516056">
                      <a:extLst>
                        <a:ext uri="{9D8B030D-6E8A-4147-A177-3AD203B41FA5}">
                          <a16:colId xmlns:a16="http://schemas.microsoft.com/office/drawing/2014/main" val="2778718554"/>
                        </a:ext>
                      </a:extLst>
                    </a:gridCol>
                    <a:gridCol w="516056">
                      <a:extLst>
                        <a:ext uri="{9D8B030D-6E8A-4147-A177-3AD203B41FA5}">
                          <a16:colId xmlns:a16="http://schemas.microsoft.com/office/drawing/2014/main" val="3919455456"/>
                        </a:ext>
                      </a:extLst>
                    </a:gridCol>
                    <a:gridCol w="516056">
                      <a:extLst>
                        <a:ext uri="{9D8B030D-6E8A-4147-A177-3AD203B41FA5}">
                          <a16:colId xmlns:a16="http://schemas.microsoft.com/office/drawing/2014/main" val="3730718273"/>
                        </a:ext>
                      </a:extLst>
                    </a:gridCol>
                    <a:gridCol w="516056">
                      <a:extLst>
                        <a:ext uri="{9D8B030D-6E8A-4147-A177-3AD203B41FA5}">
                          <a16:colId xmlns:a16="http://schemas.microsoft.com/office/drawing/2014/main" val="3550602099"/>
                        </a:ext>
                      </a:extLst>
                    </a:gridCol>
                  </a:tblGrid>
                  <a:tr h="533477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r"/>
                          <a:endParaRPr lang="ru-BY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41367439"/>
                      </a:ext>
                    </a:extLst>
                  </a:tr>
                  <a:tr h="487437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ru-RU" dirty="0"/>
                            <a:t>1</a:t>
                          </a:r>
                          <a:endParaRPr lang="ru-BY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65742421"/>
                      </a:ext>
                    </a:extLst>
                  </a:tr>
                  <a:tr h="487437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ru-RU" dirty="0"/>
                            <a:t>2</a:t>
                          </a:r>
                          <a:endParaRPr lang="ru-BY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66388127"/>
                      </a:ext>
                    </a:extLst>
                  </a:tr>
                  <a:tr h="487437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ru-RU" dirty="0"/>
                            <a:t>3</a:t>
                          </a:r>
                          <a:endParaRPr lang="ru-BY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41327598"/>
                      </a:ext>
                    </a:extLst>
                  </a:tr>
                  <a:tr h="487437">
                    <a:tc>
                      <a:txBody>
                        <a:bodyPr/>
                        <a:lstStyle/>
                        <a:p>
                          <a:pPr algn="r"/>
                          <a:endParaRPr lang="ru-BY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14685681"/>
                      </a:ext>
                    </a:extLst>
                  </a:tr>
                  <a:tr h="487437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BY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m:rPr>
                                  <m:nor/>
                                </m:rPr>
                                <a:rPr lang="en-US" sz="1600" dirty="0">
                                  <a:latin typeface="Consolas" panose="020B0609020204030204" pitchFamily="49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ru-BY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sz="1600" dirty="0">
                              <a:latin typeface="Consolas" panose="020B0609020204030204" pitchFamily="49" charset="0"/>
                            </a:rPr>
                            <a:t>=…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BY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ru-BY" sz="16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BY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BY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…</a:t>
                          </a:r>
                          <a:endParaRPr lang="ru-BY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BY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7503986"/>
                      </a:ext>
                    </a:extLst>
                  </a:tr>
                  <a:tr h="487437">
                    <a:tc>
                      <a:txBody>
                        <a:bodyPr/>
                        <a:lstStyle/>
                        <a:p>
                          <a:pPr algn="r"/>
                          <a:endParaRPr lang="ru-BY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75060749"/>
                      </a:ext>
                    </a:extLst>
                  </a:tr>
                  <a:tr h="431105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latin typeface="Consolas" panose="020B0609020204030204" pitchFamily="49" charset="0"/>
                            </a:rPr>
                            <a:t>M-1</a:t>
                          </a:r>
                          <a:endParaRPr lang="ru-BY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4306009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Таблица 3">
                <a:extLst>
                  <a:ext uri="{FF2B5EF4-FFF2-40B4-BE49-F238E27FC236}">
                    <a16:creationId xmlns:a16="http://schemas.microsoft.com/office/drawing/2014/main" id="{643EFF19-D199-4F86-A084-70C24A3D91F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93799537"/>
                  </p:ext>
                </p:extLst>
              </p:nvPr>
            </p:nvGraphicFramePr>
            <p:xfrm>
              <a:off x="0" y="1163706"/>
              <a:ext cx="6864252" cy="399580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219748">
                      <a:extLst>
                        <a:ext uri="{9D8B030D-6E8A-4147-A177-3AD203B41FA5}">
                          <a16:colId xmlns:a16="http://schemas.microsoft.com/office/drawing/2014/main" val="2723816831"/>
                        </a:ext>
                      </a:extLst>
                    </a:gridCol>
                    <a:gridCol w="516056">
                      <a:extLst>
                        <a:ext uri="{9D8B030D-6E8A-4147-A177-3AD203B41FA5}">
                          <a16:colId xmlns:a16="http://schemas.microsoft.com/office/drawing/2014/main" val="3315314524"/>
                        </a:ext>
                      </a:extLst>
                    </a:gridCol>
                    <a:gridCol w="516056">
                      <a:extLst>
                        <a:ext uri="{9D8B030D-6E8A-4147-A177-3AD203B41FA5}">
                          <a16:colId xmlns:a16="http://schemas.microsoft.com/office/drawing/2014/main" val="2795404316"/>
                        </a:ext>
                      </a:extLst>
                    </a:gridCol>
                    <a:gridCol w="516056">
                      <a:extLst>
                        <a:ext uri="{9D8B030D-6E8A-4147-A177-3AD203B41FA5}">
                          <a16:colId xmlns:a16="http://schemas.microsoft.com/office/drawing/2014/main" val="223045841"/>
                        </a:ext>
                      </a:extLst>
                    </a:gridCol>
                    <a:gridCol w="516056">
                      <a:extLst>
                        <a:ext uri="{9D8B030D-6E8A-4147-A177-3AD203B41FA5}">
                          <a16:colId xmlns:a16="http://schemas.microsoft.com/office/drawing/2014/main" val="2140255281"/>
                        </a:ext>
                      </a:extLst>
                    </a:gridCol>
                    <a:gridCol w="516056">
                      <a:extLst>
                        <a:ext uri="{9D8B030D-6E8A-4147-A177-3AD203B41FA5}">
                          <a16:colId xmlns:a16="http://schemas.microsoft.com/office/drawing/2014/main" val="1785356901"/>
                        </a:ext>
                      </a:extLst>
                    </a:gridCol>
                    <a:gridCol w="516056">
                      <a:extLst>
                        <a:ext uri="{9D8B030D-6E8A-4147-A177-3AD203B41FA5}">
                          <a16:colId xmlns:a16="http://schemas.microsoft.com/office/drawing/2014/main" val="2778718554"/>
                        </a:ext>
                      </a:extLst>
                    </a:gridCol>
                    <a:gridCol w="516056">
                      <a:extLst>
                        <a:ext uri="{9D8B030D-6E8A-4147-A177-3AD203B41FA5}">
                          <a16:colId xmlns:a16="http://schemas.microsoft.com/office/drawing/2014/main" val="3919455456"/>
                        </a:ext>
                      </a:extLst>
                    </a:gridCol>
                    <a:gridCol w="516056">
                      <a:extLst>
                        <a:ext uri="{9D8B030D-6E8A-4147-A177-3AD203B41FA5}">
                          <a16:colId xmlns:a16="http://schemas.microsoft.com/office/drawing/2014/main" val="3730718273"/>
                        </a:ext>
                      </a:extLst>
                    </a:gridCol>
                    <a:gridCol w="516056">
                      <a:extLst>
                        <a:ext uri="{9D8B030D-6E8A-4147-A177-3AD203B41FA5}">
                          <a16:colId xmlns:a16="http://schemas.microsoft.com/office/drawing/2014/main" val="3550602099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r"/>
                          <a:endParaRPr lang="ru-BY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41367439"/>
                      </a:ext>
                    </a:extLst>
                  </a:tr>
                  <a:tr h="487437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ru-RU" dirty="0"/>
                            <a:t>1</a:t>
                          </a:r>
                          <a:endParaRPr lang="ru-BY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65742421"/>
                      </a:ext>
                    </a:extLst>
                  </a:tr>
                  <a:tr h="487437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ru-RU" dirty="0"/>
                            <a:t>2</a:t>
                          </a:r>
                          <a:endParaRPr lang="ru-BY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66388127"/>
                      </a:ext>
                    </a:extLst>
                  </a:tr>
                  <a:tr h="487437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ru-RU" dirty="0"/>
                            <a:t>3</a:t>
                          </a:r>
                          <a:endParaRPr lang="ru-BY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41327598"/>
                      </a:ext>
                    </a:extLst>
                  </a:tr>
                  <a:tr h="487437">
                    <a:tc>
                      <a:txBody>
                        <a:bodyPr/>
                        <a:lstStyle/>
                        <a:p>
                          <a:pPr algn="r"/>
                          <a:endParaRPr lang="ru-BY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14685681"/>
                      </a:ext>
                    </a:extLst>
                  </a:tr>
                  <a:tr h="487437"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538750" r="-210165" b="-19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628235" t="-538750" r="-600000" b="-19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827059" t="-538750" r="-401176" b="-19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…</a:t>
                          </a:r>
                          <a:endParaRPr lang="ru-BY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225882" t="-538750" r="-2353" b="-19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7503986"/>
                      </a:ext>
                    </a:extLst>
                  </a:tr>
                  <a:tr h="487437">
                    <a:tc>
                      <a:txBody>
                        <a:bodyPr/>
                        <a:lstStyle/>
                        <a:p>
                          <a:pPr algn="r"/>
                          <a:endParaRPr lang="ru-BY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75060749"/>
                      </a:ext>
                    </a:extLst>
                  </a:tr>
                  <a:tr h="431105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latin typeface="Consolas" panose="020B0609020204030204" pitchFamily="49" charset="0"/>
                            </a:rPr>
                            <a:t>M-1</a:t>
                          </a:r>
                          <a:endParaRPr lang="ru-BY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43060096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266BAD8E-3F06-4426-A049-09E64A68C065}"/>
              </a:ext>
            </a:extLst>
          </p:cNvPr>
          <p:cNvCxnSpPr>
            <a:cxnSpLocks/>
          </p:cNvCxnSpPr>
          <p:nvPr/>
        </p:nvCxnSpPr>
        <p:spPr>
          <a:xfrm>
            <a:off x="3739686" y="2065932"/>
            <a:ext cx="507021" cy="6655"/>
          </a:xfrm>
          <a:prstGeom prst="straightConnector1">
            <a:avLst/>
          </a:prstGeom>
          <a:ln>
            <a:solidFill>
              <a:srgbClr val="0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ABDAE1B6-F2E0-4E17-9B89-C42ECBB409F1}"/>
              </a:ext>
            </a:extLst>
          </p:cNvPr>
          <p:cNvCxnSpPr>
            <a:cxnSpLocks/>
          </p:cNvCxnSpPr>
          <p:nvPr/>
        </p:nvCxnSpPr>
        <p:spPr>
          <a:xfrm>
            <a:off x="5848042" y="4009297"/>
            <a:ext cx="495916" cy="0"/>
          </a:xfrm>
          <a:prstGeom prst="straightConnector1">
            <a:avLst/>
          </a:prstGeom>
          <a:ln>
            <a:solidFill>
              <a:srgbClr val="0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6823305D-3942-4E1F-9280-F7E9F6647E0F}"/>
              </a:ext>
            </a:extLst>
          </p:cNvPr>
          <p:cNvCxnSpPr>
            <a:cxnSpLocks/>
          </p:cNvCxnSpPr>
          <p:nvPr/>
        </p:nvCxnSpPr>
        <p:spPr>
          <a:xfrm flipV="1">
            <a:off x="2739206" y="3997726"/>
            <a:ext cx="507021" cy="11571"/>
          </a:xfrm>
          <a:prstGeom prst="straightConnector1">
            <a:avLst/>
          </a:prstGeom>
          <a:ln>
            <a:solidFill>
              <a:srgbClr val="0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2C927118-FE08-43B5-B887-56005043C280}"/>
              </a:ext>
            </a:extLst>
          </p:cNvPr>
          <p:cNvCxnSpPr>
            <a:cxnSpLocks/>
          </p:cNvCxnSpPr>
          <p:nvPr/>
        </p:nvCxnSpPr>
        <p:spPr>
          <a:xfrm>
            <a:off x="2739206" y="2065932"/>
            <a:ext cx="507021" cy="0"/>
          </a:xfrm>
          <a:prstGeom prst="straightConnector1">
            <a:avLst/>
          </a:prstGeom>
          <a:ln>
            <a:solidFill>
              <a:srgbClr val="0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39A8A161-2227-42F3-87A4-B845C3FAEE5E}"/>
              </a:ext>
            </a:extLst>
          </p:cNvPr>
          <p:cNvCxnSpPr>
            <a:cxnSpLocks/>
          </p:cNvCxnSpPr>
          <p:nvPr/>
        </p:nvCxnSpPr>
        <p:spPr>
          <a:xfrm flipV="1">
            <a:off x="3739686" y="4009297"/>
            <a:ext cx="550960" cy="7665"/>
          </a:xfrm>
          <a:prstGeom prst="straightConnector1">
            <a:avLst/>
          </a:prstGeom>
          <a:ln>
            <a:solidFill>
              <a:srgbClr val="0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29E4A2AF-BDE9-4BBB-AAB9-E36CB2875E10}"/>
              </a:ext>
            </a:extLst>
          </p:cNvPr>
          <p:cNvCxnSpPr>
            <a:cxnSpLocks/>
          </p:cNvCxnSpPr>
          <p:nvPr/>
        </p:nvCxnSpPr>
        <p:spPr>
          <a:xfrm>
            <a:off x="4797310" y="3997726"/>
            <a:ext cx="472667" cy="0"/>
          </a:xfrm>
          <a:prstGeom prst="straightConnector1">
            <a:avLst/>
          </a:prstGeom>
          <a:ln>
            <a:solidFill>
              <a:srgbClr val="0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5362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9239" y="2229633"/>
            <a:ext cx="112335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/>
              <a:t> </a:t>
            </a:r>
            <a:r>
              <a:rPr lang="ru-RU" sz="3200" b="1" dirty="0"/>
              <a:t>Операция вставки элемента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6742111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/>
              <p:cNvSpPr/>
              <p:nvPr/>
            </p:nvSpPr>
            <p:spPr>
              <a:xfrm>
                <a:off x="4318132" y="79705"/>
                <a:ext cx="7873867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sz="2000" b="1" dirty="0"/>
                  <a:t>Сначала вычисляется </a:t>
                </a:r>
                <a:r>
                  <a:rPr lang="ru-RU" sz="2000" b="1" dirty="0" err="1"/>
                  <a:t>хеш</a:t>
                </a:r>
                <a:r>
                  <a:rPr lang="ru-RU" sz="2000" b="1" dirty="0"/>
                  <a:t>-значение </a:t>
                </a:r>
                <a14:m>
                  <m:oMath xmlns:m="http://schemas.openxmlformats.org/officeDocument/2006/math">
                    <m:r>
                      <a:rPr lang="ru-RU" sz="2000" b="1" i="1" dirty="0" smtClean="0">
                        <a:latin typeface="Cambria Math" panose="02040503050406030204" pitchFamily="18" charset="0"/>
                      </a:rPr>
                      <m:t>𝒉</m:t>
                    </m:r>
                    <m:r>
                      <a:rPr lang="ru-RU" sz="2000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sz="2000" b="1" i="1" dirty="0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ru-RU" sz="2000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sz="2000" b="1" dirty="0"/>
                  <a:t> для ключа </a:t>
                </a:r>
                <a14:m>
                  <m:oMath xmlns:m="http://schemas.openxmlformats.org/officeDocument/2006/math">
                    <m:r>
                      <a:rPr lang="ru-RU" sz="2000" b="1" i="1" dirty="0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ru-RU" sz="2000" dirty="0"/>
                  <a:t>, а затем происходит обращение к соответствующему связному списку: </a:t>
                </a:r>
              </a:p>
            </p:txBody>
          </p:sp>
        </mc:Choice>
        <mc:Fallback xmlns=""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8132" y="79705"/>
                <a:ext cx="7873867" cy="707886"/>
              </a:xfrm>
              <a:prstGeom prst="rect">
                <a:avLst/>
              </a:prstGeom>
              <a:blipFill>
                <a:blip r:embed="rId2"/>
                <a:stretch>
                  <a:fillRect l="-774" t="-4310" b="-14655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 6"/>
              <p:cNvSpPr/>
              <p:nvPr/>
            </p:nvSpPr>
            <p:spPr>
              <a:xfrm>
                <a:off x="4299194" y="912991"/>
                <a:ext cx="7583080" cy="13234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800100" lvl="1" indent="-342900" algn="just">
                  <a:buFont typeface="Wingdings" panose="05000000000000000000" pitchFamily="2" charset="2"/>
                  <a:buChar char="ü"/>
                </a:pPr>
                <a:r>
                  <a:rPr lang="ru-RU" sz="2000" dirty="0"/>
                  <a:t>если </a:t>
                </a:r>
                <a:r>
                  <a:rPr lang="ru-RU" sz="2000" u="sng" dirty="0"/>
                  <a:t>не стоит задача проверять, присутствует </a:t>
                </a:r>
                <a14:m>
                  <m:oMath xmlns:m="http://schemas.openxmlformats.org/officeDocument/2006/math">
                    <m:r>
                      <a:rPr lang="ru-RU" sz="2000" b="0" i="1" u="sng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sz="2000" b="0" i="0" u="sng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2000" u="sng" dirty="0"/>
                  <a:t> в таблице или нет</a:t>
                </a:r>
                <a:r>
                  <a:rPr lang="ru-RU" sz="2000" dirty="0"/>
                  <a:t>, то операция вставки может быть реализована за константное время: всегда можно добавить элемент в начало списка, и не нужно идти по всему связному списку. </a:t>
                </a:r>
              </a:p>
            </p:txBody>
          </p:sp>
        </mc:Choice>
        <mc:Fallback xmlns="">
          <p:sp>
            <p:nvSpPr>
              <p:cNvPr id="7" name="Прямоуголь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9194" y="912991"/>
                <a:ext cx="7583080" cy="1323439"/>
              </a:xfrm>
              <a:prstGeom prst="rect">
                <a:avLst/>
              </a:prstGeom>
              <a:blipFill>
                <a:blip r:embed="rId3"/>
                <a:stretch>
                  <a:fillRect t="-2765" r="-884" b="-7373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Прямоугольник 7"/>
              <p:cNvSpPr/>
              <p:nvPr/>
            </p:nvSpPr>
            <p:spPr>
              <a:xfrm>
                <a:off x="4394231" y="2361830"/>
                <a:ext cx="7488043" cy="19389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800100" lvl="1" indent="-342900" algn="just">
                  <a:buFont typeface="Wingdings" panose="05000000000000000000" pitchFamily="2" charset="2"/>
                  <a:buChar char="ü"/>
                </a:pPr>
                <a:r>
                  <a:rPr lang="ru-RU" sz="2000" dirty="0"/>
                  <a:t>если </a:t>
                </a:r>
                <a:r>
                  <a:rPr lang="ru-RU" sz="2000" u="sng" dirty="0"/>
                  <a:t>требуется поддерживать уникальность элемен</a:t>
                </a:r>
                <a:r>
                  <a:rPr lang="ru-RU" sz="2000" dirty="0"/>
                  <a:t>тов, то сначала надо проверить, есть элемент </a:t>
                </a:r>
                <a14:m>
                  <m:oMath xmlns:m="http://schemas.openxmlformats.org/officeDocument/2006/math">
                    <m:r>
                      <a:rPr lang="ru-RU" sz="20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ru-RU" sz="2000" dirty="0"/>
                  <a:t> в таблице или нет, и добавлять только уникальные элементы. Поэтому операция вставки вначале выполняет проход по списку, и на это расходуется время, пропорциональное длине соответствующей цепочки. </a:t>
                </a:r>
              </a:p>
            </p:txBody>
          </p:sp>
        </mc:Choice>
        <mc:Fallback xmlns="">
          <p:sp>
            <p:nvSpPr>
              <p:cNvPr id="8" name="Прямоугольник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4231" y="2361830"/>
                <a:ext cx="7488043" cy="1938992"/>
              </a:xfrm>
              <a:prstGeom prst="rect">
                <a:avLst/>
              </a:prstGeom>
              <a:blipFill>
                <a:blip r:embed="rId4"/>
                <a:stretch>
                  <a:fillRect t="-1567" r="-814" b="-4389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Таблица 3">
                <a:extLst>
                  <a:ext uri="{FF2B5EF4-FFF2-40B4-BE49-F238E27FC236}">
                    <a16:creationId xmlns:a16="http://schemas.microsoft.com/office/drawing/2014/main" id="{E6C765F8-1B6E-48CB-BD05-A0869093B92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40376135"/>
                  </p:ext>
                </p:extLst>
              </p:nvPr>
            </p:nvGraphicFramePr>
            <p:xfrm>
              <a:off x="-2880" y="1940350"/>
              <a:ext cx="4264842" cy="427534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4279">
                      <a:extLst>
                        <a:ext uri="{9D8B030D-6E8A-4147-A177-3AD203B41FA5}">
                          <a16:colId xmlns:a16="http://schemas.microsoft.com/office/drawing/2014/main" val="2723816831"/>
                        </a:ext>
                      </a:extLst>
                    </a:gridCol>
                    <a:gridCol w="434507">
                      <a:extLst>
                        <a:ext uri="{9D8B030D-6E8A-4147-A177-3AD203B41FA5}">
                          <a16:colId xmlns:a16="http://schemas.microsoft.com/office/drawing/2014/main" val="3315314524"/>
                        </a:ext>
                      </a:extLst>
                    </a:gridCol>
                    <a:gridCol w="434507">
                      <a:extLst>
                        <a:ext uri="{9D8B030D-6E8A-4147-A177-3AD203B41FA5}">
                          <a16:colId xmlns:a16="http://schemas.microsoft.com/office/drawing/2014/main" val="2795404316"/>
                        </a:ext>
                      </a:extLst>
                    </a:gridCol>
                    <a:gridCol w="434507">
                      <a:extLst>
                        <a:ext uri="{9D8B030D-6E8A-4147-A177-3AD203B41FA5}">
                          <a16:colId xmlns:a16="http://schemas.microsoft.com/office/drawing/2014/main" val="223045841"/>
                        </a:ext>
                      </a:extLst>
                    </a:gridCol>
                    <a:gridCol w="434507">
                      <a:extLst>
                        <a:ext uri="{9D8B030D-6E8A-4147-A177-3AD203B41FA5}">
                          <a16:colId xmlns:a16="http://schemas.microsoft.com/office/drawing/2014/main" val="2140255281"/>
                        </a:ext>
                      </a:extLst>
                    </a:gridCol>
                    <a:gridCol w="434507">
                      <a:extLst>
                        <a:ext uri="{9D8B030D-6E8A-4147-A177-3AD203B41FA5}">
                          <a16:colId xmlns:a16="http://schemas.microsoft.com/office/drawing/2014/main" val="1785356901"/>
                        </a:ext>
                      </a:extLst>
                    </a:gridCol>
                    <a:gridCol w="434507">
                      <a:extLst>
                        <a:ext uri="{9D8B030D-6E8A-4147-A177-3AD203B41FA5}">
                          <a16:colId xmlns:a16="http://schemas.microsoft.com/office/drawing/2014/main" val="2778718554"/>
                        </a:ext>
                      </a:extLst>
                    </a:gridCol>
                    <a:gridCol w="434507">
                      <a:extLst>
                        <a:ext uri="{9D8B030D-6E8A-4147-A177-3AD203B41FA5}">
                          <a16:colId xmlns:a16="http://schemas.microsoft.com/office/drawing/2014/main" val="3919455456"/>
                        </a:ext>
                      </a:extLst>
                    </a:gridCol>
                    <a:gridCol w="434507">
                      <a:extLst>
                        <a:ext uri="{9D8B030D-6E8A-4147-A177-3AD203B41FA5}">
                          <a16:colId xmlns:a16="http://schemas.microsoft.com/office/drawing/2014/main" val="3730718273"/>
                        </a:ext>
                      </a:extLst>
                    </a:gridCol>
                    <a:gridCol w="434507">
                      <a:extLst>
                        <a:ext uri="{9D8B030D-6E8A-4147-A177-3AD203B41FA5}">
                          <a16:colId xmlns:a16="http://schemas.microsoft.com/office/drawing/2014/main" val="3550602099"/>
                        </a:ext>
                      </a:extLst>
                    </a:gridCol>
                  </a:tblGrid>
                  <a:tr h="440306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BY" sz="1400" b="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r"/>
                          <a:endParaRPr lang="ru-BY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41367439"/>
                      </a:ext>
                    </a:extLst>
                  </a:tr>
                  <a:tr h="497463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ru-RU" sz="1400" dirty="0"/>
                            <a:t>1</a:t>
                          </a:r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1400" dirty="0"/>
                            <a:t>61</a:t>
                          </a:r>
                          <a:endParaRPr lang="ru-BY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</a:t>
                          </a:r>
                          <a:endParaRPr lang="ru-BY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1400" dirty="0"/>
                            <a:t>21</a:t>
                          </a:r>
                          <a:endParaRPr lang="ru-BY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65742421"/>
                      </a:ext>
                    </a:extLst>
                  </a:tr>
                  <a:tr h="457064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ru-RU" sz="1400" dirty="0"/>
                            <a:t>2</a:t>
                          </a:r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66388127"/>
                      </a:ext>
                    </a:extLst>
                  </a:tr>
                  <a:tr h="457064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ru-RU" sz="1400" dirty="0"/>
                            <a:t>3</a:t>
                          </a:r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41327598"/>
                      </a:ext>
                    </a:extLst>
                  </a:tr>
                  <a:tr h="457064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4</a:t>
                          </a:r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14685681"/>
                      </a:ext>
                    </a:extLst>
                  </a:tr>
                  <a:tr h="4835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>
                              <a:latin typeface="Consolas" panose="020B0609020204030204" pitchFamily="49" charset="0"/>
                            </a:rPr>
                            <a:t>5</a:t>
                          </a:r>
                          <a:endParaRPr lang="ru-BY" sz="14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400" b="0" i="1" smtClean="0">
                                    <a:latin typeface="Cambria Math" panose="02040503050406030204" pitchFamily="18" charset="0"/>
                                  </a:rPr>
                                  <m:t>15</m:t>
                                </m:r>
                              </m:oMath>
                            </m:oMathPara>
                          </a14:m>
                          <a:endParaRPr lang="ru-BY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40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ru-RU" sz="14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ru-BY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5</a:t>
                          </a:r>
                          <a:r>
                            <a:rPr lang="en-US" sz="1400" dirty="0"/>
                            <a:t>5</a:t>
                          </a:r>
                          <a:endParaRPr lang="ru-BY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4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ru-BY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7503986"/>
                      </a:ext>
                    </a:extLst>
                  </a:tr>
                  <a:tr h="457064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7</a:t>
                          </a:r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75060749"/>
                      </a:ext>
                    </a:extLst>
                  </a:tr>
                  <a:tr h="499585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>
                              <a:latin typeface="Consolas" panose="020B0609020204030204" pitchFamily="49" charset="0"/>
                            </a:rPr>
                            <a:t>8</a:t>
                          </a:r>
                          <a:endParaRPr lang="ru-BY" sz="14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43060096"/>
                      </a:ext>
                    </a:extLst>
                  </a:tr>
                  <a:tr h="448344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>
                              <a:latin typeface="Consolas" panose="020B0609020204030204" pitchFamily="49" charset="0"/>
                            </a:rPr>
                            <a:t>9</a:t>
                          </a:r>
                          <a:endParaRPr lang="ru-BY" sz="14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1400" dirty="0"/>
                            <a:t>99</a:t>
                          </a:r>
                          <a:endParaRPr lang="ru-BY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1400" dirty="0"/>
                            <a:t>8</a:t>
                          </a:r>
                          <a:r>
                            <a:rPr lang="en-US" sz="1400" dirty="0"/>
                            <a:t>9</a:t>
                          </a:r>
                          <a:endParaRPr lang="ru-BY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927715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Таблица 3">
                <a:extLst>
                  <a:ext uri="{FF2B5EF4-FFF2-40B4-BE49-F238E27FC236}">
                    <a16:creationId xmlns:a16="http://schemas.microsoft.com/office/drawing/2014/main" id="{E6C765F8-1B6E-48CB-BD05-A0869093B92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40376135"/>
                  </p:ext>
                </p:extLst>
              </p:nvPr>
            </p:nvGraphicFramePr>
            <p:xfrm>
              <a:off x="-2880" y="1940350"/>
              <a:ext cx="4264842" cy="427534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4279">
                      <a:extLst>
                        <a:ext uri="{9D8B030D-6E8A-4147-A177-3AD203B41FA5}">
                          <a16:colId xmlns:a16="http://schemas.microsoft.com/office/drawing/2014/main" val="2723816831"/>
                        </a:ext>
                      </a:extLst>
                    </a:gridCol>
                    <a:gridCol w="434507">
                      <a:extLst>
                        <a:ext uri="{9D8B030D-6E8A-4147-A177-3AD203B41FA5}">
                          <a16:colId xmlns:a16="http://schemas.microsoft.com/office/drawing/2014/main" val="3315314524"/>
                        </a:ext>
                      </a:extLst>
                    </a:gridCol>
                    <a:gridCol w="434507">
                      <a:extLst>
                        <a:ext uri="{9D8B030D-6E8A-4147-A177-3AD203B41FA5}">
                          <a16:colId xmlns:a16="http://schemas.microsoft.com/office/drawing/2014/main" val="2795404316"/>
                        </a:ext>
                      </a:extLst>
                    </a:gridCol>
                    <a:gridCol w="434507">
                      <a:extLst>
                        <a:ext uri="{9D8B030D-6E8A-4147-A177-3AD203B41FA5}">
                          <a16:colId xmlns:a16="http://schemas.microsoft.com/office/drawing/2014/main" val="223045841"/>
                        </a:ext>
                      </a:extLst>
                    </a:gridCol>
                    <a:gridCol w="434507">
                      <a:extLst>
                        <a:ext uri="{9D8B030D-6E8A-4147-A177-3AD203B41FA5}">
                          <a16:colId xmlns:a16="http://schemas.microsoft.com/office/drawing/2014/main" val="2140255281"/>
                        </a:ext>
                      </a:extLst>
                    </a:gridCol>
                    <a:gridCol w="434507">
                      <a:extLst>
                        <a:ext uri="{9D8B030D-6E8A-4147-A177-3AD203B41FA5}">
                          <a16:colId xmlns:a16="http://schemas.microsoft.com/office/drawing/2014/main" val="1785356901"/>
                        </a:ext>
                      </a:extLst>
                    </a:gridCol>
                    <a:gridCol w="434507">
                      <a:extLst>
                        <a:ext uri="{9D8B030D-6E8A-4147-A177-3AD203B41FA5}">
                          <a16:colId xmlns:a16="http://schemas.microsoft.com/office/drawing/2014/main" val="2778718554"/>
                        </a:ext>
                      </a:extLst>
                    </a:gridCol>
                    <a:gridCol w="434507">
                      <a:extLst>
                        <a:ext uri="{9D8B030D-6E8A-4147-A177-3AD203B41FA5}">
                          <a16:colId xmlns:a16="http://schemas.microsoft.com/office/drawing/2014/main" val="3919455456"/>
                        </a:ext>
                      </a:extLst>
                    </a:gridCol>
                    <a:gridCol w="434507">
                      <a:extLst>
                        <a:ext uri="{9D8B030D-6E8A-4147-A177-3AD203B41FA5}">
                          <a16:colId xmlns:a16="http://schemas.microsoft.com/office/drawing/2014/main" val="3730718273"/>
                        </a:ext>
                      </a:extLst>
                    </a:gridCol>
                    <a:gridCol w="434507">
                      <a:extLst>
                        <a:ext uri="{9D8B030D-6E8A-4147-A177-3AD203B41FA5}">
                          <a16:colId xmlns:a16="http://schemas.microsoft.com/office/drawing/2014/main" val="3550602099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BY" sz="1400" b="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r"/>
                          <a:endParaRPr lang="ru-BY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41367439"/>
                      </a:ext>
                    </a:extLst>
                  </a:tr>
                  <a:tr h="497463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ru-RU" sz="1400" dirty="0"/>
                            <a:t>1</a:t>
                          </a:r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1400" dirty="0"/>
                            <a:t>61</a:t>
                          </a:r>
                          <a:endParaRPr lang="ru-BY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</a:t>
                          </a:r>
                          <a:endParaRPr lang="ru-BY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1400" dirty="0"/>
                            <a:t>21</a:t>
                          </a:r>
                          <a:endParaRPr lang="ru-BY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65742421"/>
                      </a:ext>
                    </a:extLst>
                  </a:tr>
                  <a:tr h="457064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ru-RU" sz="1400" dirty="0"/>
                            <a:t>2</a:t>
                          </a:r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66388127"/>
                      </a:ext>
                    </a:extLst>
                  </a:tr>
                  <a:tr h="457064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ru-RU" sz="1400" dirty="0"/>
                            <a:t>3</a:t>
                          </a:r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41327598"/>
                      </a:ext>
                    </a:extLst>
                  </a:tr>
                  <a:tr h="457064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4</a:t>
                          </a:r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14685681"/>
                      </a:ext>
                    </a:extLst>
                  </a:tr>
                  <a:tr h="4835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>
                              <a:latin typeface="Consolas" panose="020B0609020204030204" pitchFamily="49" charset="0"/>
                            </a:rPr>
                            <a:t>5</a:t>
                          </a:r>
                          <a:endParaRPr lang="ru-BY" sz="14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283099" t="-497468" r="-607042" b="-2949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484507" t="-497468" r="-405634" b="-2949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5</a:t>
                          </a:r>
                          <a:r>
                            <a:rPr lang="en-US" sz="1400" dirty="0"/>
                            <a:t>5</a:t>
                          </a:r>
                          <a:endParaRPr lang="ru-BY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887324" t="-497468" r="-2817" b="-29493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7503986"/>
                      </a:ext>
                    </a:extLst>
                  </a:tr>
                  <a:tr h="457064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7</a:t>
                          </a:r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75060749"/>
                      </a:ext>
                    </a:extLst>
                  </a:tr>
                  <a:tr h="499585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>
                              <a:latin typeface="Consolas" panose="020B0609020204030204" pitchFamily="49" charset="0"/>
                            </a:rPr>
                            <a:t>8</a:t>
                          </a:r>
                          <a:endParaRPr lang="ru-BY" sz="14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43060096"/>
                      </a:ext>
                    </a:extLst>
                  </a:tr>
                  <a:tr h="448344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>
                              <a:latin typeface="Consolas" panose="020B0609020204030204" pitchFamily="49" charset="0"/>
                            </a:rPr>
                            <a:t>9</a:t>
                          </a:r>
                          <a:endParaRPr lang="ru-BY" sz="14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1400" dirty="0"/>
                            <a:t>99</a:t>
                          </a:r>
                          <a:endParaRPr lang="ru-BY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1400" dirty="0"/>
                            <a:t>8</a:t>
                          </a:r>
                          <a:r>
                            <a:rPr lang="en-US" sz="1400" dirty="0"/>
                            <a:t>9</a:t>
                          </a:r>
                          <a:endParaRPr lang="ru-BY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92771511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6EB6B28A-C993-445E-A27A-A8EAB024FCA2}"/>
              </a:ext>
            </a:extLst>
          </p:cNvPr>
          <p:cNvCxnSpPr>
            <a:cxnSpLocks/>
          </p:cNvCxnSpPr>
          <p:nvPr/>
        </p:nvCxnSpPr>
        <p:spPr>
          <a:xfrm>
            <a:off x="1646863" y="2708374"/>
            <a:ext cx="425083" cy="0"/>
          </a:xfrm>
          <a:prstGeom prst="straightConnector1">
            <a:avLst/>
          </a:prstGeom>
          <a:ln>
            <a:solidFill>
              <a:srgbClr val="000000"/>
            </a:solidFill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42119133-1C14-4A13-BB4C-55BAAB9305D0}"/>
              </a:ext>
            </a:extLst>
          </p:cNvPr>
          <p:cNvCxnSpPr>
            <a:cxnSpLocks/>
          </p:cNvCxnSpPr>
          <p:nvPr/>
        </p:nvCxnSpPr>
        <p:spPr>
          <a:xfrm>
            <a:off x="3380522" y="4581931"/>
            <a:ext cx="408220" cy="0"/>
          </a:xfrm>
          <a:prstGeom prst="straightConnector1">
            <a:avLst/>
          </a:prstGeom>
          <a:ln>
            <a:solidFill>
              <a:srgbClr val="000000"/>
            </a:solidFill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4F032146-C6CE-443C-952B-D9E8487ED14E}"/>
              </a:ext>
            </a:extLst>
          </p:cNvPr>
          <p:cNvCxnSpPr>
            <a:cxnSpLocks/>
          </p:cNvCxnSpPr>
          <p:nvPr/>
        </p:nvCxnSpPr>
        <p:spPr>
          <a:xfrm>
            <a:off x="772803" y="4597806"/>
            <a:ext cx="429698" cy="14563"/>
          </a:xfrm>
          <a:prstGeom prst="straightConnector1">
            <a:avLst/>
          </a:prstGeom>
          <a:ln>
            <a:solidFill>
              <a:srgbClr val="000000"/>
            </a:solidFill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D2E6D09C-95C6-4EA4-85C9-A3E681FB9B6F}"/>
              </a:ext>
            </a:extLst>
          </p:cNvPr>
          <p:cNvCxnSpPr>
            <a:cxnSpLocks/>
          </p:cNvCxnSpPr>
          <p:nvPr/>
        </p:nvCxnSpPr>
        <p:spPr>
          <a:xfrm>
            <a:off x="2516308" y="2702490"/>
            <a:ext cx="438660" cy="5884"/>
          </a:xfrm>
          <a:prstGeom prst="straightConnector1">
            <a:avLst/>
          </a:prstGeom>
          <a:ln>
            <a:solidFill>
              <a:srgbClr val="000000"/>
            </a:solidFill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07BEA756-A1AA-4CAA-8BC4-F6F800AA82EE}"/>
              </a:ext>
            </a:extLst>
          </p:cNvPr>
          <p:cNvCxnSpPr>
            <a:cxnSpLocks/>
          </p:cNvCxnSpPr>
          <p:nvPr/>
        </p:nvCxnSpPr>
        <p:spPr>
          <a:xfrm flipV="1">
            <a:off x="1657368" y="4581931"/>
            <a:ext cx="427617" cy="7282"/>
          </a:xfrm>
          <a:prstGeom prst="straightConnector1">
            <a:avLst/>
          </a:prstGeom>
          <a:ln>
            <a:solidFill>
              <a:srgbClr val="000000"/>
            </a:solidFill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34B6327C-FDDB-4032-A55A-A94373F1E61A}"/>
              </a:ext>
            </a:extLst>
          </p:cNvPr>
          <p:cNvCxnSpPr>
            <a:cxnSpLocks/>
          </p:cNvCxnSpPr>
          <p:nvPr/>
        </p:nvCxnSpPr>
        <p:spPr>
          <a:xfrm flipV="1">
            <a:off x="2520467" y="4560008"/>
            <a:ext cx="434501" cy="804"/>
          </a:xfrm>
          <a:prstGeom prst="straightConnector1">
            <a:avLst/>
          </a:prstGeom>
          <a:ln>
            <a:solidFill>
              <a:srgbClr val="000000"/>
            </a:solidFill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C905427D-9E1E-4ABF-B88E-520130AD3891}"/>
              </a:ext>
            </a:extLst>
          </p:cNvPr>
          <p:cNvCxnSpPr>
            <a:cxnSpLocks/>
          </p:cNvCxnSpPr>
          <p:nvPr/>
        </p:nvCxnSpPr>
        <p:spPr>
          <a:xfrm>
            <a:off x="801922" y="2708374"/>
            <a:ext cx="400579" cy="0"/>
          </a:xfrm>
          <a:prstGeom prst="straightConnector1">
            <a:avLst/>
          </a:prstGeom>
          <a:ln>
            <a:solidFill>
              <a:srgbClr val="000000"/>
            </a:solidFill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1297254F-97C9-4047-BE82-0BF9AB40944A}"/>
              </a:ext>
            </a:extLst>
          </p:cNvPr>
          <p:cNvCxnSpPr>
            <a:cxnSpLocks/>
          </p:cNvCxnSpPr>
          <p:nvPr/>
        </p:nvCxnSpPr>
        <p:spPr>
          <a:xfrm>
            <a:off x="801922" y="6015498"/>
            <a:ext cx="429698" cy="0"/>
          </a:xfrm>
          <a:prstGeom prst="straightConnector1">
            <a:avLst/>
          </a:prstGeom>
          <a:ln>
            <a:solidFill>
              <a:srgbClr val="000000"/>
            </a:solidFill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200294D-B36F-443D-8CA6-200B4D480802}"/>
              </a:ext>
            </a:extLst>
          </p:cNvPr>
          <p:cNvSpPr txBox="1"/>
          <p:nvPr/>
        </p:nvSpPr>
        <p:spPr>
          <a:xfrm>
            <a:off x="4113627" y="4534881"/>
            <a:ext cx="7898834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ru-RU" sz="2000" u="sng" dirty="0"/>
              <a:t>Поддерживать уникальность ключей удобно в силу ряда причин: </a:t>
            </a:r>
          </a:p>
          <a:p>
            <a:pPr marL="1714500" lvl="3" indent="-342900" algn="just">
              <a:buAutoNum type="arabicParenBoth"/>
            </a:pPr>
            <a:r>
              <a:rPr lang="ru-RU" sz="2000" dirty="0"/>
              <a:t>можно легко отвечать на запросы о числе элементов в множестве</a:t>
            </a:r>
            <a:r>
              <a:rPr lang="en-US" sz="2000" dirty="0"/>
              <a:t>;</a:t>
            </a:r>
          </a:p>
          <a:p>
            <a:pPr marL="1714500" lvl="3" indent="-342900" algn="just">
              <a:buAutoNum type="arabicParenBoth"/>
            </a:pPr>
            <a:r>
              <a:rPr lang="ru-RU" sz="2000" dirty="0"/>
              <a:t> меньше расход памяти (нередко на практике вставок выполняется много, но среди ключей мало различных)</a:t>
            </a:r>
            <a:r>
              <a:rPr lang="en-US" sz="2000" dirty="0"/>
              <a:t>;</a:t>
            </a:r>
          </a:p>
          <a:p>
            <a:pPr marL="1714500" lvl="3" indent="-342900" algn="just">
              <a:buAutoNum type="arabicParenBoth"/>
            </a:pPr>
            <a:r>
              <a:rPr lang="ru-RU" sz="2000" dirty="0"/>
              <a:t> проще организовать удаление ключа. </a:t>
            </a:r>
            <a:endParaRPr lang="en-US" sz="2000" dirty="0"/>
          </a:p>
        </p:txBody>
      </p:sp>
      <p:grpSp>
        <p:nvGrpSpPr>
          <p:cNvPr id="35" name="Группа 34">
            <a:extLst>
              <a:ext uri="{FF2B5EF4-FFF2-40B4-BE49-F238E27FC236}">
                <a16:creationId xmlns:a16="http://schemas.microsoft.com/office/drawing/2014/main" id="{68542026-95B2-4DBB-82BC-B685A57EAB87}"/>
              </a:ext>
            </a:extLst>
          </p:cNvPr>
          <p:cNvGrpSpPr/>
          <p:nvPr/>
        </p:nvGrpSpPr>
        <p:grpSpPr>
          <a:xfrm>
            <a:off x="0" y="45842"/>
            <a:ext cx="4113627" cy="1163229"/>
            <a:chOff x="138941" y="5561215"/>
            <a:chExt cx="4113627" cy="116322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276828" y="6262779"/>
                  <a:ext cx="2617383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)=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𝑚𝑜𝑑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 10</m:t>
                        </m:r>
                      </m:oMath>
                    </m:oMathPara>
                  </a14:m>
                  <a:endParaRPr lang="ru-RU" sz="2400" dirty="0">
                    <a:latin typeface="Consolas" panose="020B0609020204030204" pitchFamily="49" charset="0"/>
                  </a:endParaRPr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6828" y="6262779"/>
                  <a:ext cx="2617383" cy="461665"/>
                </a:xfrm>
                <a:prstGeom prst="rect">
                  <a:avLst/>
                </a:prstGeom>
                <a:blipFill>
                  <a:blip r:embed="rId6"/>
                  <a:stretch>
                    <a:fillRect b="-18667"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908EE6A0-C404-4113-9E25-EE604288698F}"/>
                    </a:ext>
                  </a:extLst>
                </p:cNvPr>
                <p:cNvSpPr txBox="1"/>
                <p:nvPr/>
              </p:nvSpPr>
              <p:spPr>
                <a:xfrm>
                  <a:off x="138941" y="5561215"/>
                  <a:ext cx="411362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𝟐𝟏</m:t>
                        </m:r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𝟖𝟗</m:t>
                        </m:r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𝟓</m:t>
                        </m:r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𝟔𝟏</m:t>
                        </m:r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𝟓𝟓</m:t>
                        </m:r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𝟒𝟓</m:t>
                        </m:r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𝟏𝟓</m:t>
                        </m:r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𝟗𝟗</m:t>
                        </m:r>
                      </m:oMath>
                    </m:oMathPara>
                  </a14:m>
                  <a:endParaRPr lang="ru-BY" sz="2400" b="1" dirty="0"/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908EE6A0-C404-4113-9E25-EE60428869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8941" y="5561215"/>
                  <a:ext cx="4113627" cy="46166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4" name="Прямая со стрелкой 33">
            <a:extLst>
              <a:ext uri="{FF2B5EF4-FFF2-40B4-BE49-F238E27FC236}">
                <a16:creationId xmlns:a16="http://schemas.microsoft.com/office/drawing/2014/main" id="{664F7DE2-B49E-4F25-9F13-99908698E30F}"/>
              </a:ext>
            </a:extLst>
          </p:cNvPr>
          <p:cNvCxnSpPr>
            <a:cxnSpLocks/>
          </p:cNvCxnSpPr>
          <p:nvPr/>
        </p:nvCxnSpPr>
        <p:spPr>
          <a:xfrm>
            <a:off x="1642248" y="6042844"/>
            <a:ext cx="429698" cy="0"/>
          </a:xfrm>
          <a:prstGeom prst="straightConnector1">
            <a:avLst/>
          </a:prstGeom>
          <a:ln>
            <a:solidFill>
              <a:srgbClr val="000000"/>
            </a:solidFill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857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3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9239" y="2229633"/>
            <a:ext cx="112335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/>
              <a:t> </a:t>
            </a:r>
            <a:r>
              <a:rPr lang="ru-RU" sz="3200" b="1" dirty="0"/>
              <a:t>Операция удаления элемента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8096611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рямоугольник 2"/>
              <p:cNvSpPr/>
              <p:nvPr/>
            </p:nvSpPr>
            <p:spPr>
              <a:xfrm>
                <a:off x="4076922" y="762668"/>
                <a:ext cx="7875729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+mj-lt"/>
                  <a:buAutoNum type="arabicParenR"/>
                </a:pPr>
                <a:r>
                  <a:rPr lang="ru-RU" sz="2400" dirty="0"/>
                  <a:t>Вычисляем хеш-значение для ключа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sz="2400" i="1" dirty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(45)=5</m:t>
                    </m:r>
                  </m:oMath>
                </a14:m>
                <a:r>
                  <a:rPr lang="ru-RU" sz="2400" dirty="0"/>
                  <a:t>. </a:t>
                </a:r>
              </a:p>
              <a:p>
                <a:pPr marL="457200" indent="-457200">
                  <a:buFont typeface="+mj-lt"/>
                  <a:buAutoNum type="arabicParenR"/>
                </a:pPr>
                <a:r>
                  <a:rPr lang="ru-RU" sz="2400" dirty="0"/>
                  <a:t>в списке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sz="2400" dirty="0"/>
                  <a:t> осуществляем поиск </a:t>
                </a:r>
                <a14:m>
                  <m:oMath xmlns:m="http://schemas.openxmlformats.org/officeDocument/2006/math">
                    <m:r>
                      <a:rPr lang="ru-RU" sz="2400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ru-RU" sz="2400" dirty="0"/>
                  <a:t>.</a:t>
                </a:r>
              </a:p>
              <a:p>
                <a:endParaRPr lang="ru-RU" sz="2400" dirty="0"/>
              </a:p>
            </p:txBody>
          </p:sp>
        </mc:Choice>
        <mc:Fallback xmlns="">
          <p:sp>
            <p:nvSpPr>
              <p:cNvPr id="3" name="Прямоугольник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6922" y="762668"/>
                <a:ext cx="7875729" cy="1200329"/>
              </a:xfrm>
              <a:prstGeom prst="rect">
                <a:avLst/>
              </a:prstGeom>
              <a:blipFill>
                <a:blip r:embed="rId2"/>
                <a:stretch>
                  <a:fillRect l="-1238" t="-4569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Прямоугольник 9"/>
          <p:cNvSpPr/>
          <p:nvPr/>
        </p:nvSpPr>
        <p:spPr>
          <a:xfrm>
            <a:off x="4239101" y="2058853"/>
            <a:ext cx="750611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/>
              <a:t>В общем случае из односвязного списка удалить элемент из середины сложно. Однако в рассматриваемом случае, несмотря на то, что список односвязный удалять из него нетрудно:  </a:t>
            </a:r>
          </a:p>
          <a:p>
            <a:pPr marL="701675" indent="-342900" algn="just">
              <a:buFont typeface="Wingdings" panose="05000000000000000000" pitchFamily="2" charset="2"/>
              <a:buChar char="ü"/>
            </a:pPr>
            <a:r>
              <a:rPr lang="ru-RU" sz="2400" dirty="0"/>
              <a:t> так как мы движемся слева направо, то  можем поддерживать указатель на текущий элемент и на предыдущий</a:t>
            </a:r>
            <a:r>
              <a:rPr lang="en-US" sz="2400" dirty="0"/>
              <a:t>; </a:t>
            </a:r>
            <a:endParaRPr lang="ru-RU" sz="2400" dirty="0"/>
          </a:p>
          <a:p>
            <a:pPr marL="701675" indent="-342900" algn="just">
              <a:buFont typeface="Wingdings" panose="05000000000000000000" pitchFamily="2" charset="2"/>
              <a:buChar char="ü"/>
            </a:pPr>
            <a:r>
              <a:rPr lang="ru-RU" sz="2400" dirty="0"/>
              <a:t> при удалении указатель у предыдущего элемента перенаправляется на следующий элемент, а память из-под текущего элемента освобождается.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4" name="Таблица 3">
                <a:extLst>
                  <a:ext uri="{FF2B5EF4-FFF2-40B4-BE49-F238E27FC236}">
                    <a16:creationId xmlns:a16="http://schemas.microsoft.com/office/drawing/2014/main" id="{97C4F718-0414-403F-80BF-5429475CE01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81593014"/>
                  </p:ext>
                </p:extLst>
              </p:nvPr>
            </p:nvGraphicFramePr>
            <p:xfrm>
              <a:off x="0" y="1544105"/>
              <a:ext cx="4264842" cy="4300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4279">
                      <a:extLst>
                        <a:ext uri="{9D8B030D-6E8A-4147-A177-3AD203B41FA5}">
                          <a16:colId xmlns:a16="http://schemas.microsoft.com/office/drawing/2014/main" val="2723816831"/>
                        </a:ext>
                      </a:extLst>
                    </a:gridCol>
                    <a:gridCol w="434507">
                      <a:extLst>
                        <a:ext uri="{9D8B030D-6E8A-4147-A177-3AD203B41FA5}">
                          <a16:colId xmlns:a16="http://schemas.microsoft.com/office/drawing/2014/main" val="3315314524"/>
                        </a:ext>
                      </a:extLst>
                    </a:gridCol>
                    <a:gridCol w="434507">
                      <a:extLst>
                        <a:ext uri="{9D8B030D-6E8A-4147-A177-3AD203B41FA5}">
                          <a16:colId xmlns:a16="http://schemas.microsoft.com/office/drawing/2014/main" val="2795404316"/>
                        </a:ext>
                      </a:extLst>
                    </a:gridCol>
                    <a:gridCol w="434507">
                      <a:extLst>
                        <a:ext uri="{9D8B030D-6E8A-4147-A177-3AD203B41FA5}">
                          <a16:colId xmlns:a16="http://schemas.microsoft.com/office/drawing/2014/main" val="223045841"/>
                        </a:ext>
                      </a:extLst>
                    </a:gridCol>
                    <a:gridCol w="434507">
                      <a:extLst>
                        <a:ext uri="{9D8B030D-6E8A-4147-A177-3AD203B41FA5}">
                          <a16:colId xmlns:a16="http://schemas.microsoft.com/office/drawing/2014/main" val="2140255281"/>
                        </a:ext>
                      </a:extLst>
                    </a:gridCol>
                    <a:gridCol w="434507">
                      <a:extLst>
                        <a:ext uri="{9D8B030D-6E8A-4147-A177-3AD203B41FA5}">
                          <a16:colId xmlns:a16="http://schemas.microsoft.com/office/drawing/2014/main" val="1785356901"/>
                        </a:ext>
                      </a:extLst>
                    </a:gridCol>
                    <a:gridCol w="434507">
                      <a:extLst>
                        <a:ext uri="{9D8B030D-6E8A-4147-A177-3AD203B41FA5}">
                          <a16:colId xmlns:a16="http://schemas.microsoft.com/office/drawing/2014/main" val="2778718554"/>
                        </a:ext>
                      </a:extLst>
                    </a:gridCol>
                    <a:gridCol w="434507">
                      <a:extLst>
                        <a:ext uri="{9D8B030D-6E8A-4147-A177-3AD203B41FA5}">
                          <a16:colId xmlns:a16="http://schemas.microsoft.com/office/drawing/2014/main" val="3919455456"/>
                        </a:ext>
                      </a:extLst>
                    </a:gridCol>
                    <a:gridCol w="434507">
                      <a:extLst>
                        <a:ext uri="{9D8B030D-6E8A-4147-A177-3AD203B41FA5}">
                          <a16:colId xmlns:a16="http://schemas.microsoft.com/office/drawing/2014/main" val="3730718273"/>
                        </a:ext>
                      </a:extLst>
                    </a:gridCol>
                    <a:gridCol w="434507">
                      <a:extLst>
                        <a:ext uri="{9D8B030D-6E8A-4147-A177-3AD203B41FA5}">
                          <a16:colId xmlns:a16="http://schemas.microsoft.com/office/drawing/2014/main" val="3550602099"/>
                        </a:ext>
                      </a:extLst>
                    </a:gridCol>
                  </a:tblGrid>
                  <a:tr h="440306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BY" sz="1400" b="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r"/>
                          <a:endParaRPr lang="ru-BY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41367439"/>
                      </a:ext>
                    </a:extLst>
                  </a:tr>
                  <a:tr h="497463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ru-RU" sz="1400" dirty="0"/>
                            <a:t>1</a:t>
                          </a:r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21</a:t>
                          </a:r>
                          <a:endParaRPr lang="ru-BY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</a:t>
                          </a:r>
                          <a:endParaRPr lang="ru-BY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61</a:t>
                          </a:r>
                          <a:endParaRPr lang="ru-BY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65742421"/>
                      </a:ext>
                    </a:extLst>
                  </a:tr>
                  <a:tr h="457064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ru-RU" sz="1400" dirty="0"/>
                            <a:t>2</a:t>
                          </a:r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66388127"/>
                      </a:ext>
                    </a:extLst>
                  </a:tr>
                  <a:tr h="457064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ru-RU" sz="1400" dirty="0"/>
                            <a:t>3</a:t>
                          </a:r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41327598"/>
                      </a:ext>
                    </a:extLst>
                  </a:tr>
                  <a:tr h="457064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4</a:t>
                          </a:r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14685681"/>
                      </a:ext>
                    </a:extLst>
                  </a:tr>
                  <a:tr h="508592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>
                              <a:latin typeface="Consolas" panose="020B0609020204030204" pitchFamily="49" charset="0"/>
                            </a:rPr>
                            <a:t>5</a:t>
                          </a:r>
                          <a:endParaRPr lang="ru-BY" sz="14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ru-BY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ru-BY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45</a:t>
                          </a:r>
                          <a:endParaRPr lang="ru-BY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15</m:t>
                                </m:r>
                              </m:oMath>
                            </m:oMathPara>
                          </a14:m>
                          <a:endParaRPr lang="ru-BY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7503986"/>
                      </a:ext>
                    </a:extLst>
                  </a:tr>
                  <a:tr h="457064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7</a:t>
                          </a:r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75060749"/>
                      </a:ext>
                    </a:extLst>
                  </a:tr>
                  <a:tr h="499585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>
                              <a:latin typeface="Consolas" panose="020B0609020204030204" pitchFamily="49" charset="0"/>
                            </a:rPr>
                            <a:t>8</a:t>
                          </a:r>
                          <a:endParaRPr lang="ru-BY" sz="14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43060096"/>
                      </a:ext>
                    </a:extLst>
                  </a:tr>
                  <a:tr h="448344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>
                              <a:latin typeface="Consolas" panose="020B0609020204030204" pitchFamily="49" charset="0"/>
                            </a:rPr>
                            <a:t>9</a:t>
                          </a:r>
                          <a:endParaRPr lang="ru-BY" sz="14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89</a:t>
                          </a:r>
                          <a:endParaRPr lang="ru-BY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99</a:t>
                          </a:r>
                          <a:endParaRPr lang="ru-BY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927715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4" name="Таблица 3">
                <a:extLst>
                  <a:ext uri="{FF2B5EF4-FFF2-40B4-BE49-F238E27FC236}">
                    <a16:creationId xmlns:a16="http://schemas.microsoft.com/office/drawing/2014/main" id="{97C4F718-0414-403F-80BF-5429475CE01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81593014"/>
                  </p:ext>
                </p:extLst>
              </p:nvPr>
            </p:nvGraphicFramePr>
            <p:xfrm>
              <a:off x="0" y="1544105"/>
              <a:ext cx="4264842" cy="4300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4279">
                      <a:extLst>
                        <a:ext uri="{9D8B030D-6E8A-4147-A177-3AD203B41FA5}">
                          <a16:colId xmlns:a16="http://schemas.microsoft.com/office/drawing/2014/main" val="2723816831"/>
                        </a:ext>
                      </a:extLst>
                    </a:gridCol>
                    <a:gridCol w="434507">
                      <a:extLst>
                        <a:ext uri="{9D8B030D-6E8A-4147-A177-3AD203B41FA5}">
                          <a16:colId xmlns:a16="http://schemas.microsoft.com/office/drawing/2014/main" val="3315314524"/>
                        </a:ext>
                      </a:extLst>
                    </a:gridCol>
                    <a:gridCol w="434507">
                      <a:extLst>
                        <a:ext uri="{9D8B030D-6E8A-4147-A177-3AD203B41FA5}">
                          <a16:colId xmlns:a16="http://schemas.microsoft.com/office/drawing/2014/main" val="2795404316"/>
                        </a:ext>
                      </a:extLst>
                    </a:gridCol>
                    <a:gridCol w="434507">
                      <a:extLst>
                        <a:ext uri="{9D8B030D-6E8A-4147-A177-3AD203B41FA5}">
                          <a16:colId xmlns:a16="http://schemas.microsoft.com/office/drawing/2014/main" val="223045841"/>
                        </a:ext>
                      </a:extLst>
                    </a:gridCol>
                    <a:gridCol w="434507">
                      <a:extLst>
                        <a:ext uri="{9D8B030D-6E8A-4147-A177-3AD203B41FA5}">
                          <a16:colId xmlns:a16="http://schemas.microsoft.com/office/drawing/2014/main" val="2140255281"/>
                        </a:ext>
                      </a:extLst>
                    </a:gridCol>
                    <a:gridCol w="434507">
                      <a:extLst>
                        <a:ext uri="{9D8B030D-6E8A-4147-A177-3AD203B41FA5}">
                          <a16:colId xmlns:a16="http://schemas.microsoft.com/office/drawing/2014/main" val="1785356901"/>
                        </a:ext>
                      </a:extLst>
                    </a:gridCol>
                    <a:gridCol w="434507">
                      <a:extLst>
                        <a:ext uri="{9D8B030D-6E8A-4147-A177-3AD203B41FA5}">
                          <a16:colId xmlns:a16="http://schemas.microsoft.com/office/drawing/2014/main" val="2778718554"/>
                        </a:ext>
                      </a:extLst>
                    </a:gridCol>
                    <a:gridCol w="434507">
                      <a:extLst>
                        <a:ext uri="{9D8B030D-6E8A-4147-A177-3AD203B41FA5}">
                          <a16:colId xmlns:a16="http://schemas.microsoft.com/office/drawing/2014/main" val="3919455456"/>
                        </a:ext>
                      </a:extLst>
                    </a:gridCol>
                    <a:gridCol w="434507">
                      <a:extLst>
                        <a:ext uri="{9D8B030D-6E8A-4147-A177-3AD203B41FA5}">
                          <a16:colId xmlns:a16="http://schemas.microsoft.com/office/drawing/2014/main" val="3730718273"/>
                        </a:ext>
                      </a:extLst>
                    </a:gridCol>
                    <a:gridCol w="434507">
                      <a:extLst>
                        <a:ext uri="{9D8B030D-6E8A-4147-A177-3AD203B41FA5}">
                          <a16:colId xmlns:a16="http://schemas.microsoft.com/office/drawing/2014/main" val="3550602099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BY" sz="1400" b="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r"/>
                          <a:endParaRPr lang="ru-BY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41367439"/>
                      </a:ext>
                    </a:extLst>
                  </a:tr>
                  <a:tr h="497463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ru-RU" sz="1400" dirty="0"/>
                            <a:t>1</a:t>
                          </a:r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21</a:t>
                          </a:r>
                          <a:endParaRPr lang="ru-BY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</a:t>
                          </a:r>
                          <a:endParaRPr lang="ru-BY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61</a:t>
                          </a:r>
                          <a:endParaRPr lang="ru-BY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65742421"/>
                      </a:ext>
                    </a:extLst>
                  </a:tr>
                  <a:tr h="457064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ru-RU" sz="1400" dirty="0"/>
                            <a:t>2</a:t>
                          </a:r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66388127"/>
                      </a:ext>
                    </a:extLst>
                  </a:tr>
                  <a:tr h="457064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ru-RU" sz="1400" dirty="0"/>
                            <a:t>3</a:t>
                          </a:r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41327598"/>
                      </a:ext>
                    </a:extLst>
                  </a:tr>
                  <a:tr h="457064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4</a:t>
                          </a:r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14685681"/>
                      </a:ext>
                    </a:extLst>
                  </a:tr>
                  <a:tr h="508592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>
                              <a:latin typeface="Consolas" panose="020B0609020204030204" pitchFamily="49" charset="0"/>
                            </a:rPr>
                            <a:t>5</a:t>
                          </a:r>
                          <a:endParaRPr lang="ru-BY" sz="14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83099" t="-473494" r="-605634" b="-2807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76389" t="-473494" r="-398611" b="-2807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45</a:t>
                          </a:r>
                          <a:endParaRPr lang="ru-BY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885915" t="-473494" r="-2817" b="-2807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7503986"/>
                      </a:ext>
                    </a:extLst>
                  </a:tr>
                  <a:tr h="457064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7</a:t>
                          </a:r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75060749"/>
                      </a:ext>
                    </a:extLst>
                  </a:tr>
                  <a:tr h="499585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>
                              <a:latin typeface="Consolas" panose="020B0609020204030204" pitchFamily="49" charset="0"/>
                            </a:rPr>
                            <a:t>8</a:t>
                          </a:r>
                          <a:endParaRPr lang="ru-BY" sz="14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43060096"/>
                      </a:ext>
                    </a:extLst>
                  </a:tr>
                  <a:tr h="448344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>
                              <a:latin typeface="Consolas" panose="020B0609020204030204" pitchFamily="49" charset="0"/>
                            </a:rPr>
                            <a:t>9</a:t>
                          </a:r>
                          <a:endParaRPr lang="ru-BY" sz="14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89</a:t>
                          </a:r>
                          <a:endParaRPr lang="ru-BY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99</a:t>
                          </a:r>
                          <a:endParaRPr lang="ru-BY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92771511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E063A100-DBCE-4182-9255-D38B523A59E3}"/>
              </a:ext>
            </a:extLst>
          </p:cNvPr>
          <p:cNvCxnSpPr>
            <a:cxnSpLocks/>
          </p:cNvCxnSpPr>
          <p:nvPr/>
        </p:nvCxnSpPr>
        <p:spPr>
          <a:xfrm>
            <a:off x="1649743" y="2312129"/>
            <a:ext cx="425083" cy="0"/>
          </a:xfrm>
          <a:prstGeom prst="straightConnector1">
            <a:avLst/>
          </a:prstGeom>
          <a:ln>
            <a:solidFill>
              <a:srgbClr val="000000"/>
            </a:solidFill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>
            <a:extLst>
              <a:ext uri="{FF2B5EF4-FFF2-40B4-BE49-F238E27FC236}">
                <a16:creationId xmlns:a16="http://schemas.microsoft.com/office/drawing/2014/main" id="{A88630DD-4E38-4F41-A1D1-EF157B2B2E65}"/>
              </a:ext>
            </a:extLst>
          </p:cNvPr>
          <p:cNvCxnSpPr>
            <a:cxnSpLocks/>
          </p:cNvCxnSpPr>
          <p:nvPr/>
        </p:nvCxnSpPr>
        <p:spPr>
          <a:xfrm>
            <a:off x="3383402" y="4260799"/>
            <a:ext cx="408220" cy="0"/>
          </a:xfrm>
          <a:prstGeom prst="straightConnector1">
            <a:avLst/>
          </a:prstGeom>
          <a:ln>
            <a:solidFill>
              <a:srgbClr val="000000"/>
            </a:solidFill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>
            <a:extLst>
              <a:ext uri="{FF2B5EF4-FFF2-40B4-BE49-F238E27FC236}">
                <a16:creationId xmlns:a16="http://schemas.microsoft.com/office/drawing/2014/main" id="{332CE2F7-3882-4565-9A5D-298344EC880F}"/>
              </a:ext>
            </a:extLst>
          </p:cNvPr>
          <p:cNvCxnSpPr>
            <a:cxnSpLocks/>
          </p:cNvCxnSpPr>
          <p:nvPr/>
        </p:nvCxnSpPr>
        <p:spPr>
          <a:xfrm>
            <a:off x="775683" y="4238954"/>
            <a:ext cx="429698" cy="14563"/>
          </a:xfrm>
          <a:prstGeom prst="straightConnector1">
            <a:avLst/>
          </a:prstGeom>
          <a:ln>
            <a:solidFill>
              <a:srgbClr val="000000"/>
            </a:solidFill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77E9DE28-181A-4266-9FEC-26786C1F5F46}"/>
              </a:ext>
            </a:extLst>
          </p:cNvPr>
          <p:cNvCxnSpPr>
            <a:cxnSpLocks/>
          </p:cNvCxnSpPr>
          <p:nvPr/>
        </p:nvCxnSpPr>
        <p:spPr>
          <a:xfrm>
            <a:off x="2519188" y="2306245"/>
            <a:ext cx="438660" cy="5884"/>
          </a:xfrm>
          <a:prstGeom prst="straightConnector1">
            <a:avLst/>
          </a:prstGeom>
          <a:ln>
            <a:solidFill>
              <a:srgbClr val="000000"/>
            </a:solidFill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>
            <a:extLst>
              <a:ext uri="{FF2B5EF4-FFF2-40B4-BE49-F238E27FC236}">
                <a16:creationId xmlns:a16="http://schemas.microsoft.com/office/drawing/2014/main" id="{0B30B91B-9FAF-4FF2-97C9-1D2101D09AF9}"/>
              </a:ext>
            </a:extLst>
          </p:cNvPr>
          <p:cNvCxnSpPr>
            <a:cxnSpLocks/>
          </p:cNvCxnSpPr>
          <p:nvPr/>
        </p:nvCxnSpPr>
        <p:spPr>
          <a:xfrm flipV="1">
            <a:off x="1669355" y="4253517"/>
            <a:ext cx="427617" cy="7282"/>
          </a:xfrm>
          <a:prstGeom prst="straightConnector1">
            <a:avLst/>
          </a:prstGeom>
          <a:ln>
            <a:solidFill>
              <a:srgbClr val="000000"/>
            </a:solidFill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>
            <a:extLst>
              <a:ext uri="{FF2B5EF4-FFF2-40B4-BE49-F238E27FC236}">
                <a16:creationId xmlns:a16="http://schemas.microsoft.com/office/drawing/2014/main" id="{5599F471-E27F-4A96-A822-F013D9165527}"/>
              </a:ext>
            </a:extLst>
          </p:cNvPr>
          <p:cNvCxnSpPr>
            <a:cxnSpLocks/>
          </p:cNvCxnSpPr>
          <p:nvPr/>
        </p:nvCxnSpPr>
        <p:spPr>
          <a:xfrm flipV="1">
            <a:off x="2523347" y="4260799"/>
            <a:ext cx="434501" cy="804"/>
          </a:xfrm>
          <a:prstGeom prst="straightConnector1">
            <a:avLst/>
          </a:prstGeom>
          <a:ln>
            <a:solidFill>
              <a:srgbClr val="000000"/>
            </a:solidFill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 стрелкой 40">
            <a:extLst>
              <a:ext uri="{FF2B5EF4-FFF2-40B4-BE49-F238E27FC236}">
                <a16:creationId xmlns:a16="http://schemas.microsoft.com/office/drawing/2014/main" id="{022A63BA-C6EE-44D7-B924-11FA666E6247}"/>
              </a:ext>
            </a:extLst>
          </p:cNvPr>
          <p:cNvCxnSpPr>
            <a:cxnSpLocks/>
          </p:cNvCxnSpPr>
          <p:nvPr/>
        </p:nvCxnSpPr>
        <p:spPr>
          <a:xfrm>
            <a:off x="804802" y="2312129"/>
            <a:ext cx="400579" cy="0"/>
          </a:xfrm>
          <a:prstGeom prst="straightConnector1">
            <a:avLst/>
          </a:prstGeom>
          <a:ln>
            <a:solidFill>
              <a:srgbClr val="000000"/>
            </a:solidFill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 стрелкой 41">
            <a:extLst>
              <a:ext uri="{FF2B5EF4-FFF2-40B4-BE49-F238E27FC236}">
                <a16:creationId xmlns:a16="http://schemas.microsoft.com/office/drawing/2014/main" id="{41AAC436-4EE3-42E5-9CCF-42D6FAA45537}"/>
              </a:ext>
            </a:extLst>
          </p:cNvPr>
          <p:cNvCxnSpPr>
            <a:cxnSpLocks/>
          </p:cNvCxnSpPr>
          <p:nvPr/>
        </p:nvCxnSpPr>
        <p:spPr>
          <a:xfrm>
            <a:off x="804802" y="5631779"/>
            <a:ext cx="429698" cy="0"/>
          </a:xfrm>
          <a:prstGeom prst="straightConnector1">
            <a:avLst/>
          </a:prstGeom>
          <a:ln>
            <a:solidFill>
              <a:srgbClr val="000000"/>
            </a:solidFill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 стрелкой 42">
            <a:extLst>
              <a:ext uri="{FF2B5EF4-FFF2-40B4-BE49-F238E27FC236}">
                <a16:creationId xmlns:a16="http://schemas.microsoft.com/office/drawing/2014/main" id="{7596A15C-FD28-4055-BFBD-85D3C7A01862}"/>
              </a:ext>
            </a:extLst>
          </p:cNvPr>
          <p:cNvCxnSpPr>
            <a:cxnSpLocks/>
          </p:cNvCxnSpPr>
          <p:nvPr/>
        </p:nvCxnSpPr>
        <p:spPr>
          <a:xfrm>
            <a:off x="1649743" y="5631779"/>
            <a:ext cx="429698" cy="0"/>
          </a:xfrm>
          <a:prstGeom prst="straightConnector1">
            <a:avLst/>
          </a:prstGeom>
          <a:ln>
            <a:solidFill>
              <a:srgbClr val="000000"/>
            </a:solidFill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5EA4A62D-59EC-48E8-A00D-2D8ABA14EF3A}"/>
                  </a:ext>
                </a:extLst>
              </p:cNvPr>
              <p:cNvSpPr txBox="1"/>
              <p:nvPr/>
            </p:nvSpPr>
            <p:spPr>
              <a:xfrm>
                <a:off x="125913" y="484424"/>
                <a:ext cx="279790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 10</m:t>
                      </m:r>
                    </m:oMath>
                  </m:oMathPara>
                </a14:m>
                <a:endParaRPr lang="ru-RU" sz="24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5EA4A62D-59EC-48E8-A00D-2D8ABA14EF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13" y="484424"/>
                <a:ext cx="2797907" cy="461665"/>
              </a:xfrm>
              <a:prstGeom prst="rect">
                <a:avLst/>
              </a:prstGeom>
              <a:blipFill>
                <a:blip r:embed="rId4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57989577-3416-4C7A-B2B2-064B9E69D6DF}"/>
                  </a:ext>
                </a:extLst>
              </p:cNvPr>
              <p:cNvSpPr txBox="1"/>
              <p:nvPr/>
            </p:nvSpPr>
            <p:spPr>
              <a:xfrm>
                <a:off x="4035984" y="228912"/>
                <a:ext cx="135481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=45</m:t>
                      </m:r>
                    </m:oMath>
                  </m:oMathPara>
                </a14:m>
                <a:endParaRPr lang="ru-RU" sz="24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57989577-3416-4C7A-B2B2-064B9E69D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5984" y="228912"/>
                <a:ext cx="1354812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Дуга 56">
            <a:extLst>
              <a:ext uri="{FF2B5EF4-FFF2-40B4-BE49-F238E27FC236}">
                <a16:creationId xmlns:a16="http://schemas.microsoft.com/office/drawing/2014/main" id="{B1BFA145-A58E-4D04-AF89-7E0E3D028948}"/>
              </a:ext>
            </a:extLst>
          </p:cNvPr>
          <p:cNvSpPr/>
          <p:nvPr/>
        </p:nvSpPr>
        <p:spPr>
          <a:xfrm rot="8376574">
            <a:off x="2539260" y="3674838"/>
            <a:ext cx="1326116" cy="1128231"/>
          </a:xfrm>
          <a:prstGeom prst="arc">
            <a:avLst>
              <a:gd name="adj1" fmla="val 13779081"/>
              <a:gd name="adj2" fmla="val 2042068"/>
            </a:avLst>
          </a:prstGeom>
          <a:ln>
            <a:solidFill>
              <a:srgbClr val="000000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cxnSp>
        <p:nvCxnSpPr>
          <p:cNvPr id="60" name="Прямая соединительная линия 59">
            <a:extLst>
              <a:ext uri="{FF2B5EF4-FFF2-40B4-BE49-F238E27FC236}">
                <a16:creationId xmlns:a16="http://schemas.microsoft.com/office/drawing/2014/main" id="{8562A8AA-1719-4989-8122-60F967697F53}"/>
              </a:ext>
            </a:extLst>
          </p:cNvPr>
          <p:cNvCxnSpPr>
            <a:cxnSpLocks/>
          </p:cNvCxnSpPr>
          <p:nvPr/>
        </p:nvCxnSpPr>
        <p:spPr>
          <a:xfrm>
            <a:off x="2638995" y="4147664"/>
            <a:ext cx="235741" cy="2419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Прямая соединительная линия 61">
            <a:extLst>
              <a:ext uri="{FF2B5EF4-FFF2-40B4-BE49-F238E27FC236}">
                <a16:creationId xmlns:a16="http://schemas.microsoft.com/office/drawing/2014/main" id="{F3DFA605-7318-41C6-84A5-70362BB0F3E6}"/>
              </a:ext>
            </a:extLst>
          </p:cNvPr>
          <p:cNvCxnSpPr>
            <a:cxnSpLocks/>
          </p:cNvCxnSpPr>
          <p:nvPr/>
        </p:nvCxnSpPr>
        <p:spPr>
          <a:xfrm>
            <a:off x="3439048" y="4139841"/>
            <a:ext cx="235741" cy="2419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7423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48048" y="368974"/>
            <a:ext cx="1149590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Таким образом, производительность всей конструкции связана с таким параметром, как длина цепочки.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рямоугольник 2"/>
              <p:cNvSpPr/>
              <p:nvPr/>
            </p:nvSpPr>
            <p:spPr>
              <a:xfrm>
                <a:off x="391294" y="1443840"/>
                <a:ext cx="11495903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sz="2400" dirty="0"/>
                  <a:t>Пусть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−1 </m:t>
                        </m:r>
                      </m:sub>
                    </m:sSub>
                  </m:oMath>
                </a14:m>
                <a:r>
                  <a:rPr lang="ru-RU" sz="2400" dirty="0"/>
                  <a:t>– длины цепочек (для каждого </a:t>
                </a:r>
                <a:r>
                  <a:rPr lang="ru-RU" sz="2400" dirty="0" err="1"/>
                  <a:t>хеш</a:t>
                </a:r>
                <a:r>
                  <a:rPr lang="ru-RU" sz="2400" dirty="0"/>
                  <a:t>-значения длина цепочки своя). </a:t>
                </a:r>
              </a:p>
              <a:p>
                <a:endParaRPr lang="ru-RU" sz="2400" dirty="0"/>
              </a:p>
            </p:txBody>
          </p:sp>
        </mc:Choice>
        <mc:Fallback xmlns="">
          <p:sp>
            <p:nvSpPr>
              <p:cNvPr id="3" name="Прямоугольник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294" y="1443840"/>
                <a:ext cx="11495903" cy="830997"/>
              </a:xfrm>
              <a:prstGeom prst="rect">
                <a:avLst/>
              </a:prstGeom>
              <a:blipFill>
                <a:blip r:embed="rId2"/>
                <a:stretch>
                  <a:fillRect l="-795" t="-5882" r="-636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Прямоугольник 3"/>
              <p:cNvSpPr/>
              <p:nvPr/>
            </p:nvSpPr>
            <p:spPr>
              <a:xfrm>
                <a:off x="412902" y="2359375"/>
                <a:ext cx="11495903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sz="2400" dirty="0"/>
                  <a:t>Каждая из базовых операций с ключом </a:t>
                </a:r>
                <a14:m>
                  <m:oMath xmlns:m="http://schemas.openxmlformats.org/officeDocument/2006/math">
                    <m:r>
                      <a:rPr lang="ru-RU" sz="2400" b="1" i="1" dirty="0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ru-RU" sz="2400" dirty="0"/>
                  <a:t> требует времени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Ο</m:t>
                    </m:r>
                    <m:d>
                      <m:dPr>
                        <m:ctrlPr>
                          <a:rPr lang="el-G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ru-RU" sz="2400" dirty="0"/>
                  <a:t>, 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sz="2400" dirty="0"/>
                  <a:t> — длина цепочки, в которую попадает ключ </a:t>
                </a:r>
                <a14:m>
                  <m:oMath xmlns:m="http://schemas.openxmlformats.org/officeDocument/2006/math">
                    <m:r>
                      <a:rPr lang="ru-RU" sz="2400" b="1" i="1" dirty="0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ru-RU" sz="2400" dirty="0"/>
                  <a:t>. </a:t>
                </a:r>
              </a:p>
            </p:txBody>
          </p:sp>
        </mc:Choice>
        <mc:Fallback xmlns="">
          <p:sp>
            <p:nvSpPr>
              <p:cNvPr id="4" name="Прямоугольник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902" y="2359375"/>
                <a:ext cx="11495903" cy="830997"/>
              </a:xfrm>
              <a:prstGeom prst="rect">
                <a:avLst/>
              </a:prstGeom>
              <a:blipFill>
                <a:blip r:embed="rId3"/>
                <a:stretch>
                  <a:fillRect l="-848" t="-5882" b="-16176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Прямоугольник 4"/>
          <p:cNvSpPr/>
          <p:nvPr/>
        </p:nvSpPr>
        <p:spPr>
          <a:xfrm>
            <a:off x="522649" y="3639370"/>
            <a:ext cx="1055679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b="1" dirty="0"/>
              <a:t>ВНИМАНИЕ </a:t>
            </a:r>
          </a:p>
          <a:p>
            <a:pPr lvl="1" algn="just"/>
            <a:r>
              <a:rPr lang="ru-RU" sz="2400" dirty="0"/>
              <a:t>Даже если цепочка имеет нулевую длину, то требуется выделить  время на то, чтобы вычислить </a:t>
            </a:r>
            <a:r>
              <a:rPr lang="ru-RU" sz="2400" dirty="0" err="1"/>
              <a:t>хеш</a:t>
            </a:r>
            <a:r>
              <a:rPr lang="ru-RU" sz="2400" dirty="0"/>
              <a:t>-значение (мы полагаем, что хеш-функция от ключа вычисляется за константу) и обратиться к соответствующей цепочке.</a:t>
            </a:r>
          </a:p>
        </p:txBody>
      </p:sp>
    </p:spTree>
    <p:extLst>
      <p:ext uri="{BB962C8B-B14F-4D97-AF65-F5344CB8AC3E}">
        <p14:creationId xmlns:p14="http://schemas.microsoft.com/office/powerpoint/2010/main" val="622366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 txBox="1">
            <a:spLocks/>
          </p:cNvSpPr>
          <p:nvPr/>
        </p:nvSpPr>
        <p:spPr>
          <a:xfrm>
            <a:off x="330741" y="129072"/>
            <a:ext cx="3477688" cy="51857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ru-RU" sz="1600" u="sng" dirty="0"/>
          </a:p>
        </p:txBody>
      </p:sp>
      <p:sp>
        <p:nvSpPr>
          <p:cNvPr id="4" name="Объект 3"/>
          <p:cNvSpPr txBox="1">
            <a:spLocks/>
          </p:cNvSpPr>
          <p:nvPr/>
        </p:nvSpPr>
        <p:spPr>
          <a:xfrm>
            <a:off x="8927184" y="0"/>
            <a:ext cx="3264816" cy="142925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1000"/>
              </a:spcAft>
              <a:buNone/>
            </a:pPr>
            <a:r>
              <a:rPr lang="ru-RU" sz="1600" u="sng" dirty="0"/>
              <a:t>Словарные операции</a:t>
            </a:r>
          </a:p>
          <a:p>
            <a:pPr marL="342900" indent="-342900">
              <a:spcBef>
                <a:spcPts val="0"/>
              </a:spcBef>
              <a:buFont typeface="+mj-lt"/>
              <a:buAutoNum type="arabicParenR"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поиск элемента </a:t>
            </a:r>
            <a:r>
              <a:rPr lang="ru-RU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2900" indent="-342900">
              <a:spcBef>
                <a:spcPts val="0"/>
              </a:spcBef>
              <a:buFont typeface="+mj-lt"/>
              <a:buAutoNum type="arabicParenR"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добавление нового элемента </a:t>
            </a:r>
            <a:r>
              <a:rPr lang="ru-RU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buFont typeface="+mj-lt"/>
              <a:buAutoNum type="arabicParenR"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удаление элемента </a:t>
            </a:r>
            <a:r>
              <a:rPr lang="ru-RU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/>
          </a:p>
        </p:txBody>
      </p:sp>
      <p:sp>
        <p:nvSpPr>
          <p:cNvPr id="5" name="Текст 4"/>
          <p:cNvSpPr txBox="1">
            <a:spLocks/>
          </p:cNvSpPr>
          <p:nvPr/>
        </p:nvSpPr>
        <p:spPr>
          <a:xfrm>
            <a:off x="2504388" y="923275"/>
            <a:ext cx="6843858" cy="101195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dirty="0"/>
              <a:t>Структуры данных </a:t>
            </a:r>
          </a:p>
          <a:p>
            <a:pPr marL="0" indent="0" algn="ctr">
              <a:buNone/>
            </a:pPr>
            <a:r>
              <a:rPr lang="ru-RU" dirty="0"/>
              <a:t>для выполнения словарных операций</a:t>
            </a:r>
          </a:p>
        </p:txBody>
      </p:sp>
      <p:sp>
        <p:nvSpPr>
          <p:cNvPr id="6" name="Объект 5"/>
          <p:cNvSpPr txBox="1">
            <a:spLocks/>
          </p:cNvSpPr>
          <p:nvPr/>
        </p:nvSpPr>
        <p:spPr>
          <a:xfrm>
            <a:off x="3914350" y="2306936"/>
            <a:ext cx="5183188" cy="16727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массив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поисковые деревья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хеш-таблицы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5702300" y="4050700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ru-RU" dirty="0"/>
              <a:t>Существуют интересные гибриды, находящиеся посередине между деревьями поиска и хеш-таблицами, которые реализуют концепцию упорядоченного множества. Это всевозможные деревья </a:t>
            </a:r>
            <a:r>
              <a:rPr lang="ru-RU" dirty="0">
                <a:solidFill>
                  <a:srgbClr val="7030A0"/>
                </a:solidFill>
              </a:rPr>
              <a:t>Ван </a:t>
            </a:r>
            <a:r>
              <a:rPr lang="ru-RU" dirty="0" err="1">
                <a:solidFill>
                  <a:srgbClr val="7030A0"/>
                </a:solidFill>
              </a:rPr>
              <a:t>Эмде</a:t>
            </a:r>
            <a:r>
              <a:rPr lang="ru-RU" dirty="0">
                <a:solidFill>
                  <a:srgbClr val="7030A0"/>
                </a:solidFill>
              </a:rPr>
              <a:t> </a:t>
            </a:r>
            <a:r>
              <a:rPr lang="ru-RU" dirty="0" err="1">
                <a:solidFill>
                  <a:srgbClr val="7030A0"/>
                </a:solidFill>
              </a:rPr>
              <a:t>Боасса</a:t>
            </a:r>
            <a:r>
              <a:rPr lang="ru-RU" dirty="0">
                <a:solidFill>
                  <a:srgbClr val="7030A0"/>
                </a:solidFill>
              </a:rPr>
              <a:t> </a:t>
            </a:r>
            <a:r>
              <a:rPr lang="ru-RU" dirty="0"/>
              <a:t>(</a:t>
            </a:r>
            <a:r>
              <a:rPr lang="ru-RU" dirty="0" err="1"/>
              <a:t>Van</a:t>
            </a:r>
            <a:r>
              <a:rPr lang="ru-RU" dirty="0"/>
              <a:t> </a:t>
            </a:r>
            <a:r>
              <a:rPr lang="ru-RU" dirty="0" err="1"/>
              <a:t>Emde</a:t>
            </a:r>
            <a:r>
              <a:rPr lang="ru-RU" dirty="0"/>
              <a:t> </a:t>
            </a:r>
            <a:r>
              <a:rPr lang="ru-RU" dirty="0" err="1"/>
              <a:t>Boas</a:t>
            </a:r>
            <a:r>
              <a:rPr lang="ru-RU" dirty="0"/>
              <a:t> </a:t>
            </a:r>
            <a:r>
              <a:rPr lang="ru-RU" dirty="0" err="1"/>
              <a:t>tree</a:t>
            </a:r>
            <a:r>
              <a:rPr lang="ru-RU" dirty="0"/>
              <a:t>), </a:t>
            </a:r>
            <a:r>
              <a:rPr lang="ru-RU" dirty="0">
                <a:solidFill>
                  <a:srgbClr val="7030A0"/>
                </a:solidFill>
              </a:rPr>
              <a:t>X-</a:t>
            </a:r>
            <a:r>
              <a:rPr lang="ru-RU" dirty="0" err="1">
                <a:solidFill>
                  <a:srgbClr val="7030A0"/>
                </a:solidFill>
              </a:rPr>
              <a:t>fas</a:t>
            </a:r>
            <a:r>
              <a:rPr lang="ru-RU" dirty="0" err="1"/>
              <a:t>t</a:t>
            </a:r>
            <a:r>
              <a:rPr lang="ru-RU" dirty="0"/>
              <a:t>-, </a:t>
            </a:r>
            <a:r>
              <a:rPr lang="ru-RU" dirty="0">
                <a:solidFill>
                  <a:srgbClr val="7030A0"/>
                </a:solidFill>
              </a:rPr>
              <a:t>Y-</a:t>
            </a:r>
            <a:r>
              <a:rPr lang="ru-RU" dirty="0" err="1">
                <a:solidFill>
                  <a:srgbClr val="7030A0"/>
                </a:solidFill>
              </a:rPr>
              <a:t>fast</a:t>
            </a:r>
            <a:r>
              <a:rPr lang="ru-RU" dirty="0"/>
              <a:t>- и </a:t>
            </a:r>
            <a:r>
              <a:rPr lang="ru-RU" dirty="0" err="1">
                <a:solidFill>
                  <a:srgbClr val="7030A0"/>
                </a:solidFill>
              </a:rPr>
              <a:t>Fusio</a:t>
            </a:r>
            <a:r>
              <a:rPr lang="ru-RU" dirty="0" err="1"/>
              <a:t>n</a:t>
            </a:r>
            <a:r>
              <a:rPr lang="ru-RU" dirty="0"/>
              <a:t>-деревья, у которых в оценках временной сложности появляется двойной логарифм.</a:t>
            </a:r>
          </a:p>
        </p:txBody>
      </p:sp>
    </p:spTree>
    <p:extLst>
      <p:ext uri="{BB962C8B-B14F-4D97-AF65-F5344CB8AC3E}">
        <p14:creationId xmlns:p14="http://schemas.microsoft.com/office/powerpoint/2010/main" val="2099223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064368" y="2271608"/>
            <a:ext cx="1006326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/>
              <a:t>Разрешение коллизий </a:t>
            </a:r>
            <a:r>
              <a:rPr lang="ru-RU" sz="3200" b="1" dirty="0"/>
              <a:t>методом</a:t>
            </a:r>
            <a:r>
              <a:rPr lang="ru-RU" sz="3200" dirty="0"/>
              <a:t> </a:t>
            </a:r>
            <a:r>
              <a:rPr lang="ru-RU" sz="3200" b="1" dirty="0"/>
              <a:t>открытой адресации</a:t>
            </a:r>
          </a:p>
          <a:p>
            <a:pPr algn="ctr"/>
            <a:r>
              <a:rPr lang="ru-RU" sz="3200" b="1" dirty="0"/>
              <a:t> </a:t>
            </a:r>
            <a:r>
              <a:rPr lang="ru-RU" sz="3200" dirty="0"/>
              <a:t>(англ. </a:t>
            </a:r>
            <a:r>
              <a:rPr lang="en-US" sz="3200" dirty="0"/>
              <a:t>open addressing)</a:t>
            </a:r>
            <a:r>
              <a:rPr lang="ru-RU" sz="32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179874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445477" y="810758"/>
            <a:ext cx="1174652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В линейном массиве хранятся непосредственно ключи, а не заголовки связных списков.</a:t>
            </a:r>
          </a:p>
        </p:txBody>
      </p:sp>
      <p:graphicFrame>
        <p:nvGraphicFramePr>
          <p:cNvPr id="15" name="Таблица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9233575"/>
              </p:ext>
            </p:extLst>
          </p:nvPr>
        </p:nvGraphicFramePr>
        <p:xfrm>
          <a:off x="2172677" y="1752879"/>
          <a:ext cx="7299569" cy="13889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99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21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77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99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99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99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995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995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2995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2995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694453">
                <a:tc>
                  <a:txBody>
                    <a:bodyPr/>
                    <a:lstStyle/>
                    <a:p>
                      <a:pPr algn="ctr"/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4453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38</a:t>
                      </a:r>
                      <a:endParaRPr lang="ru-RU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27</a:t>
                      </a:r>
                      <a:endParaRPr lang="ru-RU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ru-RU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ru-RU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ru-RU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67</a:t>
                      </a:r>
                      <a:endParaRPr lang="ru-RU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29</a:t>
                      </a:r>
                      <a:endParaRPr lang="ru-RU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C2F6BBEF-D955-4310-9FB5-7F2D09664AEA}"/>
              </a:ext>
            </a:extLst>
          </p:cNvPr>
          <p:cNvSpPr/>
          <p:nvPr/>
        </p:nvSpPr>
        <p:spPr>
          <a:xfrm>
            <a:off x="445477" y="3898016"/>
            <a:ext cx="1059660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В каждой ячейке массива разрешено хранить только один элемент.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DF03BF-8290-494A-B42E-C90B47ED9C52}"/>
              </a:ext>
            </a:extLst>
          </p:cNvPr>
          <p:cNvSpPr txBox="1"/>
          <p:nvPr/>
        </p:nvSpPr>
        <p:spPr>
          <a:xfrm>
            <a:off x="445477" y="4740719"/>
            <a:ext cx="61311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/>
              <a:t>Что делать, если произошла коллизия?</a:t>
            </a:r>
          </a:p>
        </p:txBody>
      </p:sp>
    </p:spTree>
    <p:extLst>
      <p:ext uri="{BB962C8B-B14F-4D97-AF65-F5344CB8AC3E}">
        <p14:creationId xmlns:p14="http://schemas.microsoft.com/office/powerpoint/2010/main" val="2915135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02440" y="749251"/>
            <a:ext cx="738712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/>
              <a:t>Последовательность проб </a:t>
            </a:r>
          </a:p>
          <a:p>
            <a:pPr algn="ctr"/>
            <a:r>
              <a:rPr lang="ru-RU" sz="2400" dirty="0"/>
              <a:t>(англ. </a:t>
            </a:r>
            <a:r>
              <a:rPr lang="ru-RU" sz="2400" dirty="0" err="1"/>
              <a:t>probe</a:t>
            </a:r>
            <a:r>
              <a:rPr lang="ru-RU" sz="2400" dirty="0"/>
              <a:t> </a:t>
            </a:r>
            <a:r>
              <a:rPr lang="ru-RU" sz="2400" dirty="0" err="1"/>
              <a:t>sequence</a:t>
            </a:r>
            <a:r>
              <a:rPr lang="ru-RU" sz="2400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рямоугольник 2"/>
              <p:cNvSpPr/>
              <p:nvPr/>
            </p:nvSpPr>
            <p:spPr>
              <a:xfrm>
                <a:off x="883092" y="1798083"/>
                <a:ext cx="11119438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sz="2400" dirty="0"/>
                  <a:t>Обозначим через </a:t>
                </a:r>
                <a14:m>
                  <m:oMath xmlns:m="http://schemas.openxmlformats.org/officeDocument/2006/math">
                    <m:r>
                      <a:rPr lang="ru-RU" sz="2400" b="1" i="1" dirty="0" smtClean="0">
                        <a:latin typeface="Cambria Math" panose="02040503050406030204" pitchFamily="18" charset="0"/>
                      </a:rPr>
                      <m:t>𝒉</m:t>
                    </m:r>
                    <m:r>
                      <a:rPr lang="ru-RU" sz="2400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sz="2400" b="1" i="1" dirty="0" err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ru-RU" sz="2400" b="1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ru-RU" sz="2400" b="1" i="1" dirty="0" err="1">
                        <a:latin typeface="Cambria Math" panose="02040503050406030204" pitchFamily="18" charset="0"/>
                      </a:rPr>
                      <m:t>𝒊</m:t>
                    </m:r>
                    <m:r>
                      <a:rPr lang="ru-RU" sz="2400" b="1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sz="2400" b="1" dirty="0">
                    <a:solidFill>
                      <a:schemeClr val="accent6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ru-RU" sz="2400" dirty="0"/>
                  <a:t>номер ячейки в массиве, к которой следует обращаться на </a:t>
                </a:r>
                <a14:m>
                  <m:oMath xmlns:m="http://schemas.openxmlformats.org/officeDocument/2006/math">
                    <m:r>
                      <a:rPr lang="ru-RU" sz="2400" b="1" i="1" dirty="0" smtClean="0"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ru-RU" sz="2400" dirty="0"/>
                  <a:t>-й попытке при выполнении операций с ключом </a:t>
                </a:r>
                <a14:m>
                  <m:oMath xmlns:m="http://schemas.openxmlformats.org/officeDocument/2006/math">
                    <m:r>
                      <a:rPr lang="ru-RU" sz="2400" b="1" i="1" dirty="0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ru-RU" sz="2400" dirty="0"/>
                  <a:t>. </a:t>
                </a:r>
              </a:p>
            </p:txBody>
          </p:sp>
        </mc:Choice>
        <mc:Fallback xmlns="">
          <p:sp>
            <p:nvSpPr>
              <p:cNvPr id="3" name="Прямоугольник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092" y="1798083"/>
                <a:ext cx="11119438" cy="830997"/>
              </a:xfrm>
              <a:prstGeom prst="rect">
                <a:avLst/>
              </a:prstGeom>
              <a:blipFill>
                <a:blip r:embed="rId2"/>
                <a:stretch>
                  <a:fillRect l="-877" t="-5882" b="-16176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/>
              <p:cNvSpPr/>
              <p:nvPr/>
            </p:nvSpPr>
            <p:spPr>
              <a:xfrm>
                <a:off x="990599" y="4169757"/>
                <a:ext cx="10284416" cy="19389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sz="2400" dirty="0"/>
                  <a:t>Последовательность проб для ключа </a:t>
                </a:r>
                <a14:m>
                  <m:oMath xmlns:m="http://schemas.openxmlformats.org/officeDocument/2006/math">
                    <m:r>
                      <a:rPr lang="ru-RU" sz="2400" b="1" i="1" dirty="0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ru-RU" sz="2400" dirty="0"/>
                  <a:t> получается такой: </a:t>
                </a:r>
              </a:p>
              <a:p>
                <a:pPr lvl="1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b="1" i="1" dirty="0" smtClean="0">
                          <a:latin typeface="Cambria Math" panose="02040503050406030204" pitchFamily="18" charset="0"/>
                        </a:rPr>
                        <m:t>𝒉</m:t>
                      </m:r>
                      <m:r>
                        <a:rPr lang="ru-RU" sz="2400" b="1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RU" sz="2400" b="1" i="1" dirty="0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ru-RU" sz="2400" b="1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ru-RU" sz="2400" b="1" i="1" dirty="0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ru-RU" sz="2400" b="1" i="1" dirty="0" smtClean="0">
                          <a:latin typeface="Cambria Math" panose="02040503050406030204" pitchFamily="18" charset="0"/>
                        </a:rPr>
                        <m:t>), </m:t>
                      </m:r>
                    </m:oMath>
                  </m:oMathPara>
                </a14:m>
                <a:endParaRPr lang="ru-RU" sz="2400" b="1" dirty="0">
                  <a:latin typeface="Consolas" panose="020B0609020204030204" pitchFamily="49" charset="0"/>
                </a:endParaRPr>
              </a:p>
              <a:p>
                <a:pPr lvl="1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b="1" i="1" dirty="0" smtClean="0">
                          <a:latin typeface="Cambria Math" panose="02040503050406030204" pitchFamily="18" charset="0"/>
                        </a:rPr>
                        <m:t>𝒉</m:t>
                      </m:r>
                      <m:r>
                        <a:rPr lang="ru-RU" sz="2400" b="1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RU" sz="2400" b="1" i="1" dirty="0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ru-RU" sz="2400" b="1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ru-RU" sz="2400" b="1" i="1" dirty="0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ru-RU" sz="2400" b="1" i="1" dirty="0" smtClean="0">
                          <a:latin typeface="Cambria Math" panose="02040503050406030204" pitchFamily="18" charset="0"/>
                        </a:rPr>
                        <m:t>), </m:t>
                      </m:r>
                    </m:oMath>
                  </m:oMathPara>
                </a14:m>
                <a:endParaRPr lang="ru-RU" sz="2400" b="1" dirty="0">
                  <a:latin typeface="Consolas" panose="020B0609020204030204" pitchFamily="49" charset="0"/>
                </a:endParaRPr>
              </a:p>
              <a:p>
                <a:pPr lvl="1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b="1" i="1" dirty="0" smtClean="0">
                          <a:latin typeface="Cambria Math" panose="02040503050406030204" pitchFamily="18" charset="0"/>
                        </a:rPr>
                        <m:t>𝒉</m:t>
                      </m:r>
                      <m:r>
                        <a:rPr lang="ru-RU" sz="2400" b="1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RU" sz="2400" b="1" i="1" dirty="0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ru-RU" sz="2400" b="1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ru-RU" sz="2400" b="1" i="1" dirty="0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ru-RU" sz="2400" b="1" i="1" dirty="0" smtClean="0">
                          <a:latin typeface="Cambria Math" panose="02040503050406030204" pitchFamily="18" charset="0"/>
                        </a:rPr>
                        <m:t>), </m:t>
                      </m:r>
                    </m:oMath>
                  </m:oMathPara>
                </a14:m>
                <a:endParaRPr lang="ru-RU" sz="2400" b="1" dirty="0">
                  <a:latin typeface="Consolas" panose="020B0609020204030204" pitchFamily="49" charset="0"/>
                </a:endParaRPr>
              </a:p>
              <a:p>
                <a:pPr lvl="1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b="1" i="1" dirty="0" smtClean="0">
                          <a:latin typeface="Cambria Math" panose="02040503050406030204" pitchFamily="18" charset="0"/>
                        </a:rPr>
                        <m:t>… </m:t>
                      </m:r>
                    </m:oMath>
                  </m:oMathPara>
                </a14:m>
                <a:endParaRPr lang="ru-RU" sz="2400" b="1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599" y="4169757"/>
                <a:ext cx="10284416" cy="1938992"/>
              </a:xfrm>
              <a:prstGeom prst="rect">
                <a:avLst/>
              </a:prstGeom>
              <a:blipFill>
                <a:blip r:embed="rId3"/>
                <a:stretch>
                  <a:fillRect l="-889" t="-2516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F29E334-9A5F-4A62-A610-04B06A11517F}"/>
                  </a:ext>
                </a:extLst>
              </p:cNvPr>
              <p:cNvSpPr txBox="1"/>
              <p:nvPr/>
            </p:nvSpPr>
            <p:spPr>
              <a:xfrm>
                <a:off x="912399" y="3168586"/>
                <a:ext cx="10650415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ru-RU" sz="2400" dirty="0"/>
                  <a:t>Будем нумеровать попытки с </a:t>
                </a:r>
                <a14:m>
                  <m:oMath xmlns:m="http://schemas.openxmlformats.org/officeDocument/2006/math">
                    <m:r>
                      <a:rPr lang="ru-RU" sz="2400" b="1" i="1" dirty="0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ru-RU" sz="2400" b="1" dirty="0"/>
                  <a:t> </a:t>
                </a:r>
                <a:r>
                  <a:rPr lang="ru-RU" sz="2400" dirty="0"/>
                  <a:t>для каждого вновь поступающего элемента. 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F29E334-9A5F-4A62-A610-04B06A1151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399" y="3168586"/>
                <a:ext cx="10650415" cy="461665"/>
              </a:xfrm>
              <a:prstGeom prst="rect">
                <a:avLst/>
              </a:prstGeom>
              <a:blipFill>
                <a:blip r:embed="rId4"/>
                <a:stretch>
                  <a:fillRect l="-916" t="-10526" b="-28947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933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1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/>
              <p:cNvSpPr/>
              <p:nvPr/>
            </p:nvSpPr>
            <p:spPr>
              <a:xfrm>
                <a:off x="730691" y="736581"/>
                <a:ext cx="11119439" cy="19389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ru-RU" sz="2400" dirty="0"/>
                  <a:t>Для успешной работы алгоритмов поиска последовательность проб должна быть такой, чтобы в результате </a:t>
                </a:r>
                <a14:m>
                  <m:oMath xmlns:m="http://schemas.openxmlformats.org/officeDocument/2006/math">
                    <m:r>
                      <a:rPr lang="ru-RU" sz="2400" b="1" i="1" dirty="0" smtClean="0">
                        <a:latin typeface="Cambria Math" panose="02040503050406030204" pitchFamily="18" charset="0"/>
                      </a:rPr>
                      <m:t>𝑴</m:t>
                    </m:r>
                  </m:oMath>
                </a14:m>
                <a:r>
                  <a:rPr lang="ru-RU" sz="2400" b="1" dirty="0">
                    <a:latin typeface="Consolas" panose="020B0609020204030204" pitchFamily="49" charset="0"/>
                  </a:rPr>
                  <a:t> </a:t>
                </a:r>
                <a:r>
                  <a:rPr lang="ru-RU" sz="2400" dirty="0"/>
                  <a:t>проб все ячейки хеш-таблицы оказались просмотренными ровно по одному разу в каком-либо порядке: </a:t>
                </a:r>
              </a:p>
              <a:p>
                <a:pPr algn="just"/>
                <a:endParaRPr lang="en-US" sz="2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b="0" i="1" dirty="0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ru-RU" sz="2400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ru-RU" sz="2400" b="0" i="1" dirty="0" smtClean="0">
                          <a:latin typeface="Cambria Math" panose="02040503050406030204" pitchFamily="18" charset="0"/>
                        </a:rPr>
                        <m:t> ∈ </m:t>
                      </m:r>
                      <m:r>
                        <a:rPr lang="ru-RU" sz="2400" b="0" i="1" dirty="0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ru-RU" sz="2400" b="0" i="1" dirty="0" smtClean="0"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ru-RU" sz="2400" b="0" i="1" dirty="0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ru-RU" sz="24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RU" sz="2400" b="0" i="1" dirty="0" err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ru-RU" sz="2400" b="0" i="1" dirty="0" err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ru-RU" sz="2400" b="0" i="1" dirty="0" err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ru-RU" sz="2400" b="0" i="1" dirty="0" smtClean="0">
                          <a:latin typeface="Cambria Math" panose="02040503050406030204" pitchFamily="18" charset="0"/>
                        </a:rPr>
                        <m:t>) | </m:t>
                      </m:r>
                      <m:r>
                        <a:rPr lang="ru-RU" sz="2400" b="0" i="1" dirty="0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ru-RU" sz="2400" b="0" i="1" dirty="0" smtClean="0">
                          <a:latin typeface="Cambria Math" panose="02040503050406030204" pitchFamily="18" charset="0"/>
                        </a:rPr>
                        <m:t> = 0,1,…,</m:t>
                      </m:r>
                      <m:r>
                        <a:rPr lang="ru-RU" sz="2400" b="0" i="1" dirty="0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ru-RU" sz="2400" b="0" i="1" dirty="0" smtClean="0">
                          <a:latin typeface="Cambria Math" panose="02040503050406030204" pitchFamily="18" charset="0"/>
                        </a:rPr>
                        <m:t> − 1} = {0,1,…,</m:t>
                      </m:r>
                      <m:r>
                        <a:rPr lang="ru-RU" sz="2400" b="0" i="1" dirty="0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ru-RU" sz="2400" b="0" i="1" dirty="0" smtClean="0">
                          <a:latin typeface="Cambria Math" panose="02040503050406030204" pitchFamily="18" charset="0"/>
                        </a:rPr>
                        <m:t> − 1}. </m:t>
                      </m:r>
                    </m:oMath>
                  </m:oMathPara>
                </a14:m>
                <a:endParaRPr lang="ru-RU" sz="24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691" y="736581"/>
                <a:ext cx="11119439" cy="1938992"/>
              </a:xfrm>
              <a:prstGeom prst="rect">
                <a:avLst/>
              </a:prstGeom>
              <a:blipFill>
                <a:blip r:embed="rId2"/>
                <a:stretch>
                  <a:fillRect l="-877" t="-2516" r="-822" b="-3459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Прямоугольник 6"/>
          <p:cNvSpPr/>
          <p:nvPr/>
        </p:nvSpPr>
        <p:spPr>
          <a:xfrm>
            <a:off x="859644" y="3198167"/>
            <a:ext cx="825225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/>
              <a:t>Широко используются три вида последовательностей проб: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2942174" y="3766639"/>
            <a:ext cx="19661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sz="2400" dirty="0"/>
              <a:t>линейная</a:t>
            </a:r>
            <a:r>
              <a:rPr lang="en-US" sz="2400" dirty="0"/>
              <a:t>;</a:t>
            </a:r>
            <a:endParaRPr lang="ru-RU" sz="2400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2942173" y="4157386"/>
            <a:ext cx="246579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ru-RU" sz="2400" dirty="0"/>
              <a:t>квадратичная</a:t>
            </a:r>
            <a:r>
              <a:rPr lang="en-US" sz="2400" dirty="0"/>
              <a:t>;</a:t>
            </a:r>
            <a:endParaRPr lang="ru-RU" sz="2400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2936779" y="4548133"/>
            <a:ext cx="369127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 startAt="3"/>
            </a:pPr>
            <a:r>
              <a:rPr lang="ru-RU" sz="2400" dirty="0"/>
              <a:t>двойное хеширование</a:t>
            </a:r>
            <a:r>
              <a:rPr lang="en-US" sz="2400" dirty="0"/>
              <a:t>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093629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27100" y="326282"/>
            <a:ext cx="41156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/>
              <a:t>Линейное пробирование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929983" y="2672569"/>
            <a:ext cx="1058809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Прямоугольник 10"/>
              <p:cNvSpPr/>
              <p:nvPr/>
            </p:nvSpPr>
            <p:spPr>
              <a:xfrm>
                <a:off x="842060" y="1718462"/>
                <a:ext cx="10983514" cy="23083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ru-RU" sz="2400" dirty="0"/>
                  <a:t>Ячейки хеш-таблицы последовательно просматриваются с некоторым фиксированным интервалом </a:t>
                </a:r>
                <a14:m>
                  <m:oMath xmlns:m="http://schemas.openxmlformats.org/officeDocument/2006/math">
                    <m:r>
                      <a:rPr lang="ru-RU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ru-RU" sz="2400" dirty="0"/>
                  <a:t> между ячейками: </a:t>
                </a:r>
              </a:p>
              <a:p>
                <a:pPr algn="just"/>
                <a:endParaRPr lang="ru-RU" sz="2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ru-RU" sz="24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RU" sz="24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ru-RU" sz="24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ru-RU" sz="24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ru-RU" sz="24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 = (</m:t>
                      </m:r>
                      <m:r>
                        <a:rPr lang="ru-RU" sz="24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ru-RU" sz="24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′(</m:t>
                      </m:r>
                      <m:r>
                        <a:rPr lang="ru-RU" sz="24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ru-RU" sz="24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 + </m:t>
                      </m:r>
                      <m:r>
                        <a:rPr lang="ru-RU" sz="24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ru-RU" sz="2400" b="0" i="1" dirty="0" err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·</m:t>
                      </m:r>
                      <m:r>
                        <a:rPr lang="ru-RU" sz="2400" b="0" i="1" dirty="0" err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ru-RU" sz="2400" b="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 </m:t>
                      </m:r>
                      <m:r>
                        <m:rPr>
                          <m:sty m:val="p"/>
                        </m:rPr>
                        <a:rPr lang="ru-RU" sz="2400" b="0" i="0" dirty="0" err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ru-RU" sz="2400" b="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RU" sz="2400" b="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ru-RU" sz="2400" b="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ru-RU" sz="2400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  <a:p>
                <a:pPr algn="ctr"/>
                <a:endParaRPr lang="ru-RU" sz="2400" b="1" dirty="0"/>
              </a:p>
              <a:p>
                <a:r>
                  <a:rPr lang="ru-RU" sz="2400" dirty="0"/>
                  <a:t>где </a:t>
                </a:r>
                <a14:m>
                  <m:oMath xmlns:m="http://schemas.openxmlformats.org/officeDocument/2006/math">
                    <m:r>
                      <a:rPr lang="ru-RU" sz="2400" b="0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ru-RU" sz="2400" b="0" i="1" dirty="0" smtClean="0">
                        <a:latin typeface="Cambria Math" panose="02040503050406030204" pitchFamily="18" charset="0"/>
                      </a:rPr>
                      <m:t>′(</m:t>
                    </m:r>
                    <m:r>
                      <a:rPr lang="ru-RU" sz="2400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sz="2400" b="0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ru-RU" sz="2400" dirty="0"/>
                  <a:t>— некоторая хеш-функция. </a:t>
                </a:r>
              </a:p>
            </p:txBody>
          </p:sp>
        </mc:Choice>
        <mc:Fallback xmlns="">
          <p:sp>
            <p:nvSpPr>
              <p:cNvPr id="11" name="Прямоугольник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060" y="1718462"/>
                <a:ext cx="10983514" cy="2308324"/>
              </a:xfrm>
              <a:prstGeom prst="rect">
                <a:avLst/>
              </a:prstGeom>
              <a:blipFill>
                <a:blip r:embed="rId2"/>
                <a:stretch>
                  <a:fillRect l="-832" t="-2111" r="-888" b="-5013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99888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Прямоугольник 1"/>
              <p:cNvSpPr/>
              <p:nvPr/>
            </p:nvSpPr>
            <p:spPr>
              <a:xfrm>
                <a:off x="1799528" y="369820"/>
                <a:ext cx="5061107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dirty="0"/>
                  <a:t> 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ru-RU" sz="2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sz="2800" i="1" dirty="0" err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sz="2800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ru-RU" sz="2800" i="1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ru-RU" sz="2800" i="1" dirty="0">
                        <a:latin typeface="Cambria Math" panose="02040503050406030204" pitchFamily="18" charset="0"/>
                      </a:rPr>
                      <m:t>)=(</m:t>
                    </m:r>
                    <m:r>
                      <a:rPr lang="ru-RU" sz="28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sz="2800" i="1" dirty="0">
                        <a:latin typeface="Cambria Math" panose="02040503050406030204" pitchFamily="18" charset="0"/>
                      </a:rPr>
                      <m:t>+2·</m:t>
                    </m:r>
                    <m:r>
                      <a:rPr lang="ru-RU" sz="2800" i="1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ru-RU" sz="2800" i="1" dirty="0">
                        <a:latin typeface="Cambria Math" panose="02040503050406030204" pitchFamily="18" charset="0"/>
                      </a:rPr>
                      <m:t>) </m:t>
                    </m:r>
                    <m:r>
                      <a:rPr lang="ru-RU" sz="2800" i="1" dirty="0" err="1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ru-RU" sz="2800" i="1" dirty="0">
                        <a:latin typeface="Cambria Math" panose="02040503050406030204" pitchFamily="18" charset="0"/>
                      </a:rPr>
                      <m:t> 10</m:t>
                    </m:r>
                  </m:oMath>
                </a14:m>
                <a:endParaRPr lang="ru-RU" sz="28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" name="Прямоугольник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9528" y="369820"/>
                <a:ext cx="5061107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рямоугольник 2"/>
              <p:cNvSpPr/>
              <p:nvPr/>
            </p:nvSpPr>
            <p:spPr>
              <a:xfrm>
                <a:off x="492210" y="1443600"/>
                <a:ext cx="8696178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2"/>
                <a:r>
                  <a:rPr lang="ru-RU" sz="2400" dirty="0"/>
                  <a:t>Например, при </a:t>
                </a:r>
                <a14:m>
                  <m:oMath xmlns:m="http://schemas.openxmlformats.org/officeDocument/2006/math">
                    <m:r>
                      <a:rPr lang="ru-RU" sz="2400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sz="24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sz="2400" i="1" dirty="0">
                        <a:latin typeface="Cambria Math" panose="02040503050406030204" pitchFamily="18" charset="0"/>
                      </a:rPr>
                      <m:t>= 5</m:t>
                    </m:r>
                  </m:oMath>
                </a14:m>
                <a:r>
                  <a:rPr lang="ru-RU" sz="2400" dirty="0"/>
                  <a:t>, подставляя </a:t>
                </a:r>
                <a14:m>
                  <m:oMath xmlns:m="http://schemas.openxmlformats.org/officeDocument/2006/math">
                    <m:r>
                      <a:rPr lang="ru-RU" sz="24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ru-RU" sz="2400" dirty="0"/>
                  <a:t> от </a:t>
                </a:r>
                <a14:m>
                  <m:oMath xmlns:m="http://schemas.openxmlformats.org/officeDocument/2006/math">
                    <m:r>
                      <a:rPr lang="ru-RU" sz="240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ru-RU" sz="2400" dirty="0"/>
                  <a:t> до </a:t>
                </a:r>
                <a:r>
                  <a:rPr lang="ru-RU" sz="2400" dirty="0">
                    <a:latin typeface="Consolas" panose="020B0609020204030204" pitchFamily="49" charset="0"/>
                  </a:rPr>
                  <a:t>9</a:t>
                </a:r>
                <a:r>
                  <a:rPr lang="ru-RU" sz="2400" dirty="0"/>
                  <a:t>, будем получать индексы: </a:t>
                </a:r>
                <a14:m>
                  <m:oMath xmlns:m="http://schemas.openxmlformats.org/officeDocument/2006/math">
                    <m:r>
                      <a:rPr lang="ru-RU" sz="2400" i="1" dirty="0" smtClean="0">
                        <a:latin typeface="Cambria Math" panose="02040503050406030204" pitchFamily="18" charset="0"/>
                      </a:rPr>
                      <m:t>5,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sz="2400" i="1" dirty="0" smtClean="0">
                        <a:latin typeface="Cambria Math" panose="02040503050406030204" pitchFamily="18" charset="0"/>
                      </a:rPr>
                      <m:t>7,9,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sz="2400" i="1" dirty="0" smtClean="0">
                        <a:latin typeface="Cambria Math" panose="02040503050406030204" pitchFamily="18" charset="0"/>
                      </a:rPr>
                      <m:t>1,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sz="2400" i="1" dirty="0" smtClean="0">
                        <a:latin typeface="Cambria Math" panose="02040503050406030204" pitchFamily="18" charset="0"/>
                      </a:rPr>
                      <m:t>3,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sz="2400" i="1" dirty="0" smtClean="0">
                        <a:latin typeface="Cambria Math" panose="02040503050406030204" pitchFamily="18" charset="0"/>
                      </a:rPr>
                      <m:t>5,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sz="2400" i="1" dirty="0" smtClean="0">
                        <a:latin typeface="Cambria Math" panose="02040503050406030204" pitchFamily="18" charset="0"/>
                      </a:rPr>
                      <m:t>7,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sz="2400" i="1" dirty="0" smtClean="0">
                        <a:latin typeface="Cambria Math" panose="02040503050406030204" pitchFamily="18" charset="0"/>
                      </a:rPr>
                      <m:t>9,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sz="2400" i="1" dirty="0" smtClean="0">
                        <a:latin typeface="Cambria Math" panose="02040503050406030204" pitchFamily="18" charset="0"/>
                      </a:rPr>
                      <m:t>1,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sz="2400" i="1" dirty="0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ru-RU" sz="2400" dirty="0">
                    <a:latin typeface="Consolas" panose="020B0609020204030204" pitchFamily="49" charset="0"/>
                  </a:rPr>
                  <a:t> </a:t>
                </a:r>
              </a:p>
              <a:p>
                <a:pPr lvl="2"/>
                <a:r>
                  <a:rPr lang="ru-RU" sz="2400" dirty="0"/>
                  <a:t>в результате чётные позиции оказываются не посещены. </a:t>
                </a:r>
              </a:p>
            </p:txBody>
          </p:sp>
        </mc:Choice>
        <mc:Fallback xmlns="">
          <p:sp>
            <p:nvSpPr>
              <p:cNvPr id="3" name="Прямоугольник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210" y="1443600"/>
                <a:ext cx="8696178" cy="1200329"/>
              </a:xfrm>
              <a:prstGeom prst="rect">
                <a:avLst/>
              </a:prstGeom>
              <a:blipFill>
                <a:blip r:embed="rId3"/>
                <a:stretch>
                  <a:fillRect t="-4061" b="-10660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Прямоугольник 3"/>
          <p:cNvSpPr/>
          <p:nvPr/>
        </p:nvSpPr>
        <p:spPr>
          <a:xfrm>
            <a:off x="430193" y="390444"/>
            <a:ext cx="13260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/>
              <a:t>Функция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 6"/>
              <p:cNvSpPr/>
              <p:nvPr/>
            </p:nvSpPr>
            <p:spPr>
              <a:xfrm>
                <a:off x="492210" y="4387627"/>
                <a:ext cx="6502479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/>
                <a:r>
                  <a:rPr lang="ru-RU" sz="2400" dirty="0"/>
                  <a:t>Например, при </a:t>
                </a:r>
                <a14:m>
                  <m:oMath xmlns:m="http://schemas.openxmlformats.org/officeDocument/2006/math">
                    <m:r>
                      <a:rPr lang="ru-RU" sz="24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sz="2400" i="1" dirty="0" smtClean="0">
                        <a:latin typeface="Cambria Math" panose="02040503050406030204" pitchFamily="18" charset="0"/>
                      </a:rPr>
                      <m:t> = 5</m:t>
                    </m:r>
                  </m:oMath>
                </a14:m>
                <a:r>
                  <a:rPr lang="ru-RU" sz="2400" dirty="0"/>
                  <a:t>, подставляя </a:t>
                </a:r>
                <a14:m>
                  <m:oMath xmlns:m="http://schemas.openxmlformats.org/officeDocument/2006/math">
                    <m:r>
                      <a:rPr lang="ru-RU" sz="2400" i="1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ru-RU" sz="2400" dirty="0"/>
                  <a:t> от </a:t>
                </a:r>
                <a14:m>
                  <m:oMath xmlns:m="http://schemas.openxmlformats.org/officeDocument/2006/math">
                    <m:r>
                      <a:rPr lang="ru-RU" sz="2400" i="1" dirty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ru-RU" sz="2400" dirty="0"/>
                  <a:t> до </a:t>
                </a:r>
                <a:r>
                  <a:rPr lang="ru-RU" sz="2400" dirty="0">
                    <a:latin typeface="Consolas" panose="020B0609020204030204" pitchFamily="49" charset="0"/>
                  </a:rPr>
                  <a:t>9</a:t>
                </a:r>
                <a:r>
                  <a:rPr lang="ru-RU" sz="2400" dirty="0"/>
                  <a:t>, получим каждый индекс ровно один раз: </a:t>
                </a:r>
              </a:p>
              <a:p>
                <a:pPr lvl="1"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sz="2400" i="1" dirty="0" smtClean="0">
                          <a:latin typeface="Cambria Math" panose="02040503050406030204" pitchFamily="18" charset="0"/>
                        </a:rPr>
                        <m:t>5,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RU" sz="2400" i="1" dirty="0" smtClean="0">
                          <a:latin typeface="Cambria Math" panose="02040503050406030204" pitchFamily="18" charset="0"/>
                        </a:rPr>
                        <m:t>8,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RU" sz="2400" i="1" dirty="0" smtClean="0">
                          <a:latin typeface="Cambria Math" panose="02040503050406030204" pitchFamily="18" charset="0"/>
                        </a:rPr>
                        <m:t>1,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RU" sz="2400" i="1" dirty="0" smtClean="0">
                          <a:latin typeface="Cambria Math" panose="02040503050406030204" pitchFamily="18" charset="0"/>
                        </a:rPr>
                        <m:t>4,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RU" sz="2400" i="1" dirty="0" smtClean="0">
                          <a:latin typeface="Cambria Math" panose="02040503050406030204" pitchFamily="18" charset="0"/>
                        </a:rPr>
                        <m:t>7,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RU" sz="2400" i="1" dirty="0" smtClean="0">
                          <a:latin typeface="Cambria Math" panose="02040503050406030204" pitchFamily="18" charset="0"/>
                        </a:rPr>
                        <m:t>0,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RU" sz="2400" i="1" dirty="0" smtClean="0">
                          <a:latin typeface="Cambria Math" panose="02040503050406030204" pitchFamily="18" charset="0"/>
                        </a:rPr>
                        <m:t>3,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RU" sz="2400" i="1" dirty="0" smtClean="0">
                          <a:latin typeface="Cambria Math" panose="02040503050406030204" pitchFamily="18" charset="0"/>
                        </a:rPr>
                        <m:t>6,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RU" sz="2400" i="1" dirty="0" smtClean="0">
                          <a:latin typeface="Cambria Math" panose="02040503050406030204" pitchFamily="18" charset="0"/>
                        </a:rPr>
                        <m:t>9,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RU" sz="2400" i="1" dirty="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ru-RU" sz="24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7" name="Прямоуголь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210" y="4387627"/>
                <a:ext cx="6502479" cy="1200329"/>
              </a:xfrm>
              <a:prstGeom prst="rect">
                <a:avLst/>
              </a:prstGeom>
              <a:blipFill>
                <a:blip r:embed="rId4"/>
                <a:stretch>
                  <a:fillRect t="-4061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Прямоугольник 7"/>
              <p:cNvSpPr/>
              <p:nvPr/>
            </p:nvSpPr>
            <p:spPr>
              <a:xfrm>
                <a:off x="1971011" y="3060396"/>
                <a:ext cx="6382876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dirty="0"/>
                  <a:t>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ru-RU" sz="2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sz="2800" i="1" dirty="0" err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sz="2800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ru-RU" sz="2800" i="1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ru-RU" sz="2800" i="1" dirty="0">
                        <a:latin typeface="Cambria Math" panose="02040503050406030204" pitchFamily="18" charset="0"/>
                      </a:rPr>
                      <m:t>)=(</m:t>
                    </m:r>
                    <m:r>
                      <a:rPr lang="ru-RU" sz="28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sz="2800" i="1" dirty="0">
                        <a:latin typeface="Cambria Math" panose="02040503050406030204" pitchFamily="18" charset="0"/>
                      </a:rPr>
                      <m:t>+3·</m:t>
                    </m:r>
                    <m:r>
                      <a:rPr lang="ru-RU" sz="2800" i="1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ru-RU" sz="2800" i="1" dirty="0">
                        <a:latin typeface="Cambria Math" panose="02040503050406030204" pitchFamily="18" charset="0"/>
                      </a:rPr>
                      <m:t>) </m:t>
                    </m:r>
                    <m:r>
                      <a:rPr lang="ru-RU" sz="2800" i="1" dirty="0" err="1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ru-RU" sz="2800" i="1" dirty="0">
                        <a:latin typeface="Cambria Math" panose="02040503050406030204" pitchFamily="18" charset="0"/>
                      </a:rPr>
                      <m:t> 10</m:t>
                    </m:r>
                  </m:oMath>
                </a14:m>
                <a:endParaRPr lang="ru-RU" sz="28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8" name="Прямоугольник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1011" y="3060396"/>
                <a:ext cx="6382876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Прямая соединительная линия 10"/>
          <p:cNvCxnSpPr/>
          <p:nvPr/>
        </p:nvCxnSpPr>
        <p:spPr>
          <a:xfrm>
            <a:off x="302201" y="2894256"/>
            <a:ext cx="11528981" cy="94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F0DC3DC-C887-42E9-8486-90CFFEE2C6E4}"/>
              </a:ext>
            </a:extLst>
          </p:cNvPr>
          <p:cNvSpPr txBox="1"/>
          <p:nvPr/>
        </p:nvSpPr>
        <p:spPr>
          <a:xfrm>
            <a:off x="445607" y="879307"/>
            <a:ext cx="79218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rgbClr val="FF0000"/>
                </a:solidFill>
              </a:rPr>
              <a:t>НЕ ПОДХОДИТ </a:t>
            </a:r>
            <a:r>
              <a:rPr lang="ru-RU" sz="2400" dirty="0"/>
              <a:t>в качестве последовательности проб.</a:t>
            </a:r>
            <a:endParaRPr lang="ru-BY" sz="2400" dirty="0"/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34379FA0-4E18-4D36-973E-227451D97D2E}"/>
              </a:ext>
            </a:extLst>
          </p:cNvPr>
          <p:cNvSpPr/>
          <p:nvPr/>
        </p:nvSpPr>
        <p:spPr>
          <a:xfrm>
            <a:off x="492210" y="3108938"/>
            <a:ext cx="13260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/>
              <a:t>Функция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77079ED-B952-4109-A8E9-106F9BA04503}"/>
              </a:ext>
            </a:extLst>
          </p:cNvPr>
          <p:cNvSpPr txBox="1"/>
          <p:nvPr/>
        </p:nvSpPr>
        <p:spPr>
          <a:xfrm>
            <a:off x="0" y="3558039"/>
            <a:ext cx="798450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ru-RU" sz="2400" b="1" dirty="0">
                <a:solidFill>
                  <a:srgbClr val="FF0000"/>
                </a:solidFill>
              </a:rPr>
              <a:t>ПОДХОДИТ </a:t>
            </a:r>
            <a:r>
              <a:rPr lang="ru-RU" sz="2400" dirty="0"/>
              <a:t>в качестве последовательности проб</a:t>
            </a:r>
            <a:endParaRPr lang="ru-BY" sz="2400" dirty="0"/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F1F91875-C43E-8204-4F21-58D10728C1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1177173"/>
              </p:ext>
            </p:extLst>
          </p:nvPr>
        </p:nvGraphicFramePr>
        <p:xfrm>
          <a:off x="8939814" y="930881"/>
          <a:ext cx="3063239" cy="115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63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56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70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63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632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632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632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632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0632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0632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07909">
                <a:tc>
                  <a:txBody>
                    <a:bodyPr/>
                    <a:lstStyle/>
                    <a:p>
                      <a:pPr algn="ctr"/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212">
                <a:tc>
                  <a:txBody>
                    <a:bodyPr/>
                    <a:lstStyle/>
                    <a:p>
                      <a:pPr algn="ctr"/>
                      <a:endParaRPr lang="ru-RU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B05B9B59-4A3F-A693-3083-B5CC35F3D2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5693067"/>
              </p:ext>
            </p:extLst>
          </p:nvPr>
        </p:nvGraphicFramePr>
        <p:xfrm>
          <a:off x="8074119" y="4387627"/>
          <a:ext cx="3063239" cy="115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63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56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70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63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632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632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632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632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0632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0632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07909">
                <a:tc>
                  <a:txBody>
                    <a:bodyPr/>
                    <a:lstStyle/>
                    <a:p>
                      <a:pPr algn="ctr"/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212">
                <a:tc>
                  <a:txBody>
                    <a:bodyPr/>
                    <a:lstStyle/>
                    <a:p>
                      <a:pPr algn="ctr"/>
                      <a:endParaRPr lang="ru-RU" sz="2800" b="1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800" b="1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800" b="1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800" b="1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800" b="1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800" b="1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800" b="1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800" b="1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800" b="1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800" b="1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1510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8" grpId="0"/>
      <p:bldP spid="18" grpId="0"/>
      <p:bldP spid="19" grpId="0"/>
      <p:bldP spid="2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C6AF9420-4F30-4096-816E-C24DB64A2BFD}"/>
              </a:ext>
            </a:extLst>
          </p:cNvPr>
          <p:cNvSpPr/>
          <p:nvPr/>
        </p:nvSpPr>
        <p:spPr>
          <a:xfrm>
            <a:off x="522960" y="1307964"/>
            <a:ext cx="13228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/>
              <a:t>Теорема</a:t>
            </a:r>
            <a:endParaRPr lang="en-US" sz="2400" b="1" dirty="0"/>
          </a:p>
        </p:txBody>
      </p:sp>
      <p:cxnSp>
        <p:nvCxnSpPr>
          <p:cNvPr id="3" name="Прямая соединительная линия 2">
            <a:extLst>
              <a:ext uri="{FF2B5EF4-FFF2-40B4-BE49-F238E27FC236}">
                <a16:creationId xmlns:a16="http://schemas.microsoft.com/office/drawing/2014/main" id="{9E41963F-A7FE-47D5-9B16-E4FA65BFB3BE}"/>
              </a:ext>
            </a:extLst>
          </p:cNvPr>
          <p:cNvCxnSpPr>
            <a:cxnSpLocks/>
          </p:cNvCxnSpPr>
          <p:nvPr/>
        </p:nvCxnSpPr>
        <p:spPr>
          <a:xfrm>
            <a:off x="1184390" y="1769629"/>
            <a:ext cx="0" cy="120032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Прямоугольник 3">
                <a:extLst>
                  <a:ext uri="{FF2B5EF4-FFF2-40B4-BE49-F238E27FC236}">
                    <a16:creationId xmlns:a16="http://schemas.microsoft.com/office/drawing/2014/main" id="{D9BAA6DA-03A0-4528-93D5-CCFC836EE749}"/>
                  </a:ext>
                </a:extLst>
              </p:cNvPr>
              <p:cNvSpPr/>
              <p:nvPr/>
            </p:nvSpPr>
            <p:spPr>
              <a:xfrm>
                <a:off x="1344278" y="1769629"/>
                <a:ext cx="10283371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ru-RU" sz="2400" dirty="0"/>
                  <a:t>Для того чтобы в ходе </a:t>
                </a:r>
                <a14:m>
                  <m:oMath xmlns:m="http://schemas.openxmlformats.org/officeDocument/2006/math">
                    <m:r>
                      <a:rPr lang="ru-RU" sz="2400" b="1" i="1" dirty="0" smtClean="0">
                        <a:latin typeface="Cambria Math" panose="02040503050406030204" pitchFamily="18" charset="0"/>
                      </a:rPr>
                      <m:t>𝑴</m:t>
                    </m:r>
                  </m:oMath>
                </a14:m>
                <a:r>
                  <a:rPr lang="ru-RU" sz="2400" dirty="0"/>
                  <a:t> проб все ячейки таблицы оказались просмотренными по одному разу, необходимо и достаточно, чтобы число </a:t>
                </a:r>
                <a14:m>
                  <m:oMath xmlns:m="http://schemas.openxmlformats.org/officeDocument/2006/math">
                    <m:r>
                      <a:rPr lang="ru-RU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ru-RU" sz="2400" dirty="0"/>
                  <a:t> было взаимно простым с размером хеш-таблицы </a:t>
                </a:r>
                <a14:m>
                  <m:oMath xmlns:m="http://schemas.openxmlformats.org/officeDocument/2006/math">
                    <m:r>
                      <a:rPr lang="ru-RU" sz="2400" b="1" i="1" dirty="0">
                        <a:latin typeface="Cambria Math" panose="02040503050406030204" pitchFamily="18" charset="0"/>
                      </a:rPr>
                      <m:t>𝑴</m:t>
                    </m:r>
                  </m:oMath>
                </a14:m>
                <a:r>
                  <a:rPr lang="ru-RU" sz="2400" dirty="0"/>
                  <a:t>.</a:t>
                </a:r>
              </a:p>
            </p:txBody>
          </p:sp>
        </mc:Choice>
        <mc:Fallback xmlns="">
          <p:sp>
            <p:nvSpPr>
              <p:cNvPr id="4" name="Прямоугольник 3">
                <a:extLst>
                  <a:ext uri="{FF2B5EF4-FFF2-40B4-BE49-F238E27FC236}">
                    <a16:creationId xmlns:a16="http://schemas.microsoft.com/office/drawing/2014/main" id="{D9BAA6DA-03A0-4528-93D5-CCFC836EE7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4278" y="1769629"/>
                <a:ext cx="10283371" cy="1200329"/>
              </a:xfrm>
              <a:prstGeom prst="rect">
                <a:avLst/>
              </a:prstGeom>
              <a:blipFill>
                <a:blip r:embed="rId2"/>
                <a:stretch>
                  <a:fillRect l="-949" t="-4061" r="-949" b="-10660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>
                <a:extLst>
                  <a:ext uri="{FF2B5EF4-FFF2-40B4-BE49-F238E27FC236}">
                    <a16:creationId xmlns:a16="http://schemas.microsoft.com/office/drawing/2014/main" id="{E285970F-5359-49A1-958E-95A54227CF28}"/>
                  </a:ext>
                </a:extLst>
              </p:cNvPr>
              <p:cNvSpPr/>
              <p:nvPr/>
            </p:nvSpPr>
            <p:spPr>
              <a:xfrm>
                <a:off x="1088553" y="3764933"/>
                <a:ext cx="9476349" cy="13234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ru-RU" sz="2400" dirty="0"/>
                  <a:t>В простейшем случае можно взять единицу в качестве константы </a:t>
                </a:r>
                <a14:m>
                  <m:oMath xmlns:m="http://schemas.openxmlformats.org/officeDocument/2006/math">
                    <m:r>
                      <a:rPr lang="ru-RU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ru-RU" sz="2400" b="1" dirty="0">
                    <a:latin typeface="Consolas" panose="020B0609020204030204" pitchFamily="49" charset="0"/>
                  </a:rPr>
                  <a:t> </a:t>
                </a:r>
                <a:endParaRPr lang="en-US" sz="2400" b="1" dirty="0">
                  <a:latin typeface="Consolas" panose="020B0609020204030204" pitchFamily="49" charset="0"/>
                </a:endParaRPr>
              </a:p>
              <a:p>
                <a:pPr algn="ctr"/>
                <a:endParaRPr lang="ru-RU" sz="2800" b="1" dirty="0">
                  <a:latin typeface="Consolas" panose="020B0609020204030204" pitchFamily="49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dirty="0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ru-RU" sz="28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RU" sz="2800" b="0" i="1" dirty="0" err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ru-RU" sz="2800" b="0" i="1" dirty="0" err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ru-RU" sz="2800" b="0" i="1" dirty="0" err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ru-RU" sz="2800" b="0" i="1" dirty="0"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lang="en-US" sz="2800" b="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sz="2800" b="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RU" sz="2800" b="0" i="1" dirty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ru-RU" sz="2800" b="0" i="1" dirty="0">
                          <a:latin typeface="Cambria Math" panose="02040503050406030204" pitchFamily="18" charset="0"/>
                        </a:rPr>
                        <m:t>′(</m:t>
                      </m:r>
                      <m:r>
                        <a:rPr lang="ru-RU" sz="2800" b="0" i="1" dirty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ru-RU" sz="2800" b="0" i="1" dirty="0"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ru-RU" sz="2800" b="0" i="1" dirty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ru-RU" sz="2800" b="0" i="1" dirty="0">
                          <a:latin typeface="Cambria Math" panose="02040503050406030204" pitchFamily="18" charset="0"/>
                        </a:rPr>
                        <m:t>) </m:t>
                      </m:r>
                      <m:r>
                        <m:rPr>
                          <m:sty m:val="p"/>
                        </m:rPr>
                        <a:rPr lang="ru-RU" sz="2800" b="0" i="0" dirty="0" err="1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ru-RU" sz="2800" b="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RU" sz="2800" b="0" i="1" dirty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ru-RU" sz="28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" name="Прямоугольник 4">
                <a:extLst>
                  <a:ext uri="{FF2B5EF4-FFF2-40B4-BE49-F238E27FC236}">
                    <a16:creationId xmlns:a16="http://schemas.microsoft.com/office/drawing/2014/main" id="{E285970F-5359-49A1-958E-95A54227CF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8553" y="3764933"/>
                <a:ext cx="9476349" cy="1323439"/>
              </a:xfrm>
              <a:prstGeom prst="rect">
                <a:avLst/>
              </a:prstGeom>
              <a:blipFill>
                <a:blip r:embed="rId3"/>
                <a:stretch>
                  <a:fillRect t="-3687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8B2A358-CDBD-450A-A8C3-BE3FC1EE9C24}"/>
                  </a:ext>
                </a:extLst>
              </p:cNvPr>
              <p:cNvSpPr txBox="1"/>
              <p:nvPr/>
            </p:nvSpPr>
            <p:spPr>
              <a:xfrm>
                <a:off x="2219785" y="510367"/>
                <a:ext cx="613116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ru-RU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ru-RU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RU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ru-RU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ru-RU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ru-RU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 = (</m:t>
                      </m:r>
                      <m:r>
                        <a:rPr lang="ru-RU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ru-RU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′(</m:t>
                      </m:r>
                      <m:r>
                        <a:rPr lang="ru-RU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ru-RU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 + </m:t>
                      </m:r>
                      <m:r>
                        <a:rPr lang="ru-RU" sz="28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ru-RU" sz="2800" b="0" i="1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·</m:t>
                      </m:r>
                      <m:r>
                        <a:rPr lang="ru-RU" sz="2800" b="0" i="1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ru-RU" sz="2800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 </m:t>
                      </m:r>
                      <m:r>
                        <m:rPr>
                          <m:sty m:val="p"/>
                        </m:rPr>
                        <a:rPr lang="ru-RU" sz="2800" b="0" i="0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ru-RU" sz="2800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RU" sz="2800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ru-RU" sz="2800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ru-RU" sz="28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8B2A358-CDBD-450A-A8C3-BE3FC1EE9C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9785" y="510367"/>
                <a:ext cx="6131168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4396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30691" y="1711277"/>
            <a:ext cx="1058809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рямоугольник 2"/>
              <p:cNvSpPr/>
              <p:nvPr/>
            </p:nvSpPr>
            <p:spPr>
              <a:xfrm>
                <a:off x="417462" y="1872020"/>
                <a:ext cx="11416611" cy="498598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b="1" dirty="0"/>
                  <a:t>Доказательство. </a:t>
                </a:r>
              </a:p>
              <a:p>
                <a:pPr lvl="1"/>
                <a:r>
                  <a:rPr lang="ru-RU" sz="2000" dirty="0"/>
                  <a:t>Воспользуемся сведениями из элементарной теории чисел. </a:t>
                </a:r>
              </a:p>
              <a:p>
                <a:pPr lvl="1" algn="just"/>
                <a:r>
                  <a:rPr lang="ru-RU" sz="2000" u="sng" dirty="0"/>
                  <a:t>Докажем необходимость</a:t>
                </a:r>
              </a:p>
              <a:p>
                <a:pPr lvl="2" algn="just"/>
                <a:r>
                  <a:rPr lang="ru-RU" sz="2000" dirty="0"/>
                  <a:t>Пусть </a:t>
                </a:r>
                <a14:m>
                  <m:oMath xmlns:m="http://schemas.openxmlformats.org/officeDocument/2006/math">
                    <m:r>
                      <a:rPr lang="ru-RU" sz="2000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ru-RU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sz="20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sz="20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ru-RU" sz="200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ru-RU" sz="20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sz="2000" dirty="0"/>
                  <a:t> пробегает все значения от </a:t>
                </a:r>
                <a14:m>
                  <m:oMath xmlns:m="http://schemas.openxmlformats.org/officeDocument/2006/math">
                    <m:r>
                      <a:rPr lang="ru-RU" sz="200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ru-RU" sz="2000" dirty="0"/>
                  <a:t> до </a:t>
                </a:r>
                <a14:m>
                  <m:oMath xmlns:m="http://schemas.openxmlformats.org/officeDocument/2006/math">
                    <m:r>
                      <a:rPr lang="ru-RU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ru-RU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− 1</m:t>
                    </m:r>
                  </m:oMath>
                </a14:m>
                <a:r>
                  <a:rPr lang="ru-RU" sz="2000" dirty="0"/>
                  <a:t>. Значит, для любого </a:t>
                </a:r>
                <a14:m>
                  <m:oMath xmlns:m="http://schemas.openxmlformats.org/officeDocument/2006/math">
                    <m:r>
                      <a:rPr lang="ru-RU" sz="2000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ru-RU" sz="2000" dirty="0"/>
                  <a:t> найдётся такой индекс </a:t>
                </a:r>
                <a14:m>
                  <m:oMath xmlns:m="http://schemas.openxmlformats.org/officeDocument/2006/math">
                    <m:r>
                      <a:rPr lang="ru-RU" sz="2000" i="1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ru-RU" sz="2000" dirty="0"/>
                  <a:t>, что </a:t>
                </a:r>
                <a14:m>
                  <m:oMath xmlns:m="http://schemas.openxmlformats.org/officeDocument/2006/math">
                    <m:r>
                      <a:rPr lang="ru-RU" sz="20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𝒄</m:t>
                    </m:r>
                    <m:r>
                      <a:rPr lang="ru-RU" sz="2000" i="1" dirty="0">
                        <a:latin typeface="Cambria Math" panose="02040503050406030204" pitchFamily="18" charset="0"/>
                      </a:rPr>
                      <m:t> · </m:t>
                    </m:r>
                    <m:r>
                      <a:rPr lang="ru-RU" sz="2000" i="1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ru-RU" sz="2000" i="1" dirty="0">
                        <a:latin typeface="Cambria Math" panose="02040503050406030204" pitchFamily="18" charset="0"/>
                      </a:rPr>
                      <m:t> ≡ </m:t>
                    </m:r>
                    <m:r>
                      <a:rPr lang="ru-RU" sz="200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ru-RU" sz="2000" i="1" dirty="0"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ru-RU" sz="2000" i="0" dirty="0" err="1">
                        <a:latin typeface="Cambria Math" panose="02040503050406030204" pitchFamily="18" charset="0"/>
                      </a:rPr>
                      <m:t>mod</m:t>
                    </m:r>
                    <m:r>
                      <a:rPr lang="ru-RU" sz="20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sz="2000" i="1" dirty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ru-RU" sz="20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sz="2000" dirty="0"/>
                  <a:t>. В частности, это верно для </a:t>
                </a:r>
                <a14:m>
                  <m:oMath xmlns:m="http://schemas.openxmlformats.org/officeDocument/2006/math">
                    <m:r>
                      <a:rPr lang="ru-RU" sz="200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ru-RU" sz="2000" i="1" dirty="0" smtClean="0">
                        <a:latin typeface="Cambria Math" panose="02040503050406030204" pitchFamily="18" charset="0"/>
                      </a:rPr>
                      <m:t> = 1</m:t>
                    </m:r>
                  </m:oMath>
                </a14:m>
                <a:r>
                  <a:rPr lang="ru-RU" sz="2000" dirty="0"/>
                  <a:t>. Следовательно, есть такое </a:t>
                </a:r>
                <a14:m>
                  <m:oMath xmlns:m="http://schemas.openxmlformats.org/officeDocument/2006/math">
                    <m:r>
                      <a:rPr lang="ru-RU" sz="2000" i="1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ru-RU" sz="2000" dirty="0"/>
                  <a:t>, что </a:t>
                </a:r>
                <a14:m>
                  <m:oMath xmlns:m="http://schemas.openxmlformats.org/officeDocument/2006/math">
                    <m:r>
                      <a:rPr lang="ru-RU" sz="20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𝒄</m:t>
                    </m:r>
                    <m:r>
                      <a:rPr lang="ru-RU" sz="2000" i="1" dirty="0">
                        <a:latin typeface="Cambria Math" panose="02040503050406030204" pitchFamily="18" charset="0"/>
                      </a:rPr>
                      <m:t> · </m:t>
                    </m:r>
                    <m:r>
                      <a:rPr lang="ru-RU" sz="2000" i="1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ru-RU" sz="2000" i="1" dirty="0">
                        <a:latin typeface="Cambria Math" panose="02040503050406030204" pitchFamily="18" charset="0"/>
                      </a:rPr>
                      <m:t> ≡ </m:t>
                    </m:r>
                  </m:oMath>
                </a14:m>
                <a:r>
                  <a:rPr lang="ru-RU" sz="2000" dirty="0"/>
                  <a:t> 1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sz="2000" dirty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ru-RU" sz="20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sz="2000" i="1" dirty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ru-RU" sz="2000" dirty="0"/>
                  <a:t>), или, другими словами, </a:t>
                </a:r>
                <a14:m>
                  <m:oMath xmlns:m="http://schemas.openxmlformats.org/officeDocument/2006/math">
                    <m:r>
                      <a:rPr lang="ru-RU" sz="20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𝒄</m:t>
                    </m:r>
                    <m:r>
                      <a:rPr lang="ru-RU" sz="20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sz="2000" i="1" dirty="0">
                        <a:latin typeface="Cambria Math" panose="02040503050406030204" pitchFamily="18" charset="0"/>
                      </a:rPr>
                      <m:t>· </m:t>
                    </m:r>
                    <m:r>
                      <a:rPr lang="ru-RU" sz="2000" i="1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ru-RU" sz="2000" i="1" dirty="0">
                        <a:latin typeface="Cambria Math" panose="02040503050406030204" pitchFamily="18" charset="0"/>
                      </a:rPr>
                      <m:t> − 1 </m:t>
                    </m:r>
                  </m:oMath>
                </a14:m>
                <a:r>
                  <a:rPr lang="ru-RU" sz="2000" dirty="0"/>
                  <a:t>делится на </a:t>
                </a:r>
                <a14:m>
                  <m:oMath xmlns:m="http://schemas.openxmlformats.org/officeDocument/2006/math">
                    <m:r>
                      <a:rPr lang="ru-RU" sz="2000" i="1" dirty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ru-RU" sz="20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2000" dirty="0"/>
                  <a:t>. Пусть </a:t>
                </a:r>
                <a14:m>
                  <m:oMath xmlns:m="http://schemas.openxmlformats.org/officeDocument/2006/math">
                    <m:r>
                      <a:rPr lang="ru-RU" sz="2000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ru-RU" sz="2000" dirty="0"/>
                  <a:t> — общий делитель чисел </a:t>
                </a:r>
                <a14:m>
                  <m:oMath xmlns:m="http://schemas.openxmlformats.org/officeDocument/2006/math">
                    <m:r>
                      <a:rPr lang="ru-RU" sz="20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ru-RU" sz="2000" dirty="0"/>
                  <a:t> и </a:t>
                </a:r>
                <a14:m>
                  <m:oMath xmlns:m="http://schemas.openxmlformats.org/officeDocument/2006/math">
                    <m:r>
                      <a:rPr lang="ru-RU" sz="2000" i="1" dirty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ru-RU" sz="2000" dirty="0"/>
                  <a:t>. Тогда число 1 также вынуждено делиться на </a:t>
                </a:r>
                <a14:m>
                  <m:oMath xmlns:m="http://schemas.openxmlformats.org/officeDocument/2006/math">
                    <m:r>
                      <a:rPr lang="ru-RU" sz="2000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ru-RU" sz="2000" dirty="0"/>
                  <a:t>. Значит, </a:t>
                </a:r>
                <a14:m>
                  <m:oMath xmlns:m="http://schemas.openxmlformats.org/officeDocument/2006/math">
                    <m:r>
                      <a:rPr lang="ru-RU" sz="2000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ru-RU" sz="2000" i="1" dirty="0" smtClean="0">
                        <a:latin typeface="Cambria Math" panose="02040503050406030204" pitchFamily="18" charset="0"/>
                      </a:rPr>
                      <m:t> = ±1</m:t>
                    </m:r>
                  </m:oMath>
                </a14:m>
                <a:r>
                  <a:rPr lang="ru-RU" sz="2000" dirty="0"/>
                  <a:t>, т.е. числа </a:t>
                </a:r>
                <a14:m>
                  <m:oMath xmlns:m="http://schemas.openxmlformats.org/officeDocument/2006/math">
                    <m:r>
                      <a:rPr lang="ru-RU" sz="20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ru-RU" sz="2000" dirty="0"/>
                  <a:t> и </a:t>
                </a:r>
                <a14:m>
                  <m:oMath xmlns:m="http://schemas.openxmlformats.org/officeDocument/2006/math">
                    <m:r>
                      <a:rPr lang="ru-RU" sz="2000" i="1" dirty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ru-RU" sz="2000" dirty="0"/>
                  <a:t> взаимно просты и не могут иметь других общих делителей. </a:t>
                </a:r>
                <a:endParaRPr lang="ru-RU" sz="2000" u="sng" dirty="0"/>
              </a:p>
              <a:p>
                <a:pPr lvl="1" algn="just"/>
                <a:r>
                  <a:rPr lang="ru-RU" sz="2000" u="sng" dirty="0"/>
                  <a:t>Докажем достаточность</a:t>
                </a:r>
                <a:endParaRPr lang="ru-RU" sz="2000" dirty="0"/>
              </a:p>
              <a:p>
                <a:pPr lvl="2" algn="just"/>
                <a:r>
                  <a:rPr lang="ru-RU" sz="2000" dirty="0"/>
                  <a:t>Пусть числа </a:t>
                </a:r>
                <a14:m>
                  <m:oMath xmlns:m="http://schemas.openxmlformats.org/officeDocument/2006/math">
                    <m:r>
                      <a:rPr lang="ru-RU" sz="20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ru-RU" sz="2000" dirty="0"/>
                  <a:t> и </a:t>
                </a:r>
                <a14:m>
                  <m:oMath xmlns:m="http://schemas.openxmlformats.org/officeDocument/2006/math">
                    <m:r>
                      <a:rPr lang="ru-RU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ru-RU" sz="2000" dirty="0"/>
                  <a:t> взаимно просты. Предположим от противного, что при </a:t>
                </a:r>
                <a14:m>
                  <m:oMath xmlns:m="http://schemas.openxmlformats.org/officeDocument/2006/math">
                    <m:r>
                      <a:rPr lang="ru-RU" sz="20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ru-RU" sz="2000" dirty="0"/>
                  <a:t>-й и </a:t>
                </a:r>
                <a14:m>
                  <m:oMath xmlns:m="http://schemas.openxmlformats.org/officeDocument/2006/math">
                    <m:r>
                      <a:rPr lang="ru-RU" sz="200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ru-RU" sz="2000" dirty="0"/>
                  <a:t>-й пробах получаются одинаковые индексы: </a:t>
                </a:r>
                <a14:m>
                  <m:oMath xmlns:m="http://schemas.openxmlformats.org/officeDocument/2006/math">
                    <m:r>
                      <a:rPr lang="ru-RU" sz="2000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ru-RU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sz="20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sz="20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ru-RU" sz="200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ru-RU" sz="2000" i="1" dirty="0" smtClean="0">
                        <a:latin typeface="Cambria Math" panose="02040503050406030204" pitchFamily="18" charset="0"/>
                      </a:rPr>
                      <m:t>) = </m:t>
                    </m:r>
                    <m:r>
                      <a:rPr lang="ru-RU" sz="2000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ru-RU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sz="20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sz="20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ru-RU" sz="2000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ru-RU" sz="20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sz="2000" dirty="0"/>
                  <a:t>. Но это значит, что </a:t>
                </a:r>
                <a14:m>
                  <m:oMath xmlns:m="http://schemas.openxmlformats.org/officeDocument/2006/math">
                    <m:r>
                      <a:rPr lang="ru-RU" sz="20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𝒄</m:t>
                    </m:r>
                    <m:r>
                      <a:rPr lang="ru-RU" sz="2000" i="1" dirty="0">
                        <a:latin typeface="Cambria Math" panose="02040503050406030204" pitchFamily="18" charset="0"/>
                      </a:rPr>
                      <m:t> · </m:t>
                    </m:r>
                    <m:r>
                      <a:rPr lang="ru-RU" sz="2000" i="1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ru-RU" sz="2000" i="1" dirty="0">
                        <a:latin typeface="Cambria Math" panose="02040503050406030204" pitchFamily="18" charset="0"/>
                      </a:rPr>
                      <m:t> ≡ </m:t>
                    </m:r>
                    <m:r>
                      <a:rPr lang="ru-RU" sz="20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𝒄</m:t>
                    </m:r>
                    <m:r>
                      <a:rPr lang="ru-RU" sz="2000" i="1" dirty="0">
                        <a:latin typeface="Cambria Math" panose="02040503050406030204" pitchFamily="18" charset="0"/>
                      </a:rPr>
                      <m:t> · </m:t>
                    </m:r>
                    <m:r>
                      <a:rPr lang="ru-RU" sz="2000" i="1" dirty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ru-RU" sz="2000" i="1" dirty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ru-RU" sz="2000" i="1" dirty="0" err="1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ru-RU" sz="20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sz="2000" i="1" dirty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ru-RU" sz="2000" i="1" dirty="0" smtClean="0">
                        <a:latin typeface="Cambria Math" panose="02040503050406030204" pitchFamily="18" charset="0"/>
                      </a:rPr>
                      <m:t>), </m:t>
                    </m:r>
                  </m:oMath>
                </a14:m>
                <a:r>
                  <a:rPr lang="ru-RU" sz="2000" dirty="0"/>
                  <a:t>или </a:t>
                </a:r>
                <a14:m>
                  <m:oMath xmlns:m="http://schemas.openxmlformats.org/officeDocument/2006/math">
                    <m:r>
                      <a:rPr lang="ru-RU" sz="20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𝒄</m:t>
                    </m:r>
                    <m:r>
                      <a:rPr lang="ru-RU" sz="2000" i="1" dirty="0">
                        <a:latin typeface="Cambria Math" panose="02040503050406030204" pitchFamily="18" charset="0"/>
                      </a:rPr>
                      <m:t> ·(</m:t>
                    </m:r>
                    <m:r>
                      <a:rPr lang="ru-RU" sz="2000" i="1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ru-RU" sz="2000" i="1" dirty="0">
                        <a:latin typeface="Cambria Math" panose="02040503050406030204" pitchFamily="18" charset="0"/>
                      </a:rPr>
                      <m:t> − </m:t>
                    </m:r>
                    <m:r>
                      <a:rPr lang="ru-RU" sz="2000" i="1" dirty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ru-RU" sz="2000" i="1" dirty="0">
                        <a:latin typeface="Cambria Math" panose="02040503050406030204" pitchFamily="18" charset="0"/>
                      </a:rPr>
                      <m:t>) ≡ 0 (</m:t>
                    </m:r>
                    <m:r>
                      <a:rPr lang="ru-RU" sz="2000" i="1" dirty="0" err="1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ru-RU" sz="20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ru-RU" sz="2000" i="1" dirty="0" smtClean="0">
                        <a:latin typeface="Cambria Math" panose="02040503050406030204" pitchFamily="18" charset="0"/>
                      </a:rPr>
                      <m:t>). </m:t>
                    </m:r>
                  </m:oMath>
                </a14:m>
                <a:r>
                  <a:rPr lang="ru-RU" sz="2000" dirty="0"/>
                  <a:t>Отсюда следует, что разность </a:t>
                </a:r>
                <a14:m>
                  <m:oMath xmlns:m="http://schemas.openxmlformats.org/officeDocument/2006/math">
                    <m:r>
                      <a:rPr lang="ru-RU" sz="200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ru-RU" sz="2000" i="1" dirty="0" smtClean="0">
                        <a:latin typeface="Cambria Math" panose="02040503050406030204" pitchFamily="18" charset="0"/>
                      </a:rPr>
                      <m:t> − </m:t>
                    </m:r>
                    <m:r>
                      <a:rPr lang="ru-RU" sz="2000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ru-RU" sz="20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2000" dirty="0"/>
                  <a:t>делится на </a:t>
                </a:r>
                <a14:m>
                  <m:oMath xmlns:m="http://schemas.openxmlformats.org/officeDocument/2006/math">
                    <m:r>
                      <a:rPr lang="ru-RU" sz="2000" i="1" dirty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ru-RU" sz="2000" dirty="0"/>
                  <a:t> без остатка. Но раз номера попыток </a:t>
                </a:r>
                <a14:m>
                  <m:oMath xmlns:m="http://schemas.openxmlformats.org/officeDocument/2006/math">
                    <m:r>
                      <a:rPr lang="ru-RU" sz="200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ru-RU" sz="2000" i="1" dirty="0" smtClean="0">
                        <a:latin typeface="Cambria Math" panose="02040503050406030204" pitchFamily="18" charset="0"/>
                      </a:rPr>
                      <m:t> и </m:t>
                    </m:r>
                    <m:r>
                      <a:rPr lang="ru-RU" sz="2000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ru-RU" sz="20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2000" dirty="0"/>
                  <a:t>оба лежат на отрезке от </a:t>
                </a:r>
                <a14:m>
                  <m:oMath xmlns:m="http://schemas.openxmlformats.org/officeDocument/2006/math">
                    <m:r>
                      <a:rPr lang="ru-RU" sz="2000" i="1" dirty="0" smtClean="0">
                        <a:latin typeface="Cambria Math" panose="02040503050406030204" pitchFamily="18" charset="0"/>
                      </a:rPr>
                      <m:t>0 до </m:t>
                    </m:r>
                    <m:r>
                      <a:rPr lang="ru-RU" sz="2000" i="1" dirty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ru-RU" sz="20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sz="2000" i="1" dirty="0">
                        <a:latin typeface="Cambria Math" panose="02040503050406030204" pitchFamily="18" charset="0"/>
                      </a:rPr>
                      <m:t> − 1</m:t>
                    </m:r>
                  </m:oMath>
                </a14:m>
                <a:r>
                  <a:rPr lang="ru-RU" sz="2000" dirty="0"/>
                  <a:t>, то это возможно лишь в случае, когда </a:t>
                </a:r>
                <a14:m>
                  <m:oMath xmlns:m="http://schemas.openxmlformats.org/officeDocument/2006/math">
                    <m:r>
                      <a:rPr lang="ru-RU" sz="200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ru-RU" sz="2000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ru-RU" sz="200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ru-RU" sz="2000" dirty="0"/>
                  <a:t>. Противоречие. Значит, при всех попытках пробы получаются разными. Поскольку попыток всего </a:t>
                </a:r>
                <a14:m>
                  <m:oMath xmlns:m="http://schemas.openxmlformats.org/officeDocument/2006/math">
                    <m:r>
                      <a:rPr lang="ru-RU" sz="2000" i="1" dirty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ru-RU" sz="2000" dirty="0"/>
                  <a:t>, каждая ячейка будет учтена по одному разу.</a:t>
                </a:r>
              </a:p>
            </p:txBody>
          </p:sp>
        </mc:Choice>
        <mc:Fallback xmlns="">
          <p:sp>
            <p:nvSpPr>
              <p:cNvPr id="3" name="Прямоугольник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462" y="1872020"/>
                <a:ext cx="11416611" cy="4985980"/>
              </a:xfrm>
              <a:prstGeom prst="rect">
                <a:avLst/>
              </a:prstGeom>
              <a:blipFill>
                <a:blip r:embed="rId2"/>
                <a:stretch>
                  <a:fillRect l="-427" t="-611" r="-587" b="-1222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Прямоугольник 4"/>
          <p:cNvSpPr/>
          <p:nvPr/>
        </p:nvSpPr>
        <p:spPr>
          <a:xfrm>
            <a:off x="710529" y="205995"/>
            <a:ext cx="13228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/>
              <a:t>Теорема</a:t>
            </a:r>
            <a:endParaRPr lang="en-US" sz="2400" b="1" dirty="0"/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1371959" y="667660"/>
            <a:ext cx="0" cy="110477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Прямоугольник 10">
                <a:extLst>
                  <a:ext uri="{FF2B5EF4-FFF2-40B4-BE49-F238E27FC236}">
                    <a16:creationId xmlns:a16="http://schemas.microsoft.com/office/drawing/2014/main" id="{BAB9B550-1BD3-4EF2-87A9-6BFBAAF7D584}"/>
                  </a:ext>
                </a:extLst>
              </p:cNvPr>
              <p:cNvSpPr/>
              <p:nvPr/>
            </p:nvSpPr>
            <p:spPr>
              <a:xfrm>
                <a:off x="1531847" y="667660"/>
                <a:ext cx="10283371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ru-RU" sz="2400" dirty="0"/>
                  <a:t>Для того чтобы в ходе </a:t>
                </a:r>
                <a14:m>
                  <m:oMath xmlns:m="http://schemas.openxmlformats.org/officeDocument/2006/math">
                    <m:r>
                      <a:rPr lang="ru-RU" sz="2400" b="1" i="1" dirty="0" smtClean="0">
                        <a:latin typeface="Cambria Math" panose="02040503050406030204" pitchFamily="18" charset="0"/>
                      </a:rPr>
                      <m:t>𝑴</m:t>
                    </m:r>
                  </m:oMath>
                </a14:m>
                <a:r>
                  <a:rPr lang="ru-RU" sz="2400" dirty="0"/>
                  <a:t> проб все ячейки таблицы оказались просмотренными по одному разу, необходимо и достаточно, чтобы число </a:t>
                </a:r>
                <a14:m>
                  <m:oMath xmlns:m="http://schemas.openxmlformats.org/officeDocument/2006/math">
                    <m:r>
                      <a:rPr lang="ru-RU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ru-RU" sz="2400" dirty="0"/>
                  <a:t> было взаимно простым с размером хеш-таблицы </a:t>
                </a:r>
                <a14:m>
                  <m:oMath xmlns:m="http://schemas.openxmlformats.org/officeDocument/2006/math">
                    <m:r>
                      <a:rPr lang="ru-RU" sz="2400" b="1" i="1" dirty="0">
                        <a:latin typeface="Cambria Math" panose="02040503050406030204" pitchFamily="18" charset="0"/>
                      </a:rPr>
                      <m:t>𝑴</m:t>
                    </m:r>
                  </m:oMath>
                </a14:m>
                <a:r>
                  <a:rPr lang="ru-RU" sz="2400" dirty="0"/>
                  <a:t>.</a:t>
                </a:r>
              </a:p>
            </p:txBody>
          </p:sp>
        </mc:Choice>
        <mc:Fallback xmlns="">
          <p:sp>
            <p:nvSpPr>
              <p:cNvPr id="11" name="Прямоугольник 10">
                <a:extLst>
                  <a:ext uri="{FF2B5EF4-FFF2-40B4-BE49-F238E27FC236}">
                    <a16:creationId xmlns:a16="http://schemas.microsoft.com/office/drawing/2014/main" id="{BAB9B550-1BD3-4EF2-87A9-6BFBAAF7D5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1847" y="667660"/>
                <a:ext cx="10283371" cy="1200329"/>
              </a:xfrm>
              <a:prstGeom prst="rect">
                <a:avLst/>
              </a:prstGeom>
              <a:blipFill>
                <a:blip r:embed="rId3"/>
                <a:stretch>
                  <a:fillRect l="-889" t="-4082" r="-948" b="-11224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48272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95926" y="4386921"/>
            <a:ext cx="1132561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Недостаток</a:t>
            </a:r>
            <a:r>
              <a:rPr lang="ru-RU" dirty="0">
                <a:solidFill>
                  <a:srgbClr val="FF0000"/>
                </a:solidFill>
              </a:rPr>
              <a:t> </a:t>
            </a:r>
            <a:r>
              <a:rPr lang="ru-RU" dirty="0"/>
              <a:t>линейного пробирования проявляется в том, что на реальных данных часто образуются</a:t>
            </a:r>
            <a:r>
              <a:rPr lang="ru-RU" b="1" u="sng" dirty="0">
                <a:solidFill>
                  <a:srgbClr val="000000"/>
                </a:solidFill>
              </a:rPr>
              <a:t> кластеры из занятых ячеек</a:t>
            </a:r>
            <a:r>
              <a:rPr lang="ru-RU" dirty="0">
                <a:solidFill>
                  <a:srgbClr val="FF0000"/>
                </a:solidFill>
              </a:rPr>
              <a:t> </a:t>
            </a:r>
            <a:r>
              <a:rPr lang="ru-RU" dirty="0"/>
              <a:t>(длинные последовательности ячеек, идущих подряд). </a:t>
            </a:r>
          </a:p>
          <a:p>
            <a:pPr algn="just"/>
            <a:endParaRPr lang="ru-RU" dirty="0"/>
          </a:p>
          <a:p>
            <a:pPr algn="just"/>
            <a:r>
              <a:rPr lang="ru-RU" dirty="0"/>
              <a:t>При непрерывном расположении заполненных ячеек увеличивается время добавления нового элемента и других операций.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718178" y="342828"/>
            <a:ext cx="40282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Линейное пробирование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/>
              <p:cNvSpPr/>
              <p:nvPr/>
            </p:nvSpPr>
            <p:spPr>
              <a:xfrm>
                <a:off x="3308103" y="1065976"/>
                <a:ext cx="4848379" cy="46166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ru-RU" sz="24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RU" sz="2400" b="0" i="1" dirty="0" err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ru-RU" sz="2400" b="0" i="1" dirty="0" err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ru-RU" sz="2400" b="0" i="1" dirty="0" err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ru-RU" sz="2400" b="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 = (</m:t>
                      </m:r>
                      <m:r>
                        <a:rPr lang="ru-RU" sz="2400" b="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ru-RU" sz="2400" b="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′(</m:t>
                      </m:r>
                      <m:r>
                        <a:rPr lang="ru-RU" sz="2400" b="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ru-RU" sz="2400" b="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 + </m:t>
                      </m:r>
                      <m:r>
                        <a:rPr lang="ru-RU" sz="2400" b="0" i="1" dirty="0" err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ru-RU" sz="2400" b="0" i="1" dirty="0" err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·</m:t>
                      </m:r>
                      <m:r>
                        <a:rPr lang="ru-RU" sz="2400" b="0" i="1" dirty="0" err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ru-RU" sz="2400" b="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lang="ru-RU" sz="2400" b="0" i="1" dirty="0" err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ru-RU" sz="2400" b="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RU" sz="2400" b="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ru-RU" sz="2400" b="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ru-RU" sz="2400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8103" y="1065976"/>
                <a:ext cx="4848379" cy="461665"/>
              </a:xfrm>
              <a:prstGeom prst="rect">
                <a:avLst/>
              </a:prstGeom>
              <a:blipFill>
                <a:blip r:embed="rId2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D7110521-9F97-4577-BEBA-E1480B6B929D}"/>
              </a:ext>
            </a:extLst>
          </p:cNvPr>
          <p:cNvSpPr txBox="1"/>
          <p:nvPr/>
        </p:nvSpPr>
        <p:spPr>
          <a:xfrm>
            <a:off x="630848" y="1824748"/>
            <a:ext cx="1075519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1800" dirty="0"/>
              <a:t>Ячейки хеш-таблицы последовательно просматриваются с некоторым фиксированным интервалом c между ячейками: </a:t>
            </a:r>
          </a:p>
        </p:txBody>
      </p:sp>
      <p:graphicFrame>
        <p:nvGraphicFramePr>
          <p:cNvPr id="15" name="Таблица 15">
            <a:extLst>
              <a:ext uri="{FF2B5EF4-FFF2-40B4-BE49-F238E27FC236}">
                <a16:creationId xmlns:a16="http://schemas.microsoft.com/office/drawing/2014/main" id="{6589CD86-489B-49F8-8647-611040862D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7365857"/>
              </p:ext>
            </p:extLst>
          </p:nvPr>
        </p:nvGraphicFramePr>
        <p:xfrm>
          <a:off x="1978945" y="3089324"/>
          <a:ext cx="7320251" cy="3693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603">
                  <a:extLst>
                    <a:ext uri="{9D8B030D-6E8A-4147-A177-3AD203B41FA5}">
                      <a16:colId xmlns:a16="http://schemas.microsoft.com/office/drawing/2014/main" val="3621768557"/>
                    </a:ext>
                  </a:extLst>
                </a:gridCol>
                <a:gridCol w="430603">
                  <a:extLst>
                    <a:ext uri="{9D8B030D-6E8A-4147-A177-3AD203B41FA5}">
                      <a16:colId xmlns:a16="http://schemas.microsoft.com/office/drawing/2014/main" val="390052595"/>
                    </a:ext>
                  </a:extLst>
                </a:gridCol>
                <a:gridCol w="430603">
                  <a:extLst>
                    <a:ext uri="{9D8B030D-6E8A-4147-A177-3AD203B41FA5}">
                      <a16:colId xmlns:a16="http://schemas.microsoft.com/office/drawing/2014/main" val="2499314310"/>
                    </a:ext>
                  </a:extLst>
                </a:gridCol>
                <a:gridCol w="430603">
                  <a:extLst>
                    <a:ext uri="{9D8B030D-6E8A-4147-A177-3AD203B41FA5}">
                      <a16:colId xmlns:a16="http://schemas.microsoft.com/office/drawing/2014/main" val="3716453992"/>
                    </a:ext>
                  </a:extLst>
                </a:gridCol>
                <a:gridCol w="430603">
                  <a:extLst>
                    <a:ext uri="{9D8B030D-6E8A-4147-A177-3AD203B41FA5}">
                      <a16:colId xmlns:a16="http://schemas.microsoft.com/office/drawing/2014/main" val="3128056929"/>
                    </a:ext>
                  </a:extLst>
                </a:gridCol>
                <a:gridCol w="430603">
                  <a:extLst>
                    <a:ext uri="{9D8B030D-6E8A-4147-A177-3AD203B41FA5}">
                      <a16:colId xmlns:a16="http://schemas.microsoft.com/office/drawing/2014/main" val="4089119857"/>
                    </a:ext>
                  </a:extLst>
                </a:gridCol>
                <a:gridCol w="430603">
                  <a:extLst>
                    <a:ext uri="{9D8B030D-6E8A-4147-A177-3AD203B41FA5}">
                      <a16:colId xmlns:a16="http://schemas.microsoft.com/office/drawing/2014/main" val="2429266693"/>
                    </a:ext>
                  </a:extLst>
                </a:gridCol>
                <a:gridCol w="430603">
                  <a:extLst>
                    <a:ext uri="{9D8B030D-6E8A-4147-A177-3AD203B41FA5}">
                      <a16:colId xmlns:a16="http://schemas.microsoft.com/office/drawing/2014/main" val="2870597329"/>
                    </a:ext>
                  </a:extLst>
                </a:gridCol>
                <a:gridCol w="430603">
                  <a:extLst>
                    <a:ext uri="{9D8B030D-6E8A-4147-A177-3AD203B41FA5}">
                      <a16:colId xmlns:a16="http://schemas.microsoft.com/office/drawing/2014/main" val="161899938"/>
                    </a:ext>
                  </a:extLst>
                </a:gridCol>
                <a:gridCol w="430603">
                  <a:extLst>
                    <a:ext uri="{9D8B030D-6E8A-4147-A177-3AD203B41FA5}">
                      <a16:colId xmlns:a16="http://schemas.microsoft.com/office/drawing/2014/main" val="206668928"/>
                    </a:ext>
                  </a:extLst>
                </a:gridCol>
                <a:gridCol w="430603">
                  <a:extLst>
                    <a:ext uri="{9D8B030D-6E8A-4147-A177-3AD203B41FA5}">
                      <a16:colId xmlns:a16="http://schemas.microsoft.com/office/drawing/2014/main" val="3280754792"/>
                    </a:ext>
                  </a:extLst>
                </a:gridCol>
                <a:gridCol w="430603">
                  <a:extLst>
                    <a:ext uri="{9D8B030D-6E8A-4147-A177-3AD203B41FA5}">
                      <a16:colId xmlns:a16="http://schemas.microsoft.com/office/drawing/2014/main" val="5900085"/>
                    </a:ext>
                  </a:extLst>
                </a:gridCol>
                <a:gridCol w="430603">
                  <a:extLst>
                    <a:ext uri="{9D8B030D-6E8A-4147-A177-3AD203B41FA5}">
                      <a16:colId xmlns:a16="http://schemas.microsoft.com/office/drawing/2014/main" val="335814627"/>
                    </a:ext>
                  </a:extLst>
                </a:gridCol>
                <a:gridCol w="430603">
                  <a:extLst>
                    <a:ext uri="{9D8B030D-6E8A-4147-A177-3AD203B41FA5}">
                      <a16:colId xmlns:a16="http://schemas.microsoft.com/office/drawing/2014/main" val="3352149319"/>
                    </a:ext>
                  </a:extLst>
                </a:gridCol>
                <a:gridCol w="430603">
                  <a:extLst>
                    <a:ext uri="{9D8B030D-6E8A-4147-A177-3AD203B41FA5}">
                      <a16:colId xmlns:a16="http://schemas.microsoft.com/office/drawing/2014/main" val="992047022"/>
                    </a:ext>
                  </a:extLst>
                </a:gridCol>
                <a:gridCol w="430603">
                  <a:extLst>
                    <a:ext uri="{9D8B030D-6E8A-4147-A177-3AD203B41FA5}">
                      <a16:colId xmlns:a16="http://schemas.microsoft.com/office/drawing/2014/main" val="2766732964"/>
                    </a:ext>
                  </a:extLst>
                </a:gridCol>
                <a:gridCol w="430603">
                  <a:extLst>
                    <a:ext uri="{9D8B030D-6E8A-4147-A177-3AD203B41FA5}">
                      <a16:colId xmlns:a16="http://schemas.microsoft.com/office/drawing/2014/main" val="642122321"/>
                    </a:ext>
                  </a:extLst>
                </a:gridCol>
              </a:tblGrid>
              <a:tr h="369331">
                <a:tc>
                  <a:txBody>
                    <a:bodyPr/>
                    <a:lstStyle/>
                    <a:p>
                      <a:endParaRPr lang="ru-B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B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796538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7DD25E2-A8C7-475E-8FAD-F6C139C07796}"/>
                  </a:ext>
                </a:extLst>
              </p:cNvPr>
              <p:cNvSpPr txBox="1"/>
              <p:nvPr/>
            </p:nvSpPr>
            <p:spPr>
              <a:xfrm>
                <a:off x="848412" y="3059668"/>
                <a:ext cx="98412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ru-RU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ru-BY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7DD25E2-A8C7-475E-8FAD-F6C139C077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412" y="3059668"/>
                <a:ext cx="98412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8" name="Таблица 15">
            <a:extLst>
              <a:ext uri="{FF2B5EF4-FFF2-40B4-BE49-F238E27FC236}">
                <a16:creationId xmlns:a16="http://schemas.microsoft.com/office/drawing/2014/main" id="{FB8337B2-4EE5-4D62-B502-A4EC682FC7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2814590"/>
              </p:ext>
            </p:extLst>
          </p:nvPr>
        </p:nvGraphicFramePr>
        <p:xfrm>
          <a:off x="1978945" y="3628343"/>
          <a:ext cx="7320251" cy="3693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603">
                  <a:extLst>
                    <a:ext uri="{9D8B030D-6E8A-4147-A177-3AD203B41FA5}">
                      <a16:colId xmlns:a16="http://schemas.microsoft.com/office/drawing/2014/main" val="3621768557"/>
                    </a:ext>
                  </a:extLst>
                </a:gridCol>
                <a:gridCol w="430603">
                  <a:extLst>
                    <a:ext uri="{9D8B030D-6E8A-4147-A177-3AD203B41FA5}">
                      <a16:colId xmlns:a16="http://schemas.microsoft.com/office/drawing/2014/main" val="390052595"/>
                    </a:ext>
                  </a:extLst>
                </a:gridCol>
                <a:gridCol w="430603">
                  <a:extLst>
                    <a:ext uri="{9D8B030D-6E8A-4147-A177-3AD203B41FA5}">
                      <a16:colId xmlns:a16="http://schemas.microsoft.com/office/drawing/2014/main" val="2499314310"/>
                    </a:ext>
                  </a:extLst>
                </a:gridCol>
                <a:gridCol w="430603">
                  <a:extLst>
                    <a:ext uri="{9D8B030D-6E8A-4147-A177-3AD203B41FA5}">
                      <a16:colId xmlns:a16="http://schemas.microsoft.com/office/drawing/2014/main" val="3716453992"/>
                    </a:ext>
                  </a:extLst>
                </a:gridCol>
                <a:gridCol w="430603">
                  <a:extLst>
                    <a:ext uri="{9D8B030D-6E8A-4147-A177-3AD203B41FA5}">
                      <a16:colId xmlns:a16="http://schemas.microsoft.com/office/drawing/2014/main" val="3128056929"/>
                    </a:ext>
                  </a:extLst>
                </a:gridCol>
                <a:gridCol w="430603">
                  <a:extLst>
                    <a:ext uri="{9D8B030D-6E8A-4147-A177-3AD203B41FA5}">
                      <a16:colId xmlns:a16="http://schemas.microsoft.com/office/drawing/2014/main" val="4089119857"/>
                    </a:ext>
                  </a:extLst>
                </a:gridCol>
                <a:gridCol w="430603">
                  <a:extLst>
                    <a:ext uri="{9D8B030D-6E8A-4147-A177-3AD203B41FA5}">
                      <a16:colId xmlns:a16="http://schemas.microsoft.com/office/drawing/2014/main" val="2429266693"/>
                    </a:ext>
                  </a:extLst>
                </a:gridCol>
                <a:gridCol w="430603">
                  <a:extLst>
                    <a:ext uri="{9D8B030D-6E8A-4147-A177-3AD203B41FA5}">
                      <a16:colId xmlns:a16="http://schemas.microsoft.com/office/drawing/2014/main" val="2870597329"/>
                    </a:ext>
                  </a:extLst>
                </a:gridCol>
                <a:gridCol w="430603">
                  <a:extLst>
                    <a:ext uri="{9D8B030D-6E8A-4147-A177-3AD203B41FA5}">
                      <a16:colId xmlns:a16="http://schemas.microsoft.com/office/drawing/2014/main" val="161899938"/>
                    </a:ext>
                  </a:extLst>
                </a:gridCol>
                <a:gridCol w="430603">
                  <a:extLst>
                    <a:ext uri="{9D8B030D-6E8A-4147-A177-3AD203B41FA5}">
                      <a16:colId xmlns:a16="http://schemas.microsoft.com/office/drawing/2014/main" val="206668928"/>
                    </a:ext>
                  </a:extLst>
                </a:gridCol>
                <a:gridCol w="430603">
                  <a:extLst>
                    <a:ext uri="{9D8B030D-6E8A-4147-A177-3AD203B41FA5}">
                      <a16:colId xmlns:a16="http://schemas.microsoft.com/office/drawing/2014/main" val="3280754792"/>
                    </a:ext>
                  </a:extLst>
                </a:gridCol>
                <a:gridCol w="430603">
                  <a:extLst>
                    <a:ext uri="{9D8B030D-6E8A-4147-A177-3AD203B41FA5}">
                      <a16:colId xmlns:a16="http://schemas.microsoft.com/office/drawing/2014/main" val="5900085"/>
                    </a:ext>
                  </a:extLst>
                </a:gridCol>
                <a:gridCol w="430603">
                  <a:extLst>
                    <a:ext uri="{9D8B030D-6E8A-4147-A177-3AD203B41FA5}">
                      <a16:colId xmlns:a16="http://schemas.microsoft.com/office/drawing/2014/main" val="335814627"/>
                    </a:ext>
                  </a:extLst>
                </a:gridCol>
                <a:gridCol w="430603">
                  <a:extLst>
                    <a:ext uri="{9D8B030D-6E8A-4147-A177-3AD203B41FA5}">
                      <a16:colId xmlns:a16="http://schemas.microsoft.com/office/drawing/2014/main" val="3352149319"/>
                    </a:ext>
                  </a:extLst>
                </a:gridCol>
                <a:gridCol w="430603">
                  <a:extLst>
                    <a:ext uri="{9D8B030D-6E8A-4147-A177-3AD203B41FA5}">
                      <a16:colId xmlns:a16="http://schemas.microsoft.com/office/drawing/2014/main" val="992047022"/>
                    </a:ext>
                  </a:extLst>
                </a:gridCol>
                <a:gridCol w="430603">
                  <a:extLst>
                    <a:ext uri="{9D8B030D-6E8A-4147-A177-3AD203B41FA5}">
                      <a16:colId xmlns:a16="http://schemas.microsoft.com/office/drawing/2014/main" val="2766732964"/>
                    </a:ext>
                  </a:extLst>
                </a:gridCol>
                <a:gridCol w="430603">
                  <a:extLst>
                    <a:ext uri="{9D8B030D-6E8A-4147-A177-3AD203B41FA5}">
                      <a16:colId xmlns:a16="http://schemas.microsoft.com/office/drawing/2014/main" val="642122321"/>
                    </a:ext>
                  </a:extLst>
                </a:gridCol>
              </a:tblGrid>
              <a:tr h="369331">
                <a:tc>
                  <a:txBody>
                    <a:bodyPr/>
                    <a:lstStyle/>
                    <a:p>
                      <a:endParaRPr lang="ru-B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796538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1CA3DDF-01B3-4951-B34B-E98D125FB1C5}"/>
                  </a:ext>
                </a:extLst>
              </p:cNvPr>
              <p:cNvSpPr txBox="1"/>
              <p:nvPr/>
            </p:nvSpPr>
            <p:spPr>
              <a:xfrm>
                <a:off x="848412" y="3598687"/>
                <a:ext cx="98412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ru-RU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ru-BY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1CA3DDF-01B3-4951-B34B-E98D125FB1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412" y="3598687"/>
                <a:ext cx="98412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0" name="Таблица 15">
            <a:extLst>
              <a:ext uri="{FF2B5EF4-FFF2-40B4-BE49-F238E27FC236}">
                <a16:creationId xmlns:a16="http://schemas.microsoft.com/office/drawing/2014/main" id="{1B42D700-DCD7-443A-8B48-51C40761AC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4851169"/>
              </p:ext>
            </p:extLst>
          </p:nvPr>
        </p:nvGraphicFramePr>
        <p:xfrm>
          <a:off x="1978945" y="2595386"/>
          <a:ext cx="7320251" cy="3693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603">
                  <a:extLst>
                    <a:ext uri="{9D8B030D-6E8A-4147-A177-3AD203B41FA5}">
                      <a16:colId xmlns:a16="http://schemas.microsoft.com/office/drawing/2014/main" val="3621768557"/>
                    </a:ext>
                  </a:extLst>
                </a:gridCol>
                <a:gridCol w="430603">
                  <a:extLst>
                    <a:ext uri="{9D8B030D-6E8A-4147-A177-3AD203B41FA5}">
                      <a16:colId xmlns:a16="http://schemas.microsoft.com/office/drawing/2014/main" val="390052595"/>
                    </a:ext>
                  </a:extLst>
                </a:gridCol>
                <a:gridCol w="430603">
                  <a:extLst>
                    <a:ext uri="{9D8B030D-6E8A-4147-A177-3AD203B41FA5}">
                      <a16:colId xmlns:a16="http://schemas.microsoft.com/office/drawing/2014/main" val="2499314310"/>
                    </a:ext>
                  </a:extLst>
                </a:gridCol>
                <a:gridCol w="430603">
                  <a:extLst>
                    <a:ext uri="{9D8B030D-6E8A-4147-A177-3AD203B41FA5}">
                      <a16:colId xmlns:a16="http://schemas.microsoft.com/office/drawing/2014/main" val="3716453992"/>
                    </a:ext>
                  </a:extLst>
                </a:gridCol>
                <a:gridCol w="430603">
                  <a:extLst>
                    <a:ext uri="{9D8B030D-6E8A-4147-A177-3AD203B41FA5}">
                      <a16:colId xmlns:a16="http://schemas.microsoft.com/office/drawing/2014/main" val="3128056929"/>
                    </a:ext>
                  </a:extLst>
                </a:gridCol>
                <a:gridCol w="430603">
                  <a:extLst>
                    <a:ext uri="{9D8B030D-6E8A-4147-A177-3AD203B41FA5}">
                      <a16:colId xmlns:a16="http://schemas.microsoft.com/office/drawing/2014/main" val="4089119857"/>
                    </a:ext>
                  </a:extLst>
                </a:gridCol>
                <a:gridCol w="430603">
                  <a:extLst>
                    <a:ext uri="{9D8B030D-6E8A-4147-A177-3AD203B41FA5}">
                      <a16:colId xmlns:a16="http://schemas.microsoft.com/office/drawing/2014/main" val="2429266693"/>
                    </a:ext>
                  </a:extLst>
                </a:gridCol>
                <a:gridCol w="430603">
                  <a:extLst>
                    <a:ext uri="{9D8B030D-6E8A-4147-A177-3AD203B41FA5}">
                      <a16:colId xmlns:a16="http://schemas.microsoft.com/office/drawing/2014/main" val="2870597329"/>
                    </a:ext>
                  </a:extLst>
                </a:gridCol>
                <a:gridCol w="430603">
                  <a:extLst>
                    <a:ext uri="{9D8B030D-6E8A-4147-A177-3AD203B41FA5}">
                      <a16:colId xmlns:a16="http://schemas.microsoft.com/office/drawing/2014/main" val="161899938"/>
                    </a:ext>
                  </a:extLst>
                </a:gridCol>
                <a:gridCol w="430603">
                  <a:extLst>
                    <a:ext uri="{9D8B030D-6E8A-4147-A177-3AD203B41FA5}">
                      <a16:colId xmlns:a16="http://schemas.microsoft.com/office/drawing/2014/main" val="206668928"/>
                    </a:ext>
                  </a:extLst>
                </a:gridCol>
                <a:gridCol w="430603">
                  <a:extLst>
                    <a:ext uri="{9D8B030D-6E8A-4147-A177-3AD203B41FA5}">
                      <a16:colId xmlns:a16="http://schemas.microsoft.com/office/drawing/2014/main" val="3280754792"/>
                    </a:ext>
                  </a:extLst>
                </a:gridCol>
                <a:gridCol w="430603">
                  <a:extLst>
                    <a:ext uri="{9D8B030D-6E8A-4147-A177-3AD203B41FA5}">
                      <a16:colId xmlns:a16="http://schemas.microsoft.com/office/drawing/2014/main" val="5900085"/>
                    </a:ext>
                  </a:extLst>
                </a:gridCol>
                <a:gridCol w="430603">
                  <a:extLst>
                    <a:ext uri="{9D8B030D-6E8A-4147-A177-3AD203B41FA5}">
                      <a16:colId xmlns:a16="http://schemas.microsoft.com/office/drawing/2014/main" val="335814627"/>
                    </a:ext>
                  </a:extLst>
                </a:gridCol>
                <a:gridCol w="430603">
                  <a:extLst>
                    <a:ext uri="{9D8B030D-6E8A-4147-A177-3AD203B41FA5}">
                      <a16:colId xmlns:a16="http://schemas.microsoft.com/office/drawing/2014/main" val="3352149319"/>
                    </a:ext>
                  </a:extLst>
                </a:gridCol>
                <a:gridCol w="430603">
                  <a:extLst>
                    <a:ext uri="{9D8B030D-6E8A-4147-A177-3AD203B41FA5}">
                      <a16:colId xmlns:a16="http://schemas.microsoft.com/office/drawing/2014/main" val="992047022"/>
                    </a:ext>
                  </a:extLst>
                </a:gridCol>
                <a:gridCol w="430603">
                  <a:extLst>
                    <a:ext uri="{9D8B030D-6E8A-4147-A177-3AD203B41FA5}">
                      <a16:colId xmlns:a16="http://schemas.microsoft.com/office/drawing/2014/main" val="2766732964"/>
                    </a:ext>
                  </a:extLst>
                </a:gridCol>
                <a:gridCol w="430603">
                  <a:extLst>
                    <a:ext uri="{9D8B030D-6E8A-4147-A177-3AD203B41FA5}">
                      <a16:colId xmlns:a16="http://schemas.microsoft.com/office/drawing/2014/main" val="642122321"/>
                    </a:ext>
                  </a:extLst>
                </a:gridCol>
              </a:tblGrid>
              <a:tr h="369331">
                <a:tc>
                  <a:txBody>
                    <a:bodyPr/>
                    <a:lstStyle/>
                    <a:p>
                      <a:endParaRPr lang="ru-B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B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796538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B05B2E8-90D0-4608-9E40-51697DE092DD}"/>
                  </a:ext>
                </a:extLst>
              </p:cNvPr>
              <p:cNvSpPr txBox="1"/>
              <p:nvPr/>
            </p:nvSpPr>
            <p:spPr>
              <a:xfrm>
                <a:off x="848412" y="2565730"/>
                <a:ext cx="98412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ru-RU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ru-BY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B05B2E8-90D0-4608-9E40-51697DE092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412" y="2565730"/>
                <a:ext cx="98412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9895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7" grpId="0"/>
      <p:bldP spid="19" grpId="0"/>
      <p:bldP spid="2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527450" y="259148"/>
            <a:ext cx="41800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/>
              <a:t>Квадратичное пробирование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 6"/>
              <p:cNvSpPr/>
              <p:nvPr/>
            </p:nvSpPr>
            <p:spPr>
              <a:xfrm>
                <a:off x="2596920" y="921297"/>
                <a:ext cx="680607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ru-RU" sz="24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RU" sz="2400" b="0" i="1" dirty="0" err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ru-RU" sz="2400" b="0" i="1" dirty="0" err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ru-RU" sz="2400" b="0" i="1" dirty="0" err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ru-RU" sz="2400" b="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 = (</m:t>
                      </m:r>
                      <m:r>
                        <a:rPr lang="ru-RU" sz="2400" b="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ru-RU" sz="2400" b="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′(</m:t>
                      </m:r>
                      <m:r>
                        <a:rPr lang="ru-RU" sz="2400" b="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ru-RU" sz="2400" b="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 + </m:t>
                      </m:r>
                      <m:r>
                        <a:rPr lang="ru-RU" sz="2400" b="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ru-RU" sz="2400" b="0" i="1" baseline="-25000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ru-RU" sz="2400" b="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·</m:t>
                      </m:r>
                      <m:r>
                        <a:rPr lang="ru-RU" sz="2400" b="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ru-RU" sz="2400" b="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+ </m:t>
                      </m:r>
                      <m:r>
                        <a:rPr lang="ru-RU" sz="2400" b="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ru-RU" sz="2400" b="0" i="1" baseline="-25000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ru-RU" sz="2400" b="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·</m:t>
                      </m:r>
                      <m:r>
                        <a:rPr lang="ru-RU" sz="2400" b="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ru-RU" sz="2400" b="0" i="1" baseline="30000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ru-RU" sz="2400" b="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lang="ru-RU" sz="2400" b="0" i="1" dirty="0" err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ru-RU" sz="2400" b="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RU" sz="2400" b="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400" b="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ru-RU" sz="2400" b="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ru-RU" sz="2400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7" name="Прямоуголь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6920" y="921297"/>
                <a:ext cx="6806079" cy="461665"/>
              </a:xfrm>
              <a:prstGeom prst="rect">
                <a:avLst/>
              </a:prstGeom>
              <a:blipFill>
                <a:blip r:embed="rId3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Прямоугольник 7"/>
          <p:cNvSpPr/>
          <p:nvPr/>
        </p:nvSpPr>
        <p:spPr>
          <a:xfrm>
            <a:off x="650820" y="2919710"/>
            <a:ext cx="1089036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На практике такой метод часто работает лучше линейного, разбрасывая ключи более равномерно по массиву. Тенденции к образованию кластеров нет, но аналогичный эффект проявляется в форме образования </a:t>
            </a:r>
            <a:r>
              <a:rPr lang="ru-RU" b="1" u="sng" dirty="0">
                <a:solidFill>
                  <a:srgbClr val="000000"/>
                </a:solidFill>
              </a:rPr>
              <a:t>вторичных кластеров</a:t>
            </a:r>
            <a:r>
              <a:rPr lang="ru-RU" b="1" dirty="0">
                <a:solidFill>
                  <a:srgbClr val="FF0000"/>
                </a:solidFill>
              </a:rPr>
              <a:t> </a:t>
            </a:r>
            <a:r>
              <a:rPr lang="ru-RU" dirty="0"/>
              <a:t>(ситуация, когда на начальном этапе различные элементы получают одно и тоже хеш-значение, что приводит к тому, что каждый последующий из этих элементов проходит путь предшествующего).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2473D08-5F90-4A63-BEC4-C60FC4ABE12E}"/>
                  </a:ext>
                </a:extLst>
              </p:cNvPr>
              <p:cNvSpPr txBox="1"/>
              <p:nvPr/>
            </p:nvSpPr>
            <p:spPr>
              <a:xfrm>
                <a:off x="757879" y="1544660"/>
                <a:ext cx="10890360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ru-RU" dirty="0"/>
                  <a:t>где числа c</a:t>
                </a:r>
                <a:r>
                  <a:rPr lang="ru-RU" baseline="-25000" dirty="0"/>
                  <a:t>1</a:t>
                </a:r>
                <a:r>
                  <a:rPr lang="ru-RU" dirty="0"/>
                  <a:t> и c</a:t>
                </a:r>
                <a:r>
                  <a:rPr lang="ru-RU" baseline="-25000" dirty="0"/>
                  <a:t>2</a:t>
                </a:r>
                <a:r>
                  <a:rPr lang="ru-RU" dirty="0"/>
                  <a:t> фиксированы (эти значения должны быть тщательно подобраны, чтобы в результате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/>
                  <a:t>попыток все ячейки были посещены</a:t>
                </a:r>
                <a:r>
                  <a:rPr lang="en-US" dirty="0"/>
                  <a:t>.</a:t>
                </a:r>
                <a:endParaRPr lang="ru-BY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2473D08-5F90-4A63-BEC4-C60FC4ABE1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879" y="1544660"/>
                <a:ext cx="10890360" cy="646331"/>
              </a:xfrm>
              <a:prstGeom prst="rect">
                <a:avLst/>
              </a:prstGeom>
              <a:blipFill>
                <a:blip r:embed="rId4"/>
                <a:stretch>
                  <a:fillRect l="-448" t="-4717" b="-14151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5469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6791253"/>
              </p:ext>
            </p:extLst>
          </p:nvPr>
        </p:nvGraphicFramePr>
        <p:xfrm>
          <a:off x="179109" y="3708136"/>
          <a:ext cx="11161338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204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204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204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2047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С++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JAVA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Python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6073">
                <a:tc>
                  <a:txBody>
                    <a:bodyPr/>
                    <a:lstStyle/>
                    <a:p>
                      <a:pPr marL="0" indent="0" algn="just">
                        <a:buNone/>
                      </a:pPr>
                      <a:r>
                        <a:rPr lang="ru-RU" dirty="0"/>
                        <a:t>в стандартной библиотеке С++: контейнер </a:t>
                      </a:r>
                      <a:r>
                        <a:rPr lang="ru-RU" dirty="0" err="1"/>
                        <a:t>std</a:t>
                      </a:r>
                      <a:r>
                        <a:rPr lang="ru-RU" dirty="0"/>
                        <a:t>::</a:t>
                      </a:r>
                      <a:r>
                        <a:rPr lang="ru-RU" dirty="0" err="1"/>
                        <a:t>map</a:t>
                      </a:r>
                      <a:r>
                        <a:rPr lang="ru-RU" dirty="0"/>
                        <a:t>, работающий на основе сбалансированного дерева (обычно красно</a:t>
                      </a:r>
                      <a:r>
                        <a:rPr lang="en-US" dirty="0"/>
                        <a:t>-</a:t>
                      </a:r>
                      <a:r>
                        <a:rPr lang="ru-RU" dirty="0"/>
                        <a:t>чёрного)</a:t>
                      </a:r>
                      <a:endParaRPr lang="en-US" dirty="0"/>
                    </a:p>
                    <a:p>
                      <a:pPr marL="0" indent="0" algn="just">
                        <a:buNone/>
                      </a:pPr>
                      <a:endParaRPr lang="en-US" dirty="0"/>
                    </a:p>
                    <a:p>
                      <a:pPr marL="0" indent="0" algn="just">
                        <a:buNone/>
                      </a:pPr>
                      <a:r>
                        <a:rPr lang="ru-RU" b="1" u="sng" dirty="0"/>
                        <a:t>контейнер </a:t>
                      </a:r>
                      <a:r>
                        <a:rPr lang="ru-RU" b="1" u="sng" dirty="0" err="1"/>
                        <a:t>std</a:t>
                      </a:r>
                      <a:r>
                        <a:rPr lang="ru-RU" b="1" u="sng" dirty="0"/>
                        <a:t>::</a:t>
                      </a:r>
                      <a:r>
                        <a:rPr lang="ru-RU" b="1" u="sng" dirty="0" err="1"/>
                        <a:t>unordered_map</a:t>
                      </a:r>
                      <a:r>
                        <a:rPr lang="ru-RU" b="1" u="sng" dirty="0"/>
                        <a:t>, работающий на основе хеш-таблицы. </a:t>
                      </a:r>
                      <a:endParaRPr lang="en-US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just">
                        <a:buNone/>
                      </a:pPr>
                      <a:r>
                        <a:rPr lang="ru-RU" dirty="0"/>
                        <a:t>интерфейс </a:t>
                      </a:r>
                      <a:r>
                        <a:rPr lang="ru-RU" dirty="0" err="1"/>
                        <a:t>Map</a:t>
                      </a:r>
                      <a:r>
                        <a:rPr lang="ru-RU" dirty="0"/>
                        <a:t>, который реализуется несколькими классами, в частности классом </a:t>
                      </a:r>
                      <a:r>
                        <a:rPr lang="ru-RU" dirty="0" err="1"/>
                        <a:t>TreeMap</a:t>
                      </a:r>
                      <a:r>
                        <a:rPr lang="ru-RU" dirty="0"/>
                        <a:t> (базируется на красно-чёрном дереве) и </a:t>
                      </a:r>
                    </a:p>
                    <a:p>
                      <a:pPr marL="0" indent="0" algn="just">
                        <a:buNone/>
                      </a:pPr>
                      <a:endParaRPr lang="ru-RU" b="1" u="sng" dirty="0"/>
                    </a:p>
                    <a:p>
                      <a:pPr marL="0" indent="0" algn="just">
                        <a:buNone/>
                      </a:pPr>
                      <a:r>
                        <a:rPr lang="ru-RU" b="1" u="sng" dirty="0" err="1"/>
                        <a:t>HashMap</a:t>
                      </a:r>
                      <a:r>
                        <a:rPr lang="ru-RU" b="1" u="sng" dirty="0"/>
                        <a:t> (базируется на хеш-таблице)</a:t>
                      </a:r>
                      <a:endParaRPr lang="en-US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встроенный тип </a:t>
                      </a:r>
                      <a:r>
                        <a:rPr lang="ru-RU" b="1" u="sng" dirty="0" err="1"/>
                        <a:t>dict</a:t>
                      </a:r>
                      <a:r>
                        <a:rPr lang="ru-RU" b="1" u="sng" dirty="0"/>
                        <a:t> (</a:t>
                      </a:r>
                      <a:r>
                        <a:rPr lang="ru-RU" dirty="0"/>
                        <a:t>этот словарь </a:t>
                      </a:r>
                      <a:r>
                        <a:rPr lang="ru-RU" u="sng" dirty="0">
                          <a:solidFill>
                            <a:schemeClr val="tx1"/>
                          </a:solidFill>
                        </a:rPr>
                        <a:t>использует внутри хеширование</a:t>
                      </a:r>
                      <a:r>
                        <a:rPr lang="ru-RU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609508" y="517126"/>
            <a:ext cx="4730939" cy="388633"/>
          </a:xfrm>
        </p:spPr>
        <p:txBody>
          <a:bodyPr>
            <a:noAutofit/>
          </a:bodyPr>
          <a:lstStyle/>
          <a:p>
            <a:pPr algn="ctr"/>
            <a:br>
              <a:rPr lang="en-US" sz="2000" dirty="0">
                <a:solidFill>
                  <a:srgbClr val="0070C0"/>
                </a:solidFill>
              </a:rPr>
            </a:br>
            <a:r>
              <a:rPr lang="ru-RU" sz="2000" dirty="0">
                <a:solidFill>
                  <a:srgbClr val="0070C0"/>
                </a:solidFill>
              </a:rPr>
              <a:t>Абстрактный тип данных: множество (</a:t>
            </a:r>
            <a:r>
              <a:rPr lang="en-US" sz="2000" b="1" dirty="0">
                <a:solidFill>
                  <a:srgbClr val="0070C0"/>
                </a:solidFill>
              </a:rPr>
              <a:t>set</a:t>
            </a:r>
            <a:r>
              <a:rPr lang="en-US" sz="2000" dirty="0">
                <a:solidFill>
                  <a:srgbClr val="0070C0"/>
                </a:solidFill>
              </a:rPr>
              <a:t>)</a:t>
            </a:r>
            <a:br>
              <a:rPr lang="ru-RU" sz="2000" dirty="0">
                <a:solidFill>
                  <a:srgbClr val="0070C0"/>
                </a:solidFill>
              </a:rPr>
            </a:br>
            <a:endParaRPr lang="ru-RU" sz="2000" dirty="0">
              <a:solidFill>
                <a:srgbClr val="0070C0"/>
              </a:solidFill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72376"/>
              </p:ext>
            </p:extLst>
          </p:nvPr>
        </p:nvGraphicFramePr>
        <p:xfrm>
          <a:off x="146115" y="923888"/>
          <a:ext cx="11227326" cy="24569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424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424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424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1483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С++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JAVA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Python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1205">
                <a:tc>
                  <a:txBody>
                    <a:bodyPr/>
                    <a:lstStyle/>
                    <a:p>
                      <a:r>
                        <a:rPr lang="ru-RU" dirty="0"/>
                        <a:t>контейнер </a:t>
                      </a:r>
                      <a:r>
                        <a:rPr lang="ru-RU" dirty="0" err="1"/>
                        <a:t>std</a:t>
                      </a:r>
                      <a:r>
                        <a:rPr lang="ru-RU" dirty="0"/>
                        <a:t>::</a:t>
                      </a:r>
                      <a:r>
                        <a:rPr lang="ru-RU" dirty="0" err="1"/>
                        <a:t>set</a:t>
                      </a:r>
                      <a:r>
                        <a:rPr lang="ru-RU" dirty="0"/>
                        <a:t>, который реализует множество на основе сбалансированного дерева (обычно красно-чёрного)</a:t>
                      </a:r>
                    </a:p>
                    <a:p>
                      <a:endParaRPr lang="ru-RU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0" u="none" dirty="0"/>
                        <a:t>контейнер</a:t>
                      </a:r>
                      <a:r>
                        <a:rPr lang="ru-RU" b="1" u="sng" dirty="0"/>
                        <a:t> </a:t>
                      </a:r>
                      <a:r>
                        <a:rPr lang="ru-RU" b="1" u="sng" dirty="0" err="1"/>
                        <a:t>std</a:t>
                      </a:r>
                      <a:r>
                        <a:rPr lang="ru-RU" b="1" u="sng" dirty="0"/>
                        <a:t>::</a:t>
                      </a:r>
                      <a:r>
                        <a:rPr lang="ru-RU" b="1" u="sng" dirty="0" err="1"/>
                        <a:t>unordered_set</a:t>
                      </a:r>
                      <a:r>
                        <a:rPr lang="ru-RU" b="1" u="sng" dirty="0"/>
                        <a:t>, построенный на базе хеш-таблицы</a:t>
                      </a:r>
                      <a:r>
                        <a:rPr lang="ru-RU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интерфейс </a:t>
                      </a:r>
                      <a:r>
                        <a:rPr lang="ru-RU" dirty="0" err="1"/>
                        <a:t>Set</a:t>
                      </a:r>
                      <a:r>
                        <a:rPr lang="ru-RU" dirty="0"/>
                        <a:t>, у которого есть несколько реализаций, среди которых классы </a:t>
                      </a:r>
                      <a:r>
                        <a:rPr lang="ru-RU" dirty="0" err="1"/>
                        <a:t>TreeSet</a:t>
                      </a:r>
                      <a:r>
                        <a:rPr lang="ru-RU" dirty="0"/>
                        <a:t> (работает на основе красно-чёрного дерева)</a:t>
                      </a:r>
                      <a:endParaRPr lang="en-US" dirty="0"/>
                    </a:p>
                    <a:p>
                      <a:endParaRPr lang="en-US" dirty="0"/>
                    </a:p>
                    <a:p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интерфейс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b="1" u="sng" dirty="0" err="1">
                          <a:solidFill>
                            <a:schemeClr val="tx1"/>
                          </a:solidFill>
                        </a:rPr>
                        <a:t>HashSet</a:t>
                      </a:r>
                      <a:r>
                        <a:rPr lang="ru-RU" b="1" u="sng" dirty="0">
                          <a:solidFill>
                            <a:schemeClr val="tx1"/>
                          </a:solidFill>
                        </a:rPr>
                        <a:t> (на основе хеш-таблицы)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нет готового класса множества, построенного на сбалансированных деревьях.</a:t>
                      </a:r>
                    </a:p>
                    <a:p>
                      <a:endParaRPr lang="ru-RU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встроенный тип </a:t>
                      </a:r>
                      <a:r>
                        <a:rPr lang="ru-RU" b="1" u="sng" dirty="0" err="1"/>
                        <a:t>set</a:t>
                      </a:r>
                      <a:r>
                        <a:rPr lang="ru-RU" b="1" u="sng" dirty="0"/>
                        <a:t>, использующий хеширование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Заголовок 1"/>
          <p:cNvSpPr txBox="1">
            <a:spLocks/>
          </p:cNvSpPr>
          <p:nvPr/>
        </p:nvSpPr>
        <p:spPr>
          <a:xfrm>
            <a:off x="5284114" y="3356495"/>
            <a:ext cx="6089327" cy="3886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000" dirty="0">
                <a:solidFill>
                  <a:srgbClr val="0070C0"/>
                </a:solidFill>
              </a:rPr>
              <a:t>Абстрактный тип данных: ассоциативный массив (</a:t>
            </a:r>
            <a:r>
              <a:rPr lang="en-US" sz="2000" b="1" dirty="0">
                <a:solidFill>
                  <a:srgbClr val="0070C0"/>
                </a:solidFill>
              </a:rPr>
              <a:t>map)</a:t>
            </a:r>
            <a:endParaRPr lang="ru-RU" sz="2000" dirty="0">
              <a:solidFill>
                <a:srgbClr val="0070C0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02080" y="558"/>
            <a:ext cx="115932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/>
              <a:t>Структуры данных на основе хеш-таблиц реализованы в стандартных библиотеках всех широко используемых языков программирования. </a:t>
            </a:r>
          </a:p>
        </p:txBody>
      </p:sp>
    </p:spTree>
    <p:extLst>
      <p:ext uri="{BB962C8B-B14F-4D97-AF65-F5344CB8AC3E}">
        <p14:creationId xmlns:p14="http://schemas.microsoft.com/office/powerpoint/2010/main" val="28236877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4297687" y="652748"/>
            <a:ext cx="33520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/>
              <a:t>Двойное хеширование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Прямоугольник 9"/>
              <p:cNvSpPr/>
              <p:nvPr/>
            </p:nvSpPr>
            <p:spPr>
              <a:xfrm>
                <a:off x="3047837" y="1452091"/>
                <a:ext cx="5481565" cy="46166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b="1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𝒉</m:t>
                      </m:r>
                      <m:r>
                        <a:rPr lang="ru-RU" sz="2400" b="1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RU" sz="2400" b="1" i="1" dirty="0" err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ru-RU" sz="2400" b="1" i="1" dirty="0" err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ru-RU" sz="2400" b="1" i="1" dirty="0" err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ru-RU" sz="2400" b="1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 = (</m:t>
                      </m:r>
                      <m:r>
                        <a:rPr lang="ru-RU" sz="2400" b="1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𝒉</m:t>
                      </m:r>
                      <m:r>
                        <a:rPr lang="ru-RU" sz="2400" b="1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′(</m:t>
                      </m:r>
                      <m:r>
                        <a:rPr lang="ru-RU" sz="2400" b="1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ru-RU" sz="2400" b="1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 + </m:t>
                      </m:r>
                      <m:r>
                        <a:rPr lang="ru-RU" sz="2400" b="1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𝒉</m:t>
                      </m:r>
                      <m:r>
                        <a:rPr lang="ru-RU" sz="2400" b="1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′′(</m:t>
                      </m:r>
                      <m:r>
                        <a:rPr lang="ru-RU" sz="2400" b="1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ru-RU" sz="2400" b="1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)·</m:t>
                      </m:r>
                      <m:r>
                        <a:rPr lang="ru-RU" sz="2400" b="1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ru-RU" sz="2400" b="1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lang="ru-RU" sz="2400" b="1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𝒎𝒐𝒅</m:t>
                      </m:r>
                      <m:r>
                        <a:rPr lang="ru-RU" sz="2400" b="1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RU" sz="2400" b="1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𝑴</m:t>
                      </m:r>
                      <m:r>
                        <a:rPr lang="ru-RU" sz="2400" b="1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ru-RU" sz="2400" b="1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10" name="Прямоугольник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7837" y="1452091"/>
                <a:ext cx="5481565" cy="461665"/>
              </a:xfrm>
              <a:prstGeom prst="rect">
                <a:avLst/>
              </a:prstGeom>
              <a:blipFill>
                <a:blip r:embed="rId2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Прямоугольник 11"/>
              <p:cNvSpPr/>
              <p:nvPr/>
            </p:nvSpPr>
            <p:spPr>
              <a:xfrm>
                <a:off x="1254514" y="2081618"/>
                <a:ext cx="10151338" cy="98488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ru-RU" sz="2000" dirty="0"/>
                  <a:t>Последовательность проб при работе с ключом x представляет собой арифметическую прогрессию (по модулю </a:t>
                </a:r>
                <a14:m>
                  <m:oMath xmlns:m="http://schemas.openxmlformats.org/officeDocument/2006/math">
                    <m:r>
                      <a:rPr lang="ru-RU" sz="2000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ru-RU" sz="2000" dirty="0"/>
                  <a:t>) с первым членом </a:t>
                </a:r>
                <a14:m>
                  <m:oMath xmlns:m="http://schemas.openxmlformats.org/officeDocument/2006/math">
                    <m:r>
                      <a:rPr lang="ru-RU" sz="2000" b="1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𝒉</m:t>
                    </m:r>
                    <m:r>
                      <a:rPr lang="ru-RU" sz="2000" b="1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′(</m:t>
                    </m:r>
                    <m:r>
                      <a:rPr lang="ru-RU" sz="2000" b="1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ru-RU" sz="2000" b="1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ru-RU" sz="2000" dirty="0"/>
                  <a:t>и шагом </a:t>
                </a:r>
                <a14:m>
                  <m:oMath xmlns:m="http://schemas.openxmlformats.org/officeDocument/2006/math">
                    <m:r>
                      <a:rPr lang="ru-RU" sz="20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𝒉</m:t>
                    </m:r>
                    <m:r>
                      <a:rPr lang="ru-RU" sz="20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′′(</m:t>
                    </m:r>
                    <m:r>
                      <m:rPr>
                        <m:sty m:val="p"/>
                      </m:rPr>
                      <a:rPr lang="ru-RU" sz="20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lang="ru-RU" sz="20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000" b="1" dirty="0">
                    <a:latin typeface="Consolas" panose="020B0609020204030204" pitchFamily="49" charset="0"/>
                  </a:rPr>
                  <a:t>.</a:t>
                </a:r>
                <a:endParaRPr lang="ru-RU" sz="2000" dirty="0"/>
              </a:p>
              <a:p>
                <a:endParaRPr lang="ru-RU" dirty="0"/>
              </a:p>
            </p:txBody>
          </p:sp>
        </mc:Choice>
        <mc:Fallback>
          <p:sp>
            <p:nvSpPr>
              <p:cNvPr id="12" name="Прямоугольник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4514" y="2081618"/>
                <a:ext cx="10151338" cy="984885"/>
              </a:xfrm>
              <a:prstGeom prst="rect">
                <a:avLst/>
              </a:prstGeom>
              <a:blipFill>
                <a:blip r:embed="rId3"/>
                <a:stretch>
                  <a:fillRect l="-661" t="-3086" r="-601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Прямоугольник 12"/>
              <p:cNvSpPr/>
              <p:nvPr/>
            </p:nvSpPr>
            <p:spPr>
              <a:xfrm>
                <a:off x="1254514" y="4045651"/>
                <a:ext cx="10444150" cy="13234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/>
                <a:r>
                  <a:rPr lang="ru-RU" dirty="0"/>
                  <a:t>• </a:t>
                </a:r>
                <a:r>
                  <a:rPr lang="ru-RU" sz="2000" dirty="0"/>
                  <a:t>выбрать в качестве </a:t>
                </a:r>
                <a14:m>
                  <m:oMath xmlns:m="http://schemas.openxmlformats.org/officeDocument/2006/math">
                    <m:r>
                      <a:rPr lang="ru-RU" sz="2000" b="1" i="1" dirty="0">
                        <a:latin typeface="Cambria Math" panose="02040503050406030204" pitchFamily="18" charset="0"/>
                      </a:rPr>
                      <m:t>𝑴</m:t>
                    </m:r>
                  </m:oMath>
                </a14:m>
                <a:r>
                  <a:rPr lang="ru-RU" sz="2000" dirty="0"/>
                  <a:t> степень двойки, а функцию </a:t>
                </a:r>
                <a14:m>
                  <m:oMath xmlns:m="http://schemas.openxmlformats.org/officeDocument/2006/math">
                    <m:r>
                      <a:rPr lang="ru-RU" sz="20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𝒉</m:t>
                    </m:r>
                    <m:r>
                      <a:rPr lang="ru-RU" sz="20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′′(</m:t>
                    </m:r>
                    <m:r>
                      <m:rPr>
                        <m:sty m:val="p"/>
                      </m:rPr>
                      <a:rPr lang="ru-RU" sz="20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lang="ru-RU" sz="20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b="1" dirty="0">
                    <a:latin typeface="Consolas" panose="020B0609020204030204" pitchFamily="49" charset="0"/>
                  </a:rPr>
                  <a:t> </a:t>
                </a:r>
                <a:r>
                  <a:rPr lang="ru-RU" sz="2000" dirty="0"/>
                  <a:t>взять такую, чтобы она принимала только нечётные значения; </a:t>
                </a:r>
                <a:endParaRPr lang="en-US" sz="2000" dirty="0"/>
              </a:p>
              <a:p>
                <a:pPr lvl="1"/>
                <a:r>
                  <a:rPr lang="ru-RU" sz="2000" dirty="0"/>
                  <a:t>• выбрать в качестве </a:t>
                </a:r>
                <a14:m>
                  <m:oMath xmlns:m="http://schemas.openxmlformats.org/officeDocument/2006/math">
                    <m:r>
                      <a:rPr lang="ru-RU" sz="2000" b="1" i="1" dirty="0">
                        <a:latin typeface="Cambria Math" panose="02040503050406030204" pitchFamily="18" charset="0"/>
                      </a:rPr>
                      <m:t>𝑴</m:t>
                    </m:r>
                  </m:oMath>
                </a14:m>
                <a:r>
                  <a:rPr lang="ru-RU" sz="2000" dirty="0"/>
                  <a:t> простое число и потребовать, чтобы вспомогательная хеш-функция </a:t>
                </a:r>
                <a14:m>
                  <m:oMath xmlns:m="http://schemas.openxmlformats.org/officeDocument/2006/math">
                    <m:r>
                      <a:rPr lang="ru-RU" sz="20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𝒉</m:t>
                    </m:r>
                    <m:r>
                      <a:rPr lang="ru-RU" sz="20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′′(</m:t>
                    </m:r>
                    <m:r>
                      <m:rPr>
                        <m:sty m:val="p"/>
                      </m:rPr>
                      <a:rPr lang="ru-RU" sz="20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lang="ru-RU" sz="20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sz="2000" b="1" dirty="0">
                    <a:latin typeface="Consolas" panose="020B0609020204030204" pitchFamily="49" charset="0"/>
                  </a:rPr>
                  <a:t> </a:t>
                </a:r>
                <a:r>
                  <a:rPr lang="ru-RU" sz="2000" dirty="0"/>
                  <a:t>принимала значения от </a:t>
                </a:r>
                <a14:m>
                  <m:oMath xmlns:m="http://schemas.openxmlformats.org/officeDocument/2006/math">
                    <m:r>
                      <a:rPr lang="ru-RU" sz="2000" b="1" i="1" dirty="0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ru-RU" sz="2000" dirty="0"/>
                  <a:t> до </a:t>
                </a:r>
                <a14:m>
                  <m:oMath xmlns:m="http://schemas.openxmlformats.org/officeDocument/2006/math">
                    <m:r>
                      <a:rPr lang="ru-RU" sz="2000" b="1" i="1" dirty="0" smtClean="0">
                        <a:latin typeface="Cambria Math" panose="02040503050406030204" pitchFamily="18" charset="0"/>
                      </a:rPr>
                      <m:t>𝑴</m:t>
                    </m:r>
                    <m:r>
                      <a:rPr lang="ru-RU" sz="2000" i="1" dirty="0">
                        <a:latin typeface="Cambria Math" panose="02040503050406030204" pitchFamily="18" charset="0"/>
                      </a:rPr>
                      <m:t> − 1.</m:t>
                    </m:r>
                  </m:oMath>
                </a14:m>
                <a:endParaRPr lang="ru-RU" sz="2000" dirty="0"/>
              </a:p>
            </p:txBody>
          </p:sp>
        </mc:Choice>
        <mc:Fallback xmlns="">
          <p:sp>
            <p:nvSpPr>
              <p:cNvPr id="13" name="Прямоугольник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4514" y="4045651"/>
                <a:ext cx="10444150" cy="1323439"/>
              </a:xfrm>
              <a:prstGeom prst="rect">
                <a:avLst/>
              </a:prstGeom>
              <a:blipFill>
                <a:blip r:embed="rId4"/>
                <a:stretch>
                  <a:fillRect t="-2765" b="-7373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8E242C9-79C5-4945-A35B-FF6C3063CF24}"/>
                  </a:ext>
                </a:extLst>
              </p:cNvPr>
              <p:cNvSpPr txBox="1"/>
              <p:nvPr/>
            </p:nvSpPr>
            <p:spPr>
              <a:xfrm>
                <a:off x="1254514" y="3105834"/>
                <a:ext cx="9971202" cy="10156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ru-RU" sz="2000" dirty="0"/>
                  <a:t>Для того, чтобы последовательность проб покрыла всю таблицу, значение </a:t>
                </a:r>
                <a14:m>
                  <m:oMath xmlns:m="http://schemas.openxmlformats.org/officeDocument/2006/math">
                    <m:r>
                      <a:rPr lang="ru-RU" sz="20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𝒉</m:t>
                    </m:r>
                    <m:r>
                      <a:rPr lang="ru-RU" sz="20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′(</m:t>
                    </m:r>
                    <m:r>
                      <a:rPr lang="ru-RU" sz="20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ru-RU" sz="20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sz="2000" b="1" dirty="0">
                    <a:latin typeface="Consolas" panose="020B0609020204030204" pitchFamily="49" charset="0"/>
                  </a:rPr>
                  <a:t> </a:t>
                </a:r>
                <a:r>
                  <a:rPr lang="ru-RU" sz="2000" dirty="0"/>
                  <a:t>должно быть ненулевым и взаимно простым с </a:t>
                </a:r>
                <a14:m>
                  <m:oMath xmlns:m="http://schemas.openxmlformats.org/officeDocument/2006/math">
                    <m:r>
                      <a:rPr lang="ru-RU" sz="2000" b="1" i="1" dirty="0" smtClean="0">
                        <a:latin typeface="Cambria Math" panose="02040503050406030204" pitchFamily="18" charset="0"/>
                      </a:rPr>
                      <m:t>𝑴</m:t>
                    </m:r>
                  </m:oMath>
                </a14:m>
                <a:r>
                  <a:rPr lang="ru-RU" sz="2000" dirty="0"/>
                  <a:t>. Для этого можно поступить следующим образом: </a:t>
                </a:r>
                <a:endParaRPr lang="en-US" sz="20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8E242C9-79C5-4945-A35B-FF6C3063CF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4514" y="3105834"/>
                <a:ext cx="9971202" cy="1015663"/>
              </a:xfrm>
              <a:prstGeom prst="rect">
                <a:avLst/>
              </a:prstGeom>
              <a:blipFill>
                <a:blip r:embed="rId5"/>
                <a:stretch>
                  <a:fillRect l="-673" t="-2994" r="-612" b="-9581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4504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9239" y="2229633"/>
            <a:ext cx="112335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/>
              <a:t> </a:t>
            </a:r>
            <a:r>
              <a:rPr lang="ru-RU" sz="3200" b="1" dirty="0"/>
              <a:t>Операция вставки элемента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1591250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Прямоугольник 1"/>
              <p:cNvSpPr/>
              <p:nvPr/>
            </p:nvSpPr>
            <p:spPr>
              <a:xfrm>
                <a:off x="276534" y="627676"/>
                <a:ext cx="11472711" cy="51398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 algn="just">
                  <a:spcAft>
                    <a:spcPts val="800"/>
                  </a:spcAft>
                  <a:buFont typeface="+mj-lt"/>
                  <a:buAutoNum type="arabicParenR"/>
                </a:pPr>
                <a:r>
                  <a:rPr lang="ru-RU" sz="2400" u="sng" dirty="0">
                    <a:solidFill>
                      <a:srgbClr val="000000"/>
                    </a:solidFill>
                  </a:rPr>
                  <a:t>Перед вставкой</a:t>
                </a:r>
                <a:r>
                  <a:rPr lang="en-US" sz="2400" u="sng" dirty="0">
                    <a:solidFill>
                      <a:srgbClr val="000000"/>
                    </a:solidFill>
                  </a:rPr>
                  <a:t> </a:t>
                </a:r>
                <a:r>
                  <a:rPr lang="ru-RU" sz="2400" dirty="0">
                    <a:solidFill>
                      <a:srgbClr val="000000"/>
                    </a:solidFill>
                  </a:rPr>
                  <a:t>ключа</a:t>
                </a:r>
                <a14:m>
                  <m:oMath xmlns:m="http://schemas.openxmlformats.org/officeDocument/2006/math">
                    <m:r>
                      <a:rPr lang="ru-RU" sz="2400" b="0" i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ru-RU" sz="2400" dirty="0">
                    <a:solidFill>
                      <a:srgbClr val="000000"/>
                    </a:solidFill>
                  </a:rPr>
                  <a:t> выполняется </a:t>
                </a:r>
                <a:r>
                  <a:rPr lang="ru-RU" sz="2400" u="sng" dirty="0">
                    <a:solidFill>
                      <a:srgbClr val="000000"/>
                    </a:solidFill>
                  </a:rPr>
                  <a:t>поиск</a:t>
                </a:r>
                <a:r>
                  <a:rPr lang="ru-RU" sz="2400" dirty="0">
                    <a:solidFill>
                      <a:srgbClr val="000000"/>
                    </a:solidFill>
                  </a:rPr>
                  <a:t> этого ключа. Если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2400" dirty="0">
                    <a:solidFill>
                      <a:srgbClr val="000000"/>
                    </a:solidFill>
                  </a:rPr>
                  <a:t> </a:t>
                </a:r>
                <a:r>
                  <a:rPr lang="ru-RU" sz="2400" dirty="0">
                    <a:solidFill>
                      <a:srgbClr val="000000"/>
                    </a:solidFill>
                  </a:rPr>
                  <a:t>уже есть в таблице, то вставка не требуется. </a:t>
                </a:r>
                <a:endParaRPr lang="en-US" sz="2400" dirty="0">
                  <a:solidFill>
                    <a:srgbClr val="000000"/>
                  </a:solidFill>
                </a:endParaRPr>
              </a:p>
              <a:p>
                <a:pPr lvl="1" algn="just">
                  <a:spcAft>
                    <a:spcPts val="800"/>
                  </a:spcAft>
                </a:pPr>
                <a:endParaRPr lang="ru-RU" sz="2400" dirty="0">
                  <a:solidFill>
                    <a:srgbClr val="000000"/>
                  </a:solidFill>
                </a:endParaRPr>
              </a:p>
              <a:p>
                <a:pPr marL="457200" indent="-457200" algn="just">
                  <a:spcAft>
                    <a:spcPts val="800"/>
                  </a:spcAft>
                  <a:buFont typeface="+mj-lt"/>
                  <a:buAutoNum type="arabicParenR"/>
                </a:pPr>
                <a:r>
                  <a:rPr lang="ru-RU" sz="2400" dirty="0">
                    <a:solidFill>
                      <a:srgbClr val="000000"/>
                    </a:solidFill>
                  </a:rPr>
                  <a:t>Затем проверяется принципиальное наличие ячеек, не занятых ключами (</a:t>
                </a:r>
                <a:r>
                  <a:rPr lang="ru-RU" sz="2400" u="sng" dirty="0">
                    <a:solidFill>
                      <a:srgbClr val="000000"/>
                    </a:solidFill>
                  </a:rPr>
                  <a:t>счётчик занятых ячеек</a:t>
                </a:r>
                <a:r>
                  <a:rPr lang="en-US" sz="2400" dirty="0">
                    <a:solidFill>
                      <a:srgbClr val="000000"/>
                    </a:solidFill>
                  </a:rPr>
                  <a:t>).</a:t>
                </a:r>
              </a:p>
              <a:p>
                <a:pPr lvl="1" algn="just">
                  <a:spcAft>
                    <a:spcPts val="800"/>
                  </a:spcAft>
                </a:pPr>
                <a:endParaRPr lang="ru-RU" sz="2400" dirty="0">
                  <a:solidFill>
                    <a:srgbClr val="000000"/>
                  </a:solidFill>
                </a:endParaRPr>
              </a:p>
              <a:p>
                <a:pPr marL="457200" indent="-457200" algn="just">
                  <a:spcAft>
                    <a:spcPts val="800"/>
                  </a:spcAft>
                  <a:buFont typeface="+mj-lt"/>
                  <a:buAutoNum type="arabicParenR"/>
                </a:pPr>
                <a:r>
                  <a:rPr lang="ru-RU" sz="2400" dirty="0">
                    <a:solidFill>
                      <a:srgbClr val="000000"/>
                    </a:solidFill>
                  </a:rPr>
                  <a:t>Если есть свободные ячейки, то осуществляется пробирование, начиная с того места, в которое указывает хеш-функция, в соответствии с некоторой последовательностью проб,  пока не будет найдено свободное место в хеш-таблице. </a:t>
                </a:r>
                <a:endParaRPr lang="en-US" sz="2400" dirty="0">
                  <a:solidFill>
                    <a:srgbClr val="000000"/>
                  </a:solidFill>
                </a:endParaRPr>
              </a:p>
              <a:p>
                <a:pPr marL="457200" indent="-457200" algn="just">
                  <a:spcAft>
                    <a:spcPts val="800"/>
                  </a:spcAft>
                  <a:buFont typeface="+mj-lt"/>
                  <a:buAutoNum type="arabicParenR"/>
                </a:pPr>
                <a:r>
                  <a:rPr lang="ru-RU" sz="2400" dirty="0">
                    <a:solidFill>
                      <a:srgbClr val="000000"/>
                    </a:solidFill>
                  </a:rPr>
                  <a:t>В свободную ячейку заносится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ru-RU" sz="2400" dirty="0">
                    <a:solidFill>
                      <a:srgbClr val="000000"/>
                    </a:solidFill>
                  </a:rPr>
                  <a:t>, а счётчик занятых ячеек увеличивается на 1.</a:t>
                </a:r>
              </a:p>
              <a:p>
                <a:pPr marL="457200" indent="-457200" algn="just">
                  <a:buFont typeface="+mj-lt"/>
                  <a:buAutoNum type="arabicParenR"/>
                </a:pPr>
                <a:endParaRPr lang="ru-RU" sz="24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2" name="Прямоугольник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534" y="627676"/>
                <a:ext cx="11472711" cy="5139869"/>
              </a:xfrm>
              <a:prstGeom prst="rect">
                <a:avLst/>
              </a:prstGeom>
              <a:blipFill>
                <a:blip r:embed="rId3"/>
                <a:stretch>
                  <a:fillRect l="-850" t="-1068" r="-850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01235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6281443"/>
              </p:ext>
            </p:extLst>
          </p:nvPr>
        </p:nvGraphicFramePr>
        <p:xfrm>
          <a:off x="305069" y="2809764"/>
          <a:ext cx="6889579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89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99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80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89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89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895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895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8895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8895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8895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98708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1442"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rgbClr val="144E9D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rgbClr val="144E9D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rgbClr val="144E9D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rgbClr val="144E9D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rgbClr val="144E9D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rgbClr val="144E9D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rgbClr val="144E9D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rgbClr val="144E9D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rgbClr val="144E9D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rgbClr val="144E9D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5" name="Прямоугольник 4"/>
              <p:cNvSpPr/>
              <p:nvPr/>
            </p:nvSpPr>
            <p:spPr>
              <a:xfrm>
                <a:off x="319041" y="94403"/>
                <a:ext cx="7071070" cy="8785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sz="2400" dirty="0"/>
                  <a:t>Например, при линейном пробировании: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sz="2400" b="1" i="1" dirty="0" smtClean="0">
                          <a:latin typeface="Cambria Math" panose="02040503050406030204" pitchFamily="18" charset="0"/>
                        </a:rPr>
                        <m:t>𝒉</m:t>
                      </m:r>
                      <m:d>
                        <m:dPr>
                          <m:ctrlPr>
                            <a:rPr lang="da-DK" sz="2400" b="1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a-DK" sz="2400" b="1" i="1" dirty="0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da-DK" sz="2400" b="1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a-DK" sz="2400" b="1" i="1" dirty="0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e>
                      </m:d>
                      <m:r>
                        <a:rPr lang="da-DK" sz="2400" b="1" i="1" dirty="0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da-DK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da-DK" sz="240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a-DK" sz="2400" b="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da-DK" sz="2400" b="0" i="1" dirty="0">
                                  <a:latin typeface="Cambria Math" panose="02040503050406030204" pitchFamily="18" charset="0"/>
                                </a:rPr>
                                <m:t>mod</m:t>
                              </m:r>
                              <m:r>
                                <a:rPr lang="da-DK" sz="2400" b="0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0" i="1" dirty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</m:d>
                          <m:r>
                            <a:rPr lang="da-DK" sz="2400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da-DK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m:rPr>
                          <m:sty m:val="p"/>
                        </m:rPr>
                        <a:rPr lang="da-DK" sz="2400" b="0" i="0" dirty="0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da-DK" sz="24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dirty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ru-RU" sz="2400" b="0" i="1" dirty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=10</m:t>
                      </m:r>
                    </m:oMath>
                  </m:oMathPara>
                </a14:m>
                <a:endParaRPr lang="ru-RU" sz="2400" b="1" dirty="0"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041" y="94403"/>
                <a:ext cx="7071070" cy="878510"/>
              </a:xfrm>
              <a:prstGeom prst="rect">
                <a:avLst/>
              </a:prstGeom>
              <a:blipFill>
                <a:blip r:embed="rId3"/>
                <a:stretch>
                  <a:fillRect l="-1293" t="-5517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Прямоугольник 5"/>
          <p:cNvSpPr/>
          <p:nvPr/>
        </p:nvSpPr>
        <p:spPr>
          <a:xfrm>
            <a:off x="1603709" y="1741235"/>
            <a:ext cx="30812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/>
              <a:t>7, 29, 67, 38, 25, 27, 18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72609" y="311009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7</a:t>
            </a:r>
            <a:endParaRPr lang="ru-RU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6673808" y="3110289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29</a:t>
            </a:r>
            <a:endParaRPr lang="ru-RU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5194863" y="3571764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67</a:t>
            </a:r>
            <a:endParaRPr lang="ru-RU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3865228" y="311009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25</a:t>
            </a:r>
            <a:endParaRPr lang="ru-RU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5854283" y="357176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38</a:t>
            </a:r>
            <a:endParaRPr lang="ru-RU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5169672" y="3872099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27</a:t>
            </a:r>
            <a:endParaRPr lang="ru-RU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5865013" y="3110099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67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648617" y="357176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38</a:t>
            </a:r>
            <a:endParaRPr lang="ru-RU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416341" y="3110097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38</a:t>
            </a:r>
            <a:endParaRPr lang="ru-RU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5829092" y="3872099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27</a:t>
            </a:r>
            <a:endParaRPr lang="ru-RU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6641738" y="3872099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27</a:t>
            </a:r>
            <a:endParaRPr lang="ru-RU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412664" y="380259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27</a:t>
            </a:r>
            <a:endParaRPr lang="ru-RU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1074205" y="311009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27</a:t>
            </a:r>
            <a:endParaRPr lang="ru-RU" sz="2400" dirty="0"/>
          </a:p>
        </p:txBody>
      </p:sp>
      <p:sp>
        <p:nvSpPr>
          <p:cNvPr id="22" name="TextBox 21"/>
          <p:cNvSpPr txBox="1"/>
          <p:nvPr/>
        </p:nvSpPr>
        <p:spPr>
          <a:xfrm>
            <a:off x="1743561" y="3115416"/>
            <a:ext cx="518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18</a:t>
            </a:r>
            <a:endParaRPr lang="ru-RU" sz="2400" dirty="0"/>
          </a:p>
        </p:txBody>
      </p:sp>
      <p:sp>
        <p:nvSpPr>
          <p:cNvPr id="23" name="TextBox 22"/>
          <p:cNvSpPr txBox="1"/>
          <p:nvPr/>
        </p:nvSpPr>
        <p:spPr>
          <a:xfrm>
            <a:off x="1062537" y="4172434"/>
            <a:ext cx="518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18</a:t>
            </a:r>
            <a:endParaRPr lang="ru-RU" sz="2400" dirty="0"/>
          </a:p>
        </p:txBody>
      </p:sp>
      <p:sp>
        <p:nvSpPr>
          <p:cNvPr id="24" name="TextBox 23"/>
          <p:cNvSpPr txBox="1"/>
          <p:nvPr/>
        </p:nvSpPr>
        <p:spPr>
          <a:xfrm>
            <a:off x="379801" y="4182355"/>
            <a:ext cx="518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18</a:t>
            </a:r>
            <a:endParaRPr lang="ru-RU" sz="2400" dirty="0"/>
          </a:p>
        </p:txBody>
      </p:sp>
      <p:sp>
        <p:nvSpPr>
          <p:cNvPr id="25" name="TextBox 24"/>
          <p:cNvSpPr txBox="1"/>
          <p:nvPr/>
        </p:nvSpPr>
        <p:spPr>
          <a:xfrm>
            <a:off x="6616547" y="4172434"/>
            <a:ext cx="518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18</a:t>
            </a:r>
            <a:endParaRPr lang="ru-RU" sz="2400" dirty="0"/>
          </a:p>
        </p:txBody>
      </p:sp>
      <p:sp>
        <p:nvSpPr>
          <p:cNvPr id="26" name="TextBox 25"/>
          <p:cNvSpPr txBox="1"/>
          <p:nvPr/>
        </p:nvSpPr>
        <p:spPr>
          <a:xfrm>
            <a:off x="5805757" y="4172434"/>
            <a:ext cx="518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18</a:t>
            </a:r>
            <a:endParaRPr lang="ru-RU" sz="2400" dirty="0"/>
          </a:p>
        </p:txBody>
      </p:sp>
      <p:sp>
        <p:nvSpPr>
          <p:cNvPr id="21" name="TextBox 20"/>
          <p:cNvSpPr txBox="1"/>
          <p:nvPr/>
        </p:nvSpPr>
        <p:spPr>
          <a:xfrm>
            <a:off x="8197775" y="651455"/>
            <a:ext cx="3408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h(</a:t>
            </a:r>
            <a:r>
              <a:rPr lang="ru-RU" dirty="0"/>
              <a:t>7</a:t>
            </a:r>
            <a:r>
              <a:rPr lang="da-DK" dirty="0"/>
              <a:t>, </a:t>
            </a:r>
            <a:r>
              <a:rPr lang="ru-RU" b="1" dirty="0">
                <a:solidFill>
                  <a:srgbClr val="FF0000"/>
                </a:solidFill>
              </a:rPr>
              <a:t>0</a:t>
            </a:r>
            <a:r>
              <a:rPr lang="da-DK" dirty="0"/>
              <a:t>)</a:t>
            </a:r>
            <a:r>
              <a:rPr lang="ru-RU" dirty="0"/>
              <a:t>=7   свободна – заносим</a:t>
            </a:r>
            <a:r>
              <a:rPr lang="en-US" dirty="0"/>
              <a:t> 7</a:t>
            </a:r>
            <a:endParaRPr lang="ru-RU" dirty="0"/>
          </a:p>
        </p:txBody>
      </p:sp>
      <p:sp>
        <p:nvSpPr>
          <p:cNvPr id="27" name="TextBox 26"/>
          <p:cNvSpPr txBox="1"/>
          <p:nvPr/>
        </p:nvSpPr>
        <p:spPr>
          <a:xfrm>
            <a:off x="8197775" y="1104016"/>
            <a:ext cx="3695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h(</a:t>
            </a:r>
            <a:r>
              <a:rPr lang="en-US" dirty="0"/>
              <a:t>29</a:t>
            </a:r>
            <a:r>
              <a:rPr lang="da-DK" dirty="0"/>
              <a:t>, </a:t>
            </a:r>
            <a:r>
              <a:rPr lang="ru-RU" b="1" dirty="0">
                <a:solidFill>
                  <a:srgbClr val="FF0000"/>
                </a:solidFill>
              </a:rPr>
              <a:t>0</a:t>
            </a:r>
            <a:r>
              <a:rPr lang="da-DK" dirty="0"/>
              <a:t>)</a:t>
            </a:r>
            <a:r>
              <a:rPr lang="ru-RU" dirty="0"/>
              <a:t>=</a:t>
            </a:r>
            <a:r>
              <a:rPr lang="en-US" dirty="0"/>
              <a:t>9</a:t>
            </a:r>
            <a:r>
              <a:rPr lang="ru-RU" dirty="0"/>
              <a:t>   свободна – заносим</a:t>
            </a:r>
            <a:r>
              <a:rPr lang="en-US" dirty="0"/>
              <a:t> 29</a:t>
            </a:r>
            <a:endParaRPr lang="ru-RU" dirty="0"/>
          </a:p>
        </p:txBody>
      </p:sp>
      <p:sp>
        <p:nvSpPr>
          <p:cNvPr id="28" name="TextBox 27"/>
          <p:cNvSpPr txBox="1"/>
          <p:nvPr/>
        </p:nvSpPr>
        <p:spPr>
          <a:xfrm>
            <a:off x="8197775" y="1496107"/>
            <a:ext cx="1959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h(</a:t>
            </a:r>
            <a:r>
              <a:rPr lang="en-US" dirty="0"/>
              <a:t>67</a:t>
            </a:r>
            <a:r>
              <a:rPr lang="da-DK" dirty="0"/>
              <a:t>, </a:t>
            </a:r>
            <a:r>
              <a:rPr lang="ru-RU" b="1" dirty="0">
                <a:solidFill>
                  <a:srgbClr val="FF0000"/>
                </a:solidFill>
              </a:rPr>
              <a:t>0</a:t>
            </a:r>
            <a:r>
              <a:rPr lang="da-DK" dirty="0"/>
              <a:t>)</a:t>
            </a:r>
            <a:r>
              <a:rPr lang="ru-RU" dirty="0"/>
              <a:t>=</a:t>
            </a:r>
            <a:r>
              <a:rPr lang="en-US" dirty="0"/>
              <a:t>7</a:t>
            </a:r>
            <a:r>
              <a:rPr lang="ru-RU" dirty="0"/>
              <a:t> - </a:t>
            </a:r>
            <a:r>
              <a:rPr lang="ru-RU" dirty="0">
                <a:solidFill>
                  <a:srgbClr val="FF0000"/>
                </a:solidFill>
              </a:rPr>
              <a:t>занята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227163" y="1985725"/>
            <a:ext cx="3642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h(</a:t>
            </a:r>
            <a:r>
              <a:rPr lang="en-US" dirty="0"/>
              <a:t>67</a:t>
            </a:r>
            <a:r>
              <a:rPr lang="da-DK" dirty="0"/>
              <a:t>, </a:t>
            </a:r>
            <a:r>
              <a:rPr lang="ru-RU" b="1" dirty="0">
                <a:solidFill>
                  <a:srgbClr val="FF0000"/>
                </a:solidFill>
              </a:rPr>
              <a:t>1</a:t>
            </a:r>
            <a:r>
              <a:rPr lang="da-DK" dirty="0"/>
              <a:t>)</a:t>
            </a:r>
            <a:r>
              <a:rPr lang="ru-RU" dirty="0"/>
              <a:t>=8  свободна – заносим</a:t>
            </a:r>
            <a:r>
              <a:rPr lang="en-US" dirty="0"/>
              <a:t> </a:t>
            </a:r>
            <a:r>
              <a:rPr lang="ru-RU" dirty="0"/>
              <a:t>67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227163" y="2483816"/>
            <a:ext cx="1835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h(</a:t>
            </a:r>
            <a:r>
              <a:rPr lang="ru-RU" dirty="0"/>
              <a:t>38</a:t>
            </a:r>
            <a:r>
              <a:rPr lang="da-DK" dirty="0"/>
              <a:t>, </a:t>
            </a:r>
            <a:r>
              <a:rPr lang="ru-RU" b="1" dirty="0">
                <a:solidFill>
                  <a:srgbClr val="FF0000"/>
                </a:solidFill>
              </a:rPr>
              <a:t>0</a:t>
            </a:r>
            <a:r>
              <a:rPr lang="da-DK" dirty="0"/>
              <a:t>)</a:t>
            </a:r>
            <a:r>
              <a:rPr lang="ru-RU" dirty="0"/>
              <a:t>=8 </a:t>
            </a:r>
            <a:r>
              <a:rPr lang="ru-RU" dirty="0">
                <a:solidFill>
                  <a:srgbClr val="FF0000"/>
                </a:solidFill>
              </a:rPr>
              <a:t>занята</a:t>
            </a:r>
            <a:endParaRPr lang="ru-RU" dirty="0"/>
          </a:p>
        </p:txBody>
      </p:sp>
      <p:sp>
        <p:nvSpPr>
          <p:cNvPr id="31" name="TextBox 30"/>
          <p:cNvSpPr txBox="1"/>
          <p:nvPr/>
        </p:nvSpPr>
        <p:spPr>
          <a:xfrm>
            <a:off x="8227163" y="2853148"/>
            <a:ext cx="2120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h(</a:t>
            </a:r>
            <a:r>
              <a:rPr lang="ru-RU" dirty="0"/>
              <a:t>38</a:t>
            </a:r>
            <a:r>
              <a:rPr lang="da-DK" dirty="0"/>
              <a:t>, </a:t>
            </a:r>
            <a:r>
              <a:rPr lang="ru-RU" b="1" dirty="0">
                <a:solidFill>
                  <a:srgbClr val="FF0000"/>
                </a:solidFill>
              </a:rPr>
              <a:t>1</a:t>
            </a:r>
            <a:r>
              <a:rPr lang="da-DK" dirty="0"/>
              <a:t>)</a:t>
            </a:r>
            <a:r>
              <a:rPr lang="ru-RU" dirty="0"/>
              <a:t>=9 </a:t>
            </a:r>
            <a:r>
              <a:rPr lang="ru-RU" dirty="0">
                <a:solidFill>
                  <a:srgbClr val="FF0000"/>
                </a:solidFill>
              </a:rPr>
              <a:t>занята</a:t>
            </a:r>
            <a:endParaRPr lang="ru-RU" dirty="0"/>
          </a:p>
        </p:txBody>
      </p:sp>
      <p:sp>
        <p:nvSpPr>
          <p:cNvPr id="32" name="TextBox 31"/>
          <p:cNvSpPr txBox="1"/>
          <p:nvPr/>
        </p:nvSpPr>
        <p:spPr>
          <a:xfrm>
            <a:off x="8239459" y="3211317"/>
            <a:ext cx="3589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h(</a:t>
            </a:r>
            <a:r>
              <a:rPr lang="ru-RU" dirty="0"/>
              <a:t>38</a:t>
            </a:r>
            <a:r>
              <a:rPr lang="da-DK" dirty="0"/>
              <a:t>, </a:t>
            </a:r>
            <a:r>
              <a:rPr lang="ru-RU" b="1" dirty="0">
                <a:solidFill>
                  <a:srgbClr val="FF0000"/>
                </a:solidFill>
              </a:rPr>
              <a:t>2</a:t>
            </a:r>
            <a:r>
              <a:rPr lang="da-DK" dirty="0"/>
              <a:t>)</a:t>
            </a:r>
            <a:r>
              <a:rPr lang="ru-RU" dirty="0"/>
              <a:t>=0  свободна – заносим</a:t>
            </a:r>
            <a:r>
              <a:rPr lang="en-US" dirty="0"/>
              <a:t> </a:t>
            </a:r>
            <a:r>
              <a:rPr lang="ru-RU" dirty="0"/>
              <a:t>38</a:t>
            </a:r>
          </a:p>
        </p:txBody>
      </p:sp>
      <p:cxnSp>
        <p:nvCxnSpPr>
          <p:cNvPr id="34" name="Прямая соединительная линия 33"/>
          <p:cNvCxnSpPr/>
          <p:nvPr/>
        </p:nvCxnSpPr>
        <p:spPr>
          <a:xfrm>
            <a:off x="8239459" y="1104016"/>
            <a:ext cx="36118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/>
          <p:nvPr/>
        </p:nvCxnSpPr>
        <p:spPr>
          <a:xfrm>
            <a:off x="8268847" y="1473890"/>
            <a:ext cx="36118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единительная линия 36"/>
          <p:cNvCxnSpPr/>
          <p:nvPr/>
        </p:nvCxnSpPr>
        <p:spPr>
          <a:xfrm>
            <a:off x="8268847" y="2393306"/>
            <a:ext cx="36118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>
            <a:off x="8268847" y="3571764"/>
            <a:ext cx="36118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197775" y="3591812"/>
            <a:ext cx="3634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h(</a:t>
            </a:r>
            <a:r>
              <a:rPr lang="ru-RU" dirty="0"/>
              <a:t>25</a:t>
            </a:r>
            <a:r>
              <a:rPr lang="da-DK" dirty="0"/>
              <a:t>, </a:t>
            </a:r>
            <a:r>
              <a:rPr lang="ru-RU" b="1" dirty="0">
                <a:solidFill>
                  <a:srgbClr val="FF0000"/>
                </a:solidFill>
              </a:rPr>
              <a:t>0</a:t>
            </a:r>
            <a:r>
              <a:rPr lang="da-DK" dirty="0"/>
              <a:t>)</a:t>
            </a:r>
            <a:r>
              <a:rPr lang="ru-RU" dirty="0"/>
              <a:t>=5  свободна – заносим</a:t>
            </a:r>
            <a:r>
              <a:rPr lang="en-US" dirty="0"/>
              <a:t> </a:t>
            </a:r>
            <a:r>
              <a:rPr lang="ru-RU" dirty="0"/>
              <a:t>25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8227163" y="3997297"/>
            <a:ext cx="1521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и так далее …</a:t>
            </a:r>
          </a:p>
        </p:txBody>
      </p:sp>
      <p:sp>
        <p:nvSpPr>
          <p:cNvPr id="41" name="Прямоугольник 40"/>
          <p:cNvSpPr/>
          <p:nvPr/>
        </p:nvSpPr>
        <p:spPr>
          <a:xfrm>
            <a:off x="160668" y="4921524"/>
            <a:ext cx="1149895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/>
              <a:t>Название «открытая адресация» связано с тем фактом, что положение (адрес) элемента не определяется полностью его хеш-значением. В случае, когда слот уже занят, функция пробирования открывает следующий для проверки слот. 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19041" y="2269417"/>
            <a:ext cx="57678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Хеш-таблица будет иметь следующий вид: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E024BC0-B32F-4217-A65B-08999C357F44}"/>
              </a:ext>
            </a:extLst>
          </p:cNvPr>
          <p:cNvSpPr txBox="1"/>
          <p:nvPr/>
        </p:nvSpPr>
        <p:spPr>
          <a:xfrm>
            <a:off x="290932" y="1286394"/>
            <a:ext cx="625176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/>
              <a:t>для последовательности элементов:</a:t>
            </a:r>
          </a:p>
        </p:txBody>
      </p:sp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551B3F96-539C-41E5-9BCE-2110FF16AAB9}"/>
              </a:ext>
            </a:extLst>
          </p:cNvPr>
          <p:cNvCxnSpPr/>
          <p:nvPr/>
        </p:nvCxnSpPr>
        <p:spPr>
          <a:xfrm>
            <a:off x="7432431" y="0"/>
            <a:ext cx="0" cy="48181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7432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9" grpId="1"/>
      <p:bldP spid="10" grpId="0"/>
      <p:bldP spid="11" grpId="0"/>
      <p:bldP spid="11" grpId="1"/>
      <p:bldP spid="12" grpId="0"/>
      <p:bldP spid="12" grpId="1"/>
      <p:bldP spid="14" grpId="0"/>
      <p:bldP spid="15" grpId="0"/>
      <p:bldP spid="15" grpId="1"/>
      <p:bldP spid="16" grpId="0"/>
      <p:bldP spid="17" grpId="0"/>
      <p:bldP spid="17" grpId="1"/>
      <p:bldP spid="18" grpId="0"/>
      <p:bldP spid="18" grpId="1"/>
      <p:bldP spid="19" grpId="0"/>
      <p:bldP spid="19" grpId="1"/>
      <p:bldP spid="20" grpId="0"/>
      <p:bldP spid="22" grpId="0"/>
      <p:bldP spid="23" grpId="0"/>
      <p:bldP spid="23" grpId="1"/>
      <p:bldP spid="24" grpId="0"/>
      <p:bldP spid="24" grpId="1"/>
      <p:bldP spid="25" grpId="0"/>
      <p:bldP spid="25" grpId="1"/>
      <p:bldP spid="26" grpId="0"/>
      <p:bldP spid="26" grpId="1"/>
      <p:bldP spid="21" grpId="0"/>
      <p:bldP spid="27" grpId="0"/>
      <p:bldP spid="28" grpId="0"/>
      <p:bldP spid="29" grpId="0"/>
      <p:bldP spid="30" grpId="0"/>
      <p:bldP spid="31" grpId="0"/>
      <p:bldP spid="32" grpId="0"/>
      <p:bldP spid="39" grpId="0"/>
      <p:bldP spid="40" grpId="0"/>
      <p:bldP spid="41" grpId="0"/>
      <p:bldP spid="3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49066" y="682186"/>
            <a:ext cx="70938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/>
              <a:t> </a:t>
            </a:r>
            <a:r>
              <a:rPr lang="ru-RU" sz="3200" b="1" dirty="0"/>
              <a:t>Операция поиска элемента</a:t>
            </a:r>
            <a:endParaRPr lang="ru-RU" sz="3200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517E8299-84EC-4935-8B1C-772E0B846A45}"/>
              </a:ext>
            </a:extLst>
          </p:cNvPr>
          <p:cNvSpPr/>
          <p:nvPr/>
        </p:nvSpPr>
        <p:spPr>
          <a:xfrm>
            <a:off x="322517" y="1708850"/>
            <a:ext cx="1186948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u="sng" dirty="0"/>
              <a:t>Случай 1. </a:t>
            </a:r>
          </a:p>
          <a:p>
            <a:pPr lvl="1"/>
            <a:r>
              <a:rPr lang="ru-RU" sz="2400" dirty="0"/>
              <a:t>Предположим, что в таблице </a:t>
            </a:r>
            <a:r>
              <a:rPr lang="ru-RU" sz="2400" b="1" dirty="0"/>
              <a:t>операция удаления элемента НЕ поддерживается</a:t>
            </a:r>
            <a:r>
              <a:rPr lang="ru-RU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666394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59430" y="325765"/>
            <a:ext cx="1161541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Ячейки массива проверяются, в соответствии с той же функцией последовательности проб, которая использовалась при добавлении элементов</a:t>
            </a:r>
            <a:r>
              <a:rPr lang="en-US" sz="2400" dirty="0"/>
              <a:t> </a:t>
            </a:r>
            <a:r>
              <a:rPr lang="ru-RU" sz="2400" dirty="0"/>
              <a:t>в хеш-таблицу. </a:t>
            </a: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9533807"/>
              </p:ext>
            </p:extLst>
          </p:nvPr>
        </p:nvGraphicFramePr>
        <p:xfrm>
          <a:off x="583107" y="4492058"/>
          <a:ext cx="6889579" cy="9917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89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99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80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89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89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895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895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8895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8895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8895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51689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1442"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rgbClr val="144E9D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rgbClr val="144E9D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rgbClr val="144E9D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empty</a:t>
                      </a:r>
                      <a:endParaRPr lang="ru-RU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empty</a:t>
                      </a:r>
                      <a:endParaRPr lang="ru-RU" sz="1200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endParaRPr lang="ru-RU" sz="2400" dirty="0">
                        <a:solidFill>
                          <a:srgbClr val="144E9D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rgbClr val="144E9D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empty</a:t>
                      </a:r>
                      <a:endParaRPr lang="ru-RU" sz="1200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endParaRPr lang="ru-RU" sz="2400" dirty="0">
                        <a:solidFill>
                          <a:srgbClr val="144E9D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rgbClr val="144E9D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rgbClr val="144E9D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rgbClr val="144E9D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550647" y="483928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7</a:t>
            </a:r>
            <a:endParaRPr lang="ru-RU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6951846" y="483947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29</a:t>
            </a:r>
            <a:endParaRPr lang="ru-RU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4143266" y="483927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25</a:t>
            </a:r>
            <a:endParaRPr lang="ru-RU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6143051" y="483928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67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94379" y="4839279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38</a:t>
            </a:r>
            <a:endParaRPr lang="ru-RU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1352243" y="483927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27</a:t>
            </a:r>
            <a:endParaRPr lang="ru-RU" sz="2400" dirty="0"/>
          </a:p>
        </p:txBody>
      </p:sp>
      <p:sp>
        <p:nvSpPr>
          <p:cNvPr id="22" name="TextBox 21"/>
          <p:cNvSpPr txBox="1"/>
          <p:nvPr/>
        </p:nvSpPr>
        <p:spPr>
          <a:xfrm>
            <a:off x="2021599" y="4844598"/>
            <a:ext cx="518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18</a:t>
            </a:r>
            <a:endParaRPr lang="ru-RU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Прямоугольник 12"/>
              <p:cNvSpPr/>
              <p:nvPr/>
            </p:nvSpPr>
            <p:spPr>
              <a:xfrm>
                <a:off x="404106" y="2849254"/>
                <a:ext cx="11197583" cy="15696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sz="2400" b="1" dirty="0"/>
                  <a:t>Поиск останавливается </a:t>
                </a:r>
                <a:r>
                  <a:rPr lang="ru-RU" sz="2400" dirty="0"/>
                  <a:t>как только будет выполнено одно из условий:</a:t>
                </a:r>
              </a:p>
              <a:p>
                <a:pPr marL="800100" lvl="1" indent="-342900">
                  <a:buFont typeface="+mj-lt"/>
                  <a:buAutoNum type="arabicParenR"/>
                </a:pPr>
                <a:r>
                  <a:rPr lang="ru-RU" sz="2400" dirty="0"/>
                  <a:t>найден элемент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2400" dirty="0"/>
                  <a:t>;</a:t>
                </a:r>
                <a:endParaRPr lang="ru-RU" sz="2400" dirty="0"/>
              </a:p>
              <a:p>
                <a:pPr marL="800100" lvl="1" indent="-342900">
                  <a:buFont typeface="+mj-lt"/>
                  <a:buAutoNum type="arabicParenR"/>
                </a:pPr>
                <a:r>
                  <a:rPr lang="ru-RU" sz="2400" dirty="0"/>
                  <a:t>достигнута пустая ячейка (элемента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</a:rPr>
                  <a:t> </a:t>
                </a:r>
                <a:r>
                  <a:rPr lang="ru-RU" sz="2400" dirty="0">
                    <a:solidFill>
                      <a:srgbClr val="FF0000"/>
                    </a:solidFill>
                  </a:rPr>
                  <a:t> </a:t>
                </a:r>
                <a:r>
                  <a:rPr lang="ru-RU" sz="2400" dirty="0"/>
                  <a:t>в таблице нет)</a:t>
                </a:r>
                <a:r>
                  <a:rPr lang="en-US" sz="2400" dirty="0"/>
                  <a:t>;</a:t>
                </a:r>
                <a:endParaRPr lang="ru-RU" sz="2400" dirty="0"/>
              </a:p>
              <a:p>
                <a:pPr marL="800100" lvl="1" indent="-342900">
                  <a:buFont typeface="+mj-lt"/>
                  <a:buAutoNum type="arabicParenR"/>
                </a:pPr>
                <a:r>
                  <a:rPr lang="ru-RU" sz="2400" dirty="0"/>
                  <a:t>выполнены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𝑴</m:t>
                    </m:r>
                  </m:oMath>
                </a14:m>
                <a:r>
                  <a:rPr lang="en-US" sz="2400" dirty="0">
                    <a:solidFill>
                      <a:srgbClr val="00B050"/>
                    </a:solidFill>
                  </a:rPr>
                  <a:t> </a:t>
                </a:r>
                <a:r>
                  <a:rPr lang="ru-RU" sz="2400" dirty="0"/>
                  <a:t>попыток (таблица полностью заполнена, а элемента -  нет)</a:t>
                </a:r>
                <a:r>
                  <a:rPr lang="en-US" sz="2400" dirty="0"/>
                  <a:t>.</a:t>
                </a:r>
                <a:endParaRPr lang="ru-RU" sz="2400" dirty="0"/>
              </a:p>
            </p:txBody>
          </p:sp>
        </mc:Choice>
        <mc:Fallback xmlns="">
          <p:sp>
            <p:nvSpPr>
              <p:cNvPr id="13" name="Прямоугольник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106" y="2849254"/>
                <a:ext cx="11197583" cy="1569660"/>
              </a:xfrm>
              <a:prstGeom prst="rect">
                <a:avLst/>
              </a:prstGeom>
              <a:blipFill>
                <a:blip r:embed="rId2"/>
                <a:stretch>
                  <a:fillRect l="-817" t="-3101" b="-8140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DA43643B-C205-4468-BF3A-881A7B752A0F}"/>
              </a:ext>
            </a:extLst>
          </p:cNvPr>
          <p:cNvGrpSpPr/>
          <p:nvPr/>
        </p:nvGrpSpPr>
        <p:grpSpPr>
          <a:xfrm>
            <a:off x="8164103" y="4740387"/>
            <a:ext cx="3826791" cy="1101643"/>
            <a:chOff x="5124357" y="3547500"/>
            <a:chExt cx="3826791" cy="110164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Прямоугольник 4"/>
                <p:cNvSpPr/>
                <p:nvPr/>
              </p:nvSpPr>
              <p:spPr>
                <a:xfrm>
                  <a:off x="5124357" y="3547500"/>
                  <a:ext cx="3826791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da-DK" sz="2400" i="1" dirty="0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da-DK" sz="24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a-DK" sz="240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a-DK" sz="2400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da-DK" sz="2400" i="1" dirty="0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da-DK" sz="2400" i="1" dirty="0" smtClean="0">
                          <a:latin typeface="Cambria Math" panose="02040503050406030204" pitchFamily="18" charset="0"/>
                        </a:rPr>
                        <m:t>) = (</m:t>
                      </m:r>
                      <m:r>
                        <a:rPr lang="da-DK" sz="240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a-DK" sz="2400" i="1" dirty="0" smtClean="0">
                          <a:latin typeface="Cambria Math" panose="02040503050406030204" pitchFamily="18" charset="0"/>
                        </a:rPr>
                        <m:t> + </m:t>
                      </m:r>
                      <m:r>
                        <a:rPr lang="da-DK" sz="2400" i="1" dirty="0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da-DK" sz="2400" i="1" dirty="0" smtClean="0"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lang="da-DK" sz="2400" i="1" dirty="0" smtClean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da-DK" sz="24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a-DK" sz="2400" i="1" dirty="0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a14:m>
                  <a:r>
                    <a:rPr lang="da-DK" sz="2400" dirty="0"/>
                    <a:t> </a:t>
                  </a:r>
                  <a:endParaRPr lang="ru-RU" sz="2400" dirty="0"/>
                </a:p>
              </p:txBody>
            </p:sp>
          </mc:Choice>
          <mc:Fallback xmlns="">
            <p:sp>
              <p:nvSpPr>
                <p:cNvPr id="5" name="Прямоугольник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24357" y="3547500"/>
                  <a:ext cx="3826791" cy="461665"/>
                </a:xfrm>
                <a:prstGeom prst="rect">
                  <a:avLst/>
                </a:prstGeom>
                <a:blipFill>
                  <a:blip r:embed="rId3"/>
                  <a:stretch>
                    <a:fillRect l="-478" b="-18667"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" name="Группа 8">
              <a:extLst>
                <a:ext uri="{FF2B5EF4-FFF2-40B4-BE49-F238E27FC236}">
                  <a16:creationId xmlns:a16="http://schemas.microsoft.com/office/drawing/2014/main" id="{4C8DC38B-67DA-4D85-B422-B280120B56B8}"/>
                </a:ext>
              </a:extLst>
            </p:cNvPr>
            <p:cNvGrpSpPr/>
            <p:nvPr/>
          </p:nvGrpSpPr>
          <p:grpSpPr>
            <a:xfrm>
              <a:off x="5124358" y="4172801"/>
              <a:ext cx="3079804" cy="476342"/>
              <a:chOff x="5124358" y="4172801"/>
              <a:chExt cx="3079804" cy="47634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Прямоугольник 20"/>
                  <p:cNvSpPr/>
                  <p:nvPr/>
                </p:nvSpPr>
                <p:spPr>
                  <a:xfrm>
                    <a:off x="5124358" y="4172801"/>
                    <a:ext cx="1425903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a-DK" sz="2400" i="1" dirty="0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da-DK" sz="2400" i="1" dirty="0" smtClean="0">
                              <a:latin typeface="Cambria Math" panose="02040503050406030204" pitchFamily="18" charset="0"/>
                            </a:rPr>
                            <m:t>=10,</m:t>
                          </m:r>
                        </m:oMath>
                      </m:oMathPara>
                    </a14:m>
                    <a:endParaRPr lang="ru-RU" sz="2400" dirty="0">
                      <a:latin typeface="Consolas" panose="020B0609020204030204" pitchFamily="49" charset="0"/>
                    </a:endParaRPr>
                  </a:p>
                </p:txBody>
              </p:sp>
            </mc:Choice>
            <mc:Fallback xmlns="">
              <p:sp>
                <p:nvSpPr>
                  <p:cNvPr id="21" name="Прямоугольник 2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24358" y="4172801"/>
                    <a:ext cx="1425903" cy="461665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ru-BY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TextBox 26"/>
                  <p:cNvSpPr txBox="1"/>
                  <p:nvPr/>
                </p:nvSpPr>
                <p:spPr>
                  <a:xfrm>
                    <a:off x="7037752" y="4187478"/>
                    <a:ext cx="1166410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ru-RU" sz="2400" dirty="0">
                        <a:solidFill>
                          <a:srgbClr val="FF0000"/>
                        </a:solidFill>
                      </a:rPr>
                      <a:t> </a:t>
                    </a:r>
                    <a14:m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ru-RU" sz="2400" i="1" dirty="0">
                            <a:latin typeface="Cambria Math" panose="02040503050406030204" pitchFamily="18" charset="0"/>
                          </a:rPr>
                          <m:t>=19</m:t>
                        </m:r>
                      </m:oMath>
                    </a14:m>
                    <a:endParaRPr lang="ru-RU" sz="240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7" name="TextBox 2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37752" y="4187478"/>
                    <a:ext cx="1166410" cy="461665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r="-1047"/>
                    </a:stretch>
                  </a:blipFill>
                </p:spPr>
                <p:txBody>
                  <a:bodyPr/>
                  <a:lstStyle/>
                  <a:p>
                    <a:r>
                      <a:rPr lang="ru-BY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28" name="TextBox 27"/>
          <p:cNvSpPr txBox="1"/>
          <p:nvPr/>
        </p:nvSpPr>
        <p:spPr>
          <a:xfrm>
            <a:off x="6834370" y="5483826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=</a:t>
            </a:r>
            <a:r>
              <a:rPr lang="en-US" dirty="0"/>
              <a:t>19</a:t>
            </a:r>
            <a:endParaRPr lang="ru-RU" dirty="0"/>
          </a:p>
        </p:txBody>
      </p:sp>
      <p:sp>
        <p:nvSpPr>
          <p:cNvPr id="29" name="TextBox 28"/>
          <p:cNvSpPr txBox="1"/>
          <p:nvPr/>
        </p:nvSpPr>
        <p:spPr>
          <a:xfrm>
            <a:off x="551712" y="5467274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=</a:t>
            </a:r>
            <a:r>
              <a:rPr lang="en-US" dirty="0"/>
              <a:t>19</a:t>
            </a:r>
            <a:endParaRPr lang="ru-RU" dirty="0"/>
          </a:p>
        </p:txBody>
      </p:sp>
      <p:sp>
        <p:nvSpPr>
          <p:cNvPr id="30" name="TextBox 29"/>
          <p:cNvSpPr txBox="1"/>
          <p:nvPr/>
        </p:nvSpPr>
        <p:spPr>
          <a:xfrm>
            <a:off x="1280909" y="5483826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=</a:t>
            </a:r>
            <a:r>
              <a:rPr lang="en-US" dirty="0"/>
              <a:t>19</a:t>
            </a:r>
            <a:endParaRPr lang="ru-RU" dirty="0"/>
          </a:p>
        </p:txBody>
      </p:sp>
      <p:sp>
        <p:nvSpPr>
          <p:cNvPr id="31" name="TextBox 30"/>
          <p:cNvSpPr txBox="1"/>
          <p:nvPr/>
        </p:nvSpPr>
        <p:spPr>
          <a:xfrm>
            <a:off x="2612796" y="5465845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=</a:t>
            </a:r>
            <a:r>
              <a:rPr lang="en-US" dirty="0"/>
              <a:t>19</a:t>
            </a:r>
            <a:endParaRPr lang="ru-RU" dirty="0"/>
          </a:p>
        </p:txBody>
      </p:sp>
      <p:sp>
        <p:nvSpPr>
          <p:cNvPr id="32" name="TextBox 31"/>
          <p:cNvSpPr txBox="1"/>
          <p:nvPr/>
        </p:nvSpPr>
        <p:spPr>
          <a:xfrm>
            <a:off x="1883599" y="5465846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=</a:t>
            </a:r>
            <a:r>
              <a:rPr lang="en-US" dirty="0"/>
              <a:t>19</a:t>
            </a:r>
            <a:endParaRPr lang="ru-RU" dirty="0"/>
          </a:p>
        </p:txBody>
      </p:sp>
      <p:sp>
        <p:nvSpPr>
          <p:cNvPr id="33" name="TextBox 32"/>
          <p:cNvSpPr txBox="1"/>
          <p:nvPr/>
        </p:nvSpPr>
        <p:spPr>
          <a:xfrm>
            <a:off x="462051" y="5978189"/>
            <a:ext cx="266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СТОП, элемента </a:t>
            </a:r>
            <a:r>
              <a:rPr lang="en-US" dirty="0"/>
              <a:t>x=19 </a:t>
            </a:r>
            <a:r>
              <a:rPr lang="ru-RU" dirty="0"/>
              <a:t>НЕТ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/>
              <p:cNvSpPr/>
              <p:nvPr/>
            </p:nvSpPr>
            <p:spPr>
              <a:xfrm>
                <a:off x="348637" y="1374173"/>
                <a:ext cx="5743468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ru-RU" sz="2400" dirty="0"/>
                  <a:t>Для ячейки вводится </a:t>
                </a:r>
                <a:r>
                  <a:rPr lang="ru-RU" sz="2400" b="1" u="sng" dirty="0"/>
                  <a:t>два</a:t>
                </a:r>
                <a:r>
                  <a:rPr lang="ru-RU" sz="2400" dirty="0"/>
                  <a:t> состояния: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ru-RU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𝒆𝒎𝒑𝒕𝒚</m:t>
                    </m:r>
                    <m:r>
                      <a:rPr lang="ru-RU" sz="2400" b="1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2400" dirty="0"/>
                  <a:t>— ячейка пуста;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ru-RU" sz="2400" b="1" i="1" dirty="0" smtClean="0">
                        <a:latin typeface="Cambria Math" panose="02040503050406030204" pitchFamily="18" charset="0"/>
                      </a:rPr>
                      <m:t>𝒌𝒆𝒚</m:t>
                    </m:r>
                    <m:r>
                      <a:rPr lang="ru-RU" sz="2400" b="1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sz="2400" b="1" i="1" dirty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ru-RU" sz="2400" b="1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sz="2400" b="1" dirty="0">
                    <a:latin typeface="Consolas" panose="020B0609020204030204" pitchFamily="49" charset="0"/>
                  </a:rPr>
                  <a:t> </a:t>
                </a:r>
                <a:r>
                  <a:rPr lang="ru-RU" sz="2400" dirty="0"/>
                  <a:t>— ячейка содержит ключ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2400" dirty="0"/>
                  <a:t>.</a:t>
                </a:r>
                <a:r>
                  <a:rPr lang="ru-RU" sz="2400" dirty="0"/>
                  <a:t> </a:t>
                </a:r>
              </a:p>
            </p:txBody>
          </p:sp>
        </mc:Choice>
        <mc:Fallback xmlns=""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637" y="1374173"/>
                <a:ext cx="5743468" cy="1200329"/>
              </a:xfrm>
              <a:prstGeom prst="rect">
                <a:avLst/>
              </a:prstGeom>
              <a:blipFill>
                <a:blip r:embed="rId6"/>
                <a:stretch>
                  <a:fillRect l="-1592" t="-4061" b="-10660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471FCDBF-8ABD-44EB-847B-383764679CF7}"/>
              </a:ext>
            </a:extLst>
          </p:cNvPr>
          <p:cNvCxnSpPr/>
          <p:nvPr/>
        </p:nvCxnSpPr>
        <p:spPr>
          <a:xfrm flipV="1">
            <a:off x="-3895" y="4525964"/>
            <a:ext cx="12192000" cy="179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1688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  <p:bldP spid="14" grpId="0"/>
      <p:bldP spid="16" grpId="0"/>
      <p:bldP spid="20" grpId="0"/>
      <p:bldP spid="22" grpId="0"/>
      <p:bldP spid="28" grpId="0"/>
      <p:bldP spid="28" grpId="1"/>
      <p:bldP spid="29" grpId="0"/>
      <p:bldP spid="29" grpId="1"/>
      <p:bldP spid="30" grpId="0"/>
      <p:bldP spid="30" grpId="1"/>
      <p:bldP spid="31" grpId="0"/>
      <p:bldP spid="32" grpId="0"/>
      <p:bldP spid="32" grpId="1"/>
      <p:bldP spid="33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49066" y="682186"/>
            <a:ext cx="70938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/>
              <a:t> </a:t>
            </a:r>
            <a:r>
              <a:rPr lang="ru-RU" sz="3200" b="1" dirty="0"/>
              <a:t>Операция поиска элемента</a:t>
            </a:r>
            <a:endParaRPr lang="ru-RU" sz="3200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517E8299-84EC-4935-8B1C-772E0B846A45}"/>
              </a:ext>
            </a:extLst>
          </p:cNvPr>
          <p:cNvSpPr/>
          <p:nvPr/>
        </p:nvSpPr>
        <p:spPr>
          <a:xfrm>
            <a:off x="482168" y="2022231"/>
            <a:ext cx="10914837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u="sng" dirty="0"/>
              <a:t>Случай 2. </a:t>
            </a:r>
          </a:p>
          <a:p>
            <a:pPr lvl="1"/>
            <a:r>
              <a:rPr lang="ru-RU" sz="2400" dirty="0"/>
              <a:t>Предположим, что в хеш-таблице </a:t>
            </a:r>
            <a:r>
              <a:rPr lang="ru-RU" sz="2400" b="1" dirty="0"/>
              <a:t>поддерживается операция удаления элемента.</a:t>
            </a:r>
          </a:p>
          <a:p>
            <a:pPr lvl="1"/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98182495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7952576"/>
              </p:ext>
            </p:extLst>
          </p:nvPr>
        </p:nvGraphicFramePr>
        <p:xfrm>
          <a:off x="2545381" y="1086940"/>
          <a:ext cx="6889579" cy="9917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89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99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80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89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89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895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895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8895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8895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8895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51689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1442"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rgbClr val="144E9D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rgbClr val="144E9D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rgbClr val="144E9D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empty</a:t>
                      </a:r>
                      <a:endParaRPr lang="ru-RU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empty</a:t>
                      </a:r>
                      <a:endParaRPr lang="ru-RU" sz="1200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endParaRPr lang="ru-RU" sz="2400" dirty="0">
                        <a:solidFill>
                          <a:srgbClr val="144E9D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rgbClr val="144E9D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empty</a:t>
                      </a:r>
                      <a:endParaRPr lang="ru-RU" sz="1200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endParaRPr lang="ru-RU" sz="2400" dirty="0">
                        <a:solidFill>
                          <a:srgbClr val="144E9D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rgbClr val="144E9D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rgbClr val="144E9D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rgbClr val="144E9D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/>
              <p:cNvSpPr/>
              <p:nvPr/>
            </p:nvSpPr>
            <p:spPr>
              <a:xfrm>
                <a:off x="385436" y="233751"/>
                <a:ext cx="4340061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a-DK" sz="2400" i="1" dirty="0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da-DK" sz="24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a-DK" sz="240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a-DK" sz="240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da-DK" sz="2400" i="1" dirty="0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da-DK" sz="2400" i="1" dirty="0" smtClean="0">
                          <a:latin typeface="Cambria Math" panose="02040503050406030204" pitchFamily="18" charset="0"/>
                        </a:rPr>
                        <m:t>)=(</m:t>
                      </m:r>
                      <m:r>
                        <a:rPr lang="da-DK" sz="240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a-DK" sz="240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a-DK" sz="2400" i="1" dirty="0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da-DK" sz="2400" i="1" dirty="0" smtClean="0">
                          <a:latin typeface="Cambria Math" panose="02040503050406030204" pitchFamily="18" charset="0"/>
                        </a:rPr>
                        <m:t>) </m:t>
                      </m:r>
                      <m:r>
                        <m:rPr>
                          <m:sty m:val="p"/>
                        </m:rPr>
                        <a:rPr lang="da-DK" sz="2400" i="0" dirty="0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da-DK" sz="24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a-DK" sz="2400" i="1" dirty="0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ru-RU" sz="2400" i="1" dirty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da-DK" sz="2400" i="1" dirty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ru-RU" sz="24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436" y="233751"/>
                <a:ext cx="4340061" cy="461665"/>
              </a:xfrm>
              <a:prstGeom prst="rect">
                <a:avLst/>
              </a:prstGeom>
              <a:blipFill>
                <a:blip r:embed="rId2"/>
                <a:stretch>
                  <a:fillRect l="-421" b="-17105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7512921" y="143416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7</a:t>
            </a:r>
            <a:endParaRPr lang="ru-RU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8914120" y="143435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29</a:t>
            </a:r>
            <a:endParaRPr lang="ru-RU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6105540" y="143416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25</a:t>
            </a:r>
            <a:endParaRPr lang="ru-RU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8105325" y="143416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67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656653" y="143416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38</a:t>
            </a:r>
            <a:endParaRPr lang="ru-RU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3314517" y="143416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27</a:t>
            </a:r>
            <a:endParaRPr lang="ru-RU" sz="2400" dirty="0"/>
          </a:p>
        </p:txBody>
      </p:sp>
      <p:sp>
        <p:nvSpPr>
          <p:cNvPr id="22" name="TextBox 21"/>
          <p:cNvSpPr txBox="1"/>
          <p:nvPr/>
        </p:nvSpPr>
        <p:spPr>
          <a:xfrm>
            <a:off x="3981646" y="1467932"/>
            <a:ext cx="518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18</a:t>
            </a:r>
            <a:endParaRPr lang="ru-RU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Прямоугольник 20"/>
              <p:cNvSpPr/>
              <p:nvPr/>
            </p:nvSpPr>
            <p:spPr>
              <a:xfrm>
                <a:off x="385437" y="625275"/>
                <a:ext cx="129178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sz="2400" i="1" dirty="0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da-DK" sz="2400" i="1" dirty="0" smtClean="0">
                          <a:latin typeface="Cambria Math" panose="02040503050406030204" pitchFamily="18" charset="0"/>
                        </a:rPr>
                        <m:t>=10</m:t>
                      </m:r>
                    </m:oMath>
                  </m:oMathPara>
                </a14:m>
                <a:endParaRPr lang="ru-RU" sz="24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1" name="Прямоугольник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437" y="625275"/>
                <a:ext cx="129178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7038427" y="3440052"/>
                <a:ext cx="490738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AutoNum type="arabicParenR" startAt="2"/>
                </a:pPr>
                <a:r>
                  <a:rPr lang="ru-RU" sz="2400" dirty="0"/>
                  <a:t>Затем выполнили поиск</a:t>
                </a:r>
              </a:p>
              <a:p>
                <a:pPr lvl="1"/>
                <a:r>
                  <a:rPr lang="ru-RU" sz="2400" dirty="0"/>
                  <a:t> элемента 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=1</m:t>
                    </m:r>
                    <m:r>
                      <a:rPr lang="ru-RU" sz="2400" i="1" dirty="0">
                        <a:latin typeface="Cambria Math" panose="02040503050406030204" pitchFamily="18" charset="0"/>
                      </a:rPr>
                      <m:t>8.</m:t>
                    </m:r>
                  </m:oMath>
                </a14:m>
                <a:endParaRPr lang="ru-RU" sz="2400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8427" y="3440052"/>
                <a:ext cx="4907387" cy="830997"/>
              </a:xfrm>
              <a:prstGeom prst="rect">
                <a:avLst/>
              </a:prstGeom>
              <a:blipFill>
                <a:blip r:embed="rId4"/>
                <a:stretch>
                  <a:fillRect l="-1988" t="-6569" b="-15328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/>
          <p:cNvSpPr txBox="1"/>
          <p:nvPr/>
        </p:nvSpPr>
        <p:spPr>
          <a:xfrm>
            <a:off x="8796644" y="2078708"/>
            <a:ext cx="6495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=1</a:t>
            </a:r>
            <a:r>
              <a:rPr lang="ru-RU" sz="2400" dirty="0"/>
              <a:t>8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513986" y="2062156"/>
            <a:ext cx="6495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=1</a:t>
            </a:r>
            <a:r>
              <a:rPr lang="ru-RU" sz="2400" dirty="0"/>
              <a:t>8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243183" y="2078708"/>
            <a:ext cx="6495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=1</a:t>
            </a:r>
            <a:r>
              <a:rPr lang="ru-RU" sz="2400" dirty="0"/>
              <a:t>8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8033991" y="2033593"/>
            <a:ext cx="6495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=1</a:t>
            </a:r>
            <a:r>
              <a:rPr lang="ru-RU" sz="2400" dirty="0"/>
              <a:t>8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513986" y="2782670"/>
            <a:ext cx="5262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СТОП, элемента </a:t>
            </a:r>
            <a:r>
              <a:rPr lang="en-US" dirty="0"/>
              <a:t>x=1</a:t>
            </a:r>
            <a:r>
              <a:rPr lang="ru-RU" dirty="0"/>
              <a:t>8</a:t>
            </a:r>
            <a:r>
              <a:rPr lang="en-US" dirty="0"/>
              <a:t> </a:t>
            </a:r>
            <a:r>
              <a:rPr lang="ru-RU" dirty="0"/>
              <a:t>НЕТ - </a:t>
            </a:r>
            <a:r>
              <a:rPr lang="ru-RU" b="1" dirty="0"/>
              <a:t>НЕ ВЕРНО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0" y="3429000"/>
                <a:ext cx="5837304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457200" indent="-457200">
                  <a:buAutoNum type="arabicParenR"/>
                </a:pPr>
                <a:r>
                  <a:rPr lang="ru-RU" sz="2400" dirty="0"/>
                  <a:t>Предположим, что из таблицы сначала </a:t>
                </a:r>
              </a:p>
              <a:p>
                <a:pPr lvl="1"/>
                <a:r>
                  <a:rPr lang="ru-RU" sz="2400" dirty="0"/>
                  <a:t>удалили элемент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sz="2400" i="1" dirty="0">
                        <a:latin typeface="Cambria Math" panose="02040503050406030204" pitchFamily="18" charset="0"/>
                      </a:rPr>
                      <m:t>27</m:t>
                    </m:r>
                  </m:oMath>
                </a14:m>
                <a:r>
                  <a:rPr lang="ru-RU" sz="2400" dirty="0">
                    <a:latin typeface="Consolas" panose="020B0609020204030204" pitchFamily="49" charset="0"/>
                  </a:rPr>
                  <a:t>.</a:t>
                </a: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429000"/>
                <a:ext cx="5837304" cy="830997"/>
              </a:xfrm>
              <a:prstGeom prst="rect">
                <a:avLst/>
              </a:prstGeom>
              <a:blipFill>
                <a:blip r:embed="rId5"/>
                <a:stretch>
                  <a:fillRect l="-1670" t="-7353" r="-522" b="-15441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Прямоугольник 1"/>
          <p:cNvSpPr/>
          <p:nvPr/>
        </p:nvSpPr>
        <p:spPr>
          <a:xfrm>
            <a:off x="3269985" y="1480327"/>
            <a:ext cx="58471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sz="1200" dirty="0">
                <a:solidFill>
                  <a:srgbClr val="FF0000"/>
                </a:solidFill>
              </a:rPr>
              <a:t>empty</a:t>
            </a:r>
            <a:endParaRPr lang="ru-RU" sz="12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69689" y="4397756"/>
                <a:ext cx="5600852" cy="25237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 algn="just"/>
                <a:r>
                  <a:rPr lang="ru-RU" sz="2000" dirty="0"/>
                  <a:t>Для удаления элемента </a:t>
                </a:r>
                <a14:m>
                  <m:oMath xmlns:m="http://schemas.openxmlformats.org/officeDocument/2006/math">
                    <m:r>
                      <a:rPr lang="ru-RU" sz="20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sz="2000" i="1" dirty="0" smtClean="0">
                        <a:latin typeface="Cambria Math" panose="02040503050406030204" pitchFamily="18" charset="0"/>
                      </a:rPr>
                      <m:t>=27 </m:t>
                    </m:r>
                  </m:oMath>
                </a14:m>
                <a:r>
                  <a:rPr lang="ru-RU" sz="2000" dirty="0"/>
                  <a:t>вначале выполняем его поиск и, если ячейка с элементом найдена, то: </a:t>
                </a:r>
              </a:p>
              <a:p>
                <a:pPr marL="1257300" lvl="2" indent="-342900" algn="just">
                  <a:buFont typeface="+mj-lt"/>
                  <a:buAutoNum type="arabicParenR"/>
                </a:pPr>
                <a:r>
                  <a:rPr lang="ru-RU" sz="2000" dirty="0"/>
                  <a:t>переводим её в состояние свободной</a:t>
                </a:r>
                <a:r>
                  <a:rPr lang="en-US" sz="2000" dirty="0"/>
                  <a:t>;</a:t>
                </a:r>
              </a:p>
              <a:p>
                <a:pPr marL="1257300" lvl="2" indent="-342900" algn="just">
                  <a:buFont typeface="+mj-lt"/>
                  <a:buAutoNum type="arabicParenR"/>
                </a:pPr>
                <a:r>
                  <a:rPr lang="ru-RU" sz="2000" dirty="0"/>
                  <a:t>счётчик занятых ячеек уменьшаем на единицу. </a:t>
                </a: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689" y="4397756"/>
                <a:ext cx="5600852" cy="2523768"/>
              </a:xfrm>
              <a:prstGeom prst="rect">
                <a:avLst/>
              </a:prstGeom>
              <a:blipFill>
                <a:blip r:embed="rId6"/>
                <a:stretch>
                  <a:fillRect t="-1208" r="-1088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Прямоугольник 8"/>
              <p:cNvSpPr/>
              <p:nvPr/>
            </p:nvSpPr>
            <p:spPr>
              <a:xfrm>
                <a:off x="7038428" y="4204328"/>
                <a:ext cx="4997484" cy="261610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b="1" dirty="0">
                    <a:solidFill>
                      <a:srgbClr val="FF0000"/>
                    </a:solidFill>
                  </a:rPr>
                  <a:t> </a:t>
                </a:r>
                <a:r>
                  <a:rPr lang="ru-RU" sz="2000" dirty="0"/>
                  <a:t>Поиск останавливается как только будет выполнено одно из условий:</a:t>
                </a:r>
              </a:p>
              <a:p>
                <a:pPr marL="800100" lvl="1" indent="-342900">
                  <a:buFont typeface="+mj-lt"/>
                  <a:buAutoNum type="arabicParenR"/>
                </a:pPr>
                <a:r>
                  <a:rPr lang="ru-RU" sz="2000" dirty="0"/>
                  <a:t>найден элемент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2000" dirty="0"/>
                  <a:t>;</a:t>
                </a:r>
                <a:endParaRPr lang="ru-RU" sz="2000" dirty="0"/>
              </a:p>
              <a:p>
                <a:pPr marL="800100" lvl="1" indent="-342900">
                  <a:buFont typeface="+mj-lt"/>
                  <a:buAutoNum type="arabicParenR"/>
                </a:pPr>
                <a:r>
                  <a:rPr lang="ru-RU" sz="2000" dirty="0"/>
                  <a:t>достигнута пустая ячейка (элемента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0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2000" dirty="0">
                    <a:solidFill>
                      <a:srgbClr val="FF0000"/>
                    </a:solidFill>
                  </a:rPr>
                  <a:t> </a:t>
                </a:r>
                <a:r>
                  <a:rPr lang="ru-RU" sz="2000" dirty="0"/>
                  <a:t>в таблице нет)</a:t>
                </a:r>
                <a:r>
                  <a:rPr lang="en-US" sz="2000" dirty="0"/>
                  <a:t>;</a:t>
                </a:r>
                <a:endParaRPr lang="ru-RU" sz="2000" dirty="0"/>
              </a:p>
              <a:p>
                <a:pPr marL="800100" lvl="1" indent="-342900">
                  <a:buFont typeface="+mj-lt"/>
                  <a:buAutoNum type="arabicParenR"/>
                </a:pPr>
                <a:r>
                  <a:rPr lang="ru-RU" sz="2000" dirty="0"/>
                  <a:t>выполнены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𝑴</m:t>
                    </m:r>
                    <m:r>
                      <a:rPr lang="en-US" sz="2000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2000" dirty="0"/>
                  <a:t>попыток (таблица полностью заполнена, а элемента</a:t>
                </a:r>
                <a:r>
                  <a:rPr lang="en-US" sz="2000" dirty="0"/>
                  <a:t> </a:t>
                </a:r>
                <a:r>
                  <a:rPr lang="ru-RU" sz="2000" dirty="0"/>
                  <a:t> -  нет)</a:t>
                </a:r>
                <a:r>
                  <a:rPr lang="en-US" sz="2000" dirty="0"/>
                  <a:t>.</a:t>
                </a:r>
                <a:endParaRPr lang="ru-RU" sz="2000" dirty="0"/>
              </a:p>
            </p:txBody>
          </p:sp>
        </mc:Choice>
        <mc:Fallback xmlns="">
          <p:sp>
            <p:nvSpPr>
              <p:cNvPr id="9" name="Прямоугольник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8428" y="4204328"/>
                <a:ext cx="4997484" cy="2616101"/>
              </a:xfrm>
              <a:prstGeom prst="rect">
                <a:avLst/>
              </a:prstGeom>
              <a:blipFill>
                <a:blip r:embed="rId7"/>
                <a:stretch>
                  <a:fillRect l="-1343" t="-1399" b="-932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6279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7" grpId="0"/>
      <p:bldP spid="28" grpId="0"/>
      <p:bldP spid="28" grpId="1"/>
      <p:bldP spid="29" grpId="0"/>
      <p:bldP spid="29" grpId="1"/>
      <p:bldP spid="30" grpId="0"/>
      <p:bldP spid="31" grpId="0"/>
      <p:bldP spid="31" grpId="1"/>
      <p:bldP spid="33" grpId="0"/>
      <p:bldP spid="23" grpId="0"/>
      <p:bldP spid="2" grpId="0"/>
      <p:bldP spid="6" grpId="0"/>
      <p:bldP spid="9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294291"/>
              </p:ext>
            </p:extLst>
          </p:nvPr>
        </p:nvGraphicFramePr>
        <p:xfrm>
          <a:off x="442953" y="1122042"/>
          <a:ext cx="7036369" cy="9868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36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50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22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36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36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36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36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36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0363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0363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29064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7789"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rgbClr val="144E9D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rgbClr val="144E9D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rgbClr val="144E9D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FF0000"/>
                        </a:solidFill>
                        <a:latin typeface="Consolas" panose="020B0609020204030204" pitchFamily="49" charset="0"/>
                      </a:endParaRPr>
                    </a:p>
                    <a:p>
                      <a:pPr algn="ctr"/>
                      <a:r>
                        <a:rPr lang="en-US" sz="1400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empty</a:t>
                      </a:r>
                      <a:endParaRPr lang="ru-RU" sz="1400" b="1" dirty="0">
                        <a:solidFill>
                          <a:srgbClr val="FF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dirty="0">
                        <a:solidFill>
                          <a:srgbClr val="FF0000"/>
                        </a:solidFill>
                        <a:latin typeface="Consolas" panose="020B0609020204030204" pitchFamily="49" charset="0"/>
                      </a:endParaRPr>
                    </a:p>
                    <a:p>
                      <a:pPr algn="ctr"/>
                      <a:r>
                        <a:rPr lang="en-US" sz="1400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empty</a:t>
                      </a:r>
                      <a:endParaRPr lang="ru-RU" sz="1400" b="1" dirty="0">
                        <a:solidFill>
                          <a:srgbClr val="FF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rgbClr val="144E9D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en-US" sz="1400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empty</a:t>
                      </a:r>
                      <a:endParaRPr lang="ru-RU" sz="1400" b="1" dirty="0">
                        <a:solidFill>
                          <a:srgbClr val="FF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rgbClr val="144E9D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rgbClr val="144E9D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rgbClr val="144E9D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/>
              <p:cNvSpPr/>
              <p:nvPr/>
            </p:nvSpPr>
            <p:spPr>
              <a:xfrm>
                <a:off x="442953" y="317523"/>
                <a:ext cx="4333915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da-DK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a-DK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a-DK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da-DK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da-DK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 = (</m:t>
                      </m:r>
                      <m:r>
                        <a:rPr lang="da-DK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a-DK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+ </m:t>
                      </m:r>
                      <m:r>
                        <a:rPr lang="da-DK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da-DK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 </m:t>
                      </m:r>
                      <m:r>
                        <m:rPr>
                          <m:sty m:val="p"/>
                        </m:rPr>
                        <a:rPr lang="da-DK" sz="240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da-DK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a-DK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ru-RU" sz="2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da-DK" sz="2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ru-RU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953" y="317523"/>
                <a:ext cx="4333915" cy="461665"/>
              </a:xfrm>
              <a:prstGeom prst="rect">
                <a:avLst/>
              </a:prstGeom>
              <a:blipFill>
                <a:blip r:embed="rId2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5380309" y="146926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7</a:t>
            </a:r>
            <a:endParaRPr lang="ru-RU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6811692" y="1469455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29</a:t>
            </a:r>
            <a:endParaRPr lang="ru-RU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3972928" y="146926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25</a:t>
            </a:r>
            <a:endParaRPr lang="ru-RU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6002897" y="1469265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67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24041" y="146926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38</a:t>
            </a:r>
            <a:endParaRPr lang="ru-RU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1181905" y="146926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27</a:t>
            </a:r>
            <a:endParaRPr lang="ru-RU" sz="2400" dirty="0"/>
          </a:p>
        </p:txBody>
      </p:sp>
      <p:sp>
        <p:nvSpPr>
          <p:cNvPr id="22" name="TextBox 21"/>
          <p:cNvSpPr txBox="1"/>
          <p:nvPr/>
        </p:nvSpPr>
        <p:spPr>
          <a:xfrm>
            <a:off x="1971601" y="1541389"/>
            <a:ext cx="518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18</a:t>
            </a:r>
            <a:endParaRPr lang="ru-RU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Прямоугольник 20"/>
              <p:cNvSpPr/>
              <p:nvPr/>
            </p:nvSpPr>
            <p:spPr>
              <a:xfrm>
                <a:off x="4947727" y="304434"/>
                <a:ext cx="1756955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da-DK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=10</m:t>
                      </m:r>
                    </m:oMath>
                  </m:oMathPara>
                </a14:m>
                <a:endParaRPr lang="ru-RU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1" name="Прямоугольник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7727" y="304434"/>
                <a:ext cx="1756955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/>
          <p:cNvSpPr txBox="1"/>
          <p:nvPr/>
        </p:nvSpPr>
        <p:spPr>
          <a:xfrm>
            <a:off x="6811692" y="2121984"/>
            <a:ext cx="6495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=1</a:t>
            </a:r>
            <a:r>
              <a:rPr lang="ru-RU" sz="2400" dirty="0"/>
              <a:t>8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11558" y="2121984"/>
            <a:ext cx="6495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=1</a:t>
            </a:r>
            <a:r>
              <a:rPr lang="ru-RU" sz="2400" dirty="0"/>
              <a:t>8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140755" y="2121984"/>
            <a:ext cx="6495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=1</a:t>
            </a:r>
            <a:r>
              <a:rPr lang="ru-RU" sz="2400" dirty="0"/>
              <a:t>8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055145" y="2121984"/>
            <a:ext cx="6495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=1</a:t>
            </a:r>
            <a:r>
              <a:rPr lang="ru-RU" sz="2400" dirty="0"/>
              <a:t>8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58307" y="4706183"/>
                <a:ext cx="1095889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2400" dirty="0"/>
                  <a:t>Теперь при удалении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=27</m:t>
                    </m:r>
                  </m:oMath>
                </a14:m>
                <a:r>
                  <a:rPr lang="ru-RU" sz="2400" dirty="0"/>
                  <a:t>, ячейка </a:t>
                </a:r>
                <a:r>
                  <a:rPr lang="en-US" sz="2400" dirty="0"/>
                  <a:t>c </a:t>
                </a:r>
                <a:r>
                  <a:rPr lang="ru-RU" sz="2400" dirty="0"/>
                  <a:t>номером 1 перейдет в состояние </a:t>
                </a:r>
                <a:r>
                  <a:rPr lang="en-US" sz="2400" b="1" dirty="0">
                    <a:latin typeface="Consolas" panose="020B0609020204030204" pitchFamily="49" charset="0"/>
                  </a:rPr>
                  <a:t>deleted</a:t>
                </a:r>
                <a:r>
                  <a:rPr lang="ru-RU" sz="2400" dirty="0"/>
                  <a:t>.</a:t>
                </a: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07" y="4706183"/>
                <a:ext cx="10958897" cy="461665"/>
              </a:xfrm>
              <a:prstGeom prst="rect">
                <a:avLst/>
              </a:prstGeom>
              <a:blipFill>
                <a:blip r:embed="rId4"/>
                <a:stretch>
                  <a:fillRect l="-890" t="-10526" b="-28947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50183" y="2675420"/>
                <a:ext cx="6420299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400" u="sng" dirty="0"/>
                  <a:t>Для ячейки вводятся три состояния</a:t>
                </a:r>
                <a:r>
                  <a:rPr lang="ru-RU" sz="2400" dirty="0"/>
                  <a:t>: </a:t>
                </a:r>
              </a:p>
              <a:p>
                <a:pPr lvl="1"/>
                <a:r>
                  <a:rPr lang="ru-RU" sz="2400" b="1" dirty="0">
                    <a:latin typeface="Consolas" panose="020B0609020204030204" pitchFamily="49" charset="0"/>
                  </a:rPr>
                  <a:t>(1)</a:t>
                </a:r>
                <a:r>
                  <a:rPr lang="ru-RU" sz="2400" b="1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ru-RU" sz="2400" b="1" dirty="0" err="1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empty</a:t>
                </a:r>
                <a:r>
                  <a:rPr lang="ru-RU" sz="2400" b="1" dirty="0"/>
                  <a:t> </a:t>
                </a:r>
                <a:r>
                  <a:rPr lang="ru-RU" sz="2400" dirty="0"/>
                  <a:t>— ячейка пуста; 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ru-RU" sz="2400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2400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</m:d>
                    <m:r>
                      <a:rPr lang="ru-RU" sz="2400" b="1" i="1" dirty="0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ru-RU" sz="2400" b="1" i="1" dirty="0" smtClean="0">
                        <a:latin typeface="Cambria Math" panose="02040503050406030204" pitchFamily="18" charset="0"/>
                      </a:rPr>
                      <m:t>𝒌𝒆𝒚</m:t>
                    </m:r>
                    <m:r>
                      <a:rPr lang="ru-RU" sz="2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sz="24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sz="24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sz="2400" dirty="0">
                    <a:solidFill>
                      <a:srgbClr val="0070C0"/>
                    </a:solidFill>
                  </a:rPr>
                  <a:t> </a:t>
                </a:r>
                <a:r>
                  <a:rPr lang="ru-RU" sz="2400" dirty="0"/>
                  <a:t>— ячейка содержит ключ </a:t>
                </a:r>
                <a14:m>
                  <m:oMath xmlns:m="http://schemas.openxmlformats.org/officeDocument/2006/math">
                    <m:r>
                      <a:rPr lang="ru-RU" sz="24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ru-RU" sz="2400" dirty="0"/>
                  <a:t>; </a:t>
                </a:r>
              </a:p>
              <a:p>
                <a:pPr lvl="1"/>
                <a:r>
                  <a:rPr lang="ru-RU" sz="2400" b="1" dirty="0">
                    <a:latin typeface="Consolas" panose="020B0609020204030204" pitchFamily="49" charset="0"/>
                  </a:rPr>
                  <a:t>(3) </a:t>
                </a:r>
                <a:r>
                  <a:rPr lang="ru-RU" sz="2400" b="1" dirty="0" err="1">
                    <a:latin typeface="Consolas" panose="020B0609020204030204" pitchFamily="49" charset="0"/>
                  </a:rPr>
                  <a:t>deleted</a:t>
                </a:r>
                <a:r>
                  <a:rPr lang="ru-RU" sz="2400" dirty="0"/>
                  <a:t> — ячейка ранее содержала ключ, но он был удалён.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183" y="2675420"/>
                <a:ext cx="6420299" cy="1938992"/>
              </a:xfrm>
              <a:prstGeom prst="rect">
                <a:avLst/>
              </a:prstGeom>
              <a:blipFill>
                <a:blip r:embed="rId5"/>
                <a:stretch>
                  <a:fillRect l="-1519" t="-2516" b="-6289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1055461" y="1772221"/>
            <a:ext cx="880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b="1" dirty="0" err="1">
                <a:latin typeface="Consolas" panose="020B0609020204030204" pitchFamily="49" charset="0"/>
              </a:rPr>
              <a:t>deleted</a:t>
            </a:r>
            <a:endParaRPr lang="ru-RU" sz="1400" b="1" dirty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Прямоугольник 10"/>
              <p:cNvSpPr/>
              <p:nvPr/>
            </p:nvSpPr>
            <p:spPr>
              <a:xfrm>
                <a:off x="7515093" y="252649"/>
                <a:ext cx="4606125" cy="41549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ru-RU" sz="2400" b="1" dirty="0">
                    <a:solidFill>
                      <a:schemeClr val="tx1"/>
                    </a:solidFill>
                  </a:rPr>
                  <a:t>Поиск</a:t>
                </a:r>
                <a:r>
                  <a:rPr lang="ru-RU" sz="2400" dirty="0">
                    <a:solidFill>
                      <a:schemeClr val="tx1"/>
                    </a:solidFill>
                  </a:rPr>
                  <a:t> останавливается как только будет выполнено одно из условий:</a:t>
                </a:r>
              </a:p>
              <a:p>
                <a:pPr marL="800100" lvl="1" indent="-342900">
                  <a:buFont typeface="+mj-lt"/>
                  <a:buAutoNum type="arabicParenR"/>
                </a:pPr>
                <a:r>
                  <a:rPr lang="ru-RU" sz="2400" dirty="0">
                    <a:solidFill>
                      <a:schemeClr val="tx1"/>
                    </a:solidFill>
                  </a:rPr>
                  <a:t>найден элемент </a:t>
                </a:r>
                <a14:m>
                  <m:oMath xmlns:m="http://schemas.openxmlformats.org/officeDocument/2006/math">
                    <m:r>
                      <a:rPr lang="ru-RU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;</a:t>
                </a:r>
                <a:endParaRPr lang="ru-RU" sz="2400" dirty="0">
                  <a:solidFill>
                    <a:schemeClr val="tx1"/>
                  </a:solidFill>
                </a:endParaRPr>
              </a:p>
              <a:p>
                <a:pPr marL="800100" lvl="1" indent="-342900">
                  <a:buFont typeface="+mj-lt"/>
                  <a:buAutoNum type="arabicParenR"/>
                </a:pPr>
                <a:r>
                  <a:rPr lang="ru-RU" sz="2400" dirty="0">
                    <a:solidFill>
                      <a:schemeClr val="tx1"/>
                    </a:solidFill>
                  </a:rPr>
                  <a:t>достигнута пустая ячейка </a:t>
                </a:r>
                <a:r>
                  <a:rPr lang="ru-RU" sz="2400" b="1" dirty="0" err="1">
                    <a:solidFill>
                      <a:schemeClr val="tx1"/>
                    </a:solidFill>
                    <a:latin typeface="Consolas" panose="020B0609020204030204" pitchFamily="49" charset="0"/>
                  </a:rPr>
                  <a:t>empty</a:t>
                </a:r>
                <a:r>
                  <a:rPr lang="ru-RU" sz="2400" dirty="0">
                    <a:solidFill>
                      <a:schemeClr val="tx1"/>
                    </a:solidFill>
                  </a:rPr>
                  <a:t> (элемента </a:t>
                </a:r>
                <a14:m>
                  <m:oMath xmlns:m="http://schemas.openxmlformats.org/officeDocument/2006/math">
                    <m:r>
                      <a:rPr lang="ru-RU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ru-RU" sz="2400" dirty="0">
                    <a:solidFill>
                      <a:schemeClr val="tx1"/>
                    </a:solidFill>
                  </a:rPr>
                  <a:t> в таблице нет)</a:t>
                </a:r>
                <a:r>
                  <a:rPr lang="en-US" sz="2400" dirty="0">
                    <a:solidFill>
                      <a:schemeClr val="tx1"/>
                    </a:solidFill>
                  </a:rPr>
                  <a:t>;</a:t>
                </a:r>
                <a:endParaRPr lang="ru-RU" sz="2400" dirty="0">
                  <a:solidFill>
                    <a:schemeClr val="tx1"/>
                  </a:solidFill>
                </a:endParaRPr>
              </a:p>
              <a:p>
                <a:pPr marL="800100" lvl="1" indent="-342900">
                  <a:buFont typeface="+mj-lt"/>
                  <a:buAutoNum type="arabicParenR"/>
                </a:pPr>
                <a:r>
                  <a:rPr lang="ru-RU" sz="2400" dirty="0">
                    <a:solidFill>
                      <a:schemeClr val="tx1"/>
                    </a:solidFill>
                  </a:rPr>
                  <a:t>выполнены</a:t>
                </a: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b="1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M</a:t>
                </a: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ru-RU" sz="2400" dirty="0">
                    <a:solidFill>
                      <a:schemeClr val="tx1"/>
                    </a:solidFill>
                  </a:rPr>
                  <a:t>попыток (таблица полностью заполнена, но элемента </a:t>
                </a:r>
                <a14:m>
                  <m:oMath xmlns:m="http://schemas.openxmlformats.org/officeDocument/2006/math">
                    <m:r>
                      <a:rPr lang="ru-RU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ru-RU" sz="2400" dirty="0">
                    <a:solidFill>
                      <a:schemeClr val="tx1"/>
                    </a:solidFill>
                  </a:rPr>
                  <a:t>в таблице нет)</a:t>
                </a:r>
                <a:r>
                  <a:rPr lang="en-US" sz="2400" dirty="0">
                    <a:solidFill>
                      <a:schemeClr val="tx1"/>
                    </a:solidFill>
                  </a:rPr>
                  <a:t>.</a:t>
                </a:r>
                <a:endParaRPr lang="ru-RU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Прямоугольник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5093" y="252649"/>
                <a:ext cx="4606125" cy="4154984"/>
              </a:xfrm>
              <a:prstGeom prst="rect">
                <a:avLst/>
              </a:prstGeom>
              <a:blipFill>
                <a:blip r:embed="rId6"/>
                <a:stretch>
                  <a:fillRect l="-2119" t="-1173" r="-2649" b="-2346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/>
          <p:cNvSpPr txBox="1"/>
          <p:nvPr/>
        </p:nvSpPr>
        <p:spPr>
          <a:xfrm>
            <a:off x="1859170" y="2121984"/>
            <a:ext cx="6495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=1</a:t>
            </a:r>
            <a:r>
              <a:rPr lang="ru-RU" sz="2400" dirty="0"/>
              <a:t>8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8307" y="5180937"/>
            <a:ext cx="102933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Добавление нового элемента можно осуществлять как в ячейку </a:t>
            </a:r>
            <a:r>
              <a:rPr lang="ru-RU" sz="2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empty</a:t>
            </a:r>
            <a:r>
              <a:rPr lang="ru-RU" sz="2400" dirty="0"/>
              <a:t>,</a:t>
            </a:r>
            <a:r>
              <a:rPr lang="en-US" sz="2400" dirty="0"/>
              <a:t> </a:t>
            </a:r>
          </a:p>
          <a:p>
            <a:r>
              <a:rPr lang="ru-RU" sz="2400" dirty="0"/>
              <a:t>так и в ячейку </a:t>
            </a:r>
            <a:r>
              <a:rPr lang="ru-RU" sz="2400" b="1" dirty="0" err="1">
                <a:latin typeface="Consolas" panose="020B0609020204030204" pitchFamily="49" charset="0"/>
              </a:rPr>
              <a:t>deleted</a:t>
            </a:r>
            <a:r>
              <a:rPr lang="ru-RU" sz="24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733200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9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2" grpId="0"/>
      <p:bldP spid="28" grpId="0"/>
      <p:bldP spid="28" grpId="1"/>
      <p:bldP spid="29" grpId="0"/>
      <p:bldP spid="29" grpId="1"/>
      <p:bldP spid="30" grpId="0"/>
      <p:bldP spid="30" grpId="1"/>
      <p:bldP spid="31" grpId="0"/>
      <p:bldP spid="31" grpId="1"/>
      <p:bldP spid="23" grpId="0"/>
      <p:bldP spid="23" grpId="1"/>
      <p:bldP spid="6" grpId="0"/>
      <p:bldP spid="6" grpId="1"/>
      <p:bldP spid="9" grpId="0"/>
      <p:bldP spid="11" grpId="0"/>
      <p:bldP spid="26" grpId="0"/>
      <p:bldP spid="26" grpId="1"/>
      <p:bldP spid="15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1C7DA76-5762-4794-AA67-19ACD0ADDDE9}"/>
              </a:ext>
            </a:extLst>
          </p:cNvPr>
          <p:cNvSpPr txBox="1"/>
          <p:nvPr/>
        </p:nvSpPr>
        <p:spPr>
          <a:xfrm>
            <a:off x="3100669" y="1841968"/>
            <a:ext cx="58030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/>
              <a:t>Недостатки </a:t>
            </a:r>
          </a:p>
          <a:p>
            <a:pPr algn="ctr"/>
            <a:r>
              <a:rPr lang="ru-RU" sz="2800" b="1" dirty="0"/>
              <a:t>открытой адресации</a:t>
            </a:r>
          </a:p>
        </p:txBody>
      </p:sp>
    </p:spTree>
    <p:extLst>
      <p:ext uri="{BB962C8B-B14F-4D97-AF65-F5344CB8AC3E}">
        <p14:creationId xmlns:p14="http://schemas.microsoft.com/office/powerpoint/2010/main" val="1510509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Прямоугольник 1"/>
              <p:cNvSpPr/>
              <p:nvPr/>
            </p:nvSpPr>
            <p:spPr>
              <a:xfrm>
                <a:off x="284969" y="1415945"/>
                <a:ext cx="11540447" cy="15696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sz="2400" dirty="0"/>
                  <a:t>Для простоты будем считать, что ключи являются целыми числами из диапазона </a:t>
                </a:r>
                <a:r>
                  <a:rPr lang="ru-RU" sz="2400" b="1" dirty="0"/>
                  <a:t>[0, </a:t>
                </a:r>
                <a:r>
                  <a:rPr lang="ru-RU" sz="2400" b="1" i="1" dirty="0"/>
                  <a:t>N</a:t>
                </a:r>
                <a:r>
                  <a:rPr lang="ru-RU" sz="2400" b="1" dirty="0"/>
                  <a:t>) </a:t>
                </a:r>
                <a:r>
                  <a:rPr lang="ru-RU" sz="2400" dirty="0"/>
                  <a:t>и обозначим через </a:t>
                </a:r>
                <a14:m>
                  <m:oMath xmlns:m="http://schemas.openxmlformats.org/officeDocument/2006/math">
                    <m:r>
                      <a:rPr lang="ru-RU" sz="2400" b="1" i="1" dirty="0" smtClean="0">
                        <a:latin typeface="Cambria Math" panose="02040503050406030204" pitchFamily="18" charset="0"/>
                      </a:rPr>
                      <m:t>𝑲</m:t>
                    </m:r>
                  </m:oMath>
                </a14:m>
                <a:r>
                  <a:rPr lang="ru-RU" sz="2400" b="1" dirty="0">
                    <a:latin typeface="Consolas" panose="020B0609020204030204" pitchFamily="49" charset="0"/>
                  </a:rPr>
                  <a:t> </a:t>
                </a:r>
                <a:r>
                  <a:rPr lang="ru-RU" sz="2400" dirty="0"/>
                  <a:t>множество возможных ключей: </a:t>
                </a:r>
                <a:endParaRPr lang="ru-RU" sz="2400" b="1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b="1" i="1" dirty="0" smtClean="0">
                          <a:latin typeface="Cambria Math" panose="02040503050406030204" pitchFamily="18" charset="0"/>
                        </a:rPr>
                        <m:t>𝑲</m:t>
                      </m:r>
                      <m:r>
                        <a:rPr lang="ru-RU" sz="2400" b="1" i="1" dirty="0" smtClean="0">
                          <a:latin typeface="Cambria Math" panose="02040503050406030204" pitchFamily="18" charset="0"/>
                        </a:rPr>
                        <m:t> = {</m:t>
                      </m:r>
                      <m:r>
                        <a:rPr lang="ru-RU" sz="2400" b="1" i="1" dirty="0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ru-RU" sz="2400" b="1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ru-RU" sz="2400" b="1" i="1" dirty="0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ru-RU" sz="2400" b="1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ru-RU" sz="2400" b="1" i="1" dirty="0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ru-RU" sz="2400" b="1" i="1" dirty="0" smtClean="0">
                          <a:latin typeface="Cambria Math" panose="02040503050406030204" pitchFamily="18" charset="0"/>
                        </a:rPr>
                        <m:t>, . . . , </m:t>
                      </m:r>
                      <m:r>
                        <a:rPr lang="ru-RU" sz="2400" b="1" i="1" dirty="0" smtClean="0"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ru-RU" sz="2400" b="1" i="1" dirty="0" smtClean="0">
                          <a:latin typeface="Cambria Math" panose="02040503050406030204" pitchFamily="18" charset="0"/>
                        </a:rPr>
                        <m:t> − </m:t>
                      </m:r>
                      <m:r>
                        <a:rPr lang="ru-RU" sz="2400" b="1" i="1" dirty="0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ru-RU" sz="2400" b="1" i="1" dirty="0" smtClean="0">
                          <a:latin typeface="Cambria Math" panose="02040503050406030204" pitchFamily="18" charset="0"/>
                        </a:rPr>
                        <m:t>}</m:t>
                      </m:r>
                      <m:r>
                        <a:rPr lang="ru-RU" sz="2400" i="1" dirty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ru-RU" sz="2400" b="1" i="1" dirty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ru-RU" sz="2400" b="1" dirty="0"/>
              </a:p>
              <a:p>
                <a:endParaRPr lang="ru-RU" sz="2400" dirty="0"/>
              </a:p>
            </p:txBody>
          </p:sp>
        </mc:Choice>
        <mc:Fallback xmlns="">
          <p:sp>
            <p:nvSpPr>
              <p:cNvPr id="2" name="Прямоугольник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969" y="1415945"/>
                <a:ext cx="11540447" cy="1569660"/>
              </a:xfrm>
              <a:prstGeom prst="rect">
                <a:avLst/>
              </a:prstGeom>
              <a:blipFill>
                <a:blip r:embed="rId2"/>
                <a:stretch>
                  <a:fillRect l="-845" t="-3101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Прямоугольник 3"/>
              <p:cNvSpPr/>
              <p:nvPr/>
            </p:nvSpPr>
            <p:spPr>
              <a:xfrm>
                <a:off x="1212556" y="2971040"/>
                <a:ext cx="8785654" cy="32316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ru-RU" sz="2000" dirty="0"/>
                  <a:t>На практике  множество </a:t>
                </a:r>
                <a14:m>
                  <m:oMath xmlns:m="http://schemas.openxmlformats.org/officeDocument/2006/math">
                    <m:r>
                      <a:rPr lang="ru-RU" sz="2000" b="1" i="1" dirty="0" smtClean="0">
                        <a:latin typeface="Cambria Math" panose="02040503050406030204" pitchFamily="18" charset="0"/>
                      </a:rPr>
                      <m:t>𝑲</m:t>
                    </m:r>
                  </m:oMath>
                </a14:m>
                <a:r>
                  <a:rPr lang="en-US" sz="2000" dirty="0"/>
                  <a:t> </a:t>
                </a:r>
                <a:r>
                  <a:rPr lang="ru-RU" sz="2000" dirty="0"/>
                  <a:t>обычно довольно большое. </a:t>
                </a:r>
                <a:endParaRPr lang="en-US" sz="2000" dirty="0"/>
              </a:p>
              <a:p>
                <a:endParaRPr lang="en-US" sz="2000" dirty="0"/>
              </a:p>
              <a:p>
                <a:r>
                  <a:rPr lang="ru-RU" sz="2000" dirty="0"/>
                  <a:t>Часто в качестве ключей в промышленном программировании применяются 32-битные или 64-битные целые числа, т. е. </a:t>
                </a:r>
                <a:endParaRPr lang="en-US" sz="2000" dirty="0"/>
              </a:p>
              <a:p>
                <a:endParaRPr lang="ru-RU" sz="2000" i="1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000" b="1" i="1" dirty="0" smtClean="0"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ru-RU" sz="2000" b="1" i="1" dirty="0" smtClean="0">
                          <a:latin typeface="Cambria Math" panose="02040503050406030204" pitchFamily="18" charset="0"/>
                        </a:rPr>
                        <m:t> = </m:t>
                      </m:r>
                      <m:sSup>
                        <m:sSupPr>
                          <m:ctrlPr>
                            <a:rPr lang="ru-RU" sz="2000" b="1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sz="2000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r>
                            <a:rPr lang="ru-RU" sz="2000" b="1" i="1" dirty="0" smtClean="0">
                              <a:latin typeface="Cambria Math" panose="02040503050406030204" pitchFamily="18" charset="0"/>
                            </a:rPr>
                            <m:t>𝟑𝟐</m:t>
                          </m:r>
                        </m:sup>
                      </m:sSup>
                      <m:r>
                        <a:rPr lang="ru-RU" sz="2000" b="1" i="1" dirty="0" smtClean="0">
                          <a:latin typeface="Cambria Math" panose="02040503050406030204" pitchFamily="18" charset="0"/>
                        </a:rPr>
                        <m:t> ≈ </m:t>
                      </m:r>
                      <m:r>
                        <a:rPr lang="ru-RU" sz="2000" b="1" i="1" dirty="0" smtClean="0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ru-RU" sz="2000" b="1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ru-RU" sz="2000" b="1" i="1" dirty="0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ru-RU" sz="2000" b="1" i="1" dirty="0" smtClean="0">
                          <a:latin typeface="Cambria Math" panose="02040503050406030204" pitchFamily="18" charset="0"/>
                        </a:rPr>
                        <m:t> · </m:t>
                      </m:r>
                      <m:sSup>
                        <m:sSupPr>
                          <m:ctrlPr>
                            <a:rPr lang="ru-RU" sz="2000" b="1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sz="2000" b="1" i="1" dirty="0" smtClean="0">
                              <a:latin typeface="Cambria Math" panose="02040503050406030204" pitchFamily="18" charset="0"/>
                            </a:rPr>
                            <m:t>𝟏𝟎</m:t>
                          </m:r>
                        </m:e>
                        <m:sup>
                          <m:r>
                            <a:rPr lang="ru-RU" sz="2000" b="1" i="1" dirty="0" smtClean="0">
                              <a:latin typeface="Cambria Math" panose="02040503050406030204" pitchFamily="18" charset="0"/>
                            </a:rPr>
                            <m:t>𝟗</m:t>
                          </m:r>
                        </m:sup>
                      </m:sSup>
                    </m:oMath>
                  </m:oMathPara>
                </a14:m>
                <a:endParaRPr lang="en-US" sz="2000" b="1" dirty="0"/>
              </a:p>
              <a:p>
                <a:endParaRPr lang="ru-RU" sz="2000" dirty="0"/>
              </a:p>
              <a:p>
                <a:pPr lvl="1"/>
                <a:r>
                  <a:rPr lang="ru-RU" sz="2000" dirty="0"/>
                  <a:t>или</a:t>
                </a:r>
                <a:endParaRPr lang="en-US" sz="2000" dirty="0"/>
              </a:p>
              <a:p>
                <a:endParaRPr lang="ru-RU" sz="2000" i="1" dirty="0"/>
              </a:p>
              <a:p>
                <a:pPr algn="ctr"/>
                <a14:m>
                  <m:oMath xmlns:m="http://schemas.openxmlformats.org/officeDocument/2006/math">
                    <m:r>
                      <a:rPr lang="ru-RU" sz="2000" b="1" i="1" dirty="0" smtClean="0">
                        <a:latin typeface="Cambria Math" panose="02040503050406030204" pitchFamily="18" charset="0"/>
                      </a:rPr>
                      <m:t>𝑵</m:t>
                    </m:r>
                    <m:r>
                      <a:rPr lang="ru-RU" sz="2000" b="1" i="1" dirty="0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ru-RU" sz="2000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2000" b="1" i="1" dirty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ru-RU" sz="2000" b="1" i="1" dirty="0" smtClean="0">
                            <a:latin typeface="Cambria Math" panose="02040503050406030204" pitchFamily="18" charset="0"/>
                          </a:rPr>
                          <m:t>𝟔𝟒</m:t>
                        </m:r>
                      </m:sup>
                    </m:sSup>
                    <m:r>
                      <a:rPr lang="ru-RU" sz="2000" b="1" i="1" dirty="0" smtClean="0">
                        <a:latin typeface="Cambria Math" panose="02040503050406030204" pitchFamily="18" charset="0"/>
                      </a:rPr>
                      <m:t> ≈ </m:t>
                    </m:r>
                    <m:r>
                      <a:rPr lang="ru-RU" sz="2000" b="1" i="1" dirty="0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ru-RU" sz="2000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ru-RU" sz="2000" b="1" i="1" dirty="0" smtClean="0">
                        <a:latin typeface="Cambria Math" panose="02040503050406030204" pitchFamily="18" charset="0"/>
                      </a:rPr>
                      <m:t>𝟖</m:t>
                    </m:r>
                    <m:r>
                      <a:rPr lang="ru-RU" sz="2000" b="1" i="1" dirty="0" smtClean="0">
                        <a:latin typeface="Cambria Math" panose="02040503050406030204" pitchFamily="18" charset="0"/>
                      </a:rPr>
                      <m:t> · </m:t>
                    </m:r>
                    <m:sSup>
                      <m:sSupPr>
                        <m:ctrlPr>
                          <a:rPr lang="ru-RU" sz="2000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2000" b="1" i="1" dirty="0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ru-RU" sz="2000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ru-RU" sz="2000" b="1" i="1" dirty="0">
                            <a:latin typeface="Cambria Math" panose="02040503050406030204" pitchFamily="18" charset="0"/>
                          </a:rPr>
                          <m:t>𝟗</m:t>
                        </m:r>
                      </m:sup>
                    </m:sSup>
                  </m:oMath>
                </a14:m>
                <a:r>
                  <a:rPr lang="ru-RU" sz="2000" b="1" i="0" dirty="0">
                    <a:latin typeface="+mj-lt"/>
                  </a:rPr>
                  <a:t> </a:t>
                </a:r>
                <a:r>
                  <a:rPr lang="ru-RU" sz="2000" i="0" dirty="0">
                    <a:latin typeface="+mj-lt"/>
                  </a:rPr>
                  <a:t>.</a:t>
                </a:r>
                <a:endParaRPr lang="ru-RU" sz="2000" dirty="0"/>
              </a:p>
            </p:txBody>
          </p:sp>
        </mc:Choice>
        <mc:Fallback xmlns="">
          <p:sp>
            <p:nvSpPr>
              <p:cNvPr id="4" name="Прямоугольник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2556" y="2971040"/>
                <a:ext cx="8785654" cy="3231654"/>
              </a:xfrm>
              <a:prstGeom prst="rect">
                <a:avLst/>
              </a:prstGeom>
              <a:blipFill>
                <a:blip r:embed="rId3"/>
                <a:stretch>
                  <a:fillRect l="-763" t="-942" b="-942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Заголовок 1"/>
          <p:cNvSpPr txBox="1">
            <a:spLocks/>
          </p:cNvSpPr>
          <p:nvPr/>
        </p:nvSpPr>
        <p:spPr>
          <a:xfrm>
            <a:off x="2974493" y="150224"/>
            <a:ext cx="6089327" cy="3886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200" b="1" dirty="0"/>
              <a:t>Устройство хеш-таблицы</a:t>
            </a:r>
          </a:p>
        </p:txBody>
      </p:sp>
    </p:spTree>
    <p:extLst>
      <p:ext uri="{BB962C8B-B14F-4D97-AF65-F5344CB8AC3E}">
        <p14:creationId xmlns:p14="http://schemas.microsoft.com/office/powerpoint/2010/main" val="3955148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81458" y="685067"/>
            <a:ext cx="1162908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/>
              <a:t>1. </a:t>
            </a:r>
            <a:r>
              <a:rPr lang="ru-RU" sz="2400" dirty="0"/>
              <a:t>Нетрудно видеть, что при разрешении коллизий методом открытой адресации наличие большого числа </a:t>
            </a:r>
            <a:r>
              <a:rPr lang="ru-RU" sz="2400" dirty="0" err="1">
                <a:latin typeface="Consolas" panose="020B0609020204030204" pitchFamily="49" charset="0"/>
              </a:rPr>
              <a:t>deleted</a:t>
            </a:r>
            <a:r>
              <a:rPr lang="ru-RU" sz="2400" dirty="0"/>
              <a:t>-ячеек отрицательно сказывается на времени выполнения операции поиска, а значит и других операций. 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106129" y="3291622"/>
            <a:ext cx="1180441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/>
              <a:t>Чтобы исправить ситуацию, после ряда удалений можно перестраивать хеш-таблицу заново, уничтожая удалённые ячейки.</a:t>
            </a:r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89379"/>
              </p:ext>
            </p:extLst>
          </p:nvPr>
        </p:nvGraphicFramePr>
        <p:xfrm>
          <a:off x="1126760" y="1837663"/>
          <a:ext cx="7583489" cy="11787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83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14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52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83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83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5834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5834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5834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5834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5834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1248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6231"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rgbClr val="144E9D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rgbClr val="144E9D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rgbClr val="144E9D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rgbClr val="144E9D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dirty="0">
                        <a:solidFill>
                          <a:srgbClr val="FF0000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empty</a:t>
                      </a:r>
                      <a:endParaRPr lang="ru-RU" sz="1400" dirty="0">
                        <a:solidFill>
                          <a:srgbClr val="144E9D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rgbClr val="144E9D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rgbClr val="144E9D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rgbClr val="144E9D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6648788" y="249124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7</a:t>
            </a:r>
            <a:endParaRPr lang="ru-RU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5062433" y="245264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9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421723" y="251018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67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61237" y="2535071"/>
            <a:ext cx="880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b="1" dirty="0" err="1">
                <a:latin typeface="Consolas" panose="020B0609020204030204" pitchFamily="49" charset="0"/>
              </a:rPr>
              <a:t>deleted</a:t>
            </a:r>
            <a:endParaRPr lang="ru-RU" sz="1400" dirty="0"/>
          </a:p>
        </p:txBody>
      </p:sp>
      <p:graphicFrame>
        <p:nvGraphicFramePr>
          <p:cNvPr id="24" name="Таблица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8910879"/>
              </p:ext>
            </p:extLst>
          </p:nvPr>
        </p:nvGraphicFramePr>
        <p:xfrm>
          <a:off x="1296264" y="4664242"/>
          <a:ext cx="6889579" cy="8088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89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99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80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89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89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895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895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8895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8895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8895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51689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144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dirty="0">
                        <a:solidFill>
                          <a:srgbClr val="FF0000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empty</a:t>
                      </a:r>
                      <a:endParaRPr lang="ru-RU" sz="2400" dirty="0">
                        <a:solidFill>
                          <a:srgbClr val="144E9D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dirty="0">
                        <a:solidFill>
                          <a:srgbClr val="FF0000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empty</a:t>
                      </a:r>
                      <a:endParaRPr lang="ru-RU" sz="2400" dirty="0">
                        <a:solidFill>
                          <a:srgbClr val="144E9D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dirty="0">
                        <a:solidFill>
                          <a:srgbClr val="FF0000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empty</a:t>
                      </a:r>
                      <a:endParaRPr lang="ru-RU" sz="2400" dirty="0">
                        <a:solidFill>
                          <a:srgbClr val="144E9D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dirty="0">
                        <a:solidFill>
                          <a:srgbClr val="FF0000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empty</a:t>
                      </a:r>
                      <a:endParaRPr lang="ru-RU" sz="2400" dirty="0">
                        <a:solidFill>
                          <a:srgbClr val="144E9D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dirty="0">
                        <a:solidFill>
                          <a:srgbClr val="FF0000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empty</a:t>
                      </a:r>
                      <a:endParaRPr lang="ru-RU" sz="2400" dirty="0">
                        <a:solidFill>
                          <a:srgbClr val="144E9D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dirty="0">
                        <a:solidFill>
                          <a:srgbClr val="FF0000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empty</a:t>
                      </a:r>
                      <a:endParaRPr lang="ru-RU" sz="2400" dirty="0">
                        <a:solidFill>
                          <a:srgbClr val="144E9D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dirty="0">
                        <a:solidFill>
                          <a:srgbClr val="FF0000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empty</a:t>
                      </a:r>
                      <a:endParaRPr lang="ru-RU" sz="2400" dirty="0">
                        <a:solidFill>
                          <a:srgbClr val="144E9D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rgbClr val="144E9D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rgbClr val="144E9D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rgbClr val="144E9D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6263804" y="501146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7</a:t>
            </a:r>
            <a:endParaRPr lang="ru-RU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6856208" y="5011469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67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598771" y="501146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9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0F3DEF3-CE43-404A-854A-8323AC5BC273}"/>
              </a:ext>
            </a:extLst>
          </p:cNvPr>
          <p:cNvSpPr txBox="1"/>
          <p:nvPr/>
        </p:nvSpPr>
        <p:spPr>
          <a:xfrm>
            <a:off x="1832424" y="2535070"/>
            <a:ext cx="880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b="1" dirty="0" err="1">
                <a:latin typeface="Consolas" panose="020B0609020204030204" pitchFamily="49" charset="0"/>
              </a:rPr>
              <a:t>deleted</a:t>
            </a:r>
            <a:endParaRPr lang="ru-RU" sz="14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E1A6E60-43D0-486B-AF54-C87EE03A783C}"/>
              </a:ext>
            </a:extLst>
          </p:cNvPr>
          <p:cNvSpPr txBox="1"/>
          <p:nvPr/>
        </p:nvSpPr>
        <p:spPr>
          <a:xfrm>
            <a:off x="2606392" y="2559660"/>
            <a:ext cx="880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b="1" dirty="0" err="1">
                <a:latin typeface="Consolas" panose="020B0609020204030204" pitchFamily="49" charset="0"/>
              </a:rPr>
              <a:t>deleted</a:t>
            </a:r>
            <a:endParaRPr lang="ru-RU" sz="1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3F72B5E-489B-4AB6-810E-D2F59FDB8807}"/>
              </a:ext>
            </a:extLst>
          </p:cNvPr>
          <p:cNvSpPr txBox="1"/>
          <p:nvPr/>
        </p:nvSpPr>
        <p:spPr>
          <a:xfrm>
            <a:off x="3346206" y="2557427"/>
            <a:ext cx="880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b="1" dirty="0" err="1">
                <a:latin typeface="Consolas" panose="020B0609020204030204" pitchFamily="49" charset="0"/>
              </a:rPr>
              <a:t>deleted</a:t>
            </a:r>
            <a:endParaRPr lang="ru-RU" sz="14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CA69844-914B-4F2D-A259-8115CBCC4811}"/>
              </a:ext>
            </a:extLst>
          </p:cNvPr>
          <p:cNvSpPr txBox="1"/>
          <p:nvPr/>
        </p:nvSpPr>
        <p:spPr>
          <a:xfrm>
            <a:off x="4110876" y="2557427"/>
            <a:ext cx="880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b="1" dirty="0" err="1">
                <a:latin typeface="Consolas" panose="020B0609020204030204" pitchFamily="49" charset="0"/>
              </a:rPr>
              <a:t>deleted</a:t>
            </a:r>
            <a:endParaRPr lang="ru-RU" sz="1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8E9D71E-9CFC-4310-8D57-AB6DD59EADC0}"/>
              </a:ext>
            </a:extLst>
          </p:cNvPr>
          <p:cNvSpPr txBox="1"/>
          <p:nvPr/>
        </p:nvSpPr>
        <p:spPr>
          <a:xfrm>
            <a:off x="7895403" y="2602691"/>
            <a:ext cx="880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b="1" dirty="0" err="1">
                <a:latin typeface="Consolas" panose="020B0609020204030204" pitchFamily="49" charset="0"/>
              </a:rPr>
              <a:t>deleted</a:t>
            </a:r>
            <a:endParaRPr lang="ru-RU" sz="1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Прямоугольник 34">
                <a:extLst>
                  <a:ext uri="{FF2B5EF4-FFF2-40B4-BE49-F238E27FC236}">
                    <a16:creationId xmlns:a16="http://schemas.microsoft.com/office/drawing/2014/main" id="{A8EB8528-AD00-4606-B61D-9A249C670B27}"/>
                  </a:ext>
                </a:extLst>
              </p:cNvPr>
              <p:cNvSpPr/>
              <p:nvPr/>
            </p:nvSpPr>
            <p:spPr>
              <a:xfrm>
                <a:off x="545835" y="4055822"/>
                <a:ext cx="4333915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sz="2400" i="1" dirty="0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da-DK" sz="24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a-DK" sz="240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a-DK" sz="2400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da-DK" sz="2400" i="1" dirty="0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da-DK" sz="2400" i="1" dirty="0" smtClean="0">
                          <a:latin typeface="Cambria Math" panose="02040503050406030204" pitchFamily="18" charset="0"/>
                        </a:rPr>
                        <m:t>) = (</m:t>
                      </m:r>
                      <m:r>
                        <a:rPr lang="da-DK" sz="240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a-DK" sz="2400" i="1" dirty="0" smtClean="0">
                          <a:latin typeface="Cambria Math" panose="02040503050406030204" pitchFamily="18" charset="0"/>
                        </a:rPr>
                        <m:t> + </m:t>
                      </m:r>
                      <m:r>
                        <a:rPr lang="da-DK" sz="2400" i="1" dirty="0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da-DK" sz="2400" i="1" dirty="0" smtClean="0"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lang="da-DK" sz="2400" i="1" dirty="0" smtClean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da-DK" sz="24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a-DK" sz="2400" i="1" dirty="0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ru-RU" sz="2400" i="1" dirty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da-DK" sz="2400" i="1" dirty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ru-RU" sz="2400" dirty="0"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35" name="Прямоугольник 34">
                <a:extLst>
                  <a:ext uri="{FF2B5EF4-FFF2-40B4-BE49-F238E27FC236}">
                    <a16:creationId xmlns:a16="http://schemas.microsoft.com/office/drawing/2014/main" id="{A8EB8528-AD00-4606-B61D-9A249C670B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835" y="4055822"/>
                <a:ext cx="4333915" cy="461665"/>
              </a:xfrm>
              <a:prstGeom prst="rect">
                <a:avLst/>
              </a:prstGeom>
              <a:blipFill>
                <a:blip r:embed="rId2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Прямоугольник 35">
                <a:extLst>
                  <a:ext uri="{FF2B5EF4-FFF2-40B4-BE49-F238E27FC236}">
                    <a16:creationId xmlns:a16="http://schemas.microsoft.com/office/drawing/2014/main" id="{F50A4B73-EE92-4C44-ACB0-3C9007AE4784}"/>
                  </a:ext>
                </a:extLst>
              </p:cNvPr>
              <p:cNvSpPr/>
              <p:nvPr/>
            </p:nvSpPr>
            <p:spPr>
              <a:xfrm>
                <a:off x="4786232" y="4030449"/>
                <a:ext cx="1477572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sz="2400" i="1" dirty="0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da-DK" sz="2400" i="1" dirty="0" smtClean="0">
                          <a:latin typeface="Cambria Math" panose="02040503050406030204" pitchFamily="18" charset="0"/>
                        </a:rPr>
                        <m:t>=10</m:t>
                      </m:r>
                    </m:oMath>
                  </m:oMathPara>
                </a14:m>
                <a:endParaRPr lang="ru-RU" sz="2400" dirty="0"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36" name="Прямоугольник 35">
                <a:extLst>
                  <a:ext uri="{FF2B5EF4-FFF2-40B4-BE49-F238E27FC236}">
                    <a16:creationId xmlns:a16="http://schemas.microsoft.com/office/drawing/2014/main" id="{F50A4B73-EE92-4C44-ACB0-3C9007AE47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6232" y="4030449"/>
                <a:ext cx="1477572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0141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5" grpId="0"/>
      <p:bldP spid="27" grpId="0"/>
      <p:bldP spid="34" grpId="0"/>
      <p:bldP spid="35" grpId="0"/>
      <p:bldP spid="36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65113" y="1036907"/>
            <a:ext cx="10942149" cy="13029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800"/>
              </a:spcAft>
            </a:pPr>
            <a:r>
              <a:rPr lang="en-US" sz="2400" dirty="0"/>
              <a:t>2. </a:t>
            </a:r>
            <a:r>
              <a:rPr lang="ru-RU" sz="2400" dirty="0"/>
              <a:t>Число хранимых ключей не может превышать размер хеш-массива (при заполнении на 70% производительность падает и нужно расширять таблицу)</a:t>
            </a:r>
            <a:r>
              <a:rPr lang="en-US" sz="2400" dirty="0"/>
              <a:t>;</a:t>
            </a:r>
          </a:p>
          <a:p>
            <a:pPr algn="just">
              <a:spcAft>
                <a:spcPts val="800"/>
              </a:spcAft>
            </a:pPr>
            <a:endParaRPr 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18B34D-CECE-4E0F-973B-ABB66CD9837C}"/>
              </a:ext>
            </a:extLst>
          </p:cNvPr>
          <p:cNvSpPr txBox="1"/>
          <p:nvPr/>
        </p:nvSpPr>
        <p:spPr>
          <a:xfrm>
            <a:off x="265113" y="2872713"/>
            <a:ext cx="1094214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800"/>
              </a:spcAft>
            </a:pPr>
            <a:r>
              <a:rPr lang="ru-RU" sz="2400" dirty="0"/>
              <a:t>3. Более строгие требования к выбору хеш-функции: чтобы распределять значения максимально равномерно по корзинам, функция должна минимизировать кластеризацию хеш-значений, которые стоят рядом в последовательности проб</a:t>
            </a:r>
            <a:r>
              <a:rPr lang="en-US" sz="2400" dirty="0"/>
              <a:t>;</a:t>
            </a:r>
            <a:r>
              <a:rPr lang="ru-RU" sz="2400" dirty="0"/>
              <a:t> при образовании больших кластеров, время выполнения всех операций может стать неприемлемым даже при том, что заполненность таблицы в среднем невысокая и коллизии редки.</a:t>
            </a:r>
          </a:p>
        </p:txBody>
      </p:sp>
    </p:spTree>
    <p:extLst>
      <p:ext uri="{BB962C8B-B14F-4D97-AF65-F5344CB8AC3E}">
        <p14:creationId xmlns:p14="http://schemas.microsoft.com/office/powerpoint/2010/main" val="3786381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421690" y="2696077"/>
            <a:ext cx="60974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/>
              <a:t>Преимущества </a:t>
            </a:r>
          </a:p>
          <a:p>
            <a:pPr algn="ctr"/>
            <a:r>
              <a:rPr lang="ru-RU" sz="2800" b="1" dirty="0"/>
              <a:t>открытой адресации</a:t>
            </a:r>
          </a:p>
        </p:txBody>
      </p:sp>
    </p:spTree>
    <p:extLst>
      <p:ext uri="{BB962C8B-B14F-4D97-AF65-F5344CB8AC3E}">
        <p14:creationId xmlns:p14="http://schemas.microsoft.com/office/powerpoint/2010/main" val="2887248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65617" y="458956"/>
            <a:ext cx="11660765" cy="5601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spcAft>
                <a:spcPts val="800"/>
              </a:spcAft>
              <a:buFont typeface="+mj-lt"/>
              <a:buAutoNum type="arabicParenR"/>
            </a:pPr>
            <a:r>
              <a:rPr lang="ru-RU" sz="2400" dirty="0"/>
              <a:t>экономия памяти, если размер ключа невелик по сравнению с размером указателя</a:t>
            </a:r>
          </a:p>
          <a:p>
            <a:pPr lvl="2" algn="just">
              <a:spcAft>
                <a:spcPts val="800"/>
              </a:spcAft>
            </a:pPr>
            <a:r>
              <a:rPr lang="ru-RU" dirty="0"/>
              <a:t>в методе цепочек приходится хранить в массиве указатели на начала списков, а каждый элемент списка хранит, кроме ключа, указатель на следующий элемент, поэтому на все эти указатели расходуется память</a:t>
            </a:r>
            <a:r>
              <a:rPr lang="en-US" dirty="0"/>
              <a:t>;</a:t>
            </a:r>
          </a:p>
          <a:p>
            <a:pPr marL="342900" indent="-342900" algn="just">
              <a:spcAft>
                <a:spcPts val="800"/>
              </a:spcAft>
              <a:buFont typeface="+mj-lt"/>
              <a:buAutoNum type="arabicParenR"/>
            </a:pPr>
            <a:r>
              <a:rPr lang="ru-RU" sz="2400" dirty="0"/>
              <a:t>не требуется затрат времени на выделение памяти на каждую новую запись и подход может быть реализован даже на миниатюрных встраиваемых системах, где полноценный </a:t>
            </a:r>
            <a:r>
              <a:rPr lang="ru-RU" sz="2400" dirty="0" err="1"/>
              <a:t>аллокатор</a:t>
            </a:r>
            <a:r>
              <a:rPr lang="ru-RU" sz="2400" dirty="0"/>
              <a:t> недоступен</a:t>
            </a:r>
            <a:r>
              <a:rPr lang="en-US" sz="2400" dirty="0"/>
              <a:t>;</a:t>
            </a:r>
            <a:r>
              <a:rPr lang="ru-RU" sz="2400" dirty="0"/>
              <a:t> </a:t>
            </a:r>
          </a:p>
          <a:p>
            <a:pPr marL="342900" indent="-342900" algn="just">
              <a:spcAft>
                <a:spcPts val="800"/>
              </a:spcAft>
              <a:buFont typeface="+mj-lt"/>
              <a:buAutoNum type="arabicParenR"/>
            </a:pPr>
            <a:r>
              <a:rPr lang="ru-RU" sz="2400" dirty="0"/>
              <a:t>нет лишней операции обращения по указателю (</a:t>
            </a:r>
            <a:r>
              <a:rPr lang="ru-RU" sz="2400" dirty="0" err="1">
                <a:latin typeface="Consolas" panose="020B0609020204030204" pitchFamily="49" charset="0"/>
              </a:rPr>
              <a:t>indirection</a:t>
            </a:r>
            <a:r>
              <a:rPr lang="ru-RU" sz="2400" dirty="0"/>
              <a:t>) при доступе к элементу</a:t>
            </a:r>
            <a:r>
              <a:rPr lang="en-US" sz="2400" dirty="0"/>
              <a:t>;</a:t>
            </a:r>
            <a:endParaRPr lang="ru-RU" sz="2400" dirty="0"/>
          </a:p>
          <a:p>
            <a:pPr marL="342900" indent="-342900" algn="just">
              <a:spcAft>
                <a:spcPts val="800"/>
              </a:spcAft>
              <a:buFont typeface="+mj-lt"/>
              <a:buAutoNum type="arabicParenR"/>
            </a:pPr>
            <a:r>
              <a:rPr lang="ru-RU" sz="2400" dirty="0"/>
              <a:t>лучшая локальность хранения, особенно с линейной функцией проб </a:t>
            </a:r>
          </a:p>
          <a:p>
            <a:pPr lvl="1" algn="just">
              <a:spcAft>
                <a:spcPts val="800"/>
              </a:spcAft>
            </a:pPr>
            <a:r>
              <a:rPr lang="ru-RU" dirty="0"/>
              <a:t>когда размеры ключей небольшие, это даёт лучшую производительность за счёт хорошей работы </a:t>
            </a:r>
            <a:r>
              <a:rPr lang="ru-RU" dirty="0" err="1"/>
              <a:t>кеша</a:t>
            </a:r>
            <a:r>
              <a:rPr lang="ru-RU" dirty="0"/>
              <a:t> процессора, который ускоряет обращения к оперативной памяти</a:t>
            </a:r>
            <a:r>
              <a:rPr lang="en-US" dirty="0"/>
              <a:t>;</a:t>
            </a:r>
            <a:r>
              <a:rPr lang="ru-RU" dirty="0"/>
              <a:t> </a:t>
            </a:r>
          </a:p>
          <a:p>
            <a:pPr lvl="1" algn="just">
              <a:spcAft>
                <a:spcPts val="800"/>
              </a:spcAft>
            </a:pPr>
            <a:r>
              <a:rPr lang="ru-RU" dirty="0"/>
              <a:t>однако, когда ключи «тяжёлые» (не целые числа, а составные объекты), то они забивают все </a:t>
            </a:r>
            <a:r>
              <a:rPr lang="ru-RU" dirty="0" err="1"/>
              <a:t>кеш</a:t>
            </a:r>
            <a:r>
              <a:rPr lang="ru-RU" dirty="0"/>
              <a:t>-линии процессора, к тому же много места в </a:t>
            </a:r>
            <a:r>
              <a:rPr lang="ru-RU" dirty="0" err="1"/>
              <a:t>кеше</a:t>
            </a:r>
            <a:r>
              <a:rPr lang="ru-RU" dirty="0"/>
              <a:t> тратится на хранение незанятых ячеек - можно в массиве с открытой адресацией хранить не сами ключи, а указатели на них, но при этом часть преимуществ при этом будет утрачена</a:t>
            </a:r>
            <a:r>
              <a:rPr lang="ru-RU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38686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Прямоугольник 1"/>
              <p:cNvSpPr/>
              <p:nvPr/>
            </p:nvSpPr>
            <p:spPr>
              <a:xfrm>
                <a:off x="282805" y="414779"/>
                <a:ext cx="10821970" cy="563231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ru-RU" sz="2400" dirty="0"/>
                  <a:t>За годы развития вычислительной техники сформировалась наука о том, как практически строить хеш-функции. </a:t>
                </a:r>
                <a:endParaRPr lang="en-US" sz="2400" dirty="0"/>
              </a:p>
              <a:p>
                <a:pPr algn="just"/>
                <a:endParaRPr lang="en-US" sz="2400" dirty="0"/>
              </a:p>
              <a:p>
                <a:pPr lvl="1" algn="just"/>
                <a:r>
                  <a:rPr lang="ru-RU" sz="2400" dirty="0"/>
                  <a:t>Разработаны всевозможные правила на тему того, какие биты ключа </a:t>
                </a:r>
                <a14:m>
                  <m:oMath xmlns:m="http://schemas.openxmlformats.org/officeDocument/2006/math">
                    <m:r>
                      <a:rPr lang="ru-RU" sz="24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ru-RU" sz="2400" dirty="0"/>
                  <a:t> стоит взять, на сколько позиций выполнить поразрядный сдвиг, как применить операцию исключающего «или», на что умножить, чтобы получить </a:t>
                </a:r>
                <a:r>
                  <a:rPr lang="ru-RU" sz="2400" dirty="0" err="1"/>
                  <a:t>хеш</a:t>
                </a:r>
                <a:r>
                  <a:rPr lang="ru-RU" sz="2400" dirty="0"/>
                  <a:t>, который бы выглядел как случайный. </a:t>
                </a:r>
                <a:endParaRPr lang="en-US" sz="2400" dirty="0"/>
              </a:p>
              <a:p>
                <a:pPr algn="just"/>
                <a:endParaRPr lang="en-US" sz="2400" dirty="0"/>
              </a:p>
              <a:p>
                <a:pPr algn="just"/>
                <a:r>
                  <a:rPr lang="ru-RU" sz="2400" dirty="0"/>
                  <a:t>Чтобы найти примеры практических хеш-функций, можно взять какую-нибудь стандартную библиотеку</a:t>
                </a:r>
                <a:r>
                  <a:rPr lang="en-US" sz="2400" dirty="0"/>
                  <a:t>. </a:t>
                </a:r>
                <a:r>
                  <a:rPr lang="ru-RU" sz="2400" dirty="0"/>
                  <a:t>Эти функции часто ничего не гарантируют: коллизии, конечно, есть. </a:t>
                </a:r>
              </a:p>
              <a:p>
                <a:pPr algn="just"/>
                <a:endParaRPr lang="ru-RU" sz="2400" dirty="0"/>
              </a:p>
              <a:p>
                <a:pPr algn="just"/>
                <a:r>
                  <a:rPr lang="ru-RU" sz="2400" dirty="0"/>
                  <a:t>Любую фиксированную хеш-функцию можно всегда «сломать» — придумать ситуацию, когда там будут одни сплошные коллизии.</a:t>
                </a:r>
                <a:r>
                  <a:rPr lang="en-US" sz="2400" dirty="0"/>
                  <a:t> </a:t>
                </a:r>
                <a:r>
                  <a:rPr lang="ru-RU" sz="2400" b="1" dirty="0"/>
                  <a:t>Попробуем тогда внести элемент случайности при выборе хеш-функции?</a:t>
                </a:r>
              </a:p>
            </p:txBody>
          </p:sp>
        </mc:Choice>
        <mc:Fallback xmlns="">
          <p:sp>
            <p:nvSpPr>
              <p:cNvPr id="2" name="Прямоугольник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805" y="414779"/>
                <a:ext cx="10821970" cy="5632311"/>
              </a:xfrm>
              <a:prstGeom prst="rect">
                <a:avLst/>
              </a:prstGeom>
              <a:blipFill>
                <a:blip r:embed="rId2"/>
                <a:stretch>
                  <a:fillRect l="-845" t="-866" r="-845" b="-1515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78195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4ADE6E9B-E9C2-4430-ACAE-6AE6CE043774}"/>
              </a:ext>
            </a:extLst>
          </p:cNvPr>
          <p:cNvSpPr/>
          <p:nvPr/>
        </p:nvSpPr>
        <p:spPr>
          <a:xfrm>
            <a:off x="2364325" y="2150091"/>
            <a:ext cx="746334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200" b="1" dirty="0"/>
              <a:t>Универсальное хеширование </a:t>
            </a:r>
            <a:endParaRPr lang="en-US" sz="3200" b="1" dirty="0"/>
          </a:p>
          <a:p>
            <a:pPr algn="ctr"/>
            <a:r>
              <a:rPr lang="ru-RU" sz="2800" dirty="0"/>
              <a:t>(англ. </a:t>
            </a:r>
            <a:r>
              <a:rPr lang="ru-RU" sz="2800" dirty="0" err="1"/>
              <a:t>universal</a:t>
            </a:r>
            <a:r>
              <a:rPr lang="ru-RU" sz="2800" dirty="0"/>
              <a:t> </a:t>
            </a:r>
            <a:r>
              <a:rPr lang="ru-RU" sz="2800" dirty="0" err="1"/>
              <a:t>hashing</a:t>
            </a:r>
            <a:r>
              <a:rPr lang="ru-RU" sz="2800" dirty="0"/>
              <a:t>)</a:t>
            </a:r>
            <a:endParaRPr lang="ru-RU" sz="28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793710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00097" y="447727"/>
            <a:ext cx="11680352" cy="5052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1000"/>
              </a:spcAft>
            </a:pPr>
            <a:r>
              <a:rPr lang="ru-RU" sz="2400" b="1" dirty="0"/>
              <a:t>Добавить рандомизацию</a:t>
            </a:r>
            <a:r>
              <a:rPr lang="ru-RU" sz="2400" dirty="0"/>
              <a:t>: </a:t>
            </a:r>
            <a:endParaRPr lang="en-US" sz="2400" dirty="0"/>
          </a:p>
          <a:p>
            <a:pPr lvl="1" algn="just">
              <a:spcAft>
                <a:spcPts val="1000"/>
              </a:spcAft>
            </a:pPr>
            <a:r>
              <a:rPr lang="ru-RU" sz="2400" dirty="0"/>
              <a:t>внести элемент случайности, чтобы не было фиксированного «плохого» случая. </a:t>
            </a:r>
            <a:endParaRPr lang="en-US" sz="2400" dirty="0"/>
          </a:p>
          <a:p>
            <a:pPr algn="just">
              <a:spcAft>
                <a:spcPts val="1000"/>
              </a:spcAft>
            </a:pPr>
            <a:endParaRPr lang="en-US" sz="2400" dirty="0"/>
          </a:p>
          <a:p>
            <a:pPr algn="just">
              <a:spcAft>
                <a:spcPts val="1000"/>
              </a:spcAft>
            </a:pPr>
            <a:r>
              <a:rPr lang="ru-RU" sz="2400" dirty="0"/>
              <a:t>Идея не брать какую-либо одну конкретную хеш-функцию, а, например, организовать программу так, чтобы при каждом запуске хеш-функция выбиралась заново. </a:t>
            </a:r>
          </a:p>
          <a:p>
            <a:pPr algn="just">
              <a:spcAft>
                <a:spcPts val="1000"/>
              </a:spcAft>
            </a:pPr>
            <a:endParaRPr lang="en-US" sz="2400" dirty="0"/>
          </a:p>
          <a:p>
            <a:pPr algn="just">
              <a:spcAft>
                <a:spcPts val="1000"/>
              </a:spcAft>
            </a:pPr>
            <a:r>
              <a:rPr lang="ru-RU" sz="2400" dirty="0"/>
              <a:t>Тогда одним и тем же входом «сломать» программу не получится, и можно будет рассуждать о длине цепочки с точки зрения теории вероятностей: говорить о том, какая длина цепочки в среднем, какая у неё дисперсия и т.п. </a:t>
            </a:r>
          </a:p>
          <a:p>
            <a:pPr algn="just" defTabSz="358775">
              <a:spcAft>
                <a:spcPts val="1000"/>
              </a:spcAft>
            </a:pPr>
            <a:endParaRPr lang="en-US" sz="2400" dirty="0"/>
          </a:p>
          <a:p>
            <a:pPr algn="just" defTabSz="358775">
              <a:spcAft>
                <a:spcPts val="1000"/>
              </a:spcAft>
            </a:pPr>
            <a:r>
              <a:rPr lang="ru-RU" sz="2400" dirty="0"/>
              <a:t>Такой подход называют </a:t>
            </a:r>
            <a:r>
              <a:rPr lang="ru-RU" sz="2400" b="1" dirty="0"/>
              <a:t>универсальным хешированием.</a:t>
            </a:r>
          </a:p>
        </p:txBody>
      </p:sp>
    </p:spTree>
    <p:extLst>
      <p:ext uri="{BB962C8B-B14F-4D97-AF65-F5344CB8AC3E}">
        <p14:creationId xmlns:p14="http://schemas.microsoft.com/office/powerpoint/2010/main" val="66152045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882881" y="1467998"/>
                <a:ext cx="9223906" cy="28190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ru-RU" sz="3600" dirty="0"/>
                  <a:t>Хеш-функция выбирается </a:t>
                </a:r>
                <a:endParaRPr lang="en-US" sz="3600" dirty="0"/>
              </a:p>
              <a:p>
                <a:pPr lvl="1" algn="just"/>
                <a:r>
                  <a:rPr lang="ru-RU" sz="2400" dirty="0"/>
                  <a:t>случайным образом из некоторого сгенерированного  специальным образом </a:t>
                </a:r>
                <a:r>
                  <a:rPr lang="ru-RU" sz="2400" b="1" dirty="0"/>
                  <a:t>универсального множества хеш-функций</a:t>
                </a:r>
                <a:r>
                  <a:rPr lang="ru-RU" sz="2400" dirty="0"/>
                  <a:t>, которое гарантирует, что при случайном выборе хеш-функции из него вероятность коллизии для двух различных элементов</a:t>
                </a:r>
                <a:r>
                  <a:rPr lang="en-US" sz="2400" dirty="0"/>
                  <a:t>  </a:t>
                </a:r>
                <a:r>
                  <a:rPr lang="en-US" sz="3200" dirty="0"/>
                  <a:t>&lt;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3200" b="0" i="0" smtClean="0">
                            <a:latin typeface="Cambria Math" panose="02040503050406030204" pitchFamily="18" charset="0"/>
                          </a:rPr>
                          <m:t>M</m:t>
                        </m:r>
                      </m:den>
                    </m:f>
                  </m:oMath>
                </a14:m>
                <a:endParaRPr lang="ru-RU" sz="32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2881" y="1467998"/>
                <a:ext cx="9223906" cy="2819041"/>
              </a:xfrm>
              <a:prstGeom prst="rect">
                <a:avLst/>
              </a:prstGeom>
              <a:blipFill>
                <a:blip r:embed="rId2"/>
                <a:stretch>
                  <a:fillRect l="-2049" t="-3463" r="-991" b="-2814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45686630-3560-490D-AC39-2477E6BB424A}"/>
              </a:ext>
            </a:extLst>
          </p:cNvPr>
          <p:cNvCxnSpPr/>
          <p:nvPr/>
        </p:nvCxnSpPr>
        <p:spPr>
          <a:xfrm>
            <a:off x="2249497" y="2237201"/>
            <a:ext cx="0" cy="204983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685757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Объект 4"/>
              <p:cNvSpPr txBox="1"/>
              <p:nvPr/>
            </p:nvSpPr>
            <p:spPr>
              <a:xfrm>
                <a:off x="2371851" y="1746707"/>
                <a:ext cx="6155714" cy="80626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0000"/>
                </a:solidFill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BY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BY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ru-BY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ru-BY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ru-BY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sub>
                      </m:sSub>
                      <m:d>
                        <m:dPr>
                          <m:ctrlPr>
                            <a:rPr lang="ru-BY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BY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ru-BY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ru-BY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ru-BY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BY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  <m:r>
                                <a:rPr lang="ru-BY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ru-BY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ru-BY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ru-BY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</m:d>
                          <m:func>
                            <m:funcPr>
                              <m:ctrlPr>
                                <a:rPr lang="ru-BY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ru-BY" sz="2800" b="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mod</m:t>
                              </m:r>
                            </m:fName>
                            <m:e>
                              <m:r>
                                <a:rPr lang="ru-BY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</m:func>
                        </m:e>
                      </m:d>
                      <m:func>
                        <m:funcPr>
                          <m:ctrlPr>
                            <a:rPr lang="ru-BY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ru-BY" sz="2800" b="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mod</m:t>
                          </m:r>
                        </m:fName>
                        <m:e>
                          <m:r>
                            <a:rPr lang="ru-BY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e>
                      </m:func>
                    </m:oMath>
                  </m:oMathPara>
                </a14:m>
                <a:endParaRPr lang="ru-BY" sz="2800" b="1" dirty="0"/>
              </a:p>
            </p:txBody>
          </p:sp>
        </mc:Choice>
        <mc:Fallback xmlns="">
          <p:sp>
            <p:nvSpPr>
              <p:cNvPr id="5" name="Объект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1851" y="1746707"/>
                <a:ext cx="6155714" cy="80626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rgbClr val="000000"/>
                </a:solidFill>
              </a:ln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976545" y="2655615"/>
                <a:ext cx="7944421" cy="286232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ru-BY" sz="20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ru-RU" sz="2000" dirty="0"/>
                  <a:t> </a:t>
                </a:r>
                <a:r>
                  <a:rPr lang="en-US" sz="2000" dirty="0"/>
                  <a:t>– </a:t>
                </a:r>
                <a:r>
                  <a:rPr lang="ru-RU" sz="2000" dirty="0"/>
                  <a:t>ключ</a:t>
                </a:r>
                <a:r>
                  <a:rPr lang="en-US" sz="2000" dirty="0"/>
                  <a:t>;</a:t>
                </a:r>
              </a:p>
              <a:p>
                <a:endParaRPr lang="en-US" sz="2000" dirty="0"/>
              </a:p>
              <a:p>
                <a14:m>
                  <m:oMath xmlns:m="http://schemas.openxmlformats.org/officeDocument/2006/math">
                    <m:r>
                      <a:rPr lang="ru-BY" sz="20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𝑴</m:t>
                    </m:r>
                  </m:oMath>
                </a14:m>
                <a:r>
                  <a:rPr lang="en-US" sz="2000" dirty="0"/>
                  <a:t> </a:t>
                </a:r>
                <a:r>
                  <a:rPr lang="ru-RU" sz="2000" dirty="0"/>
                  <a:t>– размер таблицы</a:t>
                </a:r>
                <a:r>
                  <a:rPr lang="en-US" sz="2000" dirty="0"/>
                  <a:t> (</a:t>
                </a:r>
                <a:r>
                  <a:rPr lang="ru-RU" sz="2000" dirty="0"/>
                  <a:t>произвольное число, не обязательно простое</a:t>
                </a:r>
                <a:r>
                  <a:rPr lang="en-US" sz="2000" dirty="0"/>
                  <a:t>);</a:t>
                </a:r>
              </a:p>
              <a:p>
                <a:endParaRPr lang="en-US" sz="2000" dirty="0"/>
              </a:p>
              <a:p>
                <a14:m>
                  <m:oMath xmlns:m="http://schemas.openxmlformats.org/officeDocument/2006/math">
                    <m:r>
                      <a:rPr lang="ru-BY" sz="20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en-US" sz="2000" i="1" dirty="0"/>
                  <a:t> </a:t>
                </a:r>
                <a:r>
                  <a:rPr lang="ru-RU" sz="2000" dirty="0"/>
                  <a:t>–</a:t>
                </a:r>
                <a:r>
                  <a:rPr lang="en-US" sz="2000" i="1" dirty="0"/>
                  <a:t> </a:t>
                </a:r>
                <a:r>
                  <a:rPr lang="ru-RU" sz="2000" dirty="0"/>
                  <a:t>выбрать достаточно большое простое число, такое, что все ключи лежат в диапазоне  от </a:t>
                </a:r>
                <a14:m>
                  <m:oMath xmlns:m="http://schemas.openxmlformats.org/officeDocument/2006/math">
                    <m:r>
                      <a:rPr lang="ru-RU" sz="200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ru-RU" sz="2000" i="1" dirty="0"/>
                  <a:t> </a:t>
                </a:r>
                <a:r>
                  <a:rPr lang="ru-RU" sz="2000" dirty="0"/>
                  <a:t>до</a:t>
                </a:r>
                <a:r>
                  <a:rPr lang="ru-RU" sz="2000" i="1" dirty="0"/>
                  <a:t> </a:t>
                </a:r>
                <a14:m>
                  <m:oMath xmlns:m="http://schemas.openxmlformats.org/officeDocument/2006/math">
                    <m:r>
                      <a:rPr lang="ru-BY" sz="20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ru-BY" sz="20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−1</m:t>
                    </m:r>
                  </m:oMath>
                </a14:m>
                <a:r>
                  <a:rPr lang="en-US" sz="2000" i="1" dirty="0"/>
                  <a:t> 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ru-BY" sz="2000" b="1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ru-BY" sz="2000" b="1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ru-BY" sz="2000" b="1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ru-BY" sz="2000" b="1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𝑴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i="1" dirty="0"/>
                  <a:t>;</a:t>
                </a:r>
              </a:p>
              <a:p>
                <a:endParaRPr lang="ru-RU" sz="2000" i="1" dirty="0"/>
              </a:p>
              <a:p>
                <a14:m>
                  <m:oMath xmlns:m="http://schemas.openxmlformats.org/officeDocument/2006/math">
                    <m:r>
                      <a:rPr lang="ru-BY" sz="20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US" sz="2000" i="1" dirty="0"/>
                  <a:t> </a:t>
                </a:r>
                <a:r>
                  <a:rPr lang="ru-RU" sz="2000" dirty="0"/>
                  <a:t>–</a:t>
                </a:r>
                <a:r>
                  <a:rPr lang="en-US" sz="2000" i="1" dirty="0"/>
                  <a:t>  </a:t>
                </a:r>
                <a:r>
                  <a:rPr lang="ru-RU" sz="2000" dirty="0"/>
                  <a:t>выбирается из множества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{1,2,…,</m:t>
                    </m:r>
                    <m:r>
                      <a:rPr lang="ru-BY" sz="20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ru-BY" sz="2000" b="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ru-BY" sz="2000" b="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−1}</m:t>
                    </m:r>
                  </m:oMath>
                </a14:m>
                <a:endParaRPr lang="en-US" sz="2000" dirty="0"/>
              </a:p>
              <a:p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sz="2000" i="1" dirty="0"/>
                  <a:t> </a:t>
                </a:r>
                <a:r>
                  <a:rPr lang="ru-RU" sz="2000" dirty="0"/>
                  <a:t>–</a:t>
                </a:r>
                <a:r>
                  <a:rPr lang="en-US" sz="2000" i="1" dirty="0"/>
                  <a:t>  </a:t>
                </a:r>
                <a:r>
                  <a:rPr lang="ru-RU" sz="2000" dirty="0"/>
                  <a:t>выбирается из множества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{0,1,…,</m:t>
                    </m:r>
                    <m:r>
                      <a:rPr lang="ru-BY" sz="20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ru-BY" sz="2000" b="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ru-BY" sz="2000" b="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−1}</m:t>
                    </m:r>
                  </m:oMath>
                </a14:m>
                <a:endParaRPr lang="ru-RU" sz="20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545" y="2655615"/>
                <a:ext cx="7944421" cy="2862322"/>
              </a:xfrm>
              <a:prstGeom prst="rect">
                <a:avLst/>
              </a:prstGeom>
              <a:blipFill>
                <a:blip r:embed="rId3"/>
                <a:stretch>
                  <a:fillRect l="-767" t="-1279" b="-2985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9237784" y="4981182"/>
                <a:ext cx="295421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ru-RU" sz="1400" dirty="0"/>
                  <a:t>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·(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−1) </m:t>
                    </m:r>
                  </m:oMath>
                </a14:m>
                <a:r>
                  <a:rPr lang="ru-RU" sz="1400" dirty="0"/>
                  <a:t>способ выбрать хеш-функцию из семейства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7784" y="4981182"/>
                <a:ext cx="2954215" cy="523220"/>
              </a:xfrm>
              <a:prstGeom prst="rect">
                <a:avLst/>
              </a:prstGeom>
              <a:blipFill>
                <a:blip r:embed="rId4"/>
                <a:stretch>
                  <a:fillRect l="-619" t="-2326" r="-412" b="-11628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375180" y="5864680"/>
                <a:ext cx="47208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/>
                  <a:t>добавление элемента – </a:t>
                </a:r>
                <a:r>
                  <a:rPr lang="ru-RU" dirty="0" err="1"/>
                  <a:t>усреднённо</a:t>
                </a:r>
                <a:r>
                  <a:rPr lang="ru-RU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Ο</m:t>
                    </m:r>
                    <m:r>
                      <a:rPr lang="ru-RU" i="1" dirty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dirty="0"/>
                  <a:t>;</a:t>
                </a:r>
                <a:endParaRPr lang="ru-RU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5180" y="5864680"/>
                <a:ext cx="4720820" cy="369332"/>
              </a:xfrm>
              <a:prstGeom prst="rect">
                <a:avLst/>
              </a:prstGeom>
              <a:blipFill>
                <a:blip r:embed="rId5"/>
                <a:stretch>
                  <a:fillRect l="-1163" t="-8197" b="-24590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367818" y="6336658"/>
                <a:ext cx="51118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/>
                  <a:t>поиск элемента – </a:t>
                </a:r>
                <a:r>
                  <a:rPr lang="ru-RU" dirty="0" err="1"/>
                  <a:t>математичекое</a:t>
                </a:r>
                <a:r>
                  <a:rPr lang="ru-RU" dirty="0"/>
                  <a:t> ожидание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Ο</m:t>
                    </m:r>
                    <m:r>
                      <a:rPr lang="ru-RU" i="1" dirty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dirty="0"/>
                  <a:t>.</a:t>
                </a:r>
                <a:endParaRPr lang="ru-RU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7818" y="6336658"/>
                <a:ext cx="5111892" cy="369332"/>
              </a:xfrm>
              <a:prstGeom prst="rect">
                <a:avLst/>
              </a:prstGeom>
              <a:blipFill>
                <a:blip r:embed="rId6"/>
                <a:stretch>
                  <a:fillRect l="-954" t="-8197" r="-119" b="-24590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163674" y="6090318"/>
            <a:ext cx="952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Оценки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163674" y="335508"/>
            <a:ext cx="1168965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/>
              <a:t>В </a:t>
            </a:r>
            <a:r>
              <a:rPr lang="ru-RU" sz="2400" b="1" dirty="0"/>
              <a:t>1977</a:t>
            </a:r>
            <a:r>
              <a:rPr lang="ru-RU" sz="2400" dirty="0"/>
              <a:t> году </a:t>
            </a:r>
            <a:r>
              <a:rPr lang="ru-RU" sz="2400" dirty="0" err="1"/>
              <a:t>Дж.Л</a:t>
            </a:r>
            <a:r>
              <a:rPr lang="ru-RU" sz="2400" dirty="0"/>
              <a:t>. </a:t>
            </a:r>
            <a:r>
              <a:rPr lang="ru-RU" sz="2400" b="1" dirty="0"/>
              <a:t>Картером</a:t>
            </a:r>
            <a:r>
              <a:rPr lang="ru-RU" sz="2400" dirty="0"/>
              <a:t> (J.L. </a:t>
            </a:r>
            <a:r>
              <a:rPr lang="ru-RU" sz="2400" dirty="0" err="1"/>
              <a:t>Carter</a:t>
            </a:r>
            <a:r>
              <a:rPr lang="ru-RU" sz="2400" dirty="0"/>
              <a:t>) и М.Н. </a:t>
            </a:r>
            <a:r>
              <a:rPr lang="ru-RU" sz="2400" b="1" dirty="0" err="1"/>
              <a:t>Вегманом</a:t>
            </a:r>
            <a:r>
              <a:rPr lang="ru-RU" sz="2400" dirty="0"/>
              <a:t> (M.N. </a:t>
            </a:r>
            <a:r>
              <a:rPr lang="ru-RU" sz="2400" dirty="0" err="1"/>
              <a:t>Wegman</a:t>
            </a:r>
            <a:r>
              <a:rPr lang="ru-RU" sz="2400" dirty="0"/>
              <a:t>)  </a:t>
            </a:r>
          </a:p>
          <a:p>
            <a:pPr algn="just"/>
            <a:r>
              <a:rPr lang="ru-RU" sz="2400" dirty="0"/>
              <a:t>предложен один</a:t>
            </a:r>
            <a:r>
              <a:rPr lang="en-US" sz="2400" dirty="0"/>
              <a:t> </a:t>
            </a:r>
            <a:r>
              <a:rPr lang="ru-RU" sz="2400" dirty="0"/>
              <a:t>из способ </a:t>
            </a:r>
            <a:r>
              <a:rPr lang="ru-RU" sz="2400" b="1" dirty="0"/>
              <a:t>построения универсального семейства хеш-функций для целочисленных ключей</a:t>
            </a:r>
            <a:r>
              <a:rPr lang="ru-RU" sz="2400" dirty="0"/>
              <a:t>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Прямоугольник 8"/>
              <p:cNvSpPr/>
              <p:nvPr/>
            </p:nvSpPr>
            <p:spPr>
              <a:xfrm>
                <a:off x="9237784" y="3849756"/>
                <a:ext cx="2800336" cy="7386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sz="1400" dirty="0"/>
                  <a:t>постулат Бертрана гласит, что существует достаточно близкое к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ru-RU" sz="1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1400" dirty="0"/>
                  <a:t>простое число: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≤ </m:t>
                    </m:r>
                    <m:r>
                      <a:rPr lang="ru-RU" sz="1400" i="1" dirty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ru-RU" sz="1400" i="1" dirty="0">
                        <a:latin typeface="Cambria Math" panose="02040503050406030204" pitchFamily="18" charset="0"/>
                      </a:rPr>
                      <m:t> &lt; 2</m:t>
                    </m:r>
                    <m:r>
                      <a:rPr lang="en-US" sz="1400" i="1" dirty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ru-RU" sz="1400" dirty="0"/>
              </a:p>
            </p:txBody>
          </p:sp>
        </mc:Choice>
        <mc:Fallback xmlns="">
          <p:sp>
            <p:nvSpPr>
              <p:cNvPr id="9" name="Прямоугольник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7784" y="3849756"/>
                <a:ext cx="2800336" cy="738664"/>
              </a:xfrm>
              <a:prstGeom prst="rect">
                <a:avLst/>
              </a:prstGeom>
              <a:blipFill>
                <a:blip r:embed="rId7"/>
                <a:stretch>
                  <a:fillRect l="-652" t="-1653" b="-7438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26326FCE-5CFD-4711-9A82-E70FE35D8C47}"/>
              </a:ext>
            </a:extLst>
          </p:cNvPr>
          <p:cNvCxnSpPr/>
          <p:nvPr/>
        </p:nvCxnSpPr>
        <p:spPr>
          <a:xfrm>
            <a:off x="1338186" y="5706836"/>
            <a:ext cx="0" cy="109906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85C2E158-4BE6-4B6F-9E5E-F89454C2EC20}"/>
              </a:ext>
            </a:extLst>
          </p:cNvPr>
          <p:cNvCxnSpPr/>
          <p:nvPr/>
        </p:nvCxnSpPr>
        <p:spPr>
          <a:xfrm>
            <a:off x="0" y="5662246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BAFCE8B5-7898-4CDB-A768-FBCAB365F132}"/>
              </a:ext>
            </a:extLst>
          </p:cNvPr>
          <p:cNvCxnSpPr>
            <a:cxnSpLocks/>
          </p:cNvCxnSpPr>
          <p:nvPr/>
        </p:nvCxnSpPr>
        <p:spPr>
          <a:xfrm>
            <a:off x="9141155" y="3701240"/>
            <a:ext cx="0" cy="19610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0963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10" grpId="0"/>
      <p:bldP spid="11" grpId="0"/>
      <p:bldP spid="12" grpId="0"/>
      <p:bldP spid="9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649503" y="1575659"/>
            <a:ext cx="7463349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200" b="1" dirty="0"/>
              <a:t>Совершенное хеширование </a:t>
            </a:r>
            <a:endParaRPr lang="en-US" sz="3200" b="1" dirty="0"/>
          </a:p>
          <a:p>
            <a:pPr algn="ctr"/>
            <a:r>
              <a:rPr lang="ru-RU" sz="3200" dirty="0"/>
              <a:t>(англ. </a:t>
            </a:r>
            <a:r>
              <a:rPr lang="ru-RU" sz="3200" i="1" dirty="0" err="1"/>
              <a:t>perfect</a:t>
            </a:r>
            <a:r>
              <a:rPr lang="ru-RU" sz="3200" i="1" dirty="0"/>
              <a:t> </a:t>
            </a:r>
            <a:r>
              <a:rPr lang="ru-RU" sz="3200" i="1" dirty="0" err="1"/>
              <a:t>hashing</a:t>
            </a:r>
            <a:r>
              <a:rPr lang="ru-RU" sz="3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9380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41353" y="149652"/>
            <a:ext cx="35092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/>
              <a:t>1. Прямая адресация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524702" y="837479"/>
            <a:ext cx="1131536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/>
              <a:t>Если достаточно памяти для массива, число элементов которого равно числу всех возможных ключей, то для каждого возможного ключа можно отвести ячейку в этом массиве.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/>
              <p:cNvSpPr/>
              <p:nvPr/>
            </p:nvSpPr>
            <p:spPr>
              <a:xfrm>
                <a:off x="524702" y="2089204"/>
                <a:ext cx="11315362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 algn="just"/>
                <a:r>
                  <a:rPr lang="ru-RU" sz="2400" dirty="0"/>
                  <a:t>Имеем булев массив </a:t>
                </a:r>
                <a14:m>
                  <m:oMath xmlns:m="http://schemas.openxmlformats.org/officeDocument/2006/math">
                    <m:r>
                      <a:rPr lang="ru-RU" sz="2400" b="1" i="1" dirty="0" smtClean="0">
                        <a:latin typeface="Cambria Math" panose="02040503050406030204" pitchFamily="18" charset="0"/>
                      </a:rPr>
                      <m:t>𝑻</m:t>
                    </m:r>
                  </m:oMath>
                </a14:m>
                <a:r>
                  <a:rPr lang="ru-RU" sz="2400" dirty="0"/>
                  <a:t> размера </a:t>
                </a:r>
                <a14:m>
                  <m:oMath xmlns:m="http://schemas.openxmlformats.org/officeDocument/2006/math">
                    <m:r>
                      <a:rPr lang="ru-RU" sz="2400" b="1" i="1" dirty="0" smtClean="0">
                        <a:latin typeface="Cambria Math" panose="02040503050406030204" pitchFamily="18" charset="0"/>
                      </a:rPr>
                      <m:t>𝑵</m:t>
                    </m:r>
                  </m:oMath>
                </a14:m>
                <a:r>
                  <a:rPr lang="ru-RU" sz="2400" dirty="0"/>
                  <a:t>, называемый </a:t>
                </a:r>
                <a:r>
                  <a:rPr lang="ru-RU" sz="2400" b="1" dirty="0"/>
                  <a:t>таблицей с прямой адресацией</a:t>
                </a:r>
                <a:r>
                  <a:rPr lang="ru-RU" sz="2400" dirty="0"/>
                  <a:t>, в котором </a:t>
                </a:r>
                <a:r>
                  <a:rPr lang="ru-RU" sz="2400" b="1" dirty="0">
                    <a:latin typeface="Consolas" panose="020B0609020204030204" pitchFamily="49" charset="0"/>
                  </a:rPr>
                  <a:t>элемент</a:t>
                </a:r>
                <a:r>
                  <a:rPr lang="ru-RU" sz="2400" dirty="0"/>
                  <a:t> </a:t>
                </a:r>
                <a14:m>
                  <m:oMath xmlns:m="http://schemas.openxmlformats.org/officeDocument/2006/math">
                    <m:r>
                      <a:rPr lang="ru-RU" sz="2400" b="1" i="1" dirty="0" smtClean="0">
                        <a:latin typeface="Cambria Math" panose="02040503050406030204" pitchFamily="18" charset="0"/>
                      </a:rPr>
                      <m:t>𝒕</m:t>
                    </m:r>
                    <m:r>
                      <a:rPr lang="ru-RU" sz="2400" b="1" i="1" baseline="-25000" dirty="0" err="1"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ru-RU" sz="2400" b="1" dirty="0">
                    <a:latin typeface="Consolas" panose="020B0609020204030204" pitchFamily="49" charset="0"/>
                  </a:rPr>
                  <a:t> </a:t>
                </a:r>
                <a:r>
                  <a:rPr lang="ru-RU" sz="2400" dirty="0"/>
                  <a:t>содержит истинное значение, если ключ </a:t>
                </a:r>
                <a14:m>
                  <m:oMath xmlns:m="http://schemas.openxmlformats.org/officeDocument/2006/math">
                    <m:r>
                      <a:rPr lang="ru-RU" sz="2400" b="1" i="1" dirty="0" smtClean="0"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ru-RU" sz="2400" b="1" dirty="0">
                    <a:latin typeface="Consolas" panose="020B0609020204030204" pitchFamily="49" charset="0"/>
                  </a:rPr>
                  <a:t> </a:t>
                </a:r>
                <a:r>
                  <a:rPr lang="ru-RU" sz="2400" dirty="0"/>
                  <a:t>входит в множество, и ложное значение, если ключ </a:t>
                </a:r>
                <a14:m>
                  <m:oMath xmlns:m="http://schemas.openxmlformats.org/officeDocument/2006/math">
                    <m:r>
                      <a:rPr lang="ru-RU" sz="2400" b="1" i="1" dirty="0" smtClean="0"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ru-RU" sz="2400" dirty="0"/>
                  <a:t> в множестве отсутствует.</a:t>
                </a:r>
              </a:p>
            </p:txBody>
          </p:sp>
        </mc:Choice>
        <mc:Fallback xmlns=""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702" y="2089204"/>
                <a:ext cx="11315362" cy="1200329"/>
              </a:xfrm>
              <a:prstGeom prst="rect">
                <a:avLst/>
              </a:prstGeom>
              <a:blipFill>
                <a:blip r:embed="rId2"/>
                <a:stretch>
                  <a:fillRect t="-4061" r="-862" b="-10660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3198709" y="4838766"/>
            <a:ext cx="39006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- добавление ключа</a:t>
            </a:r>
            <a:r>
              <a:rPr lang="en-US" sz="2400" dirty="0"/>
              <a:t>;</a:t>
            </a:r>
            <a:endParaRPr lang="ru-RU" sz="2400" dirty="0"/>
          </a:p>
          <a:p>
            <a:r>
              <a:rPr lang="ru-RU" sz="2400" dirty="0"/>
              <a:t>- проверка наличия ключа</a:t>
            </a:r>
            <a:r>
              <a:rPr lang="en-US" sz="2400" dirty="0"/>
              <a:t>;</a:t>
            </a:r>
            <a:r>
              <a:rPr lang="ru-RU" sz="2400" dirty="0"/>
              <a:t> </a:t>
            </a:r>
          </a:p>
          <a:p>
            <a:r>
              <a:rPr lang="ru-RU" sz="2400" dirty="0"/>
              <a:t>- удаление ключа. 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958336" y="5208098"/>
            <a:ext cx="199186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/>
              <a:t>базовые</a:t>
            </a:r>
            <a:r>
              <a:rPr lang="ru-RU" dirty="0"/>
              <a:t> </a:t>
            </a:r>
            <a:r>
              <a:rPr lang="ru-RU" sz="2400" dirty="0"/>
              <a:t>операции</a:t>
            </a:r>
            <a:r>
              <a:rPr lang="ru-RU" dirty="0"/>
              <a:t>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Таблица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13801866"/>
                  </p:ext>
                </p:extLst>
              </p:nvPr>
            </p:nvGraphicFramePr>
            <p:xfrm>
              <a:off x="2082798" y="3425887"/>
              <a:ext cx="8026403" cy="8839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4662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14662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14662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14662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14662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14662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1146629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</a:tblGrid>
                  <a:tr h="23864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ru-RU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ru-RU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US" sz="1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ru-RU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US" sz="1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ru-RU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0114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Consolas" panose="020B0609020204030204" pitchFamily="49" charset="0"/>
                            </a:rPr>
                            <a:t>True</a:t>
                          </a:r>
                          <a:endParaRPr lang="ru-RU" sz="16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Consolas" panose="020B0609020204030204" pitchFamily="49" charset="0"/>
                            </a:rPr>
                            <a:t>False</a:t>
                          </a:r>
                          <a:endParaRPr lang="ru-RU" sz="16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>
                              <a:latin typeface="Consolas" panose="020B0609020204030204" pitchFamily="49" charset="0"/>
                            </a:rPr>
                            <a:t>True</a:t>
                          </a:r>
                          <a:endParaRPr lang="ru-RU" sz="16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Consolas" panose="020B0609020204030204" pitchFamily="49" charset="0"/>
                            </a:rPr>
                            <a:t>False</a:t>
                          </a:r>
                          <a:endParaRPr lang="ru-RU" sz="16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ru-RU" sz="160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/>
                          <a:endParaRPr lang="ru-RU" sz="16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>
                              <a:latin typeface="Consolas" panose="020B0609020204030204" pitchFamily="49" charset="0"/>
                            </a:rPr>
                            <a:t>False</a:t>
                          </a:r>
                          <a:endParaRPr lang="ru-RU" sz="16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>
                              <a:latin typeface="Consolas" panose="020B0609020204030204" pitchFamily="49" charset="0"/>
                            </a:rPr>
                            <a:t>True</a:t>
                          </a:r>
                          <a:endParaRPr lang="ru-RU" sz="16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Таблица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13801866"/>
                  </p:ext>
                </p:extLst>
              </p:nvPr>
            </p:nvGraphicFramePr>
            <p:xfrm>
              <a:off x="2082798" y="3425887"/>
              <a:ext cx="8026403" cy="8839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4662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14662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14662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14662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14662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14662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1146629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32" t="-2000" r="-602128" b="-19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000" t="-2000" r="-498942" b="-19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1064" t="-2000" r="-401596" b="-19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1064" t="-2000" r="-301596" b="-19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ru-RU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98413" t="-2000" r="-100529" b="-19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01596" t="-2000" r="-1064" b="-198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Consolas" panose="020B0609020204030204" pitchFamily="49" charset="0"/>
                            </a:rPr>
                            <a:t>True</a:t>
                          </a:r>
                          <a:endParaRPr lang="ru-RU" sz="16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Consolas" panose="020B0609020204030204" pitchFamily="49" charset="0"/>
                            </a:rPr>
                            <a:t>False</a:t>
                          </a:r>
                          <a:endParaRPr lang="ru-RU" sz="16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>
                              <a:latin typeface="Consolas" panose="020B0609020204030204" pitchFamily="49" charset="0"/>
                            </a:rPr>
                            <a:t>True</a:t>
                          </a:r>
                          <a:endParaRPr lang="ru-RU" sz="16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Consolas" panose="020B0609020204030204" pitchFamily="49" charset="0"/>
                            </a:rPr>
                            <a:t>False</a:t>
                          </a:r>
                          <a:endParaRPr lang="ru-RU" sz="16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ru-RU" sz="160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/>
                          <a:endParaRPr lang="ru-RU" sz="16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>
                              <a:latin typeface="Consolas" panose="020B0609020204030204" pitchFamily="49" charset="0"/>
                            </a:rPr>
                            <a:t>False</a:t>
                          </a:r>
                          <a:endParaRPr lang="ru-RU" sz="16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>
                              <a:latin typeface="Consolas" panose="020B0609020204030204" pitchFamily="49" charset="0"/>
                            </a:rPr>
                            <a:t>True</a:t>
                          </a:r>
                          <a:endParaRPr lang="ru-RU" sz="16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7807310" y="5161931"/>
                <a:ext cx="9124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𝚶</m:t>
                      </m:r>
                      <m:r>
                        <a:rPr lang="en-US" sz="2800" b="1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1" i="1" dirty="0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800" b="1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800" b="1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7310" y="5161931"/>
                <a:ext cx="912484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Прямоугольник 10"/>
              <p:cNvSpPr/>
              <p:nvPr/>
            </p:nvSpPr>
            <p:spPr>
              <a:xfrm>
                <a:off x="9206144" y="149651"/>
                <a:ext cx="2879019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1" i="1" dirty="0" smtClean="0">
                          <a:latin typeface="Cambria Math" panose="02040503050406030204" pitchFamily="18" charset="0"/>
                        </a:rPr>
                        <m:t>𝑲</m:t>
                      </m:r>
                      <m:r>
                        <a:rPr lang="ru-RU" b="1" i="1" dirty="0" smtClean="0">
                          <a:latin typeface="Cambria Math" panose="02040503050406030204" pitchFamily="18" charset="0"/>
                        </a:rPr>
                        <m:t> = {</m:t>
                      </m:r>
                      <m:r>
                        <a:rPr lang="ru-RU" b="1" i="1" dirty="0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ru-RU" b="1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ru-RU" b="1" i="1" dirty="0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ru-RU" b="1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ru-RU" b="1" i="1" dirty="0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ru-RU" b="1" i="1" dirty="0" smtClean="0">
                          <a:latin typeface="Cambria Math" panose="02040503050406030204" pitchFamily="18" charset="0"/>
                        </a:rPr>
                        <m:t>, . . . , </m:t>
                      </m:r>
                      <m:r>
                        <a:rPr lang="ru-RU" b="1" i="1" dirty="0" smtClean="0"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ru-RU" b="1" i="1" dirty="0" smtClean="0">
                          <a:latin typeface="Cambria Math" panose="02040503050406030204" pitchFamily="18" charset="0"/>
                        </a:rPr>
                        <m:t> − </m:t>
                      </m:r>
                      <m:r>
                        <a:rPr lang="ru-RU" b="1" i="1" dirty="0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ru-RU" b="1" i="1" dirty="0" smtClean="0">
                          <a:latin typeface="Cambria Math" panose="02040503050406030204" pitchFamily="18" charset="0"/>
                        </a:rPr>
                        <m:t>} </m:t>
                      </m:r>
                    </m:oMath>
                  </m:oMathPara>
                </a14:m>
                <a:endParaRPr lang="ru-RU" b="1" dirty="0"/>
              </a:p>
            </p:txBody>
          </p:sp>
        </mc:Choice>
        <mc:Fallback xmlns="">
          <p:sp>
            <p:nvSpPr>
              <p:cNvPr id="11" name="Прямоугольник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6144" y="149651"/>
                <a:ext cx="2879019" cy="369332"/>
              </a:xfrm>
              <a:prstGeom prst="rect">
                <a:avLst/>
              </a:prstGeom>
              <a:blipFill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557300" y="3770171"/>
                <a:ext cx="4558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7300" y="3770171"/>
                <a:ext cx="455894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7237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8" grpId="0" animBg="1"/>
      <p:bldP spid="10" grpId="0" animBg="1"/>
      <p:bldP spid="12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рямоугольник 2"/>
              <p:cNvSpPr/>
              <p:nvPr/>
            </p:nvSpPr>
            <p:spPr>
              <a:xfrm>
                <a:off x="243316" y="275208"/>
                <a:ext cx="11293310" cy="58939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spcAft>
                    <a:spcPts val="1000"/>
                  </a:spcAft>
                </a:pPr>
                <a:r>
                  <a:rPr lang="ru-RU" sz="3200" dirty="0"/>
                  <a:t>Пусть </a:t>
                </a:r>
                <a14:m>
                  <m:oMath xmlns:m="http://schemas.openxmlformats.org/officeDocument/2006/math">
                    <m:r>
                      <a:rPr lang="ru-RU" sz="3200" b="1" i="1" dirty="0" smtClean="0">
                        <a:latin typeface="Cambria Math" panose="02040503050406030204" pitchFamily="18" charset="0"/>
                      </a:rPr>
                      <m:t>𝑺</m:t>
                    </m:r>
                    <m:r>
                      <a:rPr lang="ru-RU" sz="32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3200" dirty="0"/>
                  <a:t>— фактическое множество ключей в хеш-таблице, и у этого множества размер </a:t>
                </a:r>
                <a14:m>
                  <m:oMath xmlns:m="http://schemas.openxmlformats.org/officeDocument/2006/math">
                    <m:r>
                      <a:rPr lang="ru-RU" sz="3200" b="1" i="1" dirty="0" smtClean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ru-RU" sz="3200" dirty="0"/>
                  <a:t>, где </a:t>
                </a:r>
                <a14:m>
                  <m:oMath xmlns:m="http://schemas.openxmlformats.org/officeDocument/2006/math">
                    <m:r>
                      <a:rPr lang="ru-RU" sz="3200" b="1" i="1" dirty="0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3200" b="1" i="1" dirty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ru-RU" sz="3200" b="1" i="1" dirty="0">
                        <a:latin typeface="Cambria Math" panose="02040503050406030204" pitchFamily="18" charset="0"/>
                      </a:rPr>
                      <m:t>𝑴</m:t>
                    </m:r>
                  </m:oMath>
                </a14:m>
                <a:r>
                  <a:rPr lang="ru-RU" sz="3200" dirty="0"/>
                  <a:t>. </a:t>
                </a:r>
              </a:p>
              <a:p>
                <a:pPr algn="just">
                  <a:spcAft>
                    <a:spcPts val="1000"/>
                  </a:spcAft>
                </a:pPr>
                <a:endParaRPr lang="ru-RU" sz="3200" dirty="0"/>
              </a:p>
              <a:p>
                <a:pPr algn="just">
                  <a:spcAft>
                    <a:spcPts val="1000"/>
                  </a:spcAft>
                </a:pPr>
                <a:r>
                  <a:rPr lang="ru-RU" sz="3200" dirty="0"/>
                  <a:t>Тогда существует </a:t>
                </a:r>
                <a:r>
                  <a:rPr lang="ru-RU" sz="3200" b="1" dirty="0">
                    <a:latin typeface="Consolas" panose="020B0609020204030204" pitchFamily="49" charset="0"/>
                  </a:rPr>
                  <a:t>хеш-функция</a:t>
                </a:r>
                <a:r>
                  <a:rPr lang="ru-RU" sz="3200" dirty="0"/>
                  <a:t>, которая не даёт коллизий: если элементов меньше, чем слотов, то их всегда можно отобразить без коллизий. Это хорошая хеш-функция, её называют </a:t>
                </a:r>
                <a:r>
                  <a:rPr lang="ru-RU" sz="3200" b="1" dirty="0"/>
                  <a:t>совершенной</a:t>
                </a:r>
                <a:r>
                  <a:rPr lang="ru-RU" sz="3200" dirty="0"/>
                  <a:t>. Эта функция всегда есть и зависит от набора ключей. </a:t>
                </a:r>
                <a:endParaRPr lang="en-US" sz="3200" dirty="0"/>
              </a:p>
              <a:p>
                <a:pPr lvl="2" algn="just">
                  <a:spcAft>
                    <a:spcPts val="1000"/>
                  </a:spcAft>
                </a:pPr>
                <a:r>
                  <a:rPr lang="ru-RU" sz="2400" dirty="0"/>
                  <a:t>Даже если предположить, что набор ключей статический и известен заранее (т.е. все ключи сразу поступили, размещены в таблице и новые ключи туда более не будут более добавлены), есть трудность в том, как эффективно задать эту хеш-функцию. </a:t>
                </a:r>
              </a:p>
            </p:txBody>
          </p:sp>
        </mc:Choice>
        <mc:Fallback xmlns="">
          <p:sp>
            <p:nvSpPr>
              <p:cNvPr id="3" name="Прямоугольник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316" y="275208"/>
                <a:ext cx="11293310" cy="5893921"/>
              </a:xfrm>
              <a:prstGeom prst="rect">
                <a:avLst/>
              </a:prstGeom>
              <a:blipFill>
                <a:blip r:embed="rId2"/>
                <a:stretch>
                  <a:fillRect l="-1404" t="-1241" r="-1350" b="-1344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0415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355197" y="932251"/>
            <a:ext cx="11293310" cy="39241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1000"/>
              </a:spcAft>
            </a:pPr>
            <a:r>
              <a:rPr lang="ru-RU" sz="3200" dirty="0"/>
              <a:t>Таким образом,  задача заключается в построении </a:t>
            </a:r>
            <a:r>
              <a:rPr lang="ru-RU" sz="3200" b="1" dirty="0"/>
              <a:t>хеш-функции</a:t>
            </a:r>
            <a:r>
              <a:rPr lang="ru-RU" sz="3200" dirty="0"/>
              <a:t>, которая является:</a:t>
            </a:r>
          </a:p>
          <a:p>
            <a:pPr marL="1371600" lvl="2" indent="-457200" algn="just">
              <a:spcAft>
                <a:spcPts val="1000"/>
              </a:spcAft>
              <a:buFont typeface="Wingdings" panose="05000000000000000000" pitchFamily="2" charset="2"/>
              <a:buChar char="ü"/>
            </a:pPr>
            <a:r>
              <a:rPr lang="ru-RU" sz="3200" b="1" dirty="0"/>
              <a:t>простой</a:t>
            </a:r>
            <a:r>
              <a:rPr lang="ru-RU" sz="3200" dirty="0"/>
              <a:t>, т.е. достаточно константного объёма памяти, чтобы её хранить; </a:t>
            </a:r>
          </a:p>
          <a:p>
            <a:pPr marL="1371600" lvl="2" indent="-457200" algn="just">
              <a:spcAft>
                <a:spcPts val="1000"/>
              </a:spcAft>
              <a:buFont typeface="Wingdings" panose="05000000000000000000" pitchFamily="2" charset="2"/>
              <a:buChar char="ü"/>
            </a:pPr>
            <a:r>
              <a:rPr lang="ru-RU" sz="3200" b="1" dirty="0"/>
              <a:t>быстрой</a:t>
            </a:r>
            <a:r>
              <a:rPr lang="ru-RU" sz="3200" dirty="0"/>
              <a:t>, т.е. требуется константное время на вычисление; </a:t>
            </a:r>
          </a:p>
          <a:p>
            <a:pPr marL="1371600" lvl="2" indent="-457200" algn="just">
              <a:spcAft>
                <a:spcPts val="1000"/>
              </a:spcAft>
              <a:buFont typeface="Wingdings" panose="05000000000000000000" pitchFamily="2" charset="2"/>
              <a:buChar char="ü"/>
            </a:pPr>
            <a:r>
              <a:rPr lang="ru-RU" sz="3200" b="1" dirty="0"/>
              <a:t>совершенной,</a:t>
            </a:r>
            <a:r>
              <a:rPr lang="ru-RU" sz="3200" dirty="0"/>
              <a:t> т.е. коллизии отсутствуют.</a:t>
            </a:r>
          </a:p>
        </p:txBody>
      </p:sp>
    </p:spTree>
    <p:extLst>
      <p:ext uri="{BB962C8B-B14F-4D97-AF65-F5344CB8AC3E}">
        <p14:creationId xmlns:p14="http://schemas.microsoft.com/office/powerpoint/2010/main" val="1092207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0BB4BD6-324C-48DF-A8F1-C4A22AF81255}"/>
              </a:ext>
            </a:extLst>
          </p:cNvPr>
          <p:cNvSpPr txBox="1"/>
          <p:nvPr/>
        </p:nvSpPr>
        <p:spPr>
          <a:xfrm>
            <a:off x="2196631" y="2160129"/>
            <a:ext cx="77987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/>
              <a:t>Совершенное двухуровневое хеширование</a:t>
            </a:r>
          </a:p>
        </p:txBody>
      </p:sp>
    </p:spTree>
    <p:extLst>
      <p:ext uri="{BB962C8B-B14F-4D97-AF65-F5344CB8AC3E}">
        <p14:creationId xmlns:p14="http://schemas.microsoft.com/office/powerpoint/2010/main" val="359013253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697E2165-7AE7-4FA6-867B-5DE418C48B43}"/>
              </a:ext>
            </a:extLst>
          </p:cNvPr>
          <p:cNvGrpSpPr/>
          <p:nvPr/>
        </p:nvGrpSpPr>
        <p:grpSpPr>
          <a:xfrm>
            <a:off x="175156" y="131632"/>
            <a:ext cx="5524968" cy="2400657"/>
            <a:chOff x="141065" y="126634"/>
            <a:chExt cx="5524968" cy="240065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141065" y="126634"/>
                  <a:ext cx="5524968" cy="24006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ru-RU" b="1" dirty="0">
                      <a:solidFill>
                        <a:srgbClr val="C00000"/>
                      </a:solidFill>
                    </a:rPr>
                    <a:t>Уровень 1</a:t>
                  </a:r>
                  <a:endParaRPr lang="en-US" b="1" dirty="0">
                    <a:solidFill>
                      <a:srgbClr val="C00000"/>
                    </a:solidFill>
                  </a:endParaRPr>
                </a:p>
                <a:p>
                  <a:pPr lvl="1"/>
                  <a:r>
                    <a:rPr lang="ru-RU" sz="1200" dirty="0"/>
                    <a:t>хеширование цепочками в </a:t>
                  </a:r>
                  <a14:m>
                    <m:oMath xmlns:m="http://schemas.openxmlformats.org/officeDocument/2006/math">
                      <m:r>
                        <a:rPr lang="ru-RU" sz="1200" b="0" i="1" dirty="0" smtClean="0">
                          <a:latin typeface="Cambria Math" panose="02040503050406030204" pitchFamily="18" charset="0"/>
                        </a:rPr>
                        <m:t>М</m:t>
                      </m:r>
                      <m:r>
                        <a:rPr lang="ru-RU" sz="120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ru-RU" sz="1200" dirty="0"/>
                    <a:t>ячеек, возможны коллизии</a:t>
                  </a:r>
                  <a:endParaRPr lang="ru-RU" dirty="0"/>
                </a:p>
                <a:p>
                  <a:r>
                    <a:rPr lang="ru-RU" b="1" dirty="0"/>
                    <a:t>выполнять</a:t>
                  </a:r>
                </a:p>
                <a:p>
                  <a:pPr marL="549275" indent="-285750">
                    <a:buFont typeface="Wingdings" panose="05000000000000000000" pitchFamily="2" charset="2"/>
                    <a:buChar char="ü"/>
                  </a:pPr>
                  <a:r>
                    <a:rPr lang="ru-RU" dirty="0"/>
                    <a:t>выбрать хеш-функцию для таблицы порядка</a:t>
                  </a:r>
                  <a14:m>
                    <m:oMath xmlns:m="http://schemas.openxmlformats.org/officeDocument/2006/math">
                      <m:r>
                        <a:rPr lang="ru-RU" b="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𝑀</m:t>
                      </m:r>
                    </m:oMath>
                  </a14:m>
                  <a:endParaRPr lang="en-US" dirty="0"/>
                </a:p>
                <a:p>
                  <a:pPr marL="720725" lvl="1"/>
                  <a:r>
                    <a:rPr lang="ru-RU" sz="1200" dirty="0"/>
                    <a:t>         (функция берётся из универсального множества хеш-функций)</a:t>
                  </a:r>
                  <a:r>
                    <a:rPr lang="en-US" sz="1200" dirty="0"/>
                    <a:t>;</a:t>
                  </a:r>
                </a:p>
                <a:p>
                  <a:pPr marL="549275" indent="-285750">
                    <a:buFont typeface="Wingdings" panose="05000000000000000000" pitchFamily="2" charset="2"/>
                    <a:buChar char="ü"/>
                  </a:pPr>
                  <a:endParaRPr lang="en-US" dirty="0"/>
                </a:p>
                <a:p>
                  <a:pPr marL="549275" indent="-285750">
                    <a:buFont typeface="Wingdings" panose="05000000000000000000" pitchFamily="2" charset="2"/>
                    <a:buChar char="ü"/>
                  </a:pPr>
                  <a:r>
                    <a:rPr lang="ru-RU" dirty="0"/>
                    <a:t>вычислить</a:t>
                  </a:r>
                </a:p>
                <a:p>
                  <a:endParaRPr lang="en-US" b="1" dirty="0"/>
                </a:p>
                <a:p>
                  <a:r>
                    <a:rPr lang="ru-RU" b="1" dirty="0"/>
                    <a:t>пока  </a:t>
                  </a:r>
                  <a14:m>
                    <m:oMath xmlns:m="http://schemas.openxmlformats.org/officeDocument/2006/math"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&gt;3·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065" y="126634"/>
                  <a:ext cx="5524968" cy="2400657"/>
                </a:xfrm>
                <a:prstGeom prst="rect">
                  <a:avLst/>
                </a:prstGeom>
                <a:blipFill>
                  <a:blip r:embed="rId2"/>
                  <a:stretch>
                    <a:fillRect l="-993" t="-1527" b="-3308"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Объект 6"/>
                <p:cNvSpPr txBox="1"/>
                <p:nvPr/>
              </p:nvSpPr>
              <p:spPr>
                <a:xfrm>
                  <a:off x="1976730" y="1573633"/>
                  <a:ext cx="3504420" cy="533920"/>
                </a:xfrm>
                <a:prstGeom prst="rect">
                  <a:avLst/>
                </a:prstGeom>
              </p:spPr>
              <p:txBody>
                <a:bodyPr>
                  <a:norm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1400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1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sz="1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1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1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US" sz="1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  <m:r>
                            <a:rPr lang="en-US" sz="1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1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</a14:m>
                  <a:r>
                    <a:rPr lang="en-US" sz="1400" dirty="0"/>
                    <a:t> </a:t>
                  </a:r>
                  <a:r>
                    <a:rPr lang="ru-RU" sz="1400" dirty="0"/>
                    <a:t>где</a:t>
                  </a:r>
                  <a:r>
                    <a:rPr lang="en-US" sz="1400" dirty="0"/>
                    <a:t> 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US" sz="1400" dirty="0"/>
                    <a:t> - </a:t>
                  </a:r>
                  <a:r>
                    <a:rPr lang="ru-RU" sz="1400" dirty="0"/>
                    <a:t>число ключей в </a:t>
                  </a:r>
                  <a14:m>
                    <m:oMath xmlns:m="http://schemas.openxmlformats.org/officeDocument/2006/math">
                      <m:r>
                        <a:rPr lang="en-US" sz="1400" i="1" dirty="0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400" i="1" dirty="0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a14:m>
                  <a:r>
                    <a:rPr lang="ru-RU" sz="1400" dirty="0"/>
                    <a:t>ой корзине</a:t>
                  </a:r>
                  <a:endParaRPr lang="ru-BY" sz="1400" dirty="0"/>
                </a:p>
              </p:txBody>
            </p:sp>
          </mc:Choice>
          <mc:Fallback xmlns="">
            <p:sp>
              <p:nvSpPr>
                <p:cNvPr id="7" name="Объект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76730" y="1573633"/>
                  <a:ext cx="3504420" cy="533920"/>
                </a:xfrm>
                <a:prstGeom prst="rect">
                  <a:avLst/>
                </a:prstGeom>
                <a:blipFill>
                  <a:blip r:embed="rId3"/>
                  <a:stretch>
                    <a:fillRect l="-522" t="-55682" b="-52273"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Прямоугольник 7"/>
              <p:cNvSpPr/>
              <p:nvPr/>
            </p:nvSpPr>
            <p:spPr>
              <a:xfrm>
                <a:off x="-45127" y="2636946"/>
                <a:ext cx="5560368" cy="17543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b="1" dirty="0">
                    <a:solidFill>
                      <a:srgbClr val="C00000"/>
                    </a:solidFill>
                  </a:rPr>
                  <a:t>Уровень 2</a:t>
                </a:r>
                <a:r>
                  <a:rPr lang="ru-RU" dirty="0">
                    <a:solidFill>
                      <a:srgbClr val="C00000"/>
                    </a:solidFill>
                  </a:rPr>
                  <a:t> </a:t>
                </a:r>
                <a:endParaRPr lang="en-US" dirty="0">
                  <a:solidFill>
                    <a:srgbClr val="C00000"/>
                  </a:solidFill>
                </a:endParaRPr>
              </a:p>
              <a:p>
                <a:pPr lvl="1"/>
                <a:r>
                  <a:rPr lang="ru-RU" sz="1200" dirty="0"/>
                  <a:t>для каждой цепочки  строится небольшая вторичная хеш-таблица, чтобы гарантировать отсутствие коллизий на этом уровне</a:t>
                </a:r>
                <a:endParaRPr lang="en-US" dirty="0"/>
              </a:p>
              <a:p>
                <a:r>
                  <a:rPr lang="ru-RU" b="1" dirty="0"/>
                  <a:t>выполнять</a:t>
                </a:r>
              </a:p>
              <a:p>
                <a:pPr lvl="1"/>
                <a:r>
                  <a:rPr lang="ru-RU" dirty="0"/>
                  <a:t>выбрать хеш-функцию для таблицы порядка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ru-RU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 baseline="30000" dirty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baseline="30000" dirty="0"/>
              </a:p>
              <a:p>
                <a:pPr lvl="1"/>
                <a:r>
                  <a:rPr lang="en-US" sz="1200" dirty="0"/>
                  <a:t> </a:t>
                </a:r>
                <a:r>
                  <a:rPr lang="ru-RU" sz="1200" dirty="0"/>
                  <a:t>(из универсального множества хеш-функций)</a:t>
                </a:r>
                <a:r>
                  <a:rPr lang="en-US" sz="1200" dirty="0"/>
                  <a:t>;</a:t>
                </a:r>
              </a:p>
              <a:p>
                <a:r>
                  <a:rPr lang="ru-RU" b="1" dirty="0"/>
                  <a:t>пока  </a:t>
                </a:r>
                <a:r>
                  <a:rPr lang="ru-RU" dirty="0"/>
                  <a:t>(есть коллизии</a:t>
                </a:r>
                <a:r>
                  <a:rPr lang="en-US" dirty="0"/>
                  <a:t>)</a:t>
                </a:r>
                <a:endParaRPr lang="ru-RU" dirty="0"/>
              </a:p>
            </p:txBody>
          </p:sp>
        </mc:Choice>
        <mc:Fallback xmlns="">
          <p:sp>
            <p:nvSpPr>
              <p:cNvPr id="8" name="Прямоугольник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5127" y="2636946"/>
                <a:ext cx="5560368" cy="1754326"/>
              </a:xfrm>
              <a:prstGeom prst="rect">
                <a:avLst/>
              </a:prstGeom>
              <a:blipFill>
                <a:blip r:embed="rId4"/>
                <a:stretch>
                  <a:fillRect l="-987" t="-2091" b="-4878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Объект 8"/>
              <p:cNvSpPr txBox="1"/>
              <p:nvPr/>
            </p:nvSpPr>
            <p:spPr>
              <a:xfrm>
                <a:off x="3699366" y="1925171"/>
                <a:ext cx="1777069" cy="467710"/>
              </a:xfrm>
              <a:prstGeom prst="rect">
                <a:avLst/>
              </a:prstGeom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ru-BY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BY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ru-BY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≤3⋅</m:t>
                      </m:r>
                      <m:r>
                        <a:rPr lang="ru-BY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ru-BY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)≥</m:t>
                      </m:r>
                      <m:f>
                        <m:fPr>
                          <m:ctrlPr>
                            <a:rPr lang="ru-BY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BY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ru-BY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ru-BY" sz="1600" dirty="0"/>
              </a:p>
            </p:txBody>
          </p:sp>
        </mc:Choice>
        <mc:Fallback xmlns="">
          <p:sp>
            <p:nvSpPr>
              <p:cNvPr id="9" name="Объект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9366" y="1925171"/>
                <a:ext cx="1777069" cy="467710"/>
              </a:xfrm>
              <a:prstGeom prst="rect">
                <a:avLst/>
              </a:prstGeom>
              <a:blipFill>
                <a:blip r:embed="rId5"/>
                <a:stretch>
                  <a:fillRect b="-7792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Объект 9"/>
              <p:cNvSpPr txBox="1"/>
              <p:nvPr/>
            </p:nvSpPr>
            <p:spPr>
              <a:xfrm>
                <a:off x="46086" y="4569850"/>
                <a:ext cx="4902986" cy="740213"/>
              </a:xfrm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ru-BY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ru-BY" sz="1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хеш</m:t>
                      </m:r>
                      <m:r>
                        <m:rPr>
                          <m:nor/>
                        </m:rPr>
                        <a:rPr lang="en-US" sz="14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nor/>
                        </m:rPr>
                        <a:rPr lang="ru-BY" sz="1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функция для таблицы</m:t>
                      </m:r>
                      <m:r>
                        <m:rPr>
                          <m:nor/>
                        </m:rPr>
                        <a:rPr lang="ru-RU" sz="14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ru-BY" sz="1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порядка </m:t>
                      </m:r>
                      <m:sSup>
                        <m:sSupPr>
                          <m:ctrlPr>
                            <a:rPr lang="ru-BY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p>
                          <m:r>
                            <a:rPr lang="ru-BY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m:rPr>
                          <m:nor/>
                        </m:rPr>
                        <a:rPr lang="ru-BY" sz="1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на </m:t>
                      </m:r>
                      <m:r>
                        <a:rPr lang="en-US" sz="1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𝑙</m:t>
                      </m:r>
                      <m:r>
                        <m:rPr>
                          <m:nor/>
                        </m:rPr>
                        <a:rPr lang="ru-BY" sz="1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элементах не даёт коллизий</m:t>
                      </m:r>
                      <m:r>
                        <a:rPr lang="ru-BY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)≥</m:t>
                      </m:r>
                      <m:f>
                        <m:fPr>
                          <m:ctrlPr>
                            <a:rPr lang="ru-BY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BY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ru-BY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ru-BY" sz="1400" dirty="0"/>
              </a:p>
            </p:txBody>
          </p:sp>
        </mc:Choice>
        <mc:Fallback xmlns="">
          <p:sp>
            <p:nvSpPr>
              <p:cNvPr id="10" name="Объект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86" y="4569850"/>
                <a:ext cx="4902986" cy="74021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-9422" y="5518420"/>
                <a:ext cx="55603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u="sng" dirty="0"/>
                  <a:t>В худшем случае поиск </a:t>
                </a:r>
                <a:r>
                  <a:rPr lang="ru-RU" dirty="0"/>
                  <a:t>элемента выполняется за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𝚶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ru-RU" b="1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422" y="5518420"/>
                <a:ext cx="5560368" cy="369332"/>
              </a:xfrm>
              <a:prstGeom prst="rect">
                <a:avLst/>
              </a:prstGeom>
              <a:blipFill>
                <a:blip r:embed="rId7"/>
                <a:stretch>
                  <a:fillRect l="-876" t="-8197" b="-24590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Прямая соединительная линия 10"/>
          <p:cNvCxnSpPr>
            <a:cxnSpLocks/>
          </p:cNvCxnSpPr>
          <p:nvPr/>
        </p:nvCxnSpPr>
        <p:spPr>
          <a:xfrm flipH="1">
            <a:off x="5412064" y="48215"/>
            <a:ext cx="35979" cy="67615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475654" y="1670254"/>
                <a:ext cx="27788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b="1" i="1" dirty="0">
                          <a:latin typeface="Cambria Math" panose="02040503050406030204" pitchFamily="18" charset="0"/>
                        </a:rPr>
                        <m:t>𝟏𝟎</m:t>
                      </m:r>
                      <m:r>
                        <a:rPr lang="en-US" b="1" i="1" dirty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1" i="1" dirty="0">
                          <a:latin typeface="Cambria Math" panose="02040503050406030204" pitchFamily="18" charset="0"/>
                        </a:rPr>
                        <m:t>𝟐𝟐</m:t>
                      </m:r>
                      <m:r>
                        <a:rPr lang="en-US" b="1" i="1" dirty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1" i="1" dirty="0">
                          <a:latin typeface="Cambria Math" panose="02040503050406030204" pitchFamily="18" charset="0"/>
                        </a:rPr>
                        <m:t>𝟑𝟕</m:t>
                      </m:r>
                      <m:r>
                        <a:rPr lang="en-US" b="1" i="1" dirty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1" i="1" dirty="0">
                          <a:latin typeface="Cambria Math" panose="02040503050406030204" pitchFamily="18" charset="0"/>
                        </a:rPr>
                        <m:t>𝟒𝟎</m:t>
                      </m:r>
                      <m:r>
                        <a:rPr lang="en-US" b="1" i="1" dirty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1" i="1" dirty="0">
                          <a:latin typeface="Cambria Math" panose="02040503050406030204" pitchFamily="18" charset="0"/>
                        </a:rPr>
                        <m:t>𝟔𝟎</m:t>
                      </m:r>
                      <m:r>
                        <a:rPr lang="en-US" b="1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1" i="1" dirty="0">
                          <a:latin typeface="Cambria Math" panose="02040503050406030204" pitchFamily="18" charset="0"/>
                        </a:rPr>
                        <m:t>𝟕𝟎</m:t>
                      </m:r>
                      <m:r>
                        <a:rPr lang="en-US" b="1" i="1" dirty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1" i="1" dirty="0">
                          <a:latin typeface="Cambria Math" panose="02040503050406030204" pitchFamily="18" charset="0"/>
                        </a:rPr>
                        <m:t>𝟕𝟓</m:t>
                      </m:r>
                      <m:r>
                        <a:rPr lang="en-US" b="1" i="1" dirty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5654" y="1670254"/>
                <a:ext cx="2778886" cy="369332"/>
              </a:xfrm>
              <a:prstGeom prst="rect">
                <a:avLst/>
              </a:prstGeom>
              <a:blipFill>
                <a:blip r:embed="rId8"/>
                <a:stretch>
                  <a:fillRect l="-658" r="-1316" b="-14754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" name="Объект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827400"/>
              </p:ext>
            </p:extLst>
          </p:nvPr>
        </p:nvGraphicFramePr>
        <p:xfrm>
          <a:off x="5728052" y="82888"/>
          <a:ext cx="3646043" cy="3930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2628720" imgH="291960" progId="Equation.DSMT4">
                  <p:embed/>
                </p:oleObj>
              </mc:Choice>
              <mc:Fallback>
                <p:oleObj name="Equation" r:id="rId9" imgW="262872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728052" y="82888"/>
                        <a:ext cx="3646043" cy="39300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5865253" y="421845"/>
                <a:ext cx="6305167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/>
                <a14:m>
                  <m:oMath xmlns:m="http://schemas.openxmlformats.org/officeDocument/2006/math">
                    <m:r>
                      <a:rPr lang="en-US" sz="1200" b="1" i="1" dirty="0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1200" dirty="0"/>
                  <a:t> – </a:t>
                </a:r>
                <a:r>
                  <a:rPr lang="ru-RU" sz="1200" dirty="0"/>
                  <a:t>ключ</a:t>
                </a:r>
                <a:r>
                  <a:rPr lang="en-US" sz="1200" dirty="0"/>
                  <a:t>;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ru-RU" sz="1200" b="1" i="1" dirty="0" smtClean="0">
                        <a:latin typeface="Cambria Math" panose="02040503050406030204" pitchFamily="18" charset="0"/>
                      </a:rPr>
                      <m:t>М</m:t>
                    </m:r>
                  </m:oMath>
                </a14:m>
                <a:r>
                  <a:rPr lang="ru-RU" sz="1200" dirty="0"/>
                  <a:t> – размер таблицы</a:t>
                </a:r>
                <a:r>
                  <a:rPr lang="en-US" sz="1200" dirty="0"/>
                  <a:t> (</a:t>
                </a:r>
                <a:r>
                  <a:rPr lang="ru-RU" sz="1200" dirty="0"/>
                  <a:t>произвольное число, не обязательно простое</a:t>
                </a:r>
                <a:r>
                  <a:rPr lang="en-US" sz="1200" dirty="0"/>
                  <a:t>);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1200" b="1" i="1" dirty="0" smtClean="0"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en-US" sz="1200" i="1" dirty="0"/>
                  <a:t> -  </a:t>
                </a:r>
                <a:r>
                  <a:rPr lang="ru-RU" sz="1200" dirty="0"/>
                  <a:t>достаточно большое простое число, такое, что все ключи лежат в диапазоне  от</a:t>
                </a:r>
                <a:endParaRPr lang="en-US" sz="1200" dirty="0"/>
              </a:p>
              <a:p>
                <a:pPr lvl="1"/>
                <a:r>
                  <a:rPr lang="en-US" sz="1200" dirty="0"/>
                  <a:t>       </a:t>
                </a:r>
                <a14:m>
                  <m:oMath xmlns:m="http://schemas.openxmlformats.org/officeDocument/2006/math">
                    <m:r>
                      <a:rPr lang="ru-RU" sz="120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ru-RU" sz="1200" i="1" dirty="0"/>
                  <a:t> </a:t>
                </a:r>
                <a:r>
                  <a:rPr lang="en-US" sz="1200" i="1" dirty="0"/>
                  <a:t> </a:t>
                </a:r>
                <a:r>
                  <a:rPr lang="ru-RU" sz="1200" dirty="0"/>
                  <a:t>до</a:t>
                </a:r>
                <a:r>
                  <a:rPr lang="ru-RU" sz="1200" i="1" dirty="0"/>
                  <a:t> </a:t>
                </a:r>
                <a14:m>
                  <m:oMath xmlns:m="http://schemas.openxmlformats.org/officeDocument/2006/math"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1200" i="1" dirty="0"/>
                  <a:t> (</a:t>
                </a:r>
                <a14:m>
                  <m:oMath xmlns:m="http://schemas.openxmlformats.org/officeDocument/2006/math"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1200" i="1" dirty="0"/>
                  <a:t>);</a:t>
                </a:r>
                <a:endParaRPr lang="ru-RU" sz="1200" i="1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1200" i="1" dirty="0"/>
                  <a:t> -  </a:t>
                </a:r>
                <a:r>
                  <a:rPr lang="ru-RU" sz="1200" dirty="0"/>
                  <a:t>выбирается из множества </a:t>
                </a:r>
                <a14:m>
                  <m:oMath xmlns:m="http://schemas.openxmlformats.org/officeDocument/2006/math"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{1,2,…,</m:t>
                    </m:r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−1}</m:t>
                    </m:r>
                  </m:oMath>
                </a14:m>
                <a:endParaRPr lang="en-US" sz="120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1200" i="1" dirty="0"/>
                  <a:t> -  </a:t>
                </a:r>
                <a:r>
                  <a:rPr lang="ru-RU" sz="1200" dirty="0"/>
                  <a:t>выбирается из множества </a:t>
                </a:r>
                <a14:m>
                  <m:oMath xmlns:m="http://schemas.openxmlformats.org/officeDocument/2006/math"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{0,1,…,</m:t>
                    </m:r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−1}</m:t>
                    </m:r>
                  </m:oMath>
                </a14:m>
                <a:endParaRPr lang="ru-RU" sz="12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5253" y="421845"/>
                <a:ext cx="6305167" cy="1200329"/>
              </a:xfrm>
              <a:prstGeom prst="rect">
                <a:avLst/>
              </a:prstGeom>
              <a:blipFill>
                <a:blip r:embed="rId11"/>
                <a:stretch>
                  <a:fillRect b="-3046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Объект 15"/>
              <p:cNvSpPr txBox="1"/>
              <p:nvPr/>
            </p:nvSpPr>
            <p:spPr>
              <a:xfrm>
                <a:off x="9247902" y="2532289"/>
                <a:ext cx="2874097" cy="663499"/>
              </a:xfrm>
              <a:prstGeom prst="rect">
                <a:avLst/>
              </a:prstGeom>
              <a:noFill/>
              <a:ln>
                <a:solidFill>
                  <a:srgbClr val="000000"/>
                </a:solidFill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BY" sz="1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BY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ru-BY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ru-BY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BY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ru-BY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ru-RU" sz="14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BY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ru-BY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BY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BY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ru-BY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ru-BY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ru-BY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ru-BY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ru-BY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BY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ru-BY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ru-BY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 </m:t>
                          </m:r>
                          <m:func>
                            <m:funcPr>
                              <m:ctrlPr>
                                <a:rPr lang="ru-BY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ru-BY" sz="14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mod</m:t>
                              </m:r>
                            </m:fName>
                            <m:e>
                              <m:r>
                                <a:rPr lang="ru-BY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 </m:t>
                              </m:r>
                            </m:e>
                          </m:func>
                          <m:r>
                            <a:rPr lang="ru-BY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101</m:t>
                          </m:r>
                        </m:e>
                      </m:d>
                      <m:func>
                        <m:funcPr>
                          <m:ctrlPr>
                            <a:rPr lang="ru-BY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ru-BY" sz="1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mod</m:t>
                          </m:r>
                        </m:fName>
                        <m:e>
                          <m:r>
                            <a:rPr lang="ru-BY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 </m:t>
                          </m:r>
                        </m:e>
                      </m:func>
                      <m:sSub>
                        <m:sSubPr>
                          <m:ctrlPr>
                            <a:rPr lang="ru-BY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BY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ru-BY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ru-BY" sz="1400" dirty="0"/>
              </a:p>
            </p:txBody>
          </p:sp>
        </mc:Choice>
        <mc:Fallback xmlns="">
          <p:sp>
            <p:nvSpPr>
              <p:cNvPr id="16" name="Объект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7902" y="2532289"/>
                <a:ext cx="2874097" cy="66349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rgbClr val="000000"/>
                </a:solidFill>
              </a:ln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7" name="Таблица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0071488"/>
              </p:ext>
            </p:extLst>
          </p:nvPr>
        </p:nvGraphicFramePr>
        <p:xfrm>
          <a:off x="5692762" y="3230051"/>
          <a:ext cx="1000332" cy="2474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574">
                <a:tc>
                  <a:txBody>
                    <a:bodyPr/>
                    <a:lstStyle/>
                    <a:p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ru-RU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982"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  <a:endParaRPr lang="ru-RU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982"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  <a:endParaRPr lang="ru-RU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60</a:t>
                      </a:r>
                      <a:r>
                        <a:rPr lang="ru-RU" sz="1200" b="1" dirty="0"/>
                        <a:t>,</a:t>
                      </a:r>
                      <a:r>
                        <a:rPr lang="en-US" sz="1200" b="1" dirty="0"/>
                        <a:t>75</a:t>
                      </a:r>
                      <a:endParaRPr lang="ru-RU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982">
                <a:tc>
                  <a:txBody>
                    <a:bodyPr/>
                    <a:lstStyle/>
                    <a:p>
                      <a:r>
                        <a:rPr lang="en-US" sz="1000" dirty="0"/>
                        <a:t>3</a:t>
                      </a:r>
                      <a:endParaRPr lang="ru-RU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982">
                <a:tc>
                  <a:txBody>
                    <a:bodyPr/>
                    <a:lstStyle/>
                    <a:p>
                      <a:r>
                        <a:rPr lang="en-US" sz="1000" dirty="0"/>
                        <a:t>4</a:t>
                      </a:r>
                      <a:endParaRPr lang="ru-RU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982">
                <a:tc>
                  <a:txBody>
                    <a:bodyPr/>
                    <a:lstStyle/>
                    <a:p>
                      <a:r>
                        <a:rPr lang="en-US" sz="1000" dirty="0"/>
                        <a:t>5</a:t>
                      </a:r>
                      <a:endParaRPr lang="ru-RU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1" dirty="0"/>
                        <a:t>70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982">
                <a:tc>
                  <a:txBody>
                    <a:bodyPr/>
                    <a:lstStyle/>
                    <a:p>
                      <a:r>
                        <a:rPr lang="en-US" sz="1000" dirty="0"/>
                        <a:t>6</a:t>
                      </a:r>
                      <a:endParaRPr lang="ru-RU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982">
                <a:tc>
                  <a:txBody>
                    <a:bodyPr/>
                    <a:lstStyle/>
                    <a:p>
                      <a:r>
                        <a:rPr lang="en-US" sz="1000" dirty="0"/>
                        <a:t>7</a:t>
                      </a:r>
                      <a:endParaRPr lang="ru-RU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1" dirty="0"/>
                        <a:t>37,40,22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4982">
                <a:tc>
                  <a:txBody>
                    <a:bodyPr/>
                    <a:lstStyle/>
                    <a:p>
                      <a:r>
                        <a:rPr lang="ru-RU" sz="1000" dirty="0"/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5487018" y="6093954"/>
                <a:ext cx="2391167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1400" i="1" dirty="0" smtClean="0">
                          <a:latin typeface="Cambria Math" panose="02040503050406030204" pitchFamily="18" charset="0"/>
                        </a:rPr>
                        <m:t>=12+22+ 12 +32</m:t>
                      </m:r>
                      <m:r>
                        <a:rPr lang="en-US" sz="1400" i="1" dirty="0">
                          <a:latin typeface="Cambria Math" panose="02040503050406030204" pitchFamily="18" charset="0"/>
                        </a:rPr>
                        <m:t>=15</m:t>
                      </m:r>
                    </m:oMath>
                  </m:oMathPara>
                </a14:m>
                <a:endParaRPr lang="en-US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i="1" dirty="0" smtClean="0">
                          <a:latin typeface="Cambria Math" panose="02040503050406030204" pitchFamily="18" charset="0"/>
                        </a:rPr>
                        <m:t>15&lt;3·9</m:t>
                      </m:r>
                      <m:r>
                        <a:rPr lang="ru-RU" sz="1400" i="1" dirty="0"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ru-RU" sz="1400" dirty="0"/>
              </a:p>
              <a:p>
                <a:r>
                  <a:rPr lang="ru-RU" sz="1400" dirty="0"/>
                  <a:t>переход ко 2-у уровню</a:t>
                </a: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7018" y="6093954"/>
                <a:ext cx="2391167" cy="738664"/>
              </a:xfrm>
              <a:prstGeom prst="rect">
                <a:avLst/>
              </a:prstGeom>
              <a:blipFill>
                <a:blip r:embed="rId13"/>
                <a:stretch>
                  <a:fillRect l="-765" b="-7438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9" name="Таблица 1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53190679"/>
                  </p:ext>
                </p:extLst>
              </p:nvPr>
            </p:nvGraphicFramePr>
            <p:xfrm>
              <a:off x="7835239" y="3372127"/>
              <a:ext cx="4313718" cy="239289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3140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2315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91071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79478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50258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320326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290988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337988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256510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220554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  <a:gridCol w="231405">
                      <a:extLst>
                        <a:ext uri="{9D8B030D-6E8A-4147-A177-3AD203B41FA5}">
                          <a16:colId xmlns:a16="http://schemas.microsoft.com/office/drawing/2014/main" val="20010"/>
                        </a:ext>
                      </a:extLst>
                    </a:gridCol>
                    <a:gridCol w="208280">
                      <a:extLst>
                        <a:ext uri="{9D8B030D-6E8A-4147-A177-3AD203B41FA5}">
                          <a16:colId xmlns:a16="http://schemas.microsoft.com/office/drawing/2014/main" val="20011"/>
                        </a:ext>
                      </a:extLst>
                    </a:gridCol>
                    <a:gridCol w="372301">
                      <a:extLst>
                        <a:ext uri="{9D8B030D-6E8A-4147-A177-3AD203B41FA5}">
                          <a16:colId xmlns:a16="http://schemas.microsoft.com/office/drawing/2014/main" val="20012"/>
                        </a:ext>
                      </a:extLst>
                    </a:gridCol>
                  </a:tblGrid>
                  <a:tr h="350678">
                    <a:tc>
                      <a:txBody>
                        <a:bodyPr/>
                        <a:lstStyle/>
                        <a:p>
                          <a:r>
                            <a:rPr lang="en-US" sz="8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RU" sz="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37785" marB="37785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800" b="0" dirty="0">
                              <a:solidFill>
                                <a:schemeClr val="tx1"/>
                              </a:solidFill>
                            </a:rPr>
                            <a:t>m</a:t>
                          </a:r>
                          <a:r>
                            <a:rPr lang="en-US" sz="800" b="0" baseline="-250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r>
                            <a:rPr lang="en-US" sz="800" b="0" dirty="0">
                              <a:solidFill>
                                <a:schemeClr val="tx1"/>
                              </a:solidFill>
                            </a:rPr>
                            <a:t>=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8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8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p>
                                  <m:r>
                                    <a:rPr lang="en-US" sz="8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endParaRPr lang="ru-RU" sz="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37785" marB="3778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800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  <a:r>
                            <a:rPr lang="en-US" sz="800" b="0" baseline="-250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r>
                            <a:rPr lang="en-US" sz="800" b="0" dirty="0">
                              <a:solidFill>
                                <a:schemeClr val="tx1"/>
                              </a:solidFill>
                            </a:rPr>
                            <a:t>=0</a:t>
                          </a:r>
                          <a:endParaRPr lang="ru-RU" sz="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37785" marB="3778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800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  <a:r>
                            <a:rPr lang="en-US" sz="800" b="0" baseline="-250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r>
                            <a:rPr lang="en-US" sz="800" b="0" dirty="0">
                              <a:solidFill>
                                <a:schemeClr val="tx1"/>
                              </a:solidFill>
                            </a:rPr>
                            <a:t>=0</a:t>
                          </a:r>
                          <a:endParaRPr lang="ru-RU" sz="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37785" marB="3778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8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8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num>
                                  <m:den>
                                    <m:r>
                                      <a:rPr lang="en-US" sz="8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ru-RU" sz="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37785" marB="3778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37785" marB="3778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37785" marB="37785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37785" marB="37785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37785" marB="37785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37785" marB="37785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37785" marB="37785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37785" marB="37785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37785" marB="37785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15802">
                    <a:tc>
                      <a:txBody>
                        <a:bodyPr/>
                        <a:lstStyle/>
                        <a:p>
                          <a:r>
                            <a:rPr lang="en-US" sz="800" dirty="0"/>
                            <a:t>1</a:t>
                          </a:r>
                          <a:endParaRPr lang="ru-RU" sz="800" dirty="0"/>
                        </a:p>
                      </a:txBody>
                      <a:tcPr marT="37785" marB="37785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600" dirty="0"/>
                        </a:p>
                      </a:txBody>
                      <a:tcPr marT="37785" marB="3778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600" dirty="0"/>
                        </a:p>
                      </a:txBody>
                      <a:tcPr marT="37785" marB="37785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600" dirty="0"/>
                        </a:p>
                      </a:txBody>
                      <a:tcPr marT="37785" marB="37785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600" dirty="0"/>
                        </a:p>
                      </a:txBody>
                      <a:tcPr marT="37785" marB="37785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600" dirty="0"/>
                        </a:p>
                      </a:txBody>
                      <a:tcPr marT="37785" marB="37785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600" dirty="0"/>
                        </a:p>
                      </a:txBody>
                      <a:tcPr marT="37785" marB="37785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600" dirty="0"/>
                        </a:p>
                      </a:txBody>
                      <a:tcPr marT="37785" marB="37785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600" dirty="0"/>
                        </a:p>
                      </a:txBody>
                      <a:tcPr marT="37785" marB="37785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600" dirty="0"/>
                        </a:p>
                      </a:txBody>
                      <a:tcPr marT="37785" marB="37785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600" dirty="0"/>
                        </a:p>
                      </a:txBody>
                      <a:tcPr marT="37785" marB="37785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600" dirty="0"/>
                        </a:p>
                      </a:txBody>
                      <a:tcPr marT="37785" marB="37785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600" dirty="0"/>
                        </a:p>
                      </a:txBody>
                      <a:tcPr marT="37785" marB="37785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38810">
                    <a:tc>
                      <a:txBody>
                        <a:bodyPr/>
                        <a:lstStyle/>
                        <a:p>
                          <a:r>
                            <a:rPr lang="en-US" sz="800" dirty="0"/>
                            <a:t>2</a:t>
                          </a:r>
                          <a:endParaRPr lang="ru-RU" sz="800" dirty="0"/>
                        </a:p>
                      </a:txBody>
                      <a:tcPr marT="37785" marB="37785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800" b="0" dirty="0">
                              <a:solidFill>
                                <a:schemeClr val="tx1"/>
                              </a:solidFill>
                            </a:rPr>
                            <a:t>m</a:t>
                          </a:r>
                          <a:r>
                            <a:rPr lang="en-US" sz="800" b="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r>
                            <a:rPr lang="en-US" sz="800" b="0" dirty="0">
                              <a:solidFill>
                                <a:schemeClr val="tx1"/>
                              </a:solidFill>
                            </a:rPr>
                            <a:t>=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8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8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8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endParaRPr lang="ru-RU" sz="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37785" marB="3778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800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  <a:r>
                            <a:rPr lang="en-US" sz="800" b="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r>
                            <a:rPr lang="en-US" sz="800" b="0" dirty="0">
                              <a:solidFill>
                                <a:schemeClr val="tx1"/>
                              </a:solidFill>
                            </a:rPr>
                            <a:t>=10</a:t>
                          </a:r>
                          <a:endParaRPr lang="ru-RU" sz="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37785" marB="3778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800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  <a:r>
                            <a:rPr lang="en-US" sz="800" b="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r>
                            <a:rPr lang="en-US" sz="800" b="0" dirty="0">
                              <a:solidFill>
                                <a:schemeClr val="tx1"/>
                              </a:solidFill>
                            </a:rPr>
                            <a:t>=18</a:t>
                          </a:r>
                          <a:endParaRPr lang="ru-RU" sz="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37785" marB="3778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8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8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num>
                                  <m:den>
                                    <m:r>
                                      <a:rPr lang="en-US" sz="8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60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ru-RU" sz="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37785" marB="3778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8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8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8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75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ru-RU" sz="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37785" marB="3778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37785" marB="3778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37785" marB="3778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37785" marB="3778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37785" marB="37785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37785" marB="37785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37785" marB="37785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37785" marB="37785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15802">
                    <a:tc>
                      <a:txBody>
                        <a:bodyPr/>
                        <a:lstStyle/>
                        <a:p>
                          <a:r>
                            <a:rPr lang="en-US" sz="800" dirty="0"/>
                            <a:t>3</a:t>
                          </a:r>
                          <a:endParaRPr lang="ru-RU" sz="800" dirty="0"/>
                        </a:p>
                      </a:txBody>
                      <a:tcPr marT="37785" marB="37785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600" dirty="0"/>
                        </a:p>
                      </a:txBody>
                      <a:tcPr marT="37785" marB="3778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600" dirty="0"/>
                        </a:p>
                      </a:txBody>
                      <a:tcPr marT="37785" marB="37785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600" dirty="0"/>
                        </a:p>
                      </a:txBody>
                      <a:tcPr marT="37785" marB="37785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600" dirty="0"/>
                        </a:p>
                      </a:txBody>
                      <a:tcPr marT="37785" marB="37785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600" dirty="0"/>
                        </a:p>
                      </a:txBody>
                      <a:tcPr marT="37785" marB="37785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600" dirty="0"/>
                        </a:p>
                      </a:txBody>
                      <a:tcPr marT="37785" marB="37785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600" dirty="0"/>
                        </a:p>
                      </a:txBody>
                      <a:tcPr marT="37785" marB="37785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600" dirty="0"/>
                        </a:p>
                      </a:txBody>
                      <a:tcPr marT="37785" marB="37785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600" dirty="0"/>
                        </a:p>
                      </a:txBody>
                      <a:tcPr marT="37785" marB="37785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600" dirty="0"/>
                        </a:p>
                      </a:txBody>
                      <a:tcPr marT="37785" marB="37785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600" dirty="0"/>
                        </a:p>
                      </a:txBody>
                      <a:tcPr marT="37785" marB="37785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600" dirty="0"/>
                        </a:p>
                      </a:txBody>
                      <a:tcPr marT="37785" marB="37785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15802">
                    <a:tc>
                      <a:txBody>
                        <a:bodyPr/>
                        <a:lstStyle/>
                        <a:p>
                          <a:r>
                            <a:rPr lang="en-US" sz="800" dirty="0"/>
                            <a:t>4</a:t>
                          </a:r>
                          <a:endParaRPr lang="ru-RU" sz="800" dirty="0"/>
                        </a:p>
                      </a:txBody>
                      <a:tcPr marT="37785" marB="37785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600" dirty="0"/>
                        </a:p>
                      </a:txBody>
                      <a:tcPr marT="37785" marB="3778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600" dirty="0"/>
                        </a:p>
                      </a:txBody>
                      <a:tcPr marT="37785" marB="37785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600" dirty="0"/>
                        </a:p>
                      </a:txBody>
                      <a:tcPr marT="37785" marB="37785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600" dirty="0"/>
                        </a:p>
                      </a:txBody>
                      <a:tcPr marT="37785" marB="37785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600" dirty="0"/>
                        </a:p>
                      </a:txBody>
                      <a:tcPr marT="37785" marB="37785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600" dirty="0"/>
                        </a:p>
                      </a:txBody>
                      <a:tcPr marT="37785" marB="37785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600" dirty="0"/>
                        </a:p>
                      </a:txBody>
                      <a:tcPr marT="37785" marB="37785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600" dirty="0"/>
                        </a:p>
                      </a:txBody>
                      <a:tcPr marT="37785" marB="37785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600" dirty="0"/>
                        </a:p>
                      </a:txBody>
                      <a:tcPr marT="37785" marB="37785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600" dirty="0"/>
                        </a:p>
                      </a:txBody>
                      <a:tcPr marT="37785" marB="37785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600" dirty="0"/>
                        </a:p>
                      </a:txBody>
                      <a:tcPr marT="37785" marB="37785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600" dirty="0"/>
                        </a:p>
                      </a:txBody>
                      <a:tcPr marT="37785" marB="37785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12200">
                    <a:tc>
                      <a:txBody>
                        <a:bodyPr/>
                        <a:lstStyle/>
                        <a:p>
                          <a:r>
                            <a:rPr lang="en-US" sz="800" dirty="0"/>
                            <a:t>5</a:t>
                          </a:r>
                          <a:endParaRPr lang="ru-RU" sz="800" dirty="0"/>
                        </a:p>
                      </a:txBody>
                      <a:tcPr marT="37785" marB="37785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800" b="0" dirty="0">
                              <a:solidFill>
                                <a:schemeClr val="tx1"/>
                              </a:solidFill>
                            </a:rPr>
                            <a:t>m</a:t>
                          </a:r>
                          <a:r>
                            <a:rPr lang="en-US" sz="800" b="0" baseline="-2500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r>
                            <a:rPr lang="en-US" sz="800" b="0" dirty="0">
                              <a:solidFill>
                                <a:schemeClr val="tx1"/>
                              </a:solidFill>
                            </a:rPr>
                            <a:t>=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8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8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p>
                                  <m:r>
                                    <a:rPr lang="en-US" sz="8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endParaRPr lang="ru-RU" sz="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37785" marB="3778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800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  <a:r>
                            <a:rPr lang="en-US" sz="800" b="0" baseline="-2500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r>
                            <a:rPr lang="en-US" sz="800" b="0" dirty="0">
                              <a:solidFill>
                                <a:schemeClr val="tx1"/>
                              </a:solidFill>
                            </a:rPr>
                            <a:t>=0</a:t>
                          </a:r>
                          <a:endParaRPr lang="ru-RU" sz="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37785" marB="3778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800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  <a:r>
                            <a:rPr lang="en-US" sz="800" b="0" baseline="-2500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r>
                            <a:rPr lang="en-US" sz="800" b="0" dirty="0">
                              <a:solidFill>
                                <a:schemeClr val="tx1"/>
                              </a:solidFill>
                            </a:rPr>
                            <a:t>=0</a:t>
                          </a:r>
                          <a:endParaRPr lang="ru-RU" sz="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37785" marB="3778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8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8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num>
                                  <m:den>
                                    <m:r>
                                      <a:rPr lang="en-US" sz="8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70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ru-RU" sz="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37785" marB="3778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37785" marB="3778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37785" marB="37785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37785" marB="37785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37785" marB="37785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37785" marB="37785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37785" marB="37785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37785" marB="37785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37785" marB="37785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215802">
                    <a:tc>
                      <a:txBody>
                        <a:bodyPr/>
                        <a:lstStyle/>
                        <a:p>
                          <a:r>
                            <a:rPr lang="en-US" sz="800" dirty="0"/>
                            <a:t>6</a:t>
                          </a:r>
                          <a:endParaRPr lang="ru-RU" sz="800" dirty="0"/>
                        </a:p>
                      </a:txBody>
                      <a:tcPr marT="37785" marB="37785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600" dirty="0"/>
                        </a:p>
                      </a:txBody>
                      <a:tcPr marT="37785" marB="3778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600" dirty="0"/>
                        </a:p>
                      </a:txBody>
                      <a:tcPr marT="37785" marB="37785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600" dirty="0"/>
                        </a:p>
                      </a:txBody>
                      <a:tcPr marT="37785" marB="37785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600" dirty="0"/>
                        </a:p>
                      </a:txBody>
                      <a:tcPr marT="37785" marB="37785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600" dirty="0"/>
                        </a:p>
                      </a:txBody>
                      <a:tcPr marT="37785" marB="37785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600" dirty="0"/>
                        </a:p>
                      </a:txBody>
                      <a:tcPr marT="37785" marB="37785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600" dirty="0"/>
                        </a:p>
                      </a:txBody>
                      <a:tcPr marT="37785" marB="37785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600" dirty="0"/>
                        </a:p>
                      </a:txBody>
                      <a:tcPr marT="37785" marB="37785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600" dirty="0"/>
                        </a:p>
                      </a:txBody>
                      <a:tcPr marT="37785" marB="37785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600" dirty="0"/>
                        </a:p>
                      </a:txBody>
                      <a:tcPr marT="37785" marB="37785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600" dirty="0"/>
                        </a:p>
                      </a:txBody>
                      <a:tcPr marT="37785" marB="37785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600" dirty="0"/>
                        </a:p>
                      </a:txBody>
                      <a:tcPr marT="37785" marB="37785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12200">
                    <a:tc>
                      <a:txBody>
                        <a:bodyPr/>
                        <a:lstStyle/>
                        <a:p>
                          <a:r>
                            <a:rPr lang="en-US" sz="800" dirty="0"/>
                            <a:t>7</a:t>
                          </a:r>
                          <a:endParaRPr lang="ru-RU" sz="800" dirty="0"/>
                        </a:p>
                      </a:txBody>
                      <a:tcPr marT="37785" marB="37785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800" b="0" dirty="0">
                              <a:solidFill>
                                <a:schemeClr val="tx1"/>
                              </a:solidFill>
                            </a:rPr>
                            <a:t>m</a:t>
                          </a:r>
                          <a:r>
                            <a:rPr lang="en-US" sz="800" b="0" baseline="-2500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r>
                            <a:rPr lang="en-US" sz="800" b="0" dirty="0">
                              <a:solidFill>
                                <a:schemeClr val="tx1"/>
                              </a:solidFill>
                            </a:rPr>
                            <a:t>=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8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8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r>
                                    <a:rPr lang="en-US" sz="8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endParaRPr lang="ru-RU" sz="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37785" marB="3778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800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  <a:r>
                            <a:rPr lang="en-US" sz="800" b="0" baseline="-2500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r>
                            <a:rPr lang="en-US" sz="800" b="0" dirty="0">
                              <a:solidFill>
                                <a:schemeClr val="tx1"/>
                              </a:solidFill>
                            </a:rPr>
                            <a:t>=23</a:t>
                          </a:r>
                          <a:endParaRPr lang="ru-RU" sz="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37785" marB="3778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800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  <a:r>
                            <a:rPr lang="en-US" sz="800" b="0" baseline="-2500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r>
                            <a:rPr lang="en-US" sz="800" b="0" dirty="0">
                              <a:solidFill>
                                <a:schemeClr val="tx1"/>
                              </a:solidFill>
                            </a:rPr>
                            <a:t>=88</a:t>
                          </a:r>
                          <a:endParaRPr lang="ru-RU" sz="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37785" marB="3778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8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8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num>
                                  <m:den>
                                    <m:r>
                                      <a:rPr lang="en-US" sz="8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40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ru-RU" sz="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37785" marB="3778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37785" marB="3778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37785" marB="3778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8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8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sz="8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37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ru-RU" sz="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37785" marB="3778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37785" marB="3778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37785" marB="3778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37785" marB="3778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37785" marB="3778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8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8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num>
                                  <m:den>
                                    <m:r>
                                      <a:rPr lang="en-US" sz="8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ru-RU" sz="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37785" marB="3778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215802">
                    <a:tc>
                      <a:txBody>
                        <a:bodyPr/>
                        <a:lstStyle/>
                        <a:p>
                          <a:r>
                            <a:rPr lang="ru-RU" sz="800" dirty="0"/>
                            <a:t>8</a:t>
                          </a:r>
                        </a:p>
                      </a:txBody>
                      <a:tcPr marT="37785" marB="37785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600" dirty="0"/>
                        </a:p>
                      </a:txBody>
                      <a:tcPr marT="37785" marB="3778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600" dirty="0"/>
                        </a:p>
                      </a:txBody>
                      <a:tcPr marT="37785" marB="37785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600" dirty="0"/>
                        </a:p>
                      </a:txBody>
                      <a:tcPr marT="37785" marB="37785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600" dirty="0"/>
                        </a:p>
                      </a:txBody>
                      <a:tcPr marT="37785" marB="37785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600" dirty="0"/>
                        </a:p>
                      </a:txBody>
                      <a:tcPr marT="37785" marB="37785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600" dirty="0"/>
                        </a:p>
                      </a:txBody>
                      <a:tcPr marT="37785" marB="37785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600" dirty="0"/>
                        </a:p>
                      </a:txBody>
                      <a:tcPr marT="37785" marB="37785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600" dirty="0"/>
                        </a:p>
                      </a:txBody>
                      <a:tcPr marT="37785" marB="37785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600" dirty="0"/>
                        </a:p>
                      </a:txBody>
                      <a:tcPr marT="37785" marB="37785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600" dirty="0"/>
                        </a:p>
                      </a:txBody>
                      <a:tcPr marT="37785" marB="37785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600" dirty="0"/>
                        </a:p>
                      </a:txBody>
                      <a:tcPr marT="37785" marB="37785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600" dirty="0"/>
                        </a:p>
                      </a:txBody>
                      <a:tcPr marT="37785" marB="37785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9" name="Таблица 1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53190679"/>
                  </p:ext>
                </p:extLst>
              </p:nvPr>
            </p:nvGraphicFramePr>
            <p:xfrm>
              <a:off x="7835239" y="3372127"/>
              <a:ext cx="4313718" cy="239289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3140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2315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91071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79478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50258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320326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290988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337988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256510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220554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  <a:gridCol w="231405">
                      <a:extLst>
                        <a:ext uri="{9D8B030D-6E8A-4147-A177-3AD203B41FA5}">
                          <a16:colId xmlns:a16="http://schemas.microsoft.com/office/drawing/2014/main" val="20010"/>
                        </a:ext>
                      </a:extLst>
                    </a:gridCol>
                    <a:gridCol w="208280">
                      <a:extLst>
                        <a:ext uri="{9D8B030D-6E8A-4147-A177-3AD203B41FA5}">
                          <a16:colId xmlns:a16="http://schemas.microsoft.com/office/drawing/2014/main" val="20011"/>
                        </a:ext>
                      </a:extLst>
                    </a:gridCol>
                    <a:gridCol w="372301">
                      <a:extLst>
                        <a:ext uri="{9D8B030D-6E8A-4147-A177-3AD203B41FA5}">
                          <a16:colId xmlns:a16="http://schemas.microsoft.com/office/drawing/2014/main" val="20012"/>
                        </a:ext>
                      </a:extLst>
                    </a:gridCol>
                  </a:tblGrid>
                  <a:tr h="350678">
                    <a:tc>
                      <a:txBody>
                        <a:bodyPr/>
                        <a:lstStyle/>
                        <a:p>
                          <a:r>
                            <a:rPr lang="en-US" sz="8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RU" sz="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37785" marB="37785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 marT="37785" marB="3778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4"/>
                          <a:stretch>
                            <a:fillRect l="-44186" t="-1724" r="-682558" b="-58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800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  <a:r>
                            <a:rPr lang="en-US" sz="800" b="0" baseline="-250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r>
                            <a:rPr lang="en-US" sz="800" b="0" dirty="0">
                              <a:solidFill>
                                <a:schemeClr val="tx1"/>
                              </a:solidFill>
                            </a:rPr>
                            <a:t>=0</a:t>
                          </a:r>
                          <a:endParaRPr lang="ru-RU" sz="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37785" marB="3778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800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  <a:r>
                            <a:rPr lang="en-US" sz="800" b="0" baseline="-250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r>
                            <a:rPr lang="en-US" sz="800" b="0" dirty="0">
                              <a:solidFill>
                                <a:schemeClr val="tx1"/>
                              </a:solidFill>
                            </a:rPr>
                            <a:t>=0</a:t>
                          </a:r>
                          <a:endParaRPr lang="ru-RU" sz="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37785" marB="3778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 marT="37785" marB="3778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4"/>
                          <a:stretch>
                            <a:fillRect l="-487931" t="-1724" r="-637931" b="-58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37785" marB="3778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37785" marB="37785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37785" marB="37785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37785" marB="37785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37785" marB="37785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37785" marB="37785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37785" marB="37785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37785" marB="37785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15802">
                    <a:tc>
                      <a:txBody>
                        <a:bodyPr/>
                        <a:lstStyle/>
                        <a:p>
                          <a:r>
                            <a:rPr lang="en-US" sz="800" dirty="0"/>
                            <a:t>1</a:t>
                          </a:r>
                          <a:endParaRPr lang="ru-RU" sz="800" dirty="0"/>
                        </a:p>
                      </a:txBody>
                      <a:tcPr marT="37785" marB="37785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600" dirty="0"/>
                        </a:p>
                      </a:txBody>
                      <a:tcPr marT="37785" marB="3778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600" dirty="0"/>
                        </a:p>
                      </a:txBody>
                      <a:tcPr marT="37785" marB="37785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600" dirty="0"/>
                        </a:p>
                      </a:txBody>
                      <a:tcPr marT="37785" marB="37785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600" dirty="0"/>
                        </a:p>
                      </a:txBody>
                      <a:tcPr marT="37785" marB="37785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600" dirty="0"/>
                        </a:p>
                      </a:txBody>
                      <a:tcPr marT="37785" marB="37785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600" dirty="0"/>
                        </a:p>
                      </a:txBody>
                      <a:tcPr marT="37785" marB="37785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600" dirty="0"/>
                        </a:p>
                      </a:txBody>
                      <a:tcPr marT="37785" marB="37785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600" dirty="0"/>
                        </a:p>
                      </a:txBody>
                      <a:tcPr marT="37785" marB="37785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600" dirty="0"/>
                        </a:p>
                      </a:txBody>
                      <a:tcPr marT="37785" marB="37785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600" dirty="0"/>
                        </a:p>
                      </a:txBody>
                      <a:tcPr marT="37785" marB="37785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600" dirty="0"/>
                        </a:p>
                      </a:txBody>
                      <a:tcPr marT="37785" marB="37785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600" dirty="0"/>
                        </a:p>
                      </a:txBody>
                      <a:tcPr marT="37785" marB="37785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38810">
                    <a:tc>
                      <a:txBody>
                        <a:bodyPr/>
                        <a:lstStyle/>
                        <a:p>
                          <a:r>
                            <a:rPr lang="en-US" sz="800" dirty="0"/>
                            <a:t>2</a:t>
                          </a:r>
                          <a:endParaRPr lang="ru-RU" sz="800" dirty="0"/>
                        </a:p>
                      </a:txBody>
                      <a:tcPr marT="37785" marB="37785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 marT="37785" marB="3778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4"/>
                          <a:stretch>
                            <a:fillRect l="-44186" t="-167857" r="-682558" b="-439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800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  <a:r>
                            <a:rPr lang="en-US" sz="800" b="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r>
                            <a:rPr lang="en-US" sz="800" b="0" dirty="0">
                              <a:solidFill>
                                <a:schemeClr val="tx1"/>
                              </a:solidFill>
                            </a:rPr>
                            <a:t>=10</a:t>
                          </a:r>
                          <a:endParaRPr lang="ru-RU" sz="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37785" marB="3778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800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  <a:r>
                            <a:rPr lang="en-US" sz="800" b="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r>
                            <a:rPr lang="en-US" sz="800" b="0" dirty="0">
                              <a:solidFill>
                                <a:schemeClr val="tx1"/>
                              </a:solidFill>
                            </a:rPr>
                            <a:t>=18</a:t>
                          </a:r>
                          <a:endParaRPr lang="ru-RU" sz="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37785" marB="3778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 marT="37785" marB="3778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4"/>
                          <a:stretch>
                            <a:fillRect l="-487931" t="-167857" r="-637931" b="-439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 marT="37785" marB="3778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4"/>
                          <a:stretch>
                            <a:fillRect l="-655769" t="-167857" r="-611538" b="-439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37785" marB="3778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37785" marB="3778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37785" marB="3778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37785" marB="37785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37785" marB="37785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37785" marB="37785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37785" marB="37785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15802">
                    <a:tc>
                      <a:txBody>
                        <a:bodyPr/>
                        <a:lstStyle/>
                        <a:p>
                          <a:r>
                            <a:rPr lang="en-US" sz="800" dirty="0"/>
                            <a:t>3</a:t>
                          </a:r>
                          <a:endParaRPr lang="ru-RU" sz="800" dirty="0"/>
                        </a:p>
                      </a:txBody>
                      <a:tcPr marT="37785" marB="37785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600" dirty="0"/>
                        </a:p>
                      </a:txBody>
                      <a:tcPr marT="37785" marB="3778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600" dirty="0"/>
                        </a:p>
                      </a:txBody>
                      <a:tcPr marT="37785" marB="37785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600" dirty="0"/>
                        </a:p>
                      </a:txBody>
                      <a:tcPr marT="37785" marB="37785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600" dirty="0"/>
                        </a:p>
                      </a:txBody>
                      <a:tcPr marT="37785" marB="37785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600" dirty="0"/>
                        </a:p>
                      </a:txBody>
                      <a:tcPr marT="37785" marB="37785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600" dirty="0"/>
                        </a:p>
                      </a:txBody>
                      <a:tcPr marT="37785" marB="37785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600" dirty="0"/>
                        </a:p>
                      </a:txBody>
                      <a:tcPr marT="37785" marB="37785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600" dirty="0"/>
                        </a:p>
                      </a:txBody>
                      <a:tcPr marT="37785" marB="37785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600" dirty="0"/>
                        </a:p>
                      </a:txBody>
                      <a:tcPr marT="37785" marB="37785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600" dirty="0"/>
                        </a:p>
                      </a:txBody>
                      <a:tcPr marT="37785" marB="37785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600" dirty="0"/>
                        </a:p>
                      </a:txBody>
                      <a:tcPr marT="37785" marB="37785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600" dirty="0"/>
                        </a:p>
                      </a:txBody>
                      <a:tcPr marT="37785" marB="37785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15802">
                    <a:tc>
                      <a:txBody>
                        <a:bodyPr/>
                        <a:lstStyle/>
                        <a:p>
                          <a:r>
                            <a:rPr lang="en-US" sz="800" dirty="0"/>
                            <a:t>4</a:t>
                          </a:r>
                          <a:endParaRPr lang="ru-RU" sz="800" dirty="0"/>
                        </a:p>
                      </a:txBody>
                      <a:tcPr marT="37785" marB="37785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600" dirty="0"/>
                        </a:p>
                      </a:txBody>
                      <a:tcPr marT="37785" marB="3778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600" dirty="0"/>
                        </a:p>
                      </a:txBody>
                      <a:tcPr marT="37785" marB="37785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600" dirty="0"/>
                        </a:p>
                      </a:txBody>
                      <a:tcPr marT="37785" marB="37785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600" dirty="0"/>
                        </a:p>
                      </a:txBody>
                      <a:tcPr marT="37785" marB="37785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600" dirty="0"/>
                        </a:p>
                      </a:txBody>
                      <a:tcPr marT="37785" marB="37785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600" dirty="0"/>
                        </a:p>
                      </a:txBody>
                      <a:tcPr marT="37785" marB="37785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600" dirty="0"/>
                        </a:p>
                      </a:txBody>
                      <a:tcPr marT="37785" marB="37785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600" dirty="0"/>
                        </a:p>
                      </a:txBody>
                      <a:tcPr marT="37785" marB="37785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600" dirty="0"/>
                        </a:p>
                      </a:txBody>
                      <a:tcPr marT="37785" marB="37785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600" dirty="0"/>
                        </a:p>
                      </a:txBody>
                      <a:tcPr marT="37785" marB="37785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600" dirty="0"/>
                        </a:p>
                      </a:txBody>
                      <a:tcPr marT="37785" marB="37785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600" dirty="0"/>
                        </a:p>
                      </a:txBody>
                      <a:tcPr marT="37785" marB="37785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12200">
                    <a:tc>
                      <a:txBody>
                        <a:bodyPr/>
                        <a:lstStyle/>
                        <a:p>
                          <a:r>
                            <a:rPr lang="en-US" sz="800" dirty="0"/>
                            <a:t>5</a:t>
                          </a:r>
                          <a:endParaRPr lang="ru-RU" sz="800" dirty="0"/>
                        </a:p>
                      </a:txBody>
                      <a:tcPr marT="37785" marB="37785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 marT="37785" marB="3778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4"/>
                          <a:stretch>
                            <a:fillRect l="-44186" t="-433333" r="-682558" b="-2431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800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  <a:r>
                            <a:rPr lang="en-US" sz="800" b="0" baseline="-2500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r>
                            <a:rPr lang="en-US" sz="800" b="0" dirty="0">
                              <a:solidFill>
                                <a:schemeClr val="tx1"/>
                              </a:solidFill>
                            </a:rPr>
                            <a:t>=0</a:t>
                          </a:r>
                          <a:endParaRPr lang="ru-RU" sz="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37785" marB="3778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800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  <a:r>
                            <a:rPr lang="en-US" sz="800" b="0" baseline="-2500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r>
                            <a:rPr lang="en-US" sz="800" b="0" dirty="0">
                              <a:solidFill>
                                <a:schemeClr val="tx1"/>
                              </a:solidFill>
                            </a:rPr>
                            <a:t>=0</a:t>
                          </a:r>
                          <a:endParaRPr lang="ru-RU" sz="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37785" marB="3778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 marT="37785" marB="3778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4"/>
                          <a:stretch>
                            <a:fillRect l="-487931" t="-433333" r="-637931" b="-2431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37785" marB="3778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37785" marB="37785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37785" marB="37785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37785" marB="37785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37785" marB="37785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37785" marB="37785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37785" marB="37785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37785" marB="37785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215802">
                    <a:tc>
                      <a:txBody>
                        <a:bodyPr/>
                        <a:lstStyle/>
                        <a:p>
                          <a:r>
                            <a:rPr lang="en-US" sz="800" dirty="0"/>
                            <a:t>6</a:t>
                          </a:r>
                          <a:endParaRPr lang="ru-RU" sz="800" dirty="0"/>
                        </a:p>
                      </a:txBody>
                      <a:tcPr marT="37785" marB="37785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600" dirty="0"/>
                        </a:p>
                      </a:txBody>
                      <a:tcPr marT="37785" marB="3778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600" dirty="0"/>
                        </a:p>
                      </a:txBody>
                      <a:tcPr marT="37785" marB="37785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600" dirty="0"/>
                        </a:p>
                      </a:txBody>
                      <a:tcPr marT="37785" marB="37785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600" dirty="0"/>
                        </a:p>
                      </a:txBody>
                      <a:tcPr marT="37785" marB="37785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600" dirty="0"/>
                        </a:p>
                      </a:txBody>
                      <a:tcPr marT="37785" marB="37785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600" dirty="0"/>
                        </a:p>
                      </a:txBody>
                      <a:tcPr marT="37785" marB="37785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600" dirty="0"/>
                        </a:p>
                      </a:txBody>
                      <a:tcPr marT="37785" marB="37785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600" dirty="0"/>
                        </a:p>
                      </a:txBody>
                      <a:tcPr marT="37785" marB="37785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600" dirty="0"/>
                        </a:p>
                      </a:txBody>
                      <a:tcPr marT="37785" marB="37785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600" dirty="0"/>
                        </a:p>
                      </a:txBody>
                      <a:tcPr marT="37785" marB="37785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600" dirty="0"/>
                        </a:p>
                      </a:txBody>
                      <a:tcPr marT="37785" marB="37785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600" dirty="0"/>
                        </a:p>
                      </a:txBody>
                      <a:tcPr marT="37785" marB="37785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12200">
                    <a:tc>
                      <a:txBody>
                        <a:bodyPr/>
                        <a:lstStyle/>
                        <a:p>
                          <a:r>
                            <a:rPr lang="en-US" sz="800" dirty="0"/>
                            <a:t>7</a:t>
                          </a:r>
                          <a:endParaRPr lang="ru-RU" sz="800" dirty="0"/>
                        </a:p>
                      </a:txBody>
                      <a:tcPr marT="37785" marB="37785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 marT="37785" marB="3778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4"/>
                          <a:stretch>
                            <a:fillRect l="-44186" t="-590385" r="-682558" b="-71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800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  <a:r>
                            <a:rPr lang="en-US" sz="800" b="0" baseline="-2500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r>
                            <a:rPr lang="en-US" sz="800" b="0" dirty="0">
                              <a:solidFill>
                                <a:schemeClr val="tx1"/>
                              </a:solidFill>
                            </a:rPr>
                            <a:t>=23</a:t>
                          </a:r>
                          <a:endParaRPr lang="ru-RU" sz="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37785" marB="3778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800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  <a:r>
                            <a:rPr lang="en-US" sz="800" b="0" baseline="-2500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r>
                            <a:rPr lang="en-US" sz="800" b="0" dirty="0">
                              <a:solidFill>
                                <a:schemeClr val="tx1"/>
                              </a:solidFill>
                            </a:rPr>
                            <a:t>=88</a:t>
                          </a:r>
                          <a:endParaRPr lang="ru-RU" sz="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37785" marB="3778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 marT="37785" marB="3778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4"/>
                          <a:stretch>
                            <a:fillRect l="-487931" t="-590385" r="-637931" b="-71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37785" marB="3778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37785" marB="3778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 marT="37785" marB="3778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4"/>
                          <a:stretch>
                            <a:fillRect l="-801818" t="-590385" r="-390909" b="-71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37785" marB="3778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37785" marB="3778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37785" marB="3778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37785" marB="3778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 marT="37785" marB="3778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4"/>
                          <a:stretch>
                            <a:fillRect l="-1060656" t="-590385" r="-4918" b="-711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215802">
                    <a:tc>
                      <a:txBody>
                        <a:bodyPr/>
                        <a:lstStyle/>
                        <a:p>
                          <a:r>
                            <a:rPr lang="ru-RU" sz="800" dirty="0"/>
                            <a:t>8</a:t>
                          </a:r>
                        </a:p>
                      </a:txBody>
                      <a:tcPr marT="37785" marB="37785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600" dirty="0"/>
                        </a:p>
                      </a:txBody>
                      <a:tcPr marT="37785" marB="3778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600" dirty="0"/>
                        </a:p>
                      </a:txBody>
                      <a:tcPr marT="37785" marB="37785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600" dirty="0"/>
                        </a:p>
                      </a:txBody>
                      <a:tcPr marT="37785" marB="37785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600" dirty="0"/>
                        </a:p>
                      </a:txBody>
                      <a:tcPr marT="37785" marB="37785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600" dirty="0"/>
                        </a:p>
                      </a:txBody>
                      <a:tcPr marT="37785" marB="37785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600" dirty="0"/>
                        </a:p>
                      </a:txBody>
                      <a:tcPr marT="37785" marB="37785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600" dirty="0"/>
                        </a:p>
                      </a:txBody>
                      <a:tcPr marT="37785" marB="37785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600" dirty="0"/>
                        </a:p>
                      </a:txBody>
                      <a:tcPr marT="37785" marB="37785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600" dirty="0"/>
                        </a:p>
                      </a:txBody>
                      <a:tcPr marT="37785" marB="37785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600" dirty="0"/>
                        </a:p>
                      </a:txBody>
                      <a:tcPr marT="37785" marB="37785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600" dirty="0"/>
                        </a:p>
                      </a:txBody>
                      <a:tcPr marT="37785" marB="37785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600" dirty="0"/>
                        </a:p>
                      </a:txBody>
                      <a:tcPr marT="37785" marB="37785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Объект 22"/>
              <p:cNvSpPr txBox="1"/>
              <p:nvPr/>
            </p:nvSpPr>
            <p:spPr>
              <a:xfrm>
                <a:off x="5475655" y="2483467"/>
                <a:ext cx="2742908" cy="686698"/>
              </a:xfrm>
              <a:prstGeom prst="rect">
                <a:avLst/>
              </a:prstGeom>
              <a:noFill/>
              <a:ln>
                <a:solidFill>
                  <a:srgbClr val="000000"/>
                </a:solidFill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BY" sz="1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BY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ru-BY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3,42</m:t>
                          </m:r>
                        </m:sub>
                      </m:sSub>
                      <m:d>
                        <m:dPr>
                          <m:ctrlPr>
                            <a:rPr lang="ru-BY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BY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ru-BY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ru-RU" sz="14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BY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ru-BY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BY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3⋅</m:t>
                              </m:r>
                              <m:r>
                                <a:rPr lang="ru-BY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ru-BY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+42</m:t>
                              </m:r>
                            </m:e>
                          </m:d>
                          <m:r>
                            <a:rPr lang="ru-BY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 </m:t>
                          </m:r>
                          <m:func>
                            <m:funcPr>
                              <m:ctrlPr>
                                <a:rPr lang="ru-BY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ru-BY" sz="14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mod</m:t>
                              </m:r>
                            </m:fName>
                            <m:e>
                              <m:r>
                                <a:rPr lang="ru-BY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 </m:t>
                              </m:r>
                            </m:e>
                          </m:func>
                          <m:r>
                            <a:rPr lang="ru-BY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101</m:t>
                          </m:r>
                        </m:e>
                      </m:d>
                      <m:func>
                        <m:funcPr>
                          <m:ctrlPr>
                            <a:rPr lang="ru-BY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ru-BY" sz="1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mod</m:t>
                          </m:r>
                        </m:fName>
                        <m:e>
                          <m:r>
                            <a:rPr lang="ru-BY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 </m:t>
                          </m:r>
                        </m:e>
                      </m:func>
                      <m:r>
                        <a:rPr lang="ru-BY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9</m:t>
                      </m:r>
                    </m:oMath>
                  </m:oMathPara>
                </a14:m>
                <a:endParaRPr lang="ru-BY" sz="1400" dirty="0"/>
              </a:p>
            </p:txBody>
          </p:sp>
        </mc:Choice>
        <mc:Fallback xmlns="">
          <p:sp>
            <p:nvSpPr>
              <p:cNvPr id="23" name="Объект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5655" y="2483467"/>
                <a:ext cx="2742908" cy="68669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solidFill>
                  <a:srgbClr val="000000"/>
                </a:solidFill>
              </a:ln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/>
          <p:cNvSpPr txBox="1"/>
          <p:nvPr/>
        </p:nvSpPr>
        <p:spPr>
          <a:xfrm>
            <a:off x="5468300" y="2093826"/>
            <a:ext cx="1228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C00000"/>
                </a:solidFill>
              </a:rPr>
              <a:t>Уровень 1.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9184229" y="2092680"/>
            <a:ext cx="1228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C00000"/>
                </a:solidFill>
              </a:rPr>
              <a:t>Уровень 2.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-9422" y="6061616"/>
                <a:ext cx="55771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u="sng" dirty="0"/>
                  <a:t>Математическое ожидание построения таблицы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𝚶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ru-RU" b="1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422" y="6061616"/>
                <a:ext cx="5577104" cy="369332"/>
              </a:xfrm>
              <a:prstGeom prst="rect">
                <a:avLst/>
              </a:prstGeom>
              <a:blipFill>
                <a:blip r:embed="rId16"/>
                <a:stretch>
                  <a:fillRect l="-874" t="-8197" b="-24590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BCA534E2-B369-47A5-BE80-5B002B9DA611}"/>
              </a:ext>
            </a:extLst>
          </p:cNvPr>
          <p:cNvCxnSpPr>
            <a:cxnSpLocks/>
          </p:cNvCxnSpPr>
          <p:nvPr/>
        </p:nvCxnSpPr>
        <p:spPr>
          <a:xfrm>
            <a:off x="0" y="2462012"/>
            <a:ext cx="5391807" cy="4291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>
            <a:extLst>
              <a:ext uri="{FF2B5EF4-FFF2-40B4-BE49-F238E27FC236}">
                <a16:creationId xmlns:a16="http://schemas.microsoft.com/office/drawing/2014/main" id="{7F67BE66-8482-4274-A265-D7F4D9F2EB6C}"/>
              </a:ext>
            </a:extLst>
          </p:cNvPr>
          <p:cNvCxnSpPr>
            <a:cxnSpLocks/>
          </p:cNvCxnSpPr>
          <p:nvPr/>
        </p:nvCxnSpPr>
        <p:spPr>
          <a:xfrm>
            <a:off x="7771311" y="3230051"/>
            <a:ext cx="0" cy="3627949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единительная линия 48">
            <a:extLst>
              <a:ext uri="{FF2B5EF4-FFF2-40B4-BE49-F238E27FC236}">
                <a16:creationId xmlns:a16="http://schemas.microsoft.com/office/drawing/2014/main" id="{735ACD40-B1B4-49D6-BE37-A1304039B0B5}"/>
              </a:ext>
            </a:extLst>
          </p:cNvPr>
          <p:cNvCxnSpPr/>
          <p:nvPr/>
        </p:nvCxnSpPr>
        <p:spPr>
          <a:xfrm>
            <a:off x="0" y="5483926"/>
            <a:ext cx="5412064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1718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4" grpId="0"/>
      <p:bldP spid="12" grpId="0"/>
      <p:bldP spid="14" grpId="0"/>
      <p:bldP spid="16" grpId="0" animBg="1"/>
      <p:bldP spid="18" grpId="0"/>
      <p:bldP spid="23" grpId="0" animBg="1"/>
      <p:bldP spid="24" grpId="0"/>
      <p:bldP spid="27" grpId="0"/>
      <p:bldP spid="30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04860" y="832841"/>
            <a:ext cx="59981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b="1" dirty="0"/>
              <a:t>Хеш-таблицы на практике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197204" y="1960851"/>
            <a:ext cx="1060515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/>
              <a:t>Любой подход к реализации хеш-таблицы может работать достаточно быстро на реальных нагрузках. </a:t>
            </a:r>
          </a:p>
          <a:p>
            <a:pPr algn="just"/>
            <a:endParaRPr lang="ru-RU" sz="2400" dirty="0"/>
          </a:p>
          <a:p>
            <a:pPr algn="just"/>
            <a:r>
              <a:rPr lang="ru-RU" sz="2400" dirty="0"/>
              <a:t>Время, которое занимают операции с хеш-таблицами, обычно составляет малую долю от общего времени работы программы. </a:t>
            </a:r>
          </a:p>
          <a:p>
            <a:pPr algn="just"/>
            <a:endParaRPr lang="ru-RU" sz="2400" dirty="0"/>
          </a:p>
          <a:p>
            <a:pPr algn="just"/>
            <a:r>
              <a:rPr lang="ru-RU" sz="2400" dirty="0"/>
              <a:t>Расход памяти редко играет решающую роль. </a:t>
            </a:r>
          </a:p>
          <a:p>
            <a:pPr algn="just"/>
            <a:endParaRPr lang="ru-RU" sz="2400" dirty="0"/>
          </a:p>
          <a:p>
            <a:pPr algn="just"/>
            <a:r>
              <a:rPr lang="ru-RU" sz="2400" dirty="0"/>
              <a:t>Часто выбор между той или иной реализацией </a:t>
            </a:r>
            <a:r>
              <a:rPr lang="ru-RU" sz="2400" dirty="0" err="1"/>
              <a:t>хеш</a:t>
            </a:r>
            <a:r>
              <a:rPr lang="en-US" sz="2400" dirty="0"/>
              <a:t>-</a:t>
            </a:r>
            <a:r>
              <a:rPr lang="ru-RU" sz="2400" dirty="0"/>
              <a:t>таблицы делается на основании других факторов в зависимости от ситуации.</a:t>
            </a:r>
          </a:p>
        </p:txBody>
      </p:sp>
    </p:spTree>
    <p:extLst>
      <p:ext uri="{BB962C8B-B14F-4D97-AF65-F5344CB8AC3E}">
        <p14:creationId xmlns:p14="http://schemas.microsoft.com/office/powerpoint/2010/main" val="44633030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422865" y="893065"/>
            <a:ext cx="1102450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/>
              <a:t>Критически важным показателем для хеш-таблицы является коэффициент заполнения— отношение числа ключей, которые хранятся в хеш-таблице, к размеру хеш-таблицы: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Объект 6"/>
              <p:cNvSpPr txBox="1"/>
              <p:nvPr/>
            </p:nvSpPr>
            <p:spPr>
              <a:xfrm>
                <a:off x="5372112" y="1851936"/>
                <a:ext cx="1191968" cy="7946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BY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ru-BY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den>
                      </m:f>
                    </m:oMath>
                  </m:oMathPara>
                </a14:m>
                <a:endParaRPr lang="ru-BY" sz="2400" dirty="0"/>
              </a:p>
            </p:txBody>
          </p:sp>
        </mc:Choice>
        <mc:Fallback xmlns="">
          <p:sp>
            <p:nvSpPr>
              <p:cNvPr id="7" name="Объект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2112" y="1851936"/>
                <a:ext cx="1191968" cy="7946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3147371" y="250268"/>
            <a:ext cx="58972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/>
              <a:t>Коэффициент заполнения</a:t>
            </a:r>
            <a:r>
              <a:rPr lang="ru-RU" sz="2400" dirty="0"/>
              <a:t> </a:t>
            </a:r>
            <a:r>
              <a:rPr lang="ru-RU" dirty="0"/>
              <a:t>(англ. </a:t>
            </a:r>
            <a:r>
              <a:rPr lang="ru-RU" sz="2400" dirty="0" err="1"/>
              <a:t>load</a:t>
            </a:r>
            <a:r>
              <a:rPr lang="ru-RU" sz="2400" dirty="0"/>
              <a:t> </a:t>
            </a:r>
            <a:r>
              <a:rPr lang="ru-RU" sz="2400" dirty="0" err="1"/>
              <a:t>factor</a:t>
            </a:r>
            <a:r>
              <a:rPr lang="ru-RU" sz="2400" dirty="0"/>
              <a:t> </a:t>
            </a:r>
            <a:r>
              <a:rPr lang="ru-RU" dirty="0"/>
              <a:t>) 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504506" y="2543610"/>
            <a:ext cx="1140718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ru-RU" sz="2000" dirty="0"/>
              <a:t>Однако коэффициент заполнения не показывает различия между заполненностью отдельных корзин.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457405" y="3184141"/>
            <a:ext cx="1127718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ru-RU" sz="2000" dirty="0"/>
              <a:t>Низкий коэффициент заполнения не является абсолютным благом. Если коэффициент близок к нулю, это говорит о том, что большая часть таблицы не используется и память тратится впустую.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327404" y="4143012"/>
            <a:ext cx="11631389" cy="1908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/>
              <a:t>Для оптимального использования хеш-таблицы желательно, чтобы её размер был примерно пропорционален числу ключей, которые нужно хранить. </a:t>
            </a:r>
          </a:p>
          <a:p>
            <a:endParaRPr lang="ru-RU" b="1" dirty="0"/>
          </a:p>
          <a:p>
            <a:pPr marL="538163"/>
            <a:r>
              <a:rPr lang="ru-RU" sz="2000" dirty="0"/>
              <a:t>На практике редко случается, что число ключей фиксировано и можно заранее выставить хорошее значение параметра M. Если ставить его заведомо больше, то много памяти будет потрачено зря (особенно если нужно организовать много хеш-таблиц с небольшим числом ключей в каждой).</a:t>
            </a:r>
          </a:p>
        </p:txBody>
      </p:sp>
    </p:spTree>
    <p:extLst>
      <p:ext uri="{BB962C8B-B14F-4D97-AF65-F5344CB8AC3E}">
        <p14:creationId xmlns:p14="http://schemas.microsoft.com/office/powerpoint/2010/main" val="2187588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953650" y="550850"/>
            <a:ext cx="1087755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Реализация хеш-таблицы общего назначения обязана поддерживать </a:t>
            </a:r>
            <a:r>
              <a:rPr lang="ru-RU" sz="2400" b="1" dirty="0"/>
              <a:t>операцию изменения размера</a:t>
            </a:r>
            <a:r>
              <a:rPr lang="ru-RU" sz="2400" dirty="0"/>
              <a:t>.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1126467" y="1699057"/>
            <a:ext cx="10531923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/>
            <a:r>
              <a:rPr lang="ru-RU" sz="2400" dirty="0"/>
              <a:t>На практике часто используемым приёмом является автоматическое изменение размера.</a:t>
            </a:r>
          </a:p>
          <a:p>
            <a:pPr algn="just"/>
            <a:endParaRPr lang="ru-RU" sz="2400" dirty="0"/>
          </a:p>
          <a:p>
            <a:pPr lvl="1" algn="just"/>
            <a:r>
              <a:rPr lang="ru-RU" sz="2400" dirty="0"/>
              <a:t>Когда коэффициент заполнения превышает некоторый порог </a:t>
            </a:r>
            <a:r>
              <a:rPr lang="ru-RU" sz="2400" b="1" dirty="0">
                <a:latin typeface="Consolas" panose="020B0609020204030204" pitchFamily="49" charset="0"/>
              </a:rPr>
              <a:t>α</a:t>
            </a:r>
            <a:r>
              <a:rPr lang="ru-RU" sz="2400" b="1" baseline="-25000" dirty="0" err="1">
                <a:latin typeface="Consolas" panose="020B0609020204030204" pitchFamily="49" charset="0"/>
              </a:rPr>
              <a:t>max</a:t>
            </a:r>
            <a:r>
              <a:rPr lang="ru-RU" sz="2400" dirty="0"/>
              <a:t>, выделяется память под новую, большую таблицу, все элементы из старой таблицы перемещаются в новую, затем память из-под старой хеш-таблицы освобождается. </a:t>
            </a:r>
          </a:p>
          <a:p>
            <a:pPr algn="just"/>
            <a:endParaRPr lang="ru-RU" sz="2400" dirty="0"/>
          </a:p>
          <a:p>
            <a:pPr lvl="1" algn="just"/>
            <a:r>
              <a:rPr lang="ru-RU" sz="2400" dirty="0"/>
              <a:t>Аналогично, если коэффициент заполненности опускается ниже другого порога </a:t>
            </a:r>
            <a:r>
              <a:rPr lang="ru-RU" sz="2400" b="1" dirty="0">
                <a:latin typeface="Consolas" panose="020B0609020204030204" pitchFamily="49" charset="0"/>
              </a:rPr>
              <a:t>α</a:t>
            </a:r>
            <a:r>
              <a:rPr lang="ru-RU" sz="2400" b="1" baseline="-25000" dirty="0" err="1">
                <a:latin typeface="Consolas" panose="020B0609020204030204" pitchFamily="49" charset="0"/>
              </a:rPr>
              <a:t>min</a:t>
            </a:r>
            <a:r>
              <a:rPr lang="ru-RU" sz="2400" b="1" dirty="0"/>
              <a:t>,</a:t>
            </a:r>
            <a:r>
              <a:rPr lang="ru-RU" sz="2400" dirty="0"/>
              <a:t> элементы перемещаются в хеш-таблицу меньшего размера.</a:t>
            </a:r>
          </a:p>
        </p:txBody>
      </p:sp>
    </p:spTree>
    <p:extLst>
      <p:ext uri="{BB962C8B-B14F-4D97-AF65-F5344CB8AC3E}">
        <p14:creationId xmlns:p14="http://schemas.microsoft.com/office/powerpoint/2010/main" val="2347461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771376" y="598377"/>
            <a:ext cx="615807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ru-RU" sz="2800" b="1" dirty="0"/>
              <a:t>Объединение хеш-значений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048988C-3BF4-41CF-8F7E-2D47835B404B}"/>
                  </a:ext>
                </a:extLst>
              </p:cNvPr>
              <p:cNvSpPr txBox="1"/>
              <p:nvPr/>
            </p:nvSpPr>
            <p:spPr>
              <a:xfrm>
                <a:off x="592016" y="1348044"/>
                <a:ext cx="10814538" cy="23083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ru-RU" sz="2400" dirty="0"/>
                  <a:t>Предположим, что координаты точек на плоскости хранятся в виде пар целых чисел </a:t>
                </a:r>
                <a14:m>
                  <m:oMath xmlns:m="http://schemas.openxmlformats.org/officeDocument/2006/math">
                    <m:r>
                      <a:rPr lang="ru-RU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sz="2400" i="1" dirty="0" err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sz="2400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ru-RU" sz="2400" i="1" dirty="0" err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ru-RU" sz="24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sz="2400" dirty="0">
                    <a:latin typeface="Consolas" panose="020B0609020204030204" pitchFamily="49" charset="0"/>
                  </a:rPr>
                  <a:t>, </a:t>
                </a:r>
                <a:r>
                  <a:rPr lang="ru-RU" sz="2400" dirty="0"/>
                  <a:t>и нужно создать множество точек с использованием хеш-таблицы. </a:t>
                </a:r>
              </a:p>
              <a:p>
                <a:pPr algn="just"/>
                <a:endParaRPr lang="ru-RU" sz="2400" dirty="0"/>
              </a:p>
              <a:p>
                <a:pPr algn="just"/>
                <a:r>
                  <a:rPr lang="ru-RU" sz="2400" dirty="0"/>
                  <a:t>Пусть получены хеш-значения двух координат </a:t>
                </a:r>
                <a14:m>
                  <m:oMath xmlns:m="http://schemas.openxmlformats.org/officeDocument/2006/math">
                    <m:r>
                      <a:rPr lang="ru-RU" sz="2400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ru-RU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sz="24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sz="2400" i="1" dirty="0" smtClean="0">
                        <a:latin typeface="Cambria Math" panose="02040503050406030204" pitchFamily="18" charset="0"/>
                      </a:rPr>
                      <m:t>) и </m:t>
                    </m:r>
                    <m:r>
                      <a:rPr lang="ru-RU" sz="2400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ru-RU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sz="240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ru-RU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sz="2400" dirty="0"/>
                  <a:t>. </a:t>
                </a:r>
              </a:p>
              <a:p>
                <a:pPr algn="just"/>
                <a:endParaRPr lang="ru-RU" sz="2400" dirty="0">
                  <a:solidFill>
                    <a:srgbClr val="FF0000"/>
                  </a:solidFill>
                </a:endParaRPr>
              </a:p>
              <a:p>
                <a:pPr algn="just"/>
                <a:r>
                  <a:rPr lang="ru-RU" sz="2400" dirty="0"/>
                  <a:t>Как их объединить, чтобы получить </a:t>
                </a:r>
                <a:r>
                  <a:rPr lang="ru-RU" sz="2400" dirty="0" err="1"/>
                  <a:t>хеш</a:t>
                </a:r>
                <a:r>
                  <a:rPr lang="ru-RU" sz="2400" dirty="0"/>
                  <a:t> от пары?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048988C-3BF4-41CF-8F7E-2D47835B40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016" y="1348044"/>
                <a:ext cx="10814538" cy="2308324"/>
              </a:xfrm>
              <a:prstGeom prst="rect">
                <a:avLst/>
              </a:prstGeom>
              <a:blipFill>
                <a:blip r:embed="rId2"/>
                <a:stretch>
                  <a:fillRect l="-846" t="-2111" r="-902" b="-5013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084676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01385" y="441528"/>
            <a:ext cx="11789229" cy="60324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Пусть для простоты верхняя граница возможных значений хеш-функции не фиксирована (где-то дальше в реализации </a:t>
            </a:r>
            <a:r>
              <a:rPr lang="ru-RU" dirty="0" err="1"/>
              <a:t>хеш</a:t>
            </a:r>
            <a:r>
              <a:rPr lang="ru-RU" dirty="0"/>
              <a:t> будет взят по нужному модулю M). Часто на практике программисты для соединения </a:t>
            </a:r>
            <a:r>
              <a:rPr lang="ru-RU" dirty="0" err="1"/>
              <a:t>хешей</a:t>
            </a:r>
            <a:r>
              <a:rPr lang="ru-RU" dirty="0"/>
              <a:t> пишут тривиальные функции, например через операцию побитового исключающего или (</a:t>
            </a:r>
            <a:r>
              <a:rPr lang="ru-RU" dirty="0" err="1"/>
              <a:t>xor</a:t>
            </a:r>
            <a:r>
              <a:rPr lang="ru-RU" dirty="0"/>
              <a:t>): </a:t>
            </a:r>
          </a:p>
          <a:p>
            <a:pPr marL="3673475"/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def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combine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hx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hy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):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</a:p>
          <a:p>
            <a:pPr marL="3673475"/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hx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^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hy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</a:p>
          <a:p>
            <a:pPr marL="538163" indent="-538163" algn="just"/>
            <a:r>
              <a:rPr lang="ru-RU" sz="1400" dirty="0"/>
              <a:t>	Такой вариант часто работает на практике приемлемо, но не лишён очевидных недостатков. Например, для всех точек с равными координатами x и y хеш-функция будет принимать нулевое значение, и если точек на прямой y = x во входных данных окажется много, производительность будет низкой из-за коллизий. </a:t>
            </a:r>
          </a:p>
          <a:p>
            <a:pPr marL="538163" indent="-538163" algn="just"/>
            <a:r>
              <a:rPr lang="ru-RU" sz="1400" dirty="0"/>
              <a:t>	Также очевидно, что разные точки (x, y) и (y, x), симметричные относительно той же прямой, получат одинаковые </a:t>
            </a:r>
            <a:r>
              <a:rPr lang="ru-RU" sz="1400" dirty="0" err="1"/>
              <a:t>хеш</a:t>
            </a:r>
            <a:r>
              <a:rPr lang="ru-RU" sz="1400" dirty="0"/>
              <a:t>-значения. Чтобы подобрать пары, дающие коллизию, было труднее, для объединения </a:t>
            </a:r>
            <a:r>
              <a:rPr lang="ru-RU" sz="1400" dirty="0" err="1"/>
              <a:t>хешей</a:t>
            </a:r>
            <a:r>
              <a:rPr lang="ru-RU" sz="1400" dirty="0"/>
              <a:t> используют более сложные функции с обилием «магических» констант и странных операций. </a:t>
            </a:r>
          </a:p>
          <a:p>
            <a:endParaRPr lang="ru-RU" sz="1400" dirty="0"/>
          </a:p>
          <a:p>
            <a:endParaRPr lang="ru-RU" dirty="0"/>
          </a:p>
          <a:p>
            <a:r>
              <a:rPr lang="ru-RU" dirty="0"/>
              <a:t>Например, в C++-библиотеке </a:t>
            </a:r>
            <a:r>
              <a:rPr lang="ru-RU" dirty="0" err="1"/>
              <a:t>boost</a:t>
            </a:r>
            <a:r>
              <a:rPr lang="ru-RU" dirty="0"/>
              <a:t> используется примерно такая формула: </a:t>
            </a:r>
          </a:p>
          <a:p>
            <a:pPr marL="3584575"/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def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combine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hx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hy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):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3584575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hx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^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hy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+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0x9e3779b9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+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hx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6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+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hx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&gt;&gt;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</a:p>
          <a:p>
            <a:endParaRPr lang="ru-RU" dirty="0"/>
          </a:p>
          <a:p>
            <a:r>
              <a:rPr lang="ru-RU" dirty="0"/>
              <a:t>Часто берут линейную комбинацию двух хеш-значений с, например, большими взаимно простыми коэффициентами.</a:t>
            </a:r>
          </a:p>
          <a:p>
            <a:pPr marL="3584575"/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def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combine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hx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hy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):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3584575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hx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+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1000000007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hy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</a:p>
          <a:p>
            <a:endParaRPr lang="ru-RU" dirty="0"/>
          </a:p>
          <a:p>
            <a:r>
              <a:rPr lang="ru-RU" dirty="0"/>
              <a:t>Основной смысл таких манипуляций — сделать так, чтобы на реально встречающихся в жизни данных коллизии были более редкими. Но </a:t>
            </a:r>
            <a:r>
              <a:rPr lang="ru-RU" dirty="0" err="1"/>
              <a:t>контрпример</a:t>
            </a:r>
            <a:r>
              <a:rPr lang="ru-RU" dirty="0"/>
              <a:t> при желании можно подобрать. Лучшего универсального решения в этом деле нет. </a:t>
            </a:r>
          </a:p>
        </p:txBody>
      </p:sp>
    </p:spTree>
    <p:extLst>
      <p:ext uri="{BB962C8B-B14F-4D97-AF65-F5344CB8AC3E}">
        <p14:creationId xmlns:p14="http://schemas.microsoft.com/office/powerpoint/2010/main" val="3375011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466594" y="711312"/>
            <a:ext cx="62910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/>
              <a:t>Проход по содержимому хеш-таблицы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577775" y="1648599"/>
            <a:ext cx="1146265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/>
              <a:t>В процессе программирования может возникнуть необходимость выполнить обход всех элементов структуры данных и, например, распечатать их.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577776" y="3127775"/>
            <a:ext cx="1146265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/>
              <a:t>Функция для итерации по содержимому структуры является полезной, поэтому обычно поддерживается в реализациях </a:t>
            </a:r>
            <a:r>
              <a:rPr lang="ru-RU" sz="2400" dirty="0" err="1"/>
              <a:t>хеш</a:t>
            </a:r>
            <a:r>
              <a:rPr lang="ru-RU" sz="2400" dirty="0"/>
              <a:t>-контейнеров, с которыми ведётся работа на практике.</a:t>
            </a:r>
          </a:p>
        </p:txBody>
      </p:sp>
    </p:spTree>
    <p:extLst>
      <p:ext uri="{BB962C8B-B14F-4D97-AF65-F5344CB8AC3E}">
        <p14:creationId xmlns:p14="http://schemas.microsoft.com/office/powerpoint/2010/main" val="1385133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391991" y="1651018"/>
            <a:ext cx="1116604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ru-RU" sz="2000" dirty="0"/>
              <a:t>размер таблицы с прямой адресацией не зависит от того, сколько элементов реально содержится в множестве</a:t>
            </a:r>
            <a:r>
              <a:rPr lang="en-US" sz="2000" dirty="0"/>
              <a:t>;</a:t>
            </a:r>
            <a:endParaRPr lang="ru-RU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/>
              <p:cNvSpPr/>
              <p:nvPr/>
            </p:nvSpPr>
            <p:spPr>
              <a:xfrm>
                <a:off x="361334" y="3015063"/>
                <a:ext cx="11686358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ü"/>
                </a:pPr>
                <a:r>
                  <a:rPr lang="ru-RU" sz="2000" dirty="0"/>
                  <a:t>если множество </a:t>
                </a:r>
                <a:r>
                  <a:rPr lang="ru-RU" sz="2000" b="1" dirty="0">
                    <a:latin typeface="Consolas" panose="020B0609020204030204" pitchFamily="49" charset="0"/>
                  </a:rPr>
                  <a:t>K</a:t>
                </a:r>
                <a:r>
                  <a:rPr lang="ru-RU" sz="2000" dirty="0"/>
                  <a:t> всевозможных ключей велико, то хранить в памяти массив </a:t>
                </a:r>
                <a14:m>
                  <m:oMath xmlns:m="http://schemas.openxmlformats.org/officeDocument/2006/math">
                    <m:r>
                      <a:rPr lang="ru-RU" sz="2000" b="1" i="1" dirty="0" smtClean="0">
                        <a:latin typeface="Cambria Math" panose="02040503050406030204" pitchFamily="18" charset="0"/>
                      </a:rPr>
                      <m:t>𝑻</m:t>
                    </m:r>
                  </m:oMath>
                </a14:m>
                <a:r>
                  <a:rPr lang="ru-RU" sz="2000" dirty="0"/>
                  <a:t> размера </a:t>
                </a:r>
                <a14:m>
                  <m:oMath xmlns:m="http://schemas.openxmlformats.org/officeDocument/2006/math">
                    <m:r>
                      <a:rPr lang="ru-RU" sz="2000" b="1" i="1" dirty="0" smtClean="0">
                        <a:latin typeface="Cambria Math" panose="02040503050406030204" pitchFamily="18" charset="0"/>
                      </a:rPr>
                      <m:t>𝑵</m:t>
                    </m:r>
                    <m:r>
                      <a:rPr lang="ru-RU" sz="2000" b="1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2000" dirty="0"/>
                  <a:t>непрактично, а то и невозможно:</a:t>
                </a:r>
              </a:p>
            </p:txBody>
          </p:sp>
        </mc:Choice>
        <mc:Fallback xmlns=""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334" y="3015063"/>
                <a:ext cx="11686358" cy="707886"/>
              </a:xfrm>
              <a:prstGeom prst="rect">
                <a:avLst/>
              </a:prstGeom>
              <a:blipFill>
                <a:blip r:embed="rId2"/>
                <a:stretch>
                  <a:fillRect l="-469" t="-5172" b="-14655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/>
              <p:cNvSpPr/>
              <p:nvPr/>
            </p:nvSpPr>
            <p:spPr>
              <a:xfrm>
                <a:off x="369203" y="2358203"/>
                <a:ext cx="11686358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ü"/>
                </a:pPr>
                <a:r>
                  <a:rPr lang="ru-RU" sz="2000" dirty="0"/>
                  <a:t>если число реально присутствующих в таблице записей мало по сравнению с </a:t>
                </a:r>
                <a14:m>
                  <m:oMath xmlns:m="http://schemas.openxmlformats.org/officeDocument/2006/math">
                    <m:r>
                      <a:rPr lang="ru-RU" sz="2000" b="1" i="1" dirty="0" smtClean="0">
                        <a:latin typeface="Cambria Math" panose="02040503050406030204" pitchFamily="18" charset="0"/>
                      </a:rPr>
                      <m:t>𝑵</m:t>
                    </m:r>
                  </m:oMath>
                </a14:m>
                <a:r>
                  <a:rPr lang="ru-RU" sz="2000" dirty="0"/>
                  <a:t>, то много памяти тратится зря</a:t>
                </a:r>
                <a:r>
                  <a:rPr lang="en-US" sz="2000" dirty="0"/>
                  <a:t>;</a:t>
                </a:r>
                <a:endParaRPr lang="ru-RU" sz="2000" dirty="0"/>
              </a:p>
            </p:txBody>
          </p:sp>
        </mc:Choice>
        <mc:Fallback xmlns=""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203" y="2358203"/>
                <a:ext cx="11686358" cy="707886"/>
              </a:xfrm>
              <a:prstGeom prst="rect">
                <a:avLst/>
              </a:prstGeom>
              <a:blipFill>
                <a:blip r:embed="rId3"/>
                <a:stretch>
                  <a:fillRect l="-469" t="-5172" b="-14655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296735" y="149652"/>
            <a:ext cx="50367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/>
              <a:t>Недостатки прямой адресации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Прямоугольник 10"/>
              <p:cNvSpPr/>
              <p:nvPr/>
            </p:nvSpPr>
            <p:spPr>
              <a:xfrm>
                <a:off x="201480" y="5885561"/>
                <a:ext cx="11833890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ru-RU" sz="2000" b="1" dirty="0"/>
                  <a:t>Тем не менее при сравнительно небольших </a:t>
                </a:r>
                <a14:m>
                  <m:oMath xmlns:m="http://schemas.openxmlformats.org/officeDocument/2006/math">
                    <m:r>
                      <a:rPr lang="ru-RU" sz="2000" b="1" i="1" dirty="0" smtClean="0">
                        <a:latin typeface="Cambria Math" panose="02040503050406030204" pitchFamily="18" charset="0"/>
                      </a:rPr>
                      <m:t>𝑵</m:t>
                    </m:r>
                  </m:oMath>
                </a14:m>
                <a:r>
                  <a:rPr lang="ru-RU" sz="2000" b="1" dirty="0"/>
                  <a:t> метод прямой адресации успешно используется на практике.</a:t>
                </a:r>
              </a:p>
            </p:txBody>
          </p:sp>
        </mc:Choice>
        <mc:Fallback xmlns="">
          <p:sp>
            <p:nvSpPr>
              <p:cNvPr id="11" name="Прямоугольник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480" y="5885561"/>
                <a:ext cx="11833890" cy="707886"/>
              </a:xfrm>
              <a:prstGeom prst="rect">
                <a:avLst/>
              </a:prstGeom>
              <a:blipFill>
                <a:blip r:embed="rId4"/>
                <a:stretch>
                  <a:fillRect l="-515" t="-4274" r="-567" b="-13675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Таблица 11">
                <a:extLst>
                  <a:ext uri="{FF2B5EF4-FFF2-40B4-BE49-F238E27FC236}">
                    <a16:creationId xmlns:a16="http://schemas.microsoft.com/office/drawing/2014/main" id="{D743D557-1407-4FA0-9B16-350DD50A7A6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90334637"/>
                  </p:ext>
                </p:extLst>
              </p:nvPr>
            </p:nvGraphicFramePr>
            <p:xfrm>
              <a:off x="917489" y="667001"/>
              <a:ext cx="8026403" cy="8839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4662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14662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14662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14662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14662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14662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1146629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</a:tblGrid>
                  <a:tr h="23864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ru-RU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ru-RU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US" sz="1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ru-RU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US" sz="1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ru-RU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0114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Consolas" panose="020B0609020204030204" pitchFamily="49" charset="0"/>
                            </a:rPr>
                            <a:t>True</a:t>
                          </a:r>
                          <a:endParaRPr lang="ru-RU" sz="16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Consolas" panose="020B0609020204030204" pitchFamily="49" charset="0"/>
                            </a:rPr>
                            <a:t>False</a:t>
                          </a:r>
                          <a:endParaRPr lang="ru-RU" sz="16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>
                              <a:latin typeface="Consolas" panose="020B0609020204030204" pitchFamily="49" charset="0"/>
                            </a:rPr>
                            <a:t>True</a:t>
                          </a:r>
                          <a:endParaRPr lang="ru-RU" sz="16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Consolas" panose="020B0609020204030204" pitchFamily="49" charset="0"/>
                            </a:rPr>
                            <a:t>False</a:t>
                          </a:r>
                          <a:endParaRPr lang="ru-RU" sz="16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ru-RU" sz="160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/>
                          <a:endParaRPr lang="ru-RU" sz="16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>
                              <a:latin typeface="Consolas" panose="020B0609020204030204" pitchFamily="49" charset="0"/>
                            </a:rPr>
                            <a:t>False</a:t>
                          </a:r>
                          <a:endParaRPr lang="ru-RU" sz="16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>
                              <a:latin typeface="Consolas" panose="020B0609020204030204" pitchFamily="49" charset="0"/>
                            </a:rPr>
                            <a:t>True</a:t>
                          </a:r>
                          <a:endParaRPr lang="ru-RU" sz="16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Таблица 11">
                <a:extLst>
                  <a:ext uri="{FF2B5EF4-FFF2-40B4-BE49-F238E27FC236}">
                    <a16:creationId xmlns:a16="http://schemas.microsoft.com/office/drawing/2014/main" id="{D743D557-1407-4FA0-9B16-350DD50A7A6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90334637"/>
                  </p:ext>
                </p:extLst>
              </p:nvPr>
            </p:nvGraphicFramePr>
            <p:xfrm>
              <a:off x="917489" y="667001"/>
              <a:ext cx="8026403" cy="8839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4662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14662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14662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14662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14662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14662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1146629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532" t="-2000" r="-602128" b="-196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00000" t="-2000" r="-498942" b="-196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201064" t="-2000" r="-401596" b="-196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01064" t="-2000" r="-301596" b="-196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ru-RU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498413" t="-2000" r="-100529" b="-196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601596" t="-2000" r="-1064" b="-196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Consolas" panose="020B0609020204030204" pitchFamily="49" charset="0"/>
                            </a:rPr>
                            <a:t>True</a:t>
                          </a:r>
                          <a:endParaRPr lang="ru-RU" sz="16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Consolas" panose="020B0609020204030204" pitchFamily="49" charset="0"/>
                            </a:rPr>
                            <a:t>False</a:t>
                          </a:r>
                          <a:endParaRPr lang="ru-RU" sz="16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>
                              <a:latin typeface="Consolas" panose="020B0609020204030204" pitchFamily="49" charset="0"/>
                            </a:rPr>
                            <a:t>True</a:t>
                          </a:r>
                          <a:endParaRPr lang="ru-RU" sz="16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Consolas" panose="020B0609020204030204" pitchFamily="49" charset="0"/>
                            </a:rPr>
                            <a:t>False</a:t>
                          </a:r>
                          <a:endParaRPr lang="ru-RU" sz="16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ru-RU" sz="160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/>
                          <a:endParaRPr lang="ru-RU" sz="16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>
                              <a:latin typeface="Consolas" panose="020B0609020204030204" pitchFamily="49" charset="0"/>
                            </a:rPr>
                            <a:t>False</a:t>
                          </a:r>
                          <a:endParaRPr lang="ru-RU" sz="16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>
                              <a:latin typeface="Consolas" panose="020B0609020204030204" pitchFamily="49" charset="0"/>
                            </a:rPr>
                            <a:t>True</a:t>
                          </a:r>
                          <a:endParaRPr lang="ru-RU" sz="16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13E808B-83CD-4A50-BE10-89BDCF29EB7A}"/>
                  </a:ext>
                </a:extLst>
              </p:cNvPr>
              <p:cNvSpPr txBox="1"/>
              <p:nvPr/>
            </p:nvSpPr>
            <p:spPr>
              <a:xfrm>
                <a:off x="391991" y="1011285"/>
                <a:ext cx="4558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13E808B-83CD-4A50-BE10-89BDCF29EB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991" y="1011285"/>
                <a:ext cx="455894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Прямоугольник 13">
                <a:extLst>
                  <a:ext uri="{FF2B5EF4-FFF2-40B4-BE49-F238E27FC236}">
                    <a16:creationId xmlns:a16="http://schemas.microsoft.com/office/drawing/2014/main" id="{8A2C4EBC-49C9-4368-8AAD-DAF680FFCBCC}"/>
                  </a:ext>
                </a:extLst>
              </p:cNvPr>
              <p:cNvSpPr/>
              <p:nvPr/>
            </p:nvSpPr>
            <p:spPr>
              <a:xfrm>
                <a:off x="9277166" y="149651"/>
                <a:ext cx="280799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1" i="1" dirty="0" smtClean="0">
                          <a:latin typeface="Cambria Math" panose="02040503050406030204" pitchFamily="18" charset="0"/>
                        </a:rPr>
                        <m:t>𝑲</m:t>
                      </m:r>
                      <m:r>
                        <a:rPr lang="ru-RU" b="1" i="1" dirty="0" smtClean="0">
                          <a:latin typeface="Cambria Math" panose="02040503050406030204" pitchFamily="18" charset="0"/>
                        </a:rPr>
                        <m:t> = {</m:t>
                      </m:r>
                      <m:r>
                        <a:rPr lang="ru-RU" b="1" i="1" dirty="0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ru-RU" b="1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ru-RU" b="1" i="1" dirty="0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ru-RU" b="1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ru-RU" b="1" i="1" dirty="0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ru-RU" b="1" i="1" dirty="0" smtClean="0">
                          <a:latin typeface="Cambria Math" panose="02040503050406030204" pitchFamily="18" charset="0"/>
                        </a:rPr>
                        <m:t>, . . . , </m:t>
                      </m:r>
                      <m:r>
                        <a:rPr lang="ru-RU" b="1" i="1" dirty="0" smtClean="0"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ru-RU" b="1" i="1" dirty="0" smtClean="0">
                          <a:latin typeface="Cambria Math" panose="02040503050406030204" pitchFamily="18" charset="0"/>
                        </a:rPr>
                        <m:t> − </m:t>
                      </m:r>
                      <m:r>
                        <a:rPr lang="ru-RU" b="1" i="1" dirty="0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ru-RU" b="1" i="1" dirty="0" smtClean="0">
                          <a:latin typeface="Cambria Math" panose="02040503050406030204" pitchFamily="18" charset="0"/>
                        </a:rPr>
                        <m:t>} </m:t>
                      </m:r>
                    </m:oMath>
                  </m:oMathPara>
                </a14:m>
                <a:endParaRPr lang="ru-RU" b="1" dirty="0"/>
              </a:p>
            </p:txBody>
          </p:sp>
        </mc:Choice>
        <mc:Fallback xmlns="">
          <p:sp>
            <p:nvSpPr>
              <p:cNvPr id="14" name="Прямоугольник 13">
                <a:extLst>
                  <a:ext uri="{FF2B5EF4-FFF2-40B4-BE49-F238E27FC236}">
                    <a16:creationId xmlns:a16="http://schemas.microsoft.com/office/drawing/2014/main" id="{8A2C4EBC-49C9-4368-8AAD-DAF680FFCB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7166" y="149651"/>
                <a:ext cx="2807998" cy="369332"/>
              </a:xfrm>
              <a:prstGeom prst="rect">
                <a:avLst/>
              </a:prstGeom>
              <a:blipFill>
                <a:blip r:embed="rId7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B31F507A-CE40-4140-A45D-9B8C45BFF22A}"/>
              </a:ext>
            </a:extLst>
          </p:cNvPr>
          <p:cNvGrpSpPr/>
          <p:nvPr/>
        </p:nvGrpSpPr>
        <p:grpSpPr>
          <a:xfrm>
            <a:off x="1103589" y="3773274"/>
            <a:ext cx="10931784" cy="2112428"/>
            <a:chOff x="788959" y="3722949"/>
            <a:chExt cx="10931784" cy="211242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Прямоугольник 8"/>
                <p:cNvSpPr/>
                <p:nvPr/>
              </p:nvSpPr>
              <p:spPr>
                <a:xfrm>
                  <a:off x="788959" y="3773274"/>
                  <a:ext cx="10931784" cy="206210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just"/>
                  <a:r>
                    <a:rPr lang="ru-RU" sz="1600" dirty="0"/>
                    <a:t>Минимальным адресуемым набором данных в современных компьютерах является один байт, состоящий из восьми битов. </a:t>
                  </a:r>
                  <a:endParaRPr lang="en-US" sz="1600" dirty="0"/>
                </a:p>
                <a:p>
                  <a:pPr algn="just"/>
                  <a:r>
                    <a:rPr lang="ru-RU" sz="1600" dirty="0"/>
                    <a:t>Не представляет трудности реализовать таблицу с прямой адресацией так, чтобы каждый бит был использован для хранения одной ячейки. </a:t>
                  </a:r>
                  <a:endParaRPr lang="en-US" sz="1600" dirty="0"/>
                </a:p>
                <a:p>
                  <a:pPr algn="just"/>
                  <a:r>
                    <a:rPr lang="ru-RU" sz="1600" dirty="0"/>
                    <a:t>Если </a:t>
                  </a:r>
                  <a14:m>
                    <m:oMath xmlns:m="http://schemas.openxmlformats.org/officeDocument/2006/math">
                      <m:r>
                        <a:rPr lang="ru-RU" sz="1600" i="1" dirty="0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a14:m>
                  <a:r>
                    <a:rPr lang="ru-RU" sz="1600" dirty="0"/>
                    <a:t> — мощность множества возможных ключей, то для прямой адресации требуется выделить последовательный блок из как минимум N бит памяти. Так, </a:t>
                  </a:r>
                  <a:r>
                    <a:rPr lang="ru-RU" sz="1600" b="1" u="sng" dirty="0"/>
                    <a:t>для размеров множества </a:t>
                  </a:r>
                  <a14:m>
                    <m:oMath xmlns:m="http://schemas.openxmlformats.org/officeDocument/2006/math">
                      <m:r>
                        <a:rPr lang="ru-RU" sz="1600" b="1" i="1" u="sng" dirty="0" smtClean="0">
                          <a:latin typeface="Cambria Math" panose="02040503050406030204" pitchFamily="18" charset="0"/>
                        </a:rPr>
                        <m:t>𝑲</m:t>
                      </m:r>
                    </m:oMath>
                  </a14:m>
                  <a:r>
                    <a:rPr lang="ru-RU" sz="1600" b="1" u="sng" dirty="0"/>
                    <a:t> в 10</a:t>
                  </a:r>
                  <a:r>
                    <a:rPr lang="ru-RU" sz="1600" b="1" u="sng" baseline="30000" dirty="0"/>
                    <a:t>9</a:t>
                  </a:r>
                  <a:r>
                    <a:rPr lang="ru-RU" sz="1600" b="1" u="sng" dirty="0"/>
                    <a:t> элементов таблица займёт около 120 МБ памяти</a:t>
                  </a:r>
                  <a:r>
                    <a:rPr lang="en-US" sz="1600" b="1" u="sng" dirty="0"/>
                    <a:t> </a:t>
                  </a:r>
                  <a:br>
                    <a:rPr lang="ru-RU" sz="1600" dirty="0"/>
                  </a:br>
                  <a:r>
                    <a:rPr lang="en-US" sz="1600" dirty="0"/>
                    <a:t>(</a:t>
                  </a:r>
                  <a:r>
                    <a:rPr lang="ru-RU" sz="1600" dirty="0"/>
                    <a:t>10</a:t>
                  </a:r>
                  <a:r>
                    <a:rPr lang="ru-RU" sz="1600" baseline="30000" dirty="0"/>
                    <a:t>9</a:t>
                  </a:r>
                  <a:r>
                    <a:rPr lang="en-US" sz="1600" baseline="30000" dirty="0"/>
                    <a:t> </a:t>
                  </a:r>
                  <a:r>
                    <a:rPr lang="ru-RU" sz="1600" dirty="0"/>
                    <a:t>бит≈1,2*10</a:t>
                  </a:r>
                  <a:r>
                    <a:rPr lang="ru-RU" sz="1600" baseline="30000" dirty="0"/>
                    <a:t>8</a:t>
                  </a:r>
                  <a:r>
                    <a:rPr lang="ru-RU" sz="1600" dirty="0"/>
                    <a:t> байт=120*10</a:t>
                  </a:r>
                  <a:r>
                    <a:rPr lang="ru-RU" sz="1600" baseline="30000" dirty="0"/>
                    <a:t>6</a:t>
                  </a:r>
                  <a:r>
                    <a:rPr lang="ru-RU" sz="1600" dirty="0"/>
                    <a:t> байт=120 Мбайт). </a:t>
                  </a:r>
                </a:p>
                <a:p>
                  <a:pPr algn="just"/>
                  <a:r>
                    <a:rPr lang="ru-RU" sz="1600" dirty="0"/>
                    <a:t>Во многих случаях такой расход памяти неприемлем, особенно когда есть необходимость создавать несколько таблиц. </a:t>
                  </a:r>
                </a:p>
              </p:txBody>
            </p:sp>
          </mc:Choice>
          <mc:Fallback xmlns="">
            <p:sp>
              <p:nvSpPr>
                <p:cNvPr id="9" name="Прямоугольник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8959" y="3773274"/>
                  <a:ext cx="10931784" cy="2062103"/>
                </a:xfrm>
                <a:prstGeom prst="rect">
                  <a:avLst/>
                </a:prstGeom>
                <a:blipFill>
                  <a:blip r:embed="rId8"/>
                  <a:stretch>
                    <a:fillRect l="-279" t="-885" r="-335" b="-2655"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Прямая соединительная линия 7">
              <a:extLst>
                <a:ext uri="{FF2B5EF4-FFF2-40B4-BE49-F238E27FC236}">
                  <a16:creationId xmlns:a16="http://schemas.microsoft.com/office/drawing/2014/main" id="{51289E85-C9F7-4443-93CD-22B44E61D415}"/>
                </a:ext>
              </a:extLst>
            </p:cNvPr>
            <p:cNvCxnSpPr/>
            <p:nvPr/>
          </p:nvCxnSpPr>
          <p:spPr>
            <a:xfrm>
              <a:off x="791133" y="3722949"/>
              <a:ext cx="0" cy="2061962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32640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11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523752" y="147156"/>
            <a:ext cx="1146225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/>
              <a:t>В большинстве реализаций проход по хеш-множествам выполняется в произвольном порядке, </a:t>
            </a:r>
            <a:r>
              <a:rPr lang="ru-RU" sz="2400" b="1" dirty="0"/>
              <a:t>не гарантируется какой-либо </a:t>
            </a:r>
            <a:r>
              <a:rPr lang="ru-RU" sz="2400" b="1" dirty="0" err="1"/>
              <a:t>отсортированности</a:t>
            </a:r>
            <a:r>
              <a:rPr lang="ru-RU" sz="2400" b="1" dirty="0"/>
              <a:t> ключей</a:t>
            </a:r>
            <a:r>
              <a:rPr lang="ru-RU" sz="2400" dirty="0"/>
              <a:t>. </a:t>
            </a:r>
          </a:p>
          <a:p>
            <a:pPr algn="just"/>
            <a:endParaRPr lang="ru-RU" sz="2400" dirty="0"/>
          </a:p>
          <a:p>
            <a:pPr algn="just"/>
            <a:r>
              <a:rPr lang="ru-RU" sz="2400" dirty="0"/>
              <a:t>В случае, если внутренняя реализация хеш-таблицы использует метод цепочек, обычно функция обхода выдаёт сначала все элементы первой корзины (с хеш-значением 0) в порядке их следования в цепочке, затем все элементы второй корзины (с хеш-значением 1), и т. д.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/>
              <p:cNvSpPr/>
              <p:nvPr/>
            </p:nvSpPr>
            <p:spPr>
              <a:xfrm>
                <a:off x="541477" y="2686313"/>
                <a:ext cx="11462253" cy="203132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 algn="just"/>
                <a:r>
                  <a:rPr lang="ru-RU" dirty="0"/>
                  <a:t>Более того, если распечатать элементы </a:t>
                </a:r>
                <a:r>
                  <a:rPr lang="ru-RU" dirty="0" err="1"/>
                  <a:t>хеш</a:t>
                </a:r>
                <a:r>
                  <a:rPr lang="ru-RU" dirty="0"/>
                  <a:t>-множества, добавить новый ключ, сразу удалить его, вновь распечатать элементы, то порядок может получиться другим. Такое может случиться, если добавление нового ключа привело к перестроению хеш-таблицы с изменением числа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ru-RU" dirty="0"/>
                  <a:t> корзин и элементы были перераспределены по корзинам вновь. </a:t>
                </a:r>
              </a:p>
              <a:p>
                <a:pPr lvl="1" algn="just"/>
                <a:r>
                  <a:rPr lang="ru-RU" dirty="0"/>
                  <a:t>Не стоит нигде в коде закладываться на порядок итерации по хеш-контейнерам: большинство реализаций в разных языках программирования могут гарантировать только то, что посещены будут все элементы, не важно в каком порядке.</a:t>
                </a:r>
              </a:p>
            </p:txBody>
          </p:sp>
        </mc:Choice>
        <mc:Fallback xmlns=""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477" y="2686313"/>
                <a:ext cx="11462253" cy="2031325"/>
              </a:xfrm>
              <a:prstGeom prst="rect">
                <a:avLst/>
              </a:prstGeom>
              <a:blipFill>
                <a:blip r:embed="rId2"/>
                <a:stretch>
                  <a:fillRect t="-1802" r="-426" b="-3904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Прямоугольник 6"/>
          <p:cNvSpPr/>
          <p:nvPr/>
        </p:nvSpPr>
        <p:spPr>
          <a:xfrm>
            <a:off x="971680" y="4635998"/>
            <a:ext cx="1087649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dirty="0"/>
              <a:t>Наоборот, средства итерации по ключам множества, которое построено на базе бинарного поискового дерева, обычно возвращают ключи в порядке возрастания (выполняется внутренний обход дерева). Порядок фиксирован и каждый раз одинаковый. </a:t>
            </a:r>
            <a:endParaRPr lang="ru-RU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16C4D3-0E1E-46CC-93CB-B257926B385D}"/>
              </a:ext>
            </a:extLst>
          </p:cNvPr>
          <p:cNvSpPr txBox="1"/>
          <p:nvPr/>
        </p:nvSpPr>
        <p:spPr>
          <a:xfrm>
            <a:off x="93786" y="5410134"/>
            <a:ext cx="1199270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400" dirty="0"/>
              <a:t>Часто предсказуемость результата удобна, например, для написания модульных тестов к частям программы. </a:t>
            </a:r>
            <a:r>
              <a:rPr lang="ru-RU" sz="2400" b="1" dirty="0"/>
              <a:t>Таким образом, если порядок итерации важен, возможно, стоит использовать «древесные» структуры данных. </a:t>
            </a:r>
          </a:p>
        </p:txBody>
      </p:sp>
    </p:spTree>
    <p:extLst>
      <p:ext uri="{BB962C8B-B14F-4D97-AF65-F5344CB8AC3E}">
        <p14:creationId xmlns:p14="http://schemas.microsoft.com/office/powerpoint/2010/main" val="2776761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508904" y="2019378"/>
            <a:ext cx="323691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>
                <a:solidFill>
                  <a:srgbClr val="7030A0"/>
                </a:solidFill>
              </a:rPr>
              <a:t> </a:t>
            </a:r>
            <a:r>
              <a:rPr lang="ru-RU" sz="2800" b="1" dirty="0"/>
              <a:t>Хеш-таблицы в </a:t>
            </a:r>
            <a:r>
              <a:rPr lang="en-US" sz="2800" b="1" dirty="0"/>
              <a:t>C++</a:t>
            </a:r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174656450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12429" y="558533"/>
            <a:ext cx="1112307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/>
              <a:t>Долгое время в языке </a:t>
            </a:r>
            <a:r>
              <a:rPr lang="ru-RU" sz="2400" b="1" dirty="0"/>
              <a:t>C++ </a:t>
            </a:r>
            <a:r>
              <a:rPr lang="ru-RU" sz="2400" dirty="0"/>
              <a:t>не было стандартных реализаций структур данных на основе хеш-таблиц. </a:t>
            </a:r>
          </a:p>
          <a:p>
            <a:pPr algn="just"/>
            <a:endParaRPr lang="ru-RU" sz="2400" dirty="0"/>
          </a:p>
          <a:p>
            <a:pPr algn="just"/>
            <a:r>
              <a:rPr lang="ru-RU" sz="2400" dirty="0"/>
              <a:t>Контейнеры </a:t>
            </a:r>
            <a:r>
              <a:rPr lang="ru-RU" sz="2400" b="1" dirty="0" err="1">
                <a:latin typeface="Consolas" panose="020B0609020204030204" pitchFamily="49" charset="0"/>
              </a:rPr>
              <a:t>std</a:t>
            </a:r>
            <a:r>
              <a:rPr lang="ru-RU" sz="2400" b="1" dirty="0">
                <a:latin typeface="Consolas" panose="020B0609020204030204" pitchFamily="49" charset="0"/>
              </a:rPr>
              <a:t>::</a:t>
            </a:r>
            <a:r>
              <a:rPr lang="ru-RU" sz="2400" b="1" dirty="0" err="1">
                <a:latin typeface="Consolas" panose="020B0609020204030204" pitchFamily="49" charset="0"/>
              </a:rPr>
              <a:t>set</a:t>
            </a:r>
            <a:r>
              <a:rPr lang="ru-RU" sz="2400" b="1" dirty="0">
                <a:latin typeface="Consolas" panose="020B0609020204030204" pitchFamily="49" charset="0"/>
              </a:rPr>
              <a:t> </a:t>
            </a:r>
            <a:r>
              <a:rPr lang="ru-RU" sz="2400" dirty="0"/>
              <a:t>и </a:t>
            </a:r>
            <a:r>
              <a:rPr lang="ru-RU" sz="2400" b="1" dirty="0" err="1">
                <a:latin typeface="Consolas" panose="020B0609020204030204" pitchFamily="49" charset="0"/>
              </a:rPr>
              <a:t>std</a:t>
            </a:r>
            <a:r>
              <a:rPr lang="ru-RU" sz="2400" b="1" dirty="0">
                <a:latin typeface="Consolas" panose="020B0609020204030204" pitchFamily="49" charset="0"/>
              </a:rPr>
              <a:t>::</a:t>
            </a:r>
            <a:r>
              <a:rPr lang="ru-RU" sz="2400" b="1" dirty="0" err="1">
                <a:latin typeface="Consolas" panose="020B0609020204030204" pitchFamily="49" charset="0"/>
              </a:rPr>
              <a:t>map</a:t>
            </a:r>
            <a:r>
              <a:rPr lang="ru-RU" sz="2400" b="1" dirty="0">
                <a:latin typeface="Consolas" panose="020B0609020204030204" pitchFamily="49" charset="0"/>
              </a:rPr>
              <a:t> </a:t>
            </a:r>
            <a:r>
              <a:rPr lang="ru-RU" sz="2400" dirty="0"/>
              <a:t>из </a:t>
            </a:r>
            <a:r>
              <a:rPr lang="ru-RU" sz="2400" b="1" dirty="0"/>
              <a:t>STL</a:t>
            </a:r>
            <a:r>
              <a:rPr lang="ru-RU" sz="2400" dirty="0"/>
              <a:t> строятся на основе сбалансированных бинарных поисковых деревьев (во всех популярных реализациях применяются красно-чёрные деревья). </a:t>
            </a:r>
          </a:p>
          <a:p>
            <a:pPr algn="just"/>
            <a:endParaRPr lang="ru-RU" sz="2400" dirty="0"/>
          </a:p>
          <a:p>
            <a:pPr algn="just"/>
            <a:r>
              <a:rPr lang="ru-RU" sz="2400" dirty="0"/>
              <a:t>Хеш-таблицы существовали в виде нестандартных расширений (например </a:t>
            </a:r>
            <a:r>
              <a:rPr lang="ru-RU" sz="2400" dirty="0" err="1">
                <a:latin typeface="Consolas" panose="020B0609020204030204" pitchFamily="49" charset="0"/>
              </a:rPr>
              <a:t>stdext</a:t>
            </a:r>
            <a:r>
              <a:rPr lang="ru-RU" sz="2400" dirty="0">
                <a:latin typeface="Consolas" panose="020B0609020204030204" pitchFamily="49" charset="0"/>
              </a:rPr>
              <a:t>::</a:t>
            </a:r>
            <a:r>
              <a:rPr lang="ru-RU" sz="2400" dirty="0" err="1">
                <a:latin typeface="Consolas" panose="020B0609020204030204" pitchFamily="49" charset="0"/>
              </a:rPr>
              <a:t>hash_set</a:t>
            </a:r>
            <a:r>
              <a:rPr lang="ru-RU" sz="2400" dirty="0">
                <a:latin typeface="Consolas" panose="020B0609020204030204" pitchFamily="49" charset="0"/>
              </a:rPr>
              <a:t> </a:t>
            </a:r>
            <a:r>
              <a:rPr lang="ru-RU" sz="2400" dirty="0"/>
              <a:t>в Visual Studio) или внешних библиотек (например </a:t>
            </a:r>
            <a:r>
              <a:rPr lang="ru-RU" sz="2400" dirty="0" err="1">
                <a:latin typeface="Consolas" panose="020B0609020204030204" pitchFamily="49" charset="0"/>
              </a:rPr>
              <a:t>boost</a:t>
            </a:r>
            <a:r>
              <a:rPr lang="ru-RU" sz="240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87546975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419677" y="357011"/>
            <a:ext cx="1144662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/>
              <a:t>Наконец, </a:t>
            </a:r>
            <a:r>
              <a:rPr lang="ru-RU" sz="2400" b="1" dirty="0"/>
              <a:t>в стандарте C++11 в STL официально были добавлены хеш-таблицы</a:t>
            </a:r>
            <a:r>
              <a:rPr lang="ru-RU" sz="2400" dirty="0"/>
              <a:t>. </a:t>
            </a:r>
            <a:endParaRPr lang="en-US" sz="2400" dirty="0"/>
          </a:p>
          <a:p>
            <a:pPr algn="just"/>
            <a:endParaRPr lang="en-US" sz="2400" dirty="0"/>
          </a:p>
          <a:p>
            <a:pPr algn="just"/>
            <a:r>
              <a:rPr lang="ru-RU" sz="2400" dirty="0"/>
              <a:t>Стандарт предусматривает четыре контейнера на основе хеш-таблиц, которые отличаются от своих аналогов на основе деревьев наличием префикса </a:t>
            </a:r>
            <a:r>
              <a:rPr lang="ru-RU" sz="2400" b="1" dirty="0" err="1">
                <a:solidFill>
                  <a:srgbClr val="C00000"/>
                </a:solidFill>
              </a:rPr>
              <a:t>unordered</a:t>
            </a:r>
            <a:r>
              <a:rPr lang="ru-RU" sz="2400" dirty="0"/>
              <a:t>_ в названии. </a:t>
            </a:r>
          </a:p>
          <a:p>
            <a:pPr marL="1081088" lvl="1" algn="just"/>
            <a:r>
              <a:rPr lang="ru-RU" sz="2400" b="1" dirty="0" err="1">
                <a:solidFill>
                  <a:srgbClr val="C00000"/>
                </a:solidFill>
              </a:rPr>
              <a:t>std</a:t>
            </a:r>
            <a:r>
              <a:rPr lang="ru-RU" sz="2400" b="1" dirty="0">
                <a:solidFill>
                  <a:srgbClr val="C00000"/>
                </a:solidFill>
              </a:rPr>
              <a:t>::</a:t>
            </a:r>
            <a:r>
              <a:rPr lang="ru-RU" sz="2400" b="1" dirty="0" err="1">
                <a:solidFill>
                  <a:srgbClr val="C00000"/>
                </a:solidFill>
              </a:rPr>
              <a:t>unordered_set</a:t>
            </a:r>
            <a:r>
              <a:rPr lang="ru-RU" sz="2400" b="1" dirty="0">
                <a:solidFill>
                  <a:srgbClr val="C00000"/>
                </a:solidFill>
              </a:rPr>
              <a:t> </a:t>
            </a:r>
            <a:r>
              <a:rPr lang="ru-RU" sz="2400" dirty="0"/>
              <a:t>представляет собой динамическое множество</a:t>
            </a:r>
            <a:r>
              <a:rPr lang="en-US" sz="2400" dirty="0"/>
              <a:t>;</a:t>
            </a:r>
            <a:endParaRPr lang="ru-RU" sz="2400" dirty="0"/>
          </a:p>
          <a:p>
            <a:pPr marL="1081088" lvl="1" algn="just"/>
            <a:r>
              <a:rPr lang="ru-RU" sz="2400" b="1" dirty="0" err="1">
                <a:solidFill>
                  <a:srgbClr val="C00000"/>
                </a:solidFill>
              </a:rPr>
              <a:t>std</a:t>
            </a:r>
            <a:r>
              <a:rPr lang="ru-RU" sz="2400" b="1" dirty="0">
                <a:solidFill>
                  <a:srgbClr val="C00000"/>
                </a:solidFill>
              </a:rPr>
              <a:t>::</a:t>
            </a:r>
            <a:r>
              <a:rPr lang="ru-RU" sz="2400" b="1" dirty="0" err="1">
                <a:solidFill>
                  <a:srgbClr val="C00000"/>
                </a:solidFill>
              </a:rPr>
              <a:t>unordered_map</a:t>
            </a:r>
            <a:r>
              <a:rPr lang="ru-RU" sz="2400" b="1" dirty="0">
                <a:solidFill>
                  <a:srgbClr val="C00000"/>
                </a:solidFill>
              </a:rPr>
              <a:t> </a:t>
            </a:r>
            <a:r>
              <a:rPr lang="ru-RU" sz="2400" dirty="0"/>
              <a:t>— ассоциативный массив</a:t>
            </a:r>
            <a:r>
              <a:rPr lang="en-US" sz="2400" dirty="0"/>
              <a:t>.</a:t>
            </a:r>
          </a:p>
          <a:p>
            <a:pPr marL="1081088" lvl="1" algn="just"/>
            <a:endParaRPr lang="en-US" sz="2400" dirty="0"/>
          </a:p>
          <a:p>
            <a:pPr marL="1081088" lvl="1" algn="just"/>
            <a:r>
              <a:rPr lang="en-US" sz="2400" dirty="0"/>
              <a:t>C</a:t>
            </a:r>
            <a:r>
              <a:rPr lang="ru-RU" sz="2400" dirty="0" err="1"/>
              <a:t>уществует</a:t>
            </a:r>
            <a:r>
              <a:rPr lang="ru-RU" sz="2400" dirty="0"/>
              <a:t> также два </a:t>
            </a:r>
            <a:r>
              <a:rPr lang="ru-RU" sz="2400" b="1" dirty="0" err="1">
                <a:solidFill>
                  <a:srgbClr val="C00000"/>
                </a:solidFill>
              </a:rPr>
              <a:t>multi</a:t>
            </a:r>
            <a:r>
              <a:rPr lang="ru-RU" sz="2400" b="1" dirty="0">
                <a:solidFill>
                  <a:srgbClr val="C00000"/>
                </a:solidFill>
              </a:rPr>
              <a:t>-контейнера</a:t>
            </a:r>
            <a:r>
              <a:rPr lang="ru-RU" sz="2400" dirty="0"/>
              <a:t>, которые допускают хранение одинаковых ключей.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419677" y="4536995"/>
            <a:ext cx="1134837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/>
              <a:t>Стандарт требует, чтобы в построении этих структур данных авторы компиляторов использовали </a:t>
            </a:r>
            <a:r>
              <a:rPr lang="ru-RU" sz="2400" b="1" dirty="0"/>
              <a:t>разрешение коллизий методом цепочек</a:t>
            </a:r>
            <a:r>
              <a:rPr lang="ru-RU" sz="2400" dirty="0"/>
              <a:t>. 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419677" y="5476995"/>
            <a:ext cx="1119789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/>
              <a:t>Метод открытой адресации не был стандартизирован из-за внутренних трудностей при удалении элементов. Однако детали реализации хеш-таблиц стандартом не регламентируются.</a:t>
            </a:r>
          </a:p>
        </p:txBody>
      </p:sp>
    </p:spTree>
    <p:extLst>
      <p:ext uri="{BB962C8B-B14F-4D97-AF65-F5344CB8AC3E}">
        <p14:creationId xmlns:p14="http://schemas.microsoft.com/office/powerpoint/2010/main" val="1663445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662557" y="1761893"/>
            <a:ext cx="1125820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В качестве </a:t>
            </a:r>
            <a:r>
              <a:rPr lang="ru-RU" sz="2400" dirty="0" err="1"/>
              <a:t>хеш</a:t>
            </a:r>
            <a:r>
              <a:rPr lang="ru-RU" sz="2400" dirty="0"/>
              <a:t>-значения в C++ используется число типа </a:t>
            </a:r>
            <a:r>
              <a:rPr lang="ru-RU" sz="2400" b="1" dirty="0" err="1">
                <a:latin typeface="Consolas" panose="020B0609020204030204" pitchFamily="49" charset="0"/>
              </a:rPr>
              <a:t>size_t</a:t>
            </a:r>
            <a:r>
              <a:rPr lang="ru-RU" sz="2400" dirty="0"/>
              <a:t>.</a:t>
            </a:r>
          </a:p>
          <a:p>
            <a:endParaRPr lang="ru-RU" sz="2400" dirty="0"/>
          </a:p>
          <a:p>
            <a:pPr algn="just"/>
            <a:r>
              <a:rPr lang="ru-RU" sz="2400" dirty="0"/>
              <a:t>Все </a:t>
            </a:r>
            <a:r>
              <a:rPr lang="ru-RU" sz="2400" dirty="0" err="1"/>
              <a:t>хеш</a:t>
            </a:r>
            <a:r>
              <a:rPr lang="ru-RU" sz="2400" dirty="0"/>
              <a:t>-контейнеры предоставляют метод </a:t>
            </a:r>
            <a:r>
              <a:rPr lang="ru-RU" sz="2400" b="1" dirty="0" err="1">
                <a:latin typeface="Consolas" panose="020B0609020204030204" pitchFamily="49" charset="0"/>
              </a:rPr>
              <a:t>rehash</a:t>
            </a:r>
            <a:r>
              <a:rPr lang="ru-RU" sz="2400" b="1" dirty="0">
                <a:latin typeface="Consolas" panose="020B0609020204030204" pitchFamily="49" charset="0"/>
              </a:rPr>
              <a:t>()</a:t>
            </a:r>
            <a:r>
              <a:rPr lang="ru-RU" sz="2400" b="1" dirty="0"/>
              <a:t>, </a:t>
            </a:r>
            <a:r>
              <a:rPr lang="ru-RU" sz="2400" dirty="0"/>
              <a:t>который позволяет установить размер хеш-таблицы (число корзин </a:t>
            </a:r>
            <a:r>
              <a:rPr lang="ru-RU" sz="2400" b="1" dirty="0">
                <a:latin typeface="Consolas" panose="020B0609020204030204" pitchFamily="49" charset="0"/>
              </a:rPr>
              <a:t>M</a:t>
            </a:r>
            <a:r>
              <a:rPr lang="ru-RU" sz="2400" dirty="0"/>
              <a:t>). </a:t>
            </a:r>
          </a:p>
          <a:p>
            <a:endParaRPr lang="ru-RU" sz="2400" dirty="0"/>
          </a:p>
          <a:p>
            <a:pPr algn="just"/>
            <a:r>
              <a:rPr lang="ru-RU" sz="2400" dirty="0"/>
              <a:t>Метод под названием </a:t>
            </a:r>
            <a:r>
              <a:rPr lang="ru-RU" sz="2400" b="1" dirty="0" err="1">
                <a:latin typeface="Consolas" panose="020B0609020204030204" pitchFamily="49" charset="0"/>
              </a:rPr>
              <a:t>load_factor</a:t>
            </a:r>
            <a:r>
              <a:rPr lang="ru-RU" sz="2400" b="1" dirty="0">
                <a:latin typeface="Consolas" panose="020B0609020204030204" pitchFamily="49" charset="0"/>
              </a:rPr>
              <a:t>() </a:t>
            </a:r>
            <a:r>
              <a:rPr lang="ru-RU" sz="2400" dirty="0"/>
              <a:t>возвращает текущий коэффициент заполнения.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9227888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656484" y="387987"/>
            <a:ext cx="112000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b="1" dirty="0"/>
              <a:t>Рассмотрим более подробно реализацию в компиляторе GCC (</a:t>
            </a:r>
            <a:r>
              <a:rPr lang="en-US" dirty="0"/>
              <a:t>GNU Compiler Collection</a:t>
            </a:r>
            <a:r>
              <a:rPr lang="ru-RU" dirty="0"/>
              <a:t>)</a:t>
            </a:r>
            <a:r>
              <a:rPr lang="ru-RU" sz="2400" b="1" dirty="0"/>
              <a:t> 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1167303" y="1162089"/>
            <a:ext cx="9857394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/>
              <a:t>Пусть ключи добавляются в </a:t>
            </a:r>
            <a:r>
              <a:rPr lang="ru-RU" sz="2400" b="1" dirty="0" err="1">
                <a:latin typeface="Consolas" panose="020B0609020204030204" pitchFamily="49" charset="0"/>
              </a:rPr>
              <a:t>std</a:t>
            </a:r>
            <a:r>
              <a:rPr lang="ru-RU" sz="2400" b="1" dirty="0">
                <a:latin typeface="Consolas" panose="020B0609020204030204" pitchFamily="49" charset="0"/>
              </a:rPr>
              <a:t>::</a:t>
            </a:r>
            <a:r>
              <a:rPr lang="ru-RU" sz="2400" b="1" dirty="0" err="1">
                <a:latin typeface="Consolas" panose="020B0609020204030204" pitchFamily="49" charset="0"/>
              </a:rPr>
              <a:t>unordered_set</a:t>
            </a:r>
            <a:r>
              <a:rPr lang="ru-RU" sz="2400" b="1" dirty="0">
                <a:latin typeface="Consolas" panose="020B0609020204030204" pitchFamily="49" charset="0"/>
              </a:rPr>
              <a:t> </a:t>
            </a:r>
            <a:r>
              <a:rPr lang="ru-RU" sz="2400" dirty="0"/>
              <a:t>по одному. </a:t>
            </a:r>
          </a:p>
          <a:p>
            <a:pPr algn="just"/>
            <a:endParaRPr lang="ru-RU" sz="2400" dirty="0"/>
          </a:p>
          <a:p>
            <a:pPr algn="just"/>
            <a:r>
              <a:rPr lang="ru-RU" sz="2400" dirty="0"/>
              <a:t>Когда коэффициент заполнения достигает значения </a:t>
            </a:r>
            <a:r>
              <a:rPr lang="ru-RU" sz="2400" b="1" dirty="0"/>
              <a:t>1</a:t>
            </a:r>
            <a:r>
              <a:rPr lang="ru-RU" sz="2400" dirty="0"/>
              <a:t>, происходит перестроение хеш-таблицы: </a:t>
            </a:r>
          </a:p>
          <a:p>
            <a:pPr marL="539750" algn="just"/>
            <a:r>
              <a:rPr lang="ru-RU" sz="2400" dirty="0"/>
              <a:t>в качестве нового числа корзин берётся </a:t>
            </a:r>
            <a:r>
              <a:rPr lang="ru-RU" sz="2400" u="sng" dirty="0"/>
              <a:t>первое простое число из заранее составленного списка, не меньшее удвоенного старого числа корзин</a:t>
            </a:r>
            <a:r>
              <a:rPr lang="ru-RU" sz="2400" dirty="0"/>
              <a:t> (</a:t>
            </a:r>
            <a:r>
              <a:rPr lang="ru-RU" sz="2400" b="1" dirty="0"/>
              <a:t>таким образом, размер таблицы как минимум удваивается и является простым числом</a:t>
            </a:r>
            <a:r>
              <a:rPr lang="ru-RU" sz="2400" dirty="0"/>
              <a:t>). </a:t>
            </a:r>
          </a:p>
          <a:p>
            <a:pPr algn="just"/>
            <a:endParaRPr lang="ru-RU" sz="2400" dirty="0"/>
          </a:p>
          <a:p>
            <a:pPr algn="just"/>
            <a:r>
              <a:rPr lang="ru-RU" sz="2400" dirty="0"/>
              <a:t>Длины отдельных цепочек никак не анализируются (появление одной длинной цепочки не повлечёт за собой операцию перестроения). </a:t>
            </a:r>
          </a:p>
        </p:txBody>
      </p:sp>
    </p:spTree>
    <p:extLst>
      <p:ext uri="{BB962C8B-B14F-4D97-AF65-F5344CB8AC3E}">
        <p14:creationId xmlns:p14="http://schemas.microsoft.com/office/powerpoint/2010/main" val="1159712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157211" y="2335901"/>
            <a:ext cx="385349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>
                <a:solidFill>
                  <a:srgbClr val="7030A0"/>
                </a:solidFill>
              </a:rPr>
              <a:t> </a:t>
            </a:r>
            <a:r>
              <a:rPr lang="ru-RU" sz="3200" b="1" dirty="0"/>
              <a:t>Хеш-таблицы в </a:t>
            </a:r>
            <a:r>
              <a:rPr lang="en-US" sz="3200" b="1" dirty="0"/>
              <a:t>JAVA</a:t>
            </a:r>
            <a:endParaRPr lang="ru-RU" sz="3200" b="1" dirty="0"/>
          </a:p>
        </p:txBody>
      </p:sp>
    </p:spTree>
    <p:extLst>
      <p:ext uri="{BB962C8B-B14F-4D97-AF65-F5344CB8AC3E}">
        <p14:creationId xmlns:p14="http://schemas.microsoft.com/office/powerpoint/2010/main" val="177263247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рямоугольник 2"/>
              <p:cNvSpPr/>
              <p:nvPr/>
            </p:nvSpPr>
            <p:spPr>
              <a:xfrm>
                <a:off x="587432" y="239378"/>
                <a:ext cx="11017135" cy="63709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ru-RU" sz="2400" dirty="0"/>
                  <a:t>Коллекции </a:t>
                </a:r>
                <a:r>
                  <a:rPr lang="ru-RU" sz="2400" b="1" dirty="0" err="1">
                    <a:latin typeface="Consolas" panose="020B0609020204030204" pitchFamily="49" charset="0"/>
                  </a:rPr>
                  <a:t>HashSet</a:t>
                </a:r>
                <a:r>
                  <a:rPr lang="ru-RU" sz="2400" dirty="0"/>
                  <a:t> и </a:t>
                </a:r>
                <a:r>
                  <a:rPr lang="ru-RU" sz="2400" b="1" dirty="0" err="1">
                    <a:latin typeface="Consolas" panose="020B0609020204030204" pitchFamily="49" charset="0"/>
                  </a:rPr>
                  <a:t>HashMap</a:t>
                </a:r>
                <a:r>
                  <a:rPr lang="ru-RU" sz="2400" dirty="0"/>
                  <a:t> реализуются как хеш-таблицы, для разрешения коллизий используется </a:t>
                </a:r>
                <a:r>
                  <a:rPr lang="ru-RU" sz="2400" b="1" dirty="0"/>
                  <a:t>метод цепочек</a:t>
                </a:r>
                <a:r>
                  <a:rPr lang="ru-RU" sz="2400" b="1" dirty="0">
                    <a:solidFill>
                      <a:srgbClr val="7030A0"/>
                    </a:solidFill>
                  </a:rPr>
                  <a:t>. </a:t>
                </a:r>
                <a:endParaRPr lang="en-US" sz="2400" b="1" dirty="0">
                  <a:solidFill>
                    <a:srgbClr val="7030A0"/>
                  </a:solidFill>
                </a:endParaRPr>
              </a:p>
              <a:p>
                <a:endParaRPr lang="en-US" dirty="0"/>
              </a:p>
              <a:p>
                <a:r>
                  <a:rPr lang="ru-RU" sz="2400" dirty="0"/>
                  <a:t>Для хеширования целых чисел применяется функция следующего вида: </a:t>
                </a:r>
                <a:endParaRPr lang="en-US" sz="2400" dirty="0"/>
              </a:p>
              <a:p>
                <a:pPr marL="2062163" indent="-184150"/>
                <a:r>
                  <a:rPr lang="en-US" dirty="0" err="1">
                    <a:solidFill>
                      <a:srgbClr val="8000FF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int</a:t>
                </a:r>
                <a:r>
                  <a:rPr lang="en-US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hash</a:t>
                </a:r>
                <a:r>
                  <a:rPr lang="en-US" b="1" dirty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(</a:t>
                </a:r>
                <a:r>
                  <a:rPr lang="en-US" dirty="0" err="1">
                    <a:solidFill>
                      <a:srgbClr val="8000FF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int</a:t>
                </a:r>
                <a:r>
                  <a:rPr lang="en-US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h</a:t>
                </a:r>
                <a:r>
                  <a:rPr lang="en-US" b="1" dirty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)</a:t>
                </a:r>
                <a:r>
                  <a:rPr lang="en-US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</a:t>
                </a:r>
                <a:r>
                  <a:rPr lang="en-US" b="1" dirty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{</a:t>
                </a:r>
                <a:r>
                  <a:rPr lang="en-US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</a:t>
                </a:r>
              </a:p>
              <a:p>
                <a:pPr marL="2062163" indent="-184150"/>
                <a:r>
                  <a:rPr lang="pt-BR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h </a:t>
                </a:r>
                <a:r>
                  <a:rPr lang="pt-BR" b="1" dirty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^=</a:t>
                </a:r>
                <a:r>
                  <a:rPr lang="pt-BR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</a:t>
                </a:r>
                <a:r>
                  <a:rPr lang="pt-BR" b="1" dirty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(</a:t>
                </a:r>
                <a:r>
                  <a:rPr lang="pt-BR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h </a:t>
                </a:r>
                <a:r>
                  <a:rPr lang="pt-BR" b="1" dirty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&gt;&gt;&gt;</a:t>
                </a:r>
                <a:r>
                  <a:rPr lang="pt-BR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</a:t>
                </a:r>
                <a:r>
                  <a:rPr lang="pt-BR" dirty="0">
                    <a:solidFill>
                      <a:srgbClr val="FF8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20</a:t>
                </a:r>
                <a:r>
                  <a:rPr lang="pt-BR" b="1" dirty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)</a:t>
                </a:r>
                <a:r>
                  <a:rPr lang="pt-BR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</a:t>
                </a:r>
                <a:r>
                  <a:rPr lang="pt-BR" b="1" dirty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^</a:t>
                </a:r>
                <a:r>
                  <a:rPr lang="pt-BR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</a:t>
                </a:r>
                <a:r>
                  <a:rPr lang="pt-BR" b="1" dirty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(</a:t>
                </a:r>
                <a:r>
                  <a:rPr lang="pt-BR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h </a:t>
                </a:r>
                <a:r>
                  <a:rPr lang="pt-BR" b="1" dirty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&gt;&gt;&gt;</a:t>
                </a:r>
                <a:r>
                  <a:rPr lang="pt-BR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</a:t>
                </a:r>
                <a:r>
                  <a:rPr lang="pt-BR" dirty="0">
                    <a:solidFill>
                      <a:srgbClr val="FF8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12</a:t>
                </a:r>
                <a:r>
                  <a:rPr lang="pt-BR" b="1" dirty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);</a:t>
                </a:r>
                <a:r>
                  <a:rPr lang="pt-BR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</a:t>
                </a:r>
              </a:p>
              <a:p>
                <a:pPr marL="2062163" indent="-184150"/>
                <a:r>
                  <a:rPr lang="pt-BR" b="1" dirty="0">
                    <a:solidFill>
                      <a:srgbClr val="0000FF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return</a:t>
                </a:r>
                <a:r>
                  <a:rPr lang="pt-BR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h </a:t>
                </a:r>
                <a:r>
                  <a:rPr lang="pt-BR" b="1" dirty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^</a:t>
                </a:r>
                <a:r>
                  <a:rPr lang="pt-BR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</a:t>
                </a:r>
                <a:r>
                  <a:rPr lang="pt-BR" b="1" dirty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(</a:t>
                </a:r>
                <a:r>
                  <a:rPr lang="pt-BR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h </a:t>
                </a:r>
                <a:r>
                  <a:rPr lang="pt-BR" b="1" dirty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&gt;&gt;&gt;</a:t>
                </a:r>
                <a:r>
                  <a:rPr lang="pt-BR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</a:t>
                </a:r>
                <a:r>
                  <a:rPr lang="pt-BR" dirty="0">
                    <a:solidFill>
                      <a:srgbClr val="FF8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7</a:t>
                </a:r>
                <a:r>
                  <a:rPr lang="pt-BR" b="1" dirty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)</a:t>
                </a:r>
                <a:r>
                  <a:rPr lang="pt-BR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</a:t>
                </a:r>
                <a:r>
                  <a:rPr lang="pt-BR" b="1" dirty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^</a:t>
                </a:r>
                <a:r>
                  <a:rPr lang="pt-BR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</a:t>
                </a:r>
                <a:r>
                  <a:rPr lang="pt-BR" b="1" dirty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(</a:t>
                </a:r>
                <a:r>
                  <a:rPr lang="pt-BR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h </a:t>
                </a:r>
                <a:r>
                  <a:rPr lang="pt-BR" b="1" dirty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&gt;&gt;&gt;</a:t>
                </a:r>
                <a:r>
                  <a:rPr lang="pt-BR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</a:t>
                </a:r>
                <a:r>
                  <a:rPr lang="pt-BR" dirty="0">
                    <a:solidFill>
                      <a:srgbClr val="FF8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4</a:t>
                </a:r>
                <a:r>
                  <a:rPr lang="pt-BR" b="1" dirty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);</a:t>
                </a:r>
                <a:r>
                  <a:rPr lang="pt-BR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</a:t>
                </a:r>
              </a:p>
              <a:p>
                <a:pPr marL="2062163" indent="-184150"/>
                <a:r>
                  <a:rPr lang="ru-RU" b="1" dirty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}</a:t>
                </a:r>
                <a:endParaRPr lang="ru-RU" dirty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endParaRPr>
              </a:p>
              <a:p>
                <a:pPr marL="2519363" lvl="1" indent="-990600" algn="just"/>
                <a:r>
                  <a:rPr lang="ru-RU" dirty="0"/>
                  <a:t>            операция </a:t>
                </a:r>
                <a:r>
                  <a:rPr lang="ru-RU" b="1" dirty="0"/>
                  <a:t>&gt;&gt;&gt;</a:t>
                </a:r>
                <a:r>
                  <a:rPr lang="ru-RU" dirty="0"/>
                  <a:t> — беззнаковый сдвиг вправо: биты смещаются вправо, число слева  </a:t>
                </a:r>
              </a:p>
              <a:p>
                <a:pPr marL="4805363" lvl="6" indent="-990600" algn="just"/>
                <a:r>
                  <a:rPr lang="ru-RU" dirty="0"/>
                  <a:t>дополняется нулями</a:t>
                </a:r>
                <a:r>
                  <a:rPr lang="en-US" dirty="0"/>
                  <a:t>;</a:t>
                </a:r>
                <a:r>
                  <a:rPr lang="ru-RU" dirty="0"/>
                  <a:t> </a:t>
                </a:r>
                <a:endParaRPr lang="en-US" dirty="0"/>
              </a:p>
              <a:p>
                <a:pPr marL="1528763" lvl="1" indent="541338" algn="just"/>
                <a:r>
                  <a:rPr lang="ru-RU" dirty="0"/>
                  <a:t>    операция </a:t>
                </a:r>
                <a:r>
                  <a:rPr lang="ru-RU" b="1" dirty="0"/>
                  <a:t>^</a:t>
                </a:r>
                <a:r>
                  <a:rPr lang="ru-RU" dirty="0"/>
                  <a:t> — поразрядное сложение по модулю 2, исключающее «или»</a:t>
                </a:r>
                <a:r>
                  <a:rPr lang="en-US" dirty="0"/>
                  <a:t>;</a:t>
                </a:r>
              </a:p>
              <a:p>
                <a:pPr algn="just"/>
                <a:endParaRPr lang="en-US" dirty="0"/>
              </a:p>
              <a:p>
                <a:pPr algn="just"/>
                <a:r>
                  <a:rPr lang="ru-RU" sz="2400" dirty="0"/>
                  <a:t>Затем в классе коллекции результат функции </a:t>
                </a:r>
                <a:r>
                  <a:rPr lang="ru-RU" sz="2400" dirty="0" err="1"/>
                  <a:t>hash</a:t>
                </a:r>
                <a:r>
                  <a:rPr lang="ru-RU" sz="2400" dirty="0"/>
                  <a:t> берётся по модулю числа корзин, по которым раскладываются элементы. </a:t>
                </a:r>
                <a:endParaRPr lang="en-US" sz="2400" dirty="0"/>
              </a:p>
              <a:p>
                <a:pPr algn="just"/>
                <a:endParaRPr lang="en-US" dirty="0">
                  <a:solidFill>
                    <a:srgbClr val="7030A0"/>
                  </a:solidFill>
                </a:endParaRPr>
              </a:p>
              <a:p>
                <a:pPr algn="just"/>
                <a:r>
                  <a:rPr lang="ru-RU" sz="2400" b="1" dirty="0"/>
                  <a:t>Число корзин</a:t>
                </a:r>
                <a:r>
                  <a:rPr lang="ru-RU" sz="2400" dirty="0"/>
                  <a:t>, оно же число различных значений хеш-функции </a:t>
                </a:r>
                <a14:m>
                  <m:oMath xmlns:m="http://schemas.openxmlformats.org/officeDocument/2006/math">
                    <m:r>
                      <a:rPr lang="ru-RU" sz="2400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ru-RU" sz="2400" dirty="0"/>
                  <a:t>, в Java </a:t>
                </a:r>
                <a:r>
                  <a:rPr lang="ru-RU" sz="2400" b="1" dirty="0"/>
                  <a:t>всегда выбирается как некоторая степень числа 2:</a:t>
                </a:r>
              </a:p>
              <a:p>
                <a:pPr lvl="1" algn="just"/>
                <a:r>
                  <a:rPr lang="ru-RU" sz="2000" dirty="0"/>
                  <a:t>чтобы деление на </a:t>
                </a:r>
                <a14:m>
                  <m:oMath xmlns:m="http://schemas.openxmlformats.org/officeDocument/2006/math">
                    <m:r>
                      <a:rPr lang="ru-RU" sz="2000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ru-RU" sz="2000" dirty="0"/>
                  <a:t> можно было заменить операцией битового сдвига вправо, так как современные процессоры выполняют инструкцию деления целых чисел существенно медленнее, чем битовые операции</a:t>
                </a:r>
                <a:r>
                  <a:rPr lang="en-US" sz="2000" dirty="0"/>
                  <a:t>;</a:t>
                </a:r>
              </a:p>
            </p:txBody>
          </p:sp>
        </mc:Choice>
        <mc:Fallback xmlns="">
          <p:sp>
            <p:nvSpPr>
              <p:cNvPr id="3" name="Прямоугольник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432" y="239378"/>
                <a:ext cx="11017135" cy="6370975"/>
              </a:xfrm>
              <a:prstGeom prst="rect">
                <a:avLst/>
              </a:prstGeom>
              <a:blipFill>
                <a:blip r:embed="rId2"/>
                <a:stretch>
                  <a:fillRect l="-830" t="-766" r="-830" b="-766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2111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587432" y="206340"/>
            <a:ext cx="11276322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В версии </a:t>
            </a:r>
            <a:r>
              <a:rPr lang="ru-RU" sz="2400" b="1" dirty="0">
                <a:latin typeface="Consolas" panose="020B0609020204030204" pitchFamily="49" charset="0"/>
              </a:rPr>
              <a:t>Java 8</a:t>
            </a:r>
            <a:r>
              <a:rPr lang="ru-RU" sz="2400" dirty="0">
                <a:solidFill>
                  <a:srgbClr val="FF0000"/>
                </a:solidFill>
              </a:rPr>
              <a:t> </a:t>
            </a:r>
            <a:endParaRPr lang="en-US" sz="2400" dirty="0">
              <a:solidFill>
                <a:srgbClr val="FF0000"/>
              </a:solidFill>
            </a:endParaRPr>
          </a:p>
          <a:p>
            <a:pPr lvl="1"/>
            <a:r>
              <a:rPr lang="ru-RU" sz="2400" dirty="0"/>
              <a:t>разработчики озаботились вопросом </a:t>
            </a:r>
            <a:r>
              <a:rPr lang="ru-RU" sz="2400" b="1" dirty="0"/>
              <a:t>устойчивости коллекций</a:t>
            </a:r>
            <a:r>
              <a:rPr lang="ru-RU" sz="2400" dirty="0">
                <a:solidFill>
                  <a:srgbClr val="7030A0"/>
                </a:solidFill>
              </a:rPr>
              <a:t>, </a:t>
            </a:r>
            <a:r>
              <a:rPr lang="ru-RU" sz="2400" dirty="0"/>
              <a:t>использующих хеширование, </a:t>
            </a:r>
            <a:r>
              <a:rPr lang="ru-RU" sz="2400" b="1" dirty="0"/>
              <a:t>к коллизиям</a:t>
            </a:r>
            <a:r>
              <a:rPr lang="ru-RU" sz="2400" dirty="0"/>
              <a:t>.</a:t>
            </a:r>
            <a:r>
              <a:rPr lang="ru-RU" sz="2400" dirty="0">
                <a:solidFill>
                  <a:srgbClr val="FF0000"/>
                </a:solidFill>
              </a:rPr>
              <a:t> </a:t>
            </a:r>
          </a:p>
          <a:p>
            <a:endParaRPr lang="ru-RU" sz="2400" dirty="0"/>
          </a:p>
          <a:p>
            <a:r>
              <a:rPr lang="ru-RU" sz="2400" dirty="0"/>
              <a:t>В исходном коде библиотеки </a:t>
            </a:r>
            <a:r>
              <a:rPr lang="ru-RU" sz="2400" dirty="0" err="1"/>
              <a:t>Java</a:t>
            </a:r>
            <a:r>
              <a:rPr lang="ru-RU" sz="2400" dirty="0"/>
              <a:t> можно найти константу: </a:t>
            </a:r>
          </a:p>
          <a:p>
            <a:endParaRPr lang="en-US" sz="2400" dirty="0"/>
          </a:p>
          <a:p>
            <a:pPr algn="ctr"/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istatic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final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TREEIFY_THRESHOLD 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3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8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ru-RU" sz="2400" b="1" dirty="0">
              <a:solidFill>
                <a:srgbClr val="00008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algn="ctr"/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endParaRPr lang="en-US" sz="2400" dirty="0"/>
          </a:p>
          <a:p>
            <a:pPr algn="just"/>
            <a:r>
              <a:rPr lang="ru-RU" sz="2400" dirty="0"/>
              <a:t>В случае, если новый ключ попадает в корзину, в которой уже лежат как минимум восемь других ключей, библиотека </a:t>
            </a:r>
            <a:r>
              <a:rPr lang="ru-RU" sz="2400" b="1" dirty="0"/>
              <a:t>преобразует связный список </a:t>
            </a:r>
            <a:r>
              <a:rPr lang="ru-RU" sz="2400" dirty="0"/>
              <a:t>для данной корзины в </a:t>
            </a:r>
            <a:r>
              <a:rPr lang="ru-RU" sz="2400" b="1" dirty="0"/>
              <a:t>бинарное сбалансированное поисковое дерево</a:t>
            </a:r>
            <a:r>
              <a:rPr lang="ru-RU" sz="2400" dirty="0"/>
              <a:t>. </a:t>
            </a:r>
          </a:p>
          <a:p>
            <a:pPr algn="just"/>
            <a:endParaRPr lang="ru-RU" sz="2400" dirty="0"/>
          </a:p>
          <a:p>
            <a:pPr algn="ctr"/>
            <a:r>
              <a:rPr lang="ru-RU" sz="2400" u="sng" dirty="0"/>
              <a:t>Получается гибридная структура: </a:t>
            </a:r>
            <a:endParaRPr lang="en-US" sz="2400" u="sng" dirty="0"/>
          </a:p>
          <a:p>
            <a:pPr algn="ctr"/>
            <a:endParaRPr lang="ru-RU" sz="2400" b="1" dirty="0"/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ru-RU" sz="2400" dirty="0"/>
              <a:t>корзины для тех хеш-значений, где </a:t>
            </a:r>
            <a:r>
              <a:rPr lang="ru-RU" sz="2400" b="1" dirty="0"/>
              <a:t>ключей мало</a:t>
            </a:r>
            <a:r>
              <a:rPr lang="ru-RU" sz="2400" dirty="0"/>
              <a:t>, хранятся </a:t>
            </a:r>
            <a:r>
              <a:rPr lang="ru-RU" sz="2400" b="1" dirty="0"/>
              <a:t>списками</a:t>
            </a:r>
            <a:r>
              <a:rPr lang="en-US" sz="2400" dirty="0"/>
              <a:t>;</a:t>
            </a:r>
            <a:r>
              <a:rPr lang="ru-RU" sz="2400" dirty="0"/>
              <a:t> 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ru-RU" sz="2400" dirty="0"/>
              <a:t>корзины, где </a:t>
            </a:r>
            <a:r>
              <a:rPr lang="ru-RU" sz="2400" b="1" dirty="0"/>
              <a:t>ключей</a:t>
            </a:r>
            <a:r>
              <a:rPr lang="ru-RU" sz="2400" dirty="0">
                <a:solidFill>
                  <a:srgbClr val="00B050"/>
                </a:solidFill>
              </a:rPr>
              <a:t> </a:t>
            </a:r>
            <a:r>
              <a:rPr lang="ru-RU" sz="2400" dirty="0"/>
              <a:t>накопилось </a:t>
            </a:r>
            <a:r>
              <a:rPr lang="ru-RU" sz="2400" b="1" dirty="0"/>
              <a:t>много</a:t>
            </a:r>
            <a:r>
              <a:rPr lang="ru-RU" sz="2400" dirty="0"/>
              <a:t>, хранятся в виде </a:t>
            </a:r>
            <a:r>
              <a:rPr lang="ru-RU" sz="2400" b="1" dirty="0"/>
              <a:t>деревьев</a:t>
            </a:r>
            <a:r>
              <a:rPr lang="ru-RU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77987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860869" y="2726173"/>
            <a:ext cx="447026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>
                <a:solidFill>
                  <a:srgbClr val="7030A0"/>
                </a:solidFill>
              </a:rPr>
              <a:t> </a:t>
            </a:r>
            <a:r>
              <a:rPr lang="ru-RU" sz="3200" b="1" dirty="0"/>
              <a:t>Хеш-таблицы в </a:t>
            </a:r>
            <a:r>
              <a:rPr lang="en-US" sz="3200" b="1" dirty="0"/>
              <a:t>PYTHON</a:t>
            </a:r>
            <a:endParaRPr lang="ru-RU" sz="3200" b="1" dirty="0"/>
          </a:p>
        </p:txBody>
      </p:sp>
    </p:spTree>
    <p:extLst>
      <p:ext uri="{BB962C8B-B14F-4D97-AF65-F5344CB8AC3E}">
        <p14:creationId xmlns:p14="http://schemas.microsoft.com/office/powerpoint/2010/main" val="439505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43759" y="370703"/>
            <a:ext cx="49044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800" b="1" dirty="0"/>
              <a:t>2. Хеш-функция </a:t>
            </a:r>
            <a:r>
              <a:rPr lang="ru-RU" sz="2000" dirty="0"/>
              <a:t>(англ. </a:t>
            </a:r>
            <a:r>
              <a:rPr lang="ru-RU" sz="2000" i="1" dirty="0" err="1"/>
              <a:t>hash</a:t>
            </a:r>
            <a:r>
              <a:rPr lang="ru-RU" sz="2000" i="1" dirty="0"/>
              <a:t> </a:t>
            </a:r>
            <a:r>
              <a:rPr lang="ru-RU" sz="2000" i="1" dirty="0" err="1"/>
              <a:t>function</a:t>
            </a:r>
            <a:r>
              <a:rPr lang="ru-RU" sz="2000" dirty="0"/>
              <a:t>)</a:t>
            </a:r>
            <a:endParaRPr lang="ru-RU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рямоугольник 2"/>
              <p:cNvSpPr/>
              <p:nvPr/>
            </p:nvSpPr>
            <p:spPr>
              <a:xfrm>
                <a:off x="996778" y="1180237"/>
                <a:ext cx="10362522" cy="169277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sz="2400" dirty="0"/>
                  <a:t>Введём некоторую функцию, называемую </a:t>
                </a:r>
                <a:r>
                  <a:rPr lang="ru-RU" sz="2400" b="1" dirty="0"/>
                  <a:t>хеш-функцией</a:t>
                </a:r>
                <a:r>
                  <a:rPr lang="ru-RU" sz="2400" dirty="0"/>
                  <a:t>, которая </a:t>
                </a:r>
                <a:r>
                  <a:rPr lang="ru-RU" sz="2400" u="sng" dirty="0"/>
                  <a:t>отображает множество ключей в некоторое гораздо более узкое множество</a:t>
                </a:r>
                <a:r>
                  <a:rPr lang="ru-RU" sz="2400" dirty="0"/>
                  <a:t>: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1" i="1" dirty="0" smtClean="0">
                          <a:latin typeface="Cambria Math" panose="02040503050406030204" pitchFamily="18" charset="0"/>
                        </a:rPr>
                        <m:t>𝒉</m:t>
                      </m:r>
                      <m:r>
                        <a:rPr lang="ru-RU" sz="2400" b="1" i="1" dirty="0">
                          <a:latin typeface="Cambria Math" panose="02040503050406030204" pitchFamily="18" charset="0"/>
                        </a:rPr>
                        <m:t> : {</m:t>
                      </m:r>
                      <m:r>
                        <a:rPr lang="ru-RU" sz="2400" b="1" i="1" dirty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ru-RU" sz="2400" b="1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ru-RU" sz="2400" b="1" i="1" dirty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ru-RU" sz="2400" b="1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ru-RU" sz="2400" b="1" i="1" dirty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ru-RU" sz="2400" b="1" i="1" dirty="0">
                          <a:latin typeface="Cambria Math" panose="02040503050406030204" pitchFamily="18" charset="0"/>
                        </a:rPr>
                        <m:t>, . . . , </m:t>
                      </m:r>
                      <m:r>
                        <a:rPr lang="ru-RU" sz="2400" b="1" i="1" dirty="0"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ru-RU" sz="2400" b="1" i="1" dirty="0">
                          <a:latin typeface="Cambria Math" panose="02040503050406030204" pitchFamily="18" charset="0"/>
                        </a:rPr>
                        <m:t> − </m:t>
                      </m:r>
                      <m:r>
                        <a:rPr lang="ru-RU" sz="2400" b="1" i="1" dirty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ru-RU" sz="2400" b="1" i="1" dirty="0">
                          <a:latin typeface="Cambria Math" panose="02040503050406030204" pitchFamily="18" charset="0"/>
                        </a:rPr>
                        <m:t>} → {</m:t>
                      </m:r>
                      <m:r>
                        <a:rPr lang="ru-RU" sz="24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ru-RU" sz="24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ru-RU" sz="24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ru-RU" sz="24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 . . . , </m:t>
                      </m:r>
                      <m:r>
                        <a:rPr lang="ru-RU" sz="24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𝑴</m:t>
                      </m:r>
                      <m:r>
                        <a:rPr lang="ru-RU" sz="24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− </m:t>
                      </m:r>
                      <m:r>
                        <a:rPr lang="ru-RU" sz="24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ru-RU" sz="24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}, </m:t>
                      </m:r>
                    </m:oMath>
                  </m:oMathPara>
                </a14:m>
                <a:endParaRPr lang="ru-RU" sz="2400" b="1" dirty="0">
                  <a:solidFill>
                    <a:srgbClr val="FF0000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dirty="0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ru-RU" sz="2800" b="1" i="1" dirty="0">
                          <a:latin typeface="Cambria Math" panose="02040503050406030204" pitchFamily="18" charset="0"/>
                        </a:rPr>
                        <m:t>→ </m:t>
                      </m:r>
                      <m:r>
                        <a:rPr lang="ru-RU" sz="2800" b="1" i="1" dirty="0">
                          <a:latin typeface="Cambria Math" panose="02040503050406030204" pitchFamily="18" charset="0"/>
                        </a:rPr>
                        <m:t>𝒉</m:t>
                      </m:r>
                      <m:r>
                        <a:rPr lang="ru-RU" sz="2800" b="1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RU" sz="2800" b="1" i="1" dirty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ru-RU" sz="2800" b="1" i="1" dirty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ru-RU" sz="2400" b="1" i="1" dirty="0">
                          <a:latin typeface="Cambria Math" panose="02040503050406030204" pitchFamily="18" charset="0"/>
                        </a:rPr>
                        <m:t>. 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3" name="Прямоугольник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778" y="1180237"/>
                <a:ext cx="10362522" cy="1692771"/>
              </a:xfrm>
              <a:prstGeom prst="rect">
                <a:avLst/>
              </a:prstGeom>
              <a:blipFill>
                <a:blip r:embed="rId2"/>
                <a:stretch>
                  <a:fillRect l="-942" t="-2888" r="-59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Прямоугольник 3"/>
              <p:cNvSpPr/>
              <p:nvPr/>
            </p:nvSpPr>
            <p:spPr>
              <a:xfrm>
                <a:off x="9187113" y="27492"/>
                <a:ext cx="280717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1" i="1" dirty="0" smtClean="0">
                          <a:latin typeface="Cambria Math" panose="02040503050406030204" pitchFamily="18" charset="0"/>
                        </a:rPr>
                        <m:t>𝑲</m:t>
                      </m:r>
                      <m:r>
                        <a:rPr lang="ru-RU" b="1" i="1" dirty="0" smtClean="0">
                          <a:latin typeface="Cambria Math" panose="02040503050406030204" pitchFamily="18" charset="0"/>
                        </a:rPr>
                        <m:t> = {</m:t>
                      </m:r>
                      <m:r>
                        <a:rPr lang="ru-RU" b="1" i="1" dirty="0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ru-RU" b="1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ru-RU" b="1" i="1" dirty="0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ru-RU" b="1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ru-RU" b="1" i="1" dirty="0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ru-RU" b="1" i="1" dirty="0" smtClean="0">
                          <a:latin typeface="Cambria Math" panose="02040503050406030204" pitchFamily="18" charset="0"/>
                        </a:rPr>
                        <m:t>, . . . , </m:t>
                      </m:r>
                      <m:r>
                        <a:rPr lang="ru-RU" b="1" i="1" dirty="0" smtClean="0"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ru-RU" b="1" i="1" dirty="0" smtClean="0">
                          <a:latin typeface="Cambria Math" panose="02040503050406030204" pitchFamily="18" charset="0"/>
                        </a:rPr>
                        <m:t> − </m:t>
                      </m:r>
                      <m:r>
                        <a:rPr lang="ru-RU" b="1" i="1" dirty="0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ru-RU" b="1" i="1" dirty="0" smtClean="0">
                          <a:latin typeface="Cambria Math" panose="02040503050406030204" pitchFamily="18" charset="0"/>
                        </a:rPr>
                        <m:t>} </m:t>
                      </m:r>
                    </m:oMath>
                  </m:oMathPara>
                </a14:m>
                <a:endParaRPr lang="ru-RU" b="1" dirty="0"/>
              </a:p>
            </p:txBody>
          </p:sp>
        </mc:Choice>
        <mc:Fallback xmlns="">
          <p:sp>
            <p:nvSpPr>
              <p:cNvPr id="4" name="Прямоугольник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7113" y="27492"/>
                <a:ext cx="2807179" cy="369332"/>
              </a:xfrm>
              <a:prstGeom prst="rect">
                <a:avLst/>
              </a:prstGeom>
              <a:blipFill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/>
              <p:cNvSpPr/>
              <p:nvPr/>
            </p:nvSpPr>
            <p:spPr>
              <a:xfrm>
                <a:off x="996777" y="2749897"/>
                <a:ext cx="10680357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sz="2400" dirty="0"/>
                  <a:t>Величина </a:t>
                </a:r>
                <a14:m>
                  <m:oMath xmlns:m="http://schemas.openxmlformats.org/officeDocument/2006/math">
                    <m:r>
                      <a:rPr lang="ru-RU" sz="2400" b="1" i="1" dirty="0" smtClean="0">
                        <a:latin typeface="Cambria Math" panose="02040503050406030204" pitchFamily="18" charset="0"/>
                      </a:rPr>
                      <m:t>𝒉</m:t>
                    </m:r>
                    <m:r>
                      <a:rPr lang="ru-RU" sz="2400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sz="2400" b="1" i="1" dirty="0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ru-RU" sz="2400" b="1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ru-RU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2400" dirty="0"/>
                  <a:t>называется </a:t>
                </a:r>
                <a:r>
                  <a:rPr lang="ru-RU" sz="2400" b="1" dirty="0" err="1"/>
                  <a:t>хеш</a:t>
                </a:r>
                <a:r>
                  <a:rPr lang="ru-RU" sz="2400" b="1" dirty="0"/>
                  <a:t>-значением</a:t>
                </a:r>
                <a:r>
                  <a:rPr lang="ru-RU" sz="2400" dirty="0"/>
                  <a:t> (</a:t>
                </a:r>
                <a:r>
                  <a:rPr lang="ru-RU" sz="2000" dirty="0"/>
                  <a:t>англ</a:t>
                </a:r>
                <a:r>
                  <a:rPr lang="ru-RU" sz="2400" dirty="0"/>
                  <a:t>. </a:t>
                </a:r>
                <a:r>
                  <a:rPr lang="ru-RU" dirty="0" err="1"/>
                  <a:t>hash</a:t>
                </a:r>
                <a:r>
                  <a:rPr lang="ru-RU" dirty="0"/>
                  <a:t> </a:t>
                </a:r>
                <a:r>
                  <a:rPr lang="ru-RU" dirty="0" err="1"/>
                  <a:t>value</a:t>
                </a:r>
                <a:r>
                  <a:rPr lang="ru-RU" sz="2400" dirty="0"/>
                  <a:t>) ключа</a:t>
                </a:r>
                <a:r>
                  <a:rPr lang="ru-RU" sz="2400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ru-RU" sz="2400" b="1" i="1" dirty="0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ru-RU" sz="2400" dirty="0"/>
                  <a:t>. </a:t>
                </a:r>
                <a:endParaRPr lang="en-US" sz="2400" dirty="0"/>
              </a:p>
            </p:txBody>
          </p:sp>
        </mc:Choice>
        <mc:Fallback xmlns=""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777" y="2749897"/>
                <a:ext cx="10680357" cy="461665"/>
              </a:xfrm>
              <a:prstGeom prst="rect">
                <a:avLst/>
              </a:prstGeom>
              <a:blipFill>
                <a:blip r:embed="rId4"/>
                <a:stretch>
                  <a:fillRect l="-913" t="-10526" b="-28947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Прямоугольник 5"/>
          <p:cNvSpPr/>
          <p:nvPr/>
        </p:nvSpPr>
        <p:spPr>
          <a:xfrm>
            <a:off x="996777" y="3328598"/>
            <a:ext cx="1099751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Далее вместо того, чтобы работать с ключами, мы работаем с </a:t>
            </a:r>
            <a:r>
              <a:rPr lang="ru-RU" sz="2400" dirty="0" err="1"/>
              <a:t>хеш</a:t>
            </a:r>
            <a:r>
              <a:rPr lang="ru-RU" sz="2400" dirty="0"/>
              <a:t>-значениями.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 6"/>
              <p:cNvSpPr/>
              <p:nvPr/>
            </p:nvSpPr>
            <p:spPr>
              <a:xfrm>
                <a:off x="996777" y="4070502"/>
                <a:ext cx="10149018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ru-RU" sz="2400" dirty="0"/>
                  <a:t>Если разные ключи получают одинаковые </a:t>
                </a:r>
                <a:r>
                  <a:rPr lang="ru-RU" sz="2400" dirty="0" err="1"/>
                  <a:t>хеш</a:t>
                </a:r>
                <a:r>
                  <a:rPr lang="ru-RU" sz="2400" dirty="0"/>
                  <a:t>-значения: </a:t>
                </a:r>
                <a14:m>
                  <m:oMath xmlns:m="http://schemas.openxmlformats.org/officeDocument/2006/math">
                    <m:r>
                      <a:rPr lang="ru-RU" sz="24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sz="2400" i="1" dirty="0" smtClean="0">
                        <a:latin typeface="Cambria Math" panose="02040503050406030204" pitchFamily="18" charset="0"/>
                      </a:rPr>
                      <m:t>  ≠ </m:t>
                    </m:r>
                    <m:r>
                      <a:rPr lang="ru-RU" sz="240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ru-RU" sz="24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ru-RU" sz="2400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ru-RU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sz="24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sz="2400" i="1" dirty="0" smtClean="0">
                        <a:latin typeface="Cambria Math" panose="02040503050406030204" pitchFamily="18" charset="0"/>
                      </a:rPr>
                      <m:t>) = </m:t>
                    </m:r>
                    <m:r>
                      <a:rPr lang="ru-RU" sz="2400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ru-RU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sz="240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ru-RU" sz="2400" i="1" dirty="0" smtClean="0">
                        <a:latin typeface="Cambria Math" panose="02040503050406030204" pitchFamily="18" charset="0"/>
                      </a:rPr>
                      <m:t>), </m:t>
                    </m:r>
                  </m:oMath>
                </a14:m>
                <a:r>
                  <a:rPr lang="ru-RU" sz="2400" dirty="0"/>
                  <a:t>то говорят, что произошла </a:t>
                </a:r>
                <a:r>
                  <a:rPr lang="ru-RU" sz="2400" b="1" dirty="0"/>
                  <a:t>коллизия</a:t>
                </a:r>
                <a:r>
                  <a:rPr lang="ru-RU" sz="2400" dirty="0"/>
                  <a:t> (</a:t>
                </a:r>
                <a:r>
                  <a:rPr lang="ru-RU" dirty="0"/>
                  <a:t>англ.  </a:t>
                </a:r>
                <a:r>
                  <a:rPr lang="ru-RU" sz="2400" dirty="0" err="1"/>
                  <a:t>collisions</a:t>
                </a:r>
                <a:r>
                  <a:rPr lang="ru-RU" sz="2400" dirty="0"/>
                  <a:t>). </a:t>
                </a:r>
              </a:p>
            </p:txBody>
          </p:sp>
        </mc:Choice>
        <mc:Fallback xmlns="">
          <p:sp>
            <p:nvSpPr>
              <p:cNvPr id="7" name="Прямоуголь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777" y="4070502"/>
                <a:ext cx="10149018" cy="830997"/>
              </a:xfrm>
              <a:prstGeom prst="rect">
                <a:avLst/>
              </a:prstGeom>
              <a:blipFill>
                <a:blip r:embed="rId5"/>
                <a:stretch>
                  <a:fillRect l="-962" t="-5882" b="-16176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Прямоугольник 7"/>
              <p:cNvSpPr/>
              <p:nvPr/>
            </p:nvSpPr>
            <p:spPr>
              <a:xfrm>
                <a:off x="4109808" y="5066118"/>
                <a:ext cx="5329882" cy="14773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ru-RU" dirty="0"/>
                  <a:t>Хотелось бы выбрать хеш-функцию так, чтобы коллизии были невозможны. Но в общем случае при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 &lt; 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/>
                  <a:t>это неосуществимо: согласно принципу Дирихле (1834 г.), нельзя построить инъективное отображение из большего множества в меньшее.</a:t>
                </a:r>
              </a:p>
            </p:txBody>
          </p:sp>
        </mc:Choice>
        <mc:Fallback xmlns="">
          <p:sp>
            <p:nvSpPr>
              <p:cNvPr id="8" name="Прямоугольник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9808" y="5066118"/>
                <a:ext cx="5329882" cy="1477328"/>
              </a:xfrm>
              <a:prstGeom prst="rect">
                <a:avLst/>
              </a:prstGeom>
              <a:blipFill>
                <a:blip r:embed="rId6"/>
                <a:stretch>
                  <a:fillRect l="-914" t="-2066" r="-1257" b="-5785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УДИВИТЕЛЬНЫЙ математический прием (принцип Дирихле) - YouTube">
            <a:extLst>
              <a:ext uri="{FF2B5EF4-FFF2-40B4-BE49-F238E27FC236}">
                <a16:creationId xmlns:a16="http://schemas.microsoft.com/office/drawing/2014/main" id="{52EC73C5-28E7-EBD3-E835-5190FA5AAA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9690" y="5088618"/>
            <a:ext cx="2586361" cy="1454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2614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7" grpId="0"/>
      <p:bldP spid="8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61604" y="449103"/>
            <a:ext cx="1145525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Встроенный</a:t>
            </a:r>
            <a:r>
              <a:rPr lang="ru-RU" dirty="0"/>
              <a:t> </a:t>
            </a:r>
            <a:r>
              <a:rPr lang="ru-RU" sz="2400" dirty="0"/>
              <a:t>тип </a:t>
            </a:r>
            <a:r>
              <a:rPr lang="ru-RU" sz="2400" b="1" dirty="0" err="1"/>
              <a:t>dict</a:t>
            </a:r>
            <a:r>
              <a:rPr lang="ru-RU" sz="2400" b="1" dirty="0"/>
              <a:t> </a:t>
            </a:r>
            <a:r>
              <a:rPr lang="ru-RU" sz="2400" dirty="0"/>
              <a:t>— ассоциативный массив, словарь —широко используется в языке.</a:t>
            </a:r>
            <a:endParaRPr lang="en-US" sz="2400" dirty="0"/>
          </a:p>
          <a:p>
            <a:r>
              <a:rPr lang="ru-RU" sz="2400" dirty="0"/>
              <a:t> </a:t>
            </a:r>
            <a:endParaRPr lang="en-US" sz="2400" dirty="0"/>
          </a:p>
          <a:p>
            <a:r>
              <a:rPr lang="ru-RU" sz="2400" dirty="0"/>
              <a:t>Он реализован в виде хеш-таблицы, где коллизии разрешаются </a:t>
            </a:r>
            <a:r>
              <a:rPr lang="ru-RU" sz="2400" b="1" dirty="0"/>
              <a:t>методом открытой адресации. 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61604" y="4110611"/>
            <a:ext cx="1072757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 err="1"/>
              <a:t>Интерпреттором</a:t>
            </a:r>
            <a:r>
              <a:rPr lang="ru-RU" sz="2400" dirty="0"/>
              <a:t> </a:t>
            </a:r>
            <a:r>
              <a:rPr lang="ru-RU" sz="2400" dirty="0" err="1"/>
              <a:t>CPython</a:t>
            </a:r>
            <a:r>
              <a:rPr lang="ru-RU" sz="2400" dirty="0"/>
              <a:t> поддерживается опция командной строки -R, которая активирует на старте случайный выбор начального значения (англ. </a:t>
            </a:r>
            <a:r>
              <a:rPr lang="ru-RU" sz="2400" dirty="0" err="1"/>
              <a:t>seed</a:t>
            </a:r>
            <a:r>
              <a:rPr lang="ru-RU" sz="2400" dirty="0"/>
              <a:t>), которое затем используется для вычисления </a:t>
            </a:r>
            <a:r>
              <a:rPr lang="ru-RU" sz="2400" dirty="0" err="1"/>
              <a:t>хеш</a:t>
            </a:r>
            <a:r>
              <a:rPr lang="ru-RU" sz="2400" dirty="0"/>
              <a:t>-значений от строк и массивов байт. 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1816012" y="2464523"/>
            <a:ext cx="981328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/>
              <a:t>Разработчики предпочли метод открытой адресации методу цепочек ввиду того, что он позволяет значительно сэкономить память на хранении указателей, которые используются в хеш-таблицах с цепочками. </a:t>
            </a:r>
          </a:p>
        </p:txBody>
      </p:sp>
    </p:spTree>
    <p:extLst>
      <p:ext uri="{BB962C8B-B14F-4D97-AF65-F5344CB8AC3E}">
        <p14:creationId xmlns:p14="http://schemas.microsoft.com/office/powerpoint/2010/main" val="724795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807172" y="-3127"/>
            <a:ext cx="47935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>
                <a:solidFill>
                  <a:srgbClr val="7030A0"/>
                </a:solidFill>
              </a:rPr>
              <a:t> </a:t>
            </a:r>
            <a:r>
              <a:rPr lang="ru-RU" sz="2400" b="1" dirty="0"/>
              <a:t>Криптографические хеш-функции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285947" y="374299"/>
            <a:ext cx="1177710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/>
              <a:t>В криптографии множество </a:t>
            </a:r>
            <a:r>
              <a:rPr lang="ru-RU" sz="2000" b="1" dirty="0">
                <a:latin typeface="Consolas" panose="020B0609020204030204" pitchFamily="49" charset="0"/>
              </a:rPr>
              <a:t>K</a:t>
            </a:r>
            <a:r>
              <a:rPr lang="ru-RU" sz="2000" dirty="0"/>
              <a:t> возможных ключей бесконечно, и любой блок данных является ключом (в принципе, произвольный массив байт можно рассматривать как двоичную запись некоторого числа). </a:t>
            </a:r>
          </a:p>
          <a:p>
            <a:pPr lvl="1" algn="just"/>
            <a:r>
              <a:rPr lang="ru-RU" dirty="0"/>
              <a:t>Хеш-функция h(x) называется </a:t>
            </a:r>
            <a:r>
              <a:rPr lang="ru-RU" b="1" dirty="0"/>
              <a:t>криптографической</a:t>
            </a:r>
            <a:r>
              <a:rPr lang="ru-RU" dirty="0"/>
              <a:t>, если она удовлетворяет следующим требованиям: </a:t>
            </a:r>
          </a:p>
          <a:p>
            <a:pPr marL="1200150" lvl="2" indent="-285750" algn="just">
              <a:buFont typeface="Wingdings" panose="05000000000000000000" pitchFamily="2" charset="2"/>
              <a:buChar char="Ø"/>
            </a:pPr>
            <a:r>
              <a:rPr lang="ru-RU" b="1" dirty="0"/>
              <a:t>необратимость</a:t>
            </a:r>
            <a:r>
              <a:rPr lang="ru-RU" dirty="0"/>
              <a:t>: для заданного значения хеш-функции </a:t>
            </a:r>
            <a:r>
              <a:rPr lang="ru-RU" sz="2400" b="1" dirty="0">
                <a:latin typeface="Consolas" panose="020B0609020204030204" pitchFamily="49" charset="0"/>
              </a:rPr>
              <a:t>c</a:t>
            </a:r>
            <a:r>
              <a:rPr lang="ru-RU" dirty="0"/>
              <a:t> должно быть сложно определить такой ключ </a:t>
            </a:r>
            <a:r>
              <a:rPr lang="ru-RU" sz="2400" b="1" dirty="0"/>
              <a:t>x</a:t>
            </a:r>
            <a:r>
              <a:rPr lang="ru-RU" dirty="0"/>
              <a:t>, для которого </a:t>
            </a:r>
            <a:r>
              <a:rPr lang="ru-RU" sz="2400" b="1" dirty="0">
                <a:latin typeface="Consolas" panose="020B0609020204030204" pitchFamily="49" charset="0"/>
              </a:rPr>
              <a:t>h(x) = c</a:t>
            </a:r>
            <a:r>
              <a:rPr lang="ru-RU" sz="2400" dirty="0"/>
              <a:t>; </a:t>
            </a:r>
          </a:p>
          <a:p>
            <a:pPr marL="1200150" lvl="2" indent="-285750" algn="just">
              <a:buFont typeface="Wingdings" panose="05000000000000000000" pitchFamily="2" charset="2"/>
              <a:buChar char="Ø"/>
            </a:pPr>
            <a:r>
              <a:rPr lang="ru-RU" b="1" dirty="0"/>
              <a:t>стойкость к коллизиям первого рода</a:t>
            </a:r>
            <a:r>
              <a:rPr lang="ru-RU" dirty="0"/>
              <a:t>: для заданного ключа </a:t>
            </a:r>
            <a:r>
              <a:rPr lang="ru-RU" sz="2400" b="1" dirty="0"/>
              <a:t>x</a:t>
            </a:r>
            <a:r>
              <a:rPr lang="ru-RU" dirty="0"/>
              <a:t> должно быть вычислительно невозможно подобрать другой ключ </a:t>
            </a:r>
            <a:r>
              <a:rPr lang="ru-RU" sz="2400" b="1" dirty="0"/>
              <a:t>y</a:t>
            </a:r>
            <a:r>
              <a:rPr lang="ru-RU" sz="2400" dirty="0"/>
              <a:t>,</a:t>
            </a:r>
            <a:r>
              <a:rPr lang="ru-RU" dirty="0"/>
              <a:t> для которого </a:t>
            </a:r>
            <a:r>
              <a:rPr lang="ru-RU" sz="2400" b="1" dirty="0"/>
              <a:t>h(x) = h(y)</a:t>
            </a:r>
            <a:r>
              <a:rPr lang="ru-RU" b="1" dirty="0"/>
              <a:t>; 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ru-RU" b="1" dirty="0"/>
              <a:t>стойкость к коллизиям второго рода</a:t>
            </a:r>
            <a:r>
              <a:rPr lang="ru-RU" dirty="0"/>
              <a:t>: должно быть вычислительно невозможно подобрать пару ключей </a:t>
            </a:r>
            <a:r>
              <a:rPr lang="ru-RU" sz="2400" b="1" dirty="0">
                <a:latin typeface="Consolas" panose="020B0609020204030204" pitchFamily="49" charset="0"/>
              </a:rPr>
              <a:t>x</a:t>
            </a:r>
            <a:r>
              <a:rPr lang="ru-RU" sz="2400" dirty="0">
                <a:latin typeface="Consolas" panose="020B0609020204030204" pitchFamily="49" charset="0"/>
              </a:rPr>
              <a:t> </a:t>
            </a:r>
            <a:r>
              <a:rPr lang="ru-RU" dirty="0"/>
              <a:t>и</a:t>
            </a:r>
            <a:r>
              <a:rPr lang="ru-RU" sz="2400" dirty="0">
                <a:latin typeface="Consolas" panose="020B0609020204030204" pitchFamily="49" charset="0"/>
              </a:rPr>
              <a:t> </a:t>
            </a:r>
            <a:r>
              <a:rPr lang="ru-RU" sz="2400" b="1" dirty="0">
                <a:latin typeface="Consolas" panose="020B0609020204030204" pitchFamily="49" charset="0"/>
              </a:rPr>
              <a:t>y</a:t>
            </a:r>
            <a:r>
              <a:rPr lang="ru-RU" dirty="0"/>
              <a:t>, имеющих одинаковый </a:t>
            </a:r>
            <a:r>
              <a:rPr lang="ru-RU" dirty="0" err="1"/>
              <a:t>хеш</a:t>
            </a:r>
            <a:r>
              <a:rPr lang="ru-RU" dirty="0"/>
              <a:t>. </a:t>
            </a:r>
          </a:p>
          <a:p>
            <a:pPr algn="just"/>
            <a:r>
              <a:rPr lang="ru-RU" dirty="0"/>
              <a:t>Криптографические хеш-функции обычно не используются в хеш-таблицах, потому что они сравнительно медленно вычисляются и имеют большое множество значений. Зато такие хеш-функции широко применяются в системах контроля версий, системах электронной подписи, во многих системах передачи данных для контроля целостности.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820133" y="4435382"/>
            <a:ext cx="11085921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/>
              <a:t>Примерами </a:t>
            </a:r>
            <a:r>
              <a:rPr lang="ru-RU" sz="1400" dirty="0">
                <a:solidFill>
                  <a:srgbClr val="7030A0"/>
                </a:solidFill>
              </a:rPr>
              <a:t>криптографических хеш-функций </a:t>
            </a:r>
            <a:r>
              <a:rPr lang="ru-RU" sz="1400" dirty="0"/>
              <a:t>являются алгоритмы </a:t>
            </a:r>
            <a:r>
              <a:rPr lang="ru-RU" sz="1400" dirty="0">
                <a:solidFill>
                  <a:srgbClr val="7030A0"/>
                </a:solidFill>
              </a:rPr>
              <a:t>MD5, SHA-1, SHA-256. </a:t>
            </a:r>
          </a:p>
          <a:p>
            <a:pPr algn="just"/>
            <a:r>
              <a:rPr lang="ru-RU" sz="1400" dirty="0"/>
              <a:t>Так, метод SHA-1 ставит в соответствие произвольному входному сообщению некоторую 20-байтную величину, т. е. результат вычисления SHA-1 принимает одно из 2</a:t>
            </a:r>
            <a:r>
              <a:rPr lang="ru-RU" sz="1400" baseline="30000" dirty="0"/>
              <a:t>160 </a:t>
            </a:r>
            <a:r>
              <a:rPr lang="ru-RU" sz="1400" dirty="0"/>
              <a:t>различных значений. </a:t>
            </a:r>
          </a:p>
          <a:p>
            <a:r>
              <a:rPr lang="ru-RU" sz="1400" dirty="0"/>
              <a:t>Пример вычисления SHA-1 от ASCII-строки, где результат записан в шестнадцатеричной системе счисления: </a:t>
            </a:r>
          </a:p>
          <a:p>
            <a:r>
              <a:rPr lang="ru-RU" sz="1400" dirty="0">
                <a:solidFill>
                  <a:srgbClr val="7030A0"/>
                </a:solidFill>
              </a:rPr>
              <a:t>SHA-1</a:t>
            </a:r>
            <a:r>
              <a:rPr lang="ru-RU" sz="1400" dirty="0"/>
              <a:t>("</a:t>
            </a:r>
            <a:r>
              <a:rPr lang="ru-RU" sz="1400" dirty="0" err="1"/>
              <a:t>The</a:t>
            </a:r>
            <a:r>
              <a:rPr lang="ru-RU" sz="1400" dirty="0"/>
              <a:t> </a:t>
            </a:r>
            <a:r>
              <a:rPr lang="ru-RU" sz="1400" dirty="0" err="1"/>
              <a:t>quick</a:t>
            </a:r>
            <a:r>
              <a:rPr lang="ru-RU" sz="1400" dirty="0"/>
              <a:t> </a:t>
            </a:r>
            <a:r>
              <a:rPr lang="ru-RU" sz="1400" dirty="0" err="1"/>
              <a:t>brown</a:t>
            </a:r>
            <a:r>
              <a:rPr lang="ru-RU" sz="1400" dirty="0"/>
              <a:t> </a:t>
            </a:r>
            <a:r>
              <a:rPr lang="ru-RU" sz="1400" dirty="0" err="1"/>
              <a:t>fox</a:t>
            </a:r>
            <a:r>
              <a:rPr lang="ru-RU" sz="1400" dirty="0"/>
              <a:t> </a:t>
            </a:r>
            <a:r>
              <a:rPr lang="ru-RU" sz="1400" dirty="0" err="1"/>
              <a:t>jumps</a:t>
            </a:r>
            <a:r>
              <a:rPr lang="ru-RU" sz="1400" dirty="0"/>
              <a:t> </a:t>
            </a:r>
            <a:r>
              <a:rPr lang="ru-RU" sz="1400" dirty="0" err="1"/>
              <a:t>over</a:t>
            </a:r>
            <a:r>
              <a:rPr lang="ru-RU" sz="1400" dirty="0"/>
              <a:t> </a:t>
            </a:r>
            <a:r>
              <a:rPr lang="ru-RU" sz="1400" dirty="0" err="1"/>
              <a:t>the</a:t>
            </a:r>
            <a:r>
              <a:rPr lang="ru-RU" sz="1400" dirty="0"/>
              <a:t> </a:t>
            </a:r>
            <a:r>
              <a:rPr lang="ru-RU" sz="1400" dirty="0" err="1"/>
              <a:t>lazy</a:t>
            </a:r>
            <a:r>
              <a:rPr lang="ru-RU" sz="1400" dirty="0"/>
              <a:t> </a:t>
            </a:r>
            <a:r>
              <a:rPr lang="ru-RU" sz="1400" dirty="0" err="1"/>
              <a:t>dog</a:t>
            </a:r>
            <a:r>
              <a:rPr lang="ru-RU" sz="1400" dirty="0"/>
              <a:t>") = 0x2fd4e1c67a2d28fced849ee1bb76e7391b93eb12</a:t>
            </a:r>
          </a:p>
          <a:p>
            <a:endParaRPr lang="ru-RU" sz="1400" dirty="0"/>
          </a:p>
          <a:p>
            <a:pPr algn="just"/>
            <a:r>
              <a:rPr lang="ru-RU" sz="1400" dirty="0"/>
              <a:t> В настоящий момент коллизии для MD5 и SHA-1 обнаружены, поэтому методы постепенно выходят из широкого использования. </a:t>
            </a:r>
          </a:p>
          <a:p>
            <a:pPr algn="just"/>
            <a:r>
              <a:rPr lang="ru-RU" sz="1400" dirty="0"/>
              <a:t>Более новые алгоритмы семейства SHA-2 считаются существенно более стойкими к коллизиям. Тем не менее следует понимать, что коллизии есть обязательно, потому что нельзя </a:t>
            </a:r>
            <a:r>
              <a:rPr lang="ru-RU" sz="1400" dirty="0" err="1"/>
              <a:t>биективно</a:t>
            </a:r>
            <a:r>
              <a:rPr lang="ru-RU" sz="1400" dirty="0"/>
              <a:t> отобразить бесконечное множество в конечное. Вопрос только в том, насколько трудно эти коллизии отыскать. </a:t>
            </a:r>
          </a:p>
        </p:txBody>
      </p:sp>
    </p:spTree>
    <p:extLst>
      <p:ext uri="{BB962C8B-B14F-4D97-AF65-F5344CB8AC3E}">
        <p14:creationId xmlns:p14="http://schemas.microsoft.com/office/powerpoint/2010/main" val="3660437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Общие задачи в </a:t>
            </a:r>
            <a:r>
              <a:rPr lang="en-US" dirty="0" err="1"/>
              <a:t>iRunner</a:t>
            </a:r>
            <a:r>
              <a:rPr lang="en-US" dirty="0"/>
              <a:t> </a:t>
            </a:r>
            <a:r>
              <a:rPr lang="ru-RU" dirty="0"/>
              <a:t>для закрепления навыков 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174376" y="2238104"/>
            <a:ext cx="10650071" cy="90794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144E9D"/>
                </a:solidFill>
                <a:effectLst/>
                <a:latin typeface="SFMono-Regular"/>
                <a:hlinkClick r:id="rId2"/>
              </a:rPr>
              <a:t>0.5. Хеш-таблица (разрешение коллизий метом открытой адресации)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03960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Спасибо за внимание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7794431" y="6413958"/>
            <a:ext cx="4298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©ДМА  ФПМИ Соболевская Е.П., 2022 год</a:t>
            </a:r>
          </a:p>
        </p:txBody>
      </p:sp>
    </p:spTree>
    <p:extLst>
      <p:ext uri="{BB962C8B-B14F-4D97-AF65-F5344CB8AC3E}">
        <p14:creationId xmlns:p14="http://schemas.microsoft.com/office/powerpoint/2010/main" val="3665970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4043727" y="3007030"/>
            <a:ext cx="74650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является вполне годной для практики хеш-функцией и часто применяется</a:t>
            </a:r>
            <a:r>
              <a:rPr lang="en-US" dirty="0"/>
              <a:t>;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4081896" y="253092"/>
            <a:ext cx="746501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любая пара различных ключей будет давать коллизию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ru-RU" dirty="0"/>
              <a:t>такая хеш-функция бесполезна несмотря на то, что она простая и быстро вычисляется</a:t>
            </a:r>
            <a:r>
              <a:rPr lang="en-US" dirty="0"/>
              <a:t>;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4081896" y="1611969"/>
            <a:ext cx="74650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не может быть использована как хеш-функция, потому что хеш-функция обязана для равных ключей возвращать одинаковые значения</a:t>
            </a:r>
            <a:r>
              <a:rPr lang="en-US" dirty="0"/>
              <a:t>;</a:t>
            </a:r>
            <a:r>
              <a:rPr lang="ru-RU" dirty="0"/>
              <a:t> 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612668" y="2137376"/>
            <a:ext cx="343105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400" dirty="0"/>
              <a:t>всякий раз возвращает случайное число от 0 до M − 1 включительно, выбранное равновероятно независимо от x</a:t>
            </a:r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335604" y="1426514"/>
            <a:ext cx="114773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/>
          <p:nvPr/>
        </p:nvCxnSpPr>
        <p:spPr>
          <a:xfrm flipV="1">
            <a:off x="199107" y="2914761"/>
            <a:ext cx="11575697" cy="165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Прямоугольник 12"/>
          <p:cNvSpPr/>
          <p:nvPr/>
        </p:nvSpPr>
        <p:spPr>
          <a:xfrm>
            <a:off x="711738" y="4007705"/>
            <a:ext cx="296430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/>
              <a:t>возвращает остаток от деления ключа x на M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4043727" y="4628487"/>
            <a:ext cx="746501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в качестве </a:t>
            </a:r>
            <a:r>
              <a:rPr lang="ru-RU" i="1" dirty="0"/>
              <a:t>М</a:t>
            </a:r>
            <a:r>
              <a:rPr lang="ru-RU" dirty="0"/>
              <a:t>  предпочтителен выбор простого числа, далеко отстоящего от степени 2</a:t>
            </a:r>
            <a:r>
              <a:rPr lang="en-US" dirty="0"/>
              <a:t>;</a:t>
            </a:r>
            <a:endParaRPr lang="ru-RU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4043727" y="3610411"/>
            <a:ext cx="746501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если ключи возникают, как десятичные числа, то нежелательно выбирать в качестве </a:t>
            </a:r>
            <a:r>
              <a:rPr lang="en-US" i="1" dirty="0"/>
              <a:t>M</a:t>
            </a:r>
            <a:r>
              <a:rPr lang="en-US" dirty="0"/>
              <a:t> </a:t>
            </a:r>
            <a:r>
              <a:rPr lang="ru-RU" dirty="0"/>
              <a:t>степень 10</a:t>
            </a:r>
            <a:r>
              <a:rPr lang="en-US" dirty="0"/>
              <a:t> </a:t>
            </a:r>
            <a:r>
              <a:rPr lang="en-US" sz="1200" dirty="0"/>
              <a:t>(</a:t>
            </a:r>
            <a:r>
              <a:rPr lang="ru-RU" sz="1200" dirty="0"/>
              <a:t>т.к. в этом случае окажется, что часть цифр числа уже полностью определяют </a:t>
            </a:r>
            <a:r>
              <a:rPr lang="ru-RU" sz="1200" dirty="0" err="1"/>
              <a:t>хеш</a:t>
            </a:r>
            <a:r>
              <a:rPr lang="ru-RU" sz="1200" dirty="0"/>
              <a:t>-значение)</a:t>
            </a:r>
            <a:r>
              <a:rPr lang="en-US" dirty="0"/>
              <a:t>;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612668" y="3052115"/>
            <a:ext cx="2149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деление с остатком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 flipV="1">
            <a:off x="369341" y="5310400"/>
            <a:ext cx="11575697" cy="165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12668" y="5355485"/>
            <a:ext cx="1356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умножение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Объект 14"/>
              <p:cNvSpPr txBox="1"/>
              <p:nvPr/>
            </p:nvSpPr>
            <p:spPr>
              <a:xfrm>
                <a:off x="612775" y="1581150"/>
                <a:ext cx="1951038" cy="411163"/>
              </a:xfrm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BY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𝒉</m:t>
                      </m:r>
                      <m:d>
                        <m:dPr>
                          <m:ctrlPr>
                            <a:rPr lang="ru-BY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BY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ru-BY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BY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𝒓𝒂𝒏𝒅</m:t>
                      </m:r>
                      <m:d>
                        <m:dPr>
                          <m:ctrlPr>
                            <a:rPr lang="ru-BY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BY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e>
                      </m:d>
                    </m:oMath>
                  </m:oMathPara>
                </a14:m>
                <a:endParaRPr lang="ru-BY" b="1" dirty="0"/>
              </a:p>
            </p:txBody>
          </p:sp>
        </mc:Choice>
        <mc:Fallback xmlns="">
          <p:sp>
            <p:nvSpPr>
              <p:cNvPr id="15" name="Объект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775" y="1581150"/>
                <a:ext cx="1951038" cy="4111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Объект 19"/>
              <p:cNvSpPr txBox="1"/>
              <p:nvPr/>
            </p:nvSpPr>
            <p:spPr>
              <a:xfrm>
                <a:off x="711200" y="3556000"/>
                <a:ext cx="1779588" cy="393700"/>
              </a:xfrm>
              <a:prstGeom prst="rect">
                <a:avLst/>
              </a:prstGeom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BY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𝒉</m:t>
                      </m:r>
                      <m:d>
                        <m:dPr>
                          <m:ctrlPr>
                            <a:rPr lang="ru-BY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BY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ru-BY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BY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func>
                        <m:funcPr>
                          <m:ctrlPr>
                            <a:rPr lang="ru-BY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ru-BY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𝐦𝐨𝐝</m:t>
                          </m:r>
                        </m:fName>
                        <m:e>
                          <m:r>
                            <a:rPr lang="ru-BY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e>
                      </m:func>
                    </m:oMath>
                  </m:oMathPara>
                </a14:m>
                <a:endParaRPr lang="ru-BY" b="1" dirty="0"/>
              </a:p>
            </p:txBody>
          </p:sp>
        </mc:Choice>
        <mc:Fallback xmlns="">
          <p:sp>
            <p:nvSpPr>
              <p:cNvPr id="20" name="Объект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200" y="3556000"/>
                <a:ext cx="1779588" cy="3937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Объект 20"/>
              <p:cNvSpPr txBox="1"/>
              <p:nvPr/>
            </p:nvSpPr>
            <p:spPr>
              <a:xfrm>
                <a:off x="711200" y="5724817"/>
                <a:ext cx="2503340" cy="465878"/>
              </a:xfrm>
              <a:prstGeom prst="rect">
                <a:avLst/>
              </a:prstGeom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BY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𝒉</m:t>
                      </m:r>
                      <m:d>
                        <m:dPr>
                          <m:ctrlPr>
                            <a:rPr lang="ru-BY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BY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ru-BY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⌊"/>
                          <m:endChr m:val="⌋"/>
                          <m:ctrlPr>
                            <a:rPr lang="ru-BY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BY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  <m:r>
                            <a:rPr lang="ru-BY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d>
                            <m:dPr>
                              <m:ctrlPr>
                                <a:rPr lang="ru-BY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BY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ru-BY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ru-BY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  <m:func>
                                <m:funcPr>
                                  <m:ctrlPr>
                                    <a:rPr lang="ru-BY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ru-BY" b="1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𝐦𝐨𝐝</m:t>
                                  </m:r>
                                </m:fName>
                                <m:e>
                                  <m:r>
                                    <a:rPr lang="ru-BY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func>
                            </m:e>
                          </m:d>
                        </m:e>
                      </m:d>
                    </m:oMath>
                  </m:oMathPara>
                </a14:m>
                <a:endParaRPr lang="ru-BY" b="1" dirty="0"/>
              </a:p>
            </p:txBody>
          </p:sp>
        </mc:Choice>
        <mc:Fallback xmlns="">
          <p:sp>
            <p:nvSpPr>
              <p:cNvPr id="21" name="Объект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200" y="5724817"/>
                <a:ext cx="2503340" cy="46587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Объект 21"/>
              <p:cNvSpPr txBox="1"/>
              <p:nvPr/>
            </p:nvSpPr>
            <p:spPr>
              <a:xfrm>
                <a:off x="612775" y="304800"/>
                <a:ext cx="1096963" cy="454025"/>
              </a:xfrm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BY" b="1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𝒉</m:t>
                      </m:r>
                      <m:r>
                        <a:rPr lang="ru-BY" b="1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BY" b="1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ru-BY" b="1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)≡</m:t>
                      </m:r>
                      <m:r>
                        <a:rPr lang="ru-BY" b="1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ru-BY" b="1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2" name="Объект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775" y="304800"/>
                <a:ext cx="1096963" cy="45402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Группа 30">
            <a:extLst>
              <a:ext uri="{FF2B5EF4-FFF2-40B4-BE49-F238E27FC236}">
                <a16:creationId xmlns:a16="http://schemas.microsoft.com/office/drawing/2014/main" id="{CC5DAD9E-2DFB-4AF9-A541-FF7D5CD82CBA}"/>
              </a:ext>
            </a:extLst>
          </p:cNvPr>
          <p:cNvGrpSpPr/>
          <p:nvPr/>
        </p:nvGrpSpPr>
        <p:grpSpPr>
          <a:xfrm>
            <a:off x="711738" y="6054435"/>
            <a:ext cx="2900115" cy="369332"/>
            <a:chOff x="711738" y="6054435"/>
            <a:chExt cx="2900115" cy="369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Прямоугольник 22"/>
                <p:cNvSpPr/>
                <p:nvPr/>
              </p:nvSpPr>
              <p:spPr>
                <a:xfrm>
                  <a:off x="711738" y="6054435"/>
                  <a:ext cx="2812557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ru-RU" dirty="0"/>
                    <a:t> </a:t>
                  </a:r>
                  <a14:m>
                    <m:oMath xmlns:m="http://schemas.openxmlformats.org/officeDocument/2006/math">
                      <m:r>
                        <a:rPr lang="ru-RU" sz="12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ru-RU" sz="1200" i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ru-RU" sz="12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m:rPr>
                          <m:sty m:val="p"/>
                        </m:rPr>
                        <a:rPr lang="ru-RU" sz="1200" i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m:rPr>
                          <m:nor/>
                        </m:rPr>
                        <a:rPr lang="ru-RU" sz="1200" i="1">
                          <a:latin typeface="Cambria Math" panose="02040503050406030204" pitchFamily="18" charset="0"/>
                        </a:rPr>
                        <m:t> </m:t>
                      </m:r>
                      <m:r>
                        <a:rPr lang="ru-RU" sz="1200" i="0">
                          <a:latin typeface="Cambria Math" panose="02040503050406030204" pitchFamily="18" charset="0"/>
                        </a:rPr>
                        <m:t>1</m:t>
                      </m:r>
                    </m:oMath>
                  </a14:m>
                  <a:endParaRPr lang="ru-RU" sz="1200" dirty="0"/>
                </a:p>
              </p:txBody>
            </p:sp>
          </mc:Choice>
          <mc:Fallback xmlns="">
            <p:sp>
              <p:nvSpPr>
                <p:cNvPr id="23" name="Прямоугольник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1738" y="6054435"/>
                  <a:ext cx="2812557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1582354" y="6054435"/>
                  <a:ext cx="202949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ru-RU" dirty="0"/>
                    <a:t>- </a:t>
                  </a:r>
                  <a:r>
                    <a:rPr lang="ru-RU" sz="1200" dirty="0"/>
                    <a:t>дробная часть числа </a:t>
                  </a:r>
                  <a14:m>
                    <m:oMath xmlns:m="http://schemas.openxmlformats.org/officeDocument/2006/math">
                      <m:r>
                        <a:rPr lang="ru-RU" sz="12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ru-RU" sz="120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ru-RU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a14:m>
                  <a:r>
                    <a:rPr lang="ru-RU" sz="1200" dirty="0"/>
                    <a:t> </a:t>
                  </a:r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82354" y="6054435"/>
                  <a:ext cx="2029499" cy="369332"/>
                </a:xfrm>
                <a:prstGeom prst="rect">
                  <a:avLst/>
                </a:prstGeom>
                <a:blipFill>
                  <a:blip r:embed="rId8"/>
                  <a:stretch>
                    <a:fillRect l="-2711" t="-8197" b="-24590"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5" name="Прямоугольник 24"/>
          <p:cNvSpPr/>
          <p:nvPr/>
        </p:nvSpPr>
        <p:spPr>
          <a:xfrm>
            <a:off x="4048992" y="5428162"/>
            <a:ext cx="74650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в качестве </a:t>
            </a:r>
            <a:r>
              <a:rPr lang="ru-RU" i="1" dirty="0"/>
              <a:t>М </a:t>
            </a:r>
            <a:r>
              <a:rPr lang="ru-RU" dirty="0"/>
              <a:t>выбирают степень 2</a:t>
            </a:r>
            <a:r>
              <a:rPr lang="en-US" dirty="0"/>
              <a:t>;</a:t>
            </a:r>
            <a:endParaRPr lang="ru-RU" dirty="0"/>
          </a:p>
        </p:txBody>
      </p:sp>
      <p:sp>
        <p:nvSpPr>
          <p:cNvPr id="26" name="Прямоугольник 25"/>
          <p:cNvSpPr/>
          <p:nvPr/>
        </p:nvSpPr>
        <p:spPr>
          <a:xfrm>
            <a:off x="4048992" y="5784312"/>
            <a:ext cx="746501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утверждают, что наиболее удачное значение константы </a:t>
            </a:r>
            <a:r>
              <a:rPr lang="en-US" i="1" dirty="0"/>
              <a:t>A</a:t>
            </a:r>
            <a:r>
              <a:rPr lang="ru-RU" dirty="0"/>
              <a:t> = 0,6180339887 (золотое сечение)</a:t>
            </a:r>
            <a:r>
              <a:rPr lang="en-US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35495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2" grpId="0"/>
      <p:bldP spid="14" grpId="0"/>
      <p:bldP spid="25" grpId="0"/>
      <p:bldP spid="2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3432" y="162401"/>
            <a:ext cx="58341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/>
              <a:t>Велика ли вероятность коллизий?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-4634" y="646954"/>
                <a:ext cx="8726999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ru-RU" sz="2000" dirty="0"/>
                  <a:t>Пусть </a:t>
                </a:r>
                <a:r>
                  <a:rPr lang="en-US" sz="2000" dirty="0"/>
                  <a:t> </a:t>
                </a:r>
                <a:r>
                  <a:rPr lang="ru-RU" sz="2000" dirty="0"/>
                  <a:t>осуществляется хеширование для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ru-RU" sz="2000" b="1" dirty="0"/>
                  <a:t> </a:t>
                </a:r>
                <a:r>
                  <a:rPr lang="ru-RU" sz="2000" dirty="0"/>
                  <a:t>различных ключей, т.е. мы </a:t>
                </a:r>
                <a:r>
                  <a:rPr lang="ru-RU" sz="2000" b="1" dirty="0"/>
                  <a:t>строим вектор </a:t>
                </a:r>
                <a:r>
                  <a:rPr lang="ru-RU" sz="2000" dirty="0"/>
                  <a:t>длины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ru-RU" sz="2000" dirty="0"/>
                  <a:t>, где назначаем каждому элементу одно из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𝑴</m:t>
                    </m:r>
                  </m:oMath>
                </a14:m>
                <a:r>
                  <a:rPr lang="en-US" sz="2000" dirty="0"/>
                  <a:t> </a:t>
                </a:r>
                <a:r>
                  <a:rPr lang="ru-RU" sz="2000" dirty="0"/>
                  <a:t>значений</a:t>
                </a:r>
                <a:r>
                  <a:rPr lang="en-US" sz="2000" dirty="0"/>
                  <a:t> </a:t>
                </a:r>
                <a:r>
                  <a:rPr lang="ru-RU" sz="2000" dirty="0"/>
                  <a:t>(</a:t>
                </a:r>
                <a:r>
                  <a:rPr lang="ru-RU" sz="1600" dirty="0"/>
                  <a:t>предположим, что </a:t>
                </a:r>
                <a:r>
                  <a:rPr lang="ru-RU" sz="1600" dirty="0" err="1"/>
                  <a:t>хеш</a:t>
                </a:r>
                <a:r>
                  <a:rPr lang="ru-RU" sz="1600" dirty="0"/>
                  <a:t>-значения независимы и распределены идеально равномерно от 0 до </a:t>
                </a:r>
                <a14:m>
                  <m:oMath xmlns:m="http://schemas.openxmlformats.org/officeDocument/2006/math">
                    <m:r>
                      <a:rPr lang="ru-RU" sz="1600" b="1" i="1" dirty="0" smtClean="0">
                        <a:latin typeface="Cambria Math" panose="02040503050406030204" pitchFamily="18" charset="0"/>
                      </a:rPr>
                      <m:t>𝑴</m:t>
                    </m:r>
                    <m:r>
                      <a:rPr lang="ru-RU" sz="1600" i="1" dirty="0">
                        <a:latin typeface="Cambria Math" panose="02040503050406030204" pitchFamily="18" charset="0"/>
                      </a:rPr>
                      <m:t> − 1</m:t>
                    </m:r>
                  </m:oMath>
                </a14:m>
                <a:r>
                  <a:rPr lang="ru-RU" sz="2000" dirty="0"/>
                  <a:t>).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634" y="646954"/>
                <a:ext cx="8726999" cy="1323439"/>
              </a:xfrm>
              <a:prstGeom prst="rect">
                <a:avLst/>
              </a:prstGeom>
              <a:blipFill>
                <a:blip r:embed="rId2"/>
                <a:stretch>
                  <a:fillRect l="-698" t="-2304" r="-768" b="-7373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3227307"/>
              </p:ext>
            </p:extLst>
          </p:nvPr>
        </p:nvGraphicFramePr>
        <p:xfrm>
          <a:off x="9153427" y="835392"/>
          <a:ext cx="3038575" cy="9167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96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61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73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96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18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401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8649">
                <a:tc>
                  <a:txBody>
                    <a:bodyPr/>
                    <a:lstStyle/>
                    <a:p>
                      <a:r>
                        <a:rPr lang="ru-RU" sz="1000" i="1" dirty="0">
                          <a:solidFill>
                            <a:schemeClr val="tx1"/>
                          </a:solidFill>
                        </a:rPr>
                        <a:t>0-й</a:t>
                      </a:r>
                    </a:p>
                    <a:p>
                      <a:r>
                        <a:rPr lang="ru-RU" sz="1000" i="1" dirty="0">
                          <a:solidFill>
                            <a:schemeClr val="tx1"/>
                          </a:solidFill>
                        </a:rPr>
                        <a:t>ключ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000" i="1" dirty="0">
                          <a:solidFill>
                            <a:schemeClr val="tx1"/>
                          </a:solidFill>
                        </a:rPr>
                        <a:t>1-й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i="1" dirty="0">
                          <a:solidFill>
                            <a:schemeClr val="tx1"/>
                          </a:solidFill>
                        </a:rPr>
                        <a:t>ключ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000" i="1" dirty="0">
                          <a:solidFill>
                            <a:schemeClr val="tx1"/>
                          </a:solidFill>
                        </a:rPr>
                        <a:t>2-й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i="1" dirty="0">
                          <a:solidFill>
                            <a:schemeClr val="tx1"/>
                          </a:solidFill>
                        </a:rPr>
                        <a:t>ключ</a:t>
                      </a:r>
                    </a:p>
                    <a:p>
                      <a:endParaRPr lang="ru-RU" sz="100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000" i="1" dirty="0">
                          <a:solidFill>
                            <a:schemeClr val="tx1"/>
                          </a:solidFill>
                        </a:rPr>
                        <a:t>3-й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i="1" dirty="0">
                          <a:solidFill>
                            <a:schemeClr val="tx1"/>
                          </a:solidFill>
                        </a:rPr>
                        <a:t>ключ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000" i="1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000" i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1000" i="1" dirty="0">
                          <a:solidFill>
                            <a:schemeClr val="tx1"/>
                          </a:solidFill>
                        </a:rPr>
                        <a:t>n-1</a:t>
                      </a:r>
                      <a:r>
                        <a:rPr lang="ru-RU" sz="1000" i="1" dirty="0">
                          <a:solidFill>
                            <a:schemeClr val="tx1"/>
                          </a:solidFill>
                        </a:rPr>
                        <a:t>)-й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i="1" dirty="0">
                          <a:solidFill>
                            <a:schemeClr val="tx1"/>
                          </a:solidFill>
                        </a:rPr>
                        <a:t>ключ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076"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0" y="1942958"/>
                <a:ext cx="652334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/>
                  <a:t>Число векторов длины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ru-RU" dirty="0"/>
                  <a:t>, которые могут</a:t>
                </a:r>
                <a:r>
                  <a:rPr lang="en-US" dirty="0"/>
                  <a:t> </a:t>
                </a:r>
                <a:r>
                  <a:rPr lang="ru-RU" dirty="0"/>
                  <a:t>быть при этом сгенерированы:</a:t>
                </a:r>
                <a:endParaRPr lang="ru-RU" baseline="300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942958"/>
                <a:ext cx="6523348" cy="646331"/>
              </a:xfrm>
              <a:prstGeom prst="rect">
                <a:avLst/>
              </a:prstGeom>
              <a:blipFill>
                <a:blip r:embed="rId3"/>
                <a:stretch>
                  <a:fillRect l="-748" t="-5660" b="-14151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-4633" y="2728307"/>
                <a:ext cx="638658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/>
                  <a:t>Число векторов длины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ru-RU" dirty="0"/>
                  <a:t>, которые могут</a:t>
                </a:r>
                <a:r>
                  <a:rPr lang="en-US" dirty="0"/>
                  <a:t> </a:t>
                </a:r>
                <a:r>
                  <a:rPr lang="ru-RU" dirty="0"/>
                  <a:t>быть при этом сгенерированы и в которых элементы не повторяются:</a:t>
                </a:r>
                <a:endParaRPr lang="ru-RU" baseline="300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633" y="2728307"/>
                <a:ext cx="6386580" cy="646331"/>
              </a:xfrm>
              <a:prstGeom prst="rect">
                <a:avLst/>
              </a:prstGeom>
              <a:blipFill>
                <a:blip r:embed="rId4"/>
                <a:stretch>
                  <a:fillRect l="-763" t="-5660" b="-14151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Объект 6"/>
              <p:cNvSpPr txBox="1"/>
              <p:nvPr/>
            </p:nvSpPr>
            <p:spPr>
              <a:xfrm>
                <a:off x="6732997" y="2588138"/>
                <a:ext cx="5213022" cy="74607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⋅…⋅</m:t>
                      </m:r>
                      <m:d>
                        <m:dPr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BY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ru-BY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d>
                            <m:dPr>
                              <m:ctrlP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BY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ru-BY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ru-BY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ru-BY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7" name="Объект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2997" y="2588138"/>
                <a:ext cx="5213022" cy="74607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Прямоугольник 8"/>
          <p:cNvSpPr/>
          <p:nvPr/>
        </p:nvSpPr>
        <p:spPr>
          <a:xfrm>
            <a:off x="-4634" y="3643831"/>
            <a:ext cx="596222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Вероятность того, что все элементы сгенерированного вектора различны, т.е. </a:t>
            </a:r>
            <a:r>
              <a:rPr lang="ru-RU" b="1" dirty="0"/>
              <a:t>нет коллизий</a:t>
            </a:r>
            <a:r>
              <a:rPr lang="ru-RU" dirty="0"/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Прямоугольник 10"/>
              <p:cNvSpPr/>
              <p:nvPr/>
            </p:nvSpPr>
            <p:spPr>
              <a:xfrm>
                <a:off x="56295" y="5195859"/>
                <a:ext cx="414914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ru-RU" dirty="0"/>
                  <a:t>Вероятность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того, что </a:t>
                </a:r>
                <a:r>
                  <a:rPr lang="ru-RU" b="1" dirty="0"/>
                  <a:t>будут коллизии</a:t>
                </a:r>
                <a:r>
                  <a:rPr lang="ru-RU" dirty="0"/>
                  <a:t>:</a:t>
                </a:r>
              </a:p>
            </p:txBody>
          </p:sp>
        </mc:Choice>
        <mc:Fallback xmlns="">
          <p:sp>
            <p:nvSpPr>
              <p:cNvPr id="11" name="Прямоугольник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95" y="5195859"/>
                <a:ext cx="4149149" cy="369332"/>
              </a:xfrm>
              <a:prstGeom prst="rect">
                <a:avLst/>
              </a:prstGeom>
              <a:blipFill>
                <a:blip r:embed="rId6"/>
                <a:stretch>
                  <a:fillRect l="-1175" t="-8197" r="-881" b="-24590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Прямоугольник 17"/>
              <p:cNvSpPr/>
              <p:nvPr/>
            </p:nvSpPr>
            <p:spPr>
              <a:xfrm>
                <a:off x="6732997" y="2053607"/>
                <a:ext cx="64071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b="0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ru-RU" b="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8" name="Прямоугольник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2997" y="2053607"/>
                <a:ext cx="64071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0216955" y="158974"/>
                <a:ext cx="197041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000" dirty="0"/>
                  <a:t>каждый элемент может принять </a:t>
                </a:r>
              </a:p>
              <a:p>
                <a:r>
                  <a:rPr lang="ru-RU" sz="1000" dirty="0"/>
                  <a:t>одно из </a:t>
                </a:r>
                <a14:m>
                  <m:oMath xmlns:m="http://schemas.openxmlformats.org/officeDocument/2006/math">
                    <m:r>
                      <a:rPr lang="en-US" sz="1000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1000" dirty="0"/>
                  <a:t> </a:t>
                </a:r>
                <a:r>
                  <a:rPr lang="ru-RU" sz="1000" dirty="0"/>
                  <a:t>значений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6955" y="158974"/>
                <a:ext cx="1970411" cy="400110"/>
              </a:xfrm>
              <a:prstGeom prst="rect">
                <a:avLst/>
              </a:prstGeom>
              <a:blipFill>
                <a:blip r:embed="rId8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Прямая соединительная линия 20"/>
          <p:cNvCxnSpPr>
            <a:cxnSpLocks/>
          </p:cNvCxnSpPr>
          <p:nvPr/>
        </p:nvCxnSpPr>
        <p:spPr>
          <a:xfrm>
            <a:off x="-4634" y="1959699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>
            <a:cxnSpLocks/>
          </p:cNvCxnSpPr>
          <p:nvPr/>
        </p:nvCxnSpPr>
        <p:spPr>
          <a:xfrm>
            <a:off x="74612" y="3419002"/>
            <a:ext cx="121173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>
            <a:cxnSpLocks/>
          </p:cNvCxnSpPr>
          <p:nvPr/>
        </p:nvCxnSpPr>
        <p:spPr>
          <a:xfrm>
            <a:off x="0" y="2575707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392EEA5D-A448-496B-9F00-99ACB11112A5}"/>
              </a:ext>
            </a:extLst>
          </p:cNvPr>
          <p:cNvCxnSpPr>
            <a:cxnSpLocks/>
          </p:cNvCxnSpPr>
          <p:nvPr/>
        </p:nvCxnSpPr>
        <p:spPr>
          <a:xfrm>
            <a:off x="-4634" y="4793511"/>
            <a:ext cx="12192000" cy="14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CF4F2DD-53D3-C283-CCAA-C141C860B43F}"/>
                  </a:ext>
                </a:extLst>
              </p:cNvPr>
              <p:cNvSpPr txBox="1"/>
              <p:nvPr/>
            </p:nvSpPr>
            <p:spPr>
              <a:xfrm>
                <a:off x="6732997" y="4878305"/>
                <a:ext cx="3026003" cy="6501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1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BY" sz="1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1−</m:t>
                      </m:r>
                      <m:f>
                        <m:fPr>
                          <m:ctrlPr>
                            <a:rPr lang="ru-BY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BY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ru-BY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d>
                            <m:dPr>
                              <m:ctrlPr>
                                <a:rPr lang="ru-BY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BY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ru-BY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ru-BY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ru-BY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!</m:t>
                          </m:r>
                          <m:r>
                            <a:rPr lang="ru-BY" sz="1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sSup>
                            <m:sSupPr>
                              <m:ctrlPr>
                                <a:rPr lang="ru-BY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BY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p>
                              <m:r>
                                <a:rPr lang="ru-BY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CF4F2DD-53D3-C283-CCAA-C141C860B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2997" y="4878305"/>
                <a:ext cx="3026003" cy="65011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A04E6E4-4937-59D7-22DB-955A7FD227AE}"/>
                  </a:ext>
                </a:extLst>
              </p:cNvPr>
              <p:cNvSpPr txBox="1"/>
              <p:nvPr/>
            </p:nvSpPr>
            <p:spPr>
              <a:xfrm>
                <a:off x="6732997" y="3551396"/>
                <a:ext cx="1828800" cy="6501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BY" sz="1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BY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ru-BY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d>
                            <m:dPr>
                              <m:ctrlPr>
                                <a:rPr lang="ru-BY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BY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ru-BY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ru-BY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ru-BY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!</m:t>
                          </m:r>
                          <m:r>
                            <a:rPr lang="ru-BY" sz="1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sSup>
                            <m:sSupPr>
                              <m:ctrlPr>
                                <a:rPr lang="ru-BY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BY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p>
                              <m:r>
                                <a:rPr lang="ru-BY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A04E6E4-4937-59D7-22DB-955A7FD227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2997" y="3551396"/>
                <a:ext cx="1828800" cy="65011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5583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9" grpId="0"/>
      <p:bldP spid="11" grpId="0"/>
      <p:bldP spid="18" grpId="0"/>
      <p:bldP spid="19" grpId="0"/>
      <p:bldP spid="24" grpId="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12446</TotalTime>
  <Words>6925</Words>
  <Application>Microsoft Office PowerPoint</Application>
  <PresentationFormat>Широкоэкранный</PresentationFormat>
  <Paragraphs>904</Paragraphs>
  <Slides>73</Slides>
  <Notes>5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73</vt:i4>
      </vt:variant>
    </vt:vector>
  </HeadingPairs>
  <TitlesOfParts>
    <vt:vector size="84" baseType="lpstr">
      <vt:lpstr>Arial</vt:lpstr>
      <vt:lpstr>Calibri</vt:lpstr>
      <vt:lpstr>Calibri Light</vt:lpstr>
      <vt:lpstr>Cambria Math</vt:lpstr>
      <vt:lpstr>Consolas</vt:lpstr>
      <vt:lpstr>Courier New</vt:lpstr>
      <vt:lpstr>SFMono-Regular</vt:lpstr>
      <vt:lpstr>Times New Roman</vt:lpstr>
      <vt:lpstr>Wingdings</vt:lpstr>
      <vt:lpstr>Тема Office</vt:lpstr>
      <vt:lpstr>Equation</vt:lpstr>
      <vt:lpstr>Организация поиска  Хеширование </vt:lpstr>
      <vt:lpstr>Презентация PowerPoint</vt:lpstr>
      <vt:lpstr> Абстрактный тип данных: множество (set)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Общие задачи в iRunner для закрепления навыков 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Victor Demianov</dc:creator>
  <cp:lastModifiedBy>Victor Demianov</cp:lastModifiedBy>
  <cp:revision>1315</cp:revision>
  <dcterms:created xsi:type="dcterms:W3CDTF">2020-04-14T05:04:13Z</dcterms:created>
  <dcterms:modified xsi:type="dcterms:W3CDTF">2022-11-19T15:28:16Z</dcterms:modified>
</cp:coreProperties>
</file>