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28" r:id="rId5"/>
    <p:sldId id="332" r:id="rId6"/>
    <p:sldId id="317" r:id="rId7"/>
    <p:sldId id="318" r:id="rId8"/>
    <p:sldId id="329" r:id="rId9"/>
    <p:sldId id="319" r:id="rId10"/>
    <p:sldId id="333" r:id="rId11"/>
    <p:sldId id="334" r:id="rId12"/>
    <p:sldId id="320" r:id="rId13"/>
    <p:sldId id="321" r:id="rId14"/>
    <p:sldId id="330" r:id="rId15"/>
    <p:sldId id="322" r:id="rId16"/>
    <p:sldId id="323" r:id="rId17"/>
    <p:sldId id="326" r:id="rId18"/>
    <p:sldId id="331" r:id="rId19"/>
    <p:sldId id="324" r:id="rId20"/>
    <p:sldId id="327" r:id="rId21"/>
    <p:sldId id="340" r:id="rId22"/>
    <p:sldId id="344" r:id="rId23"/>
    <p:sldId id="341" r:id="rId24"/>
    <p:sldId id="343" r:id="rId25"/>
    <p:sldId id="342" r:id="rId26"/>
    <p:sldId id="345" r:id="rId27"/>
    <p:sldId id="335" r:id="rId28"/>
    <p:sldId id="336" r:id="rId29"/>
    <p:sldId id="337" r:id="rId30"/>
    <p:sldId id="339" r:id="rId31"/>
    <p:sldId id="346" r:id="rId32"/>
    <p:sldId id="32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04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9.png"/><Relationship Id="rId7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7.png"/><Relationship Id="rId3" Type="http://schemas.openxmlformats.org/officeDocument/2006/relationships/image" Target="../media/image200.png"/><Relationship Id="rId7" Type="http://schemas.openxmlformats.org/officeDocument/2006/relationships/image" Target="../media/image180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10.png"/><Relationship Id="rId9" Type="http://schemas.openxmlformats.org/officeDocument/2006/relationships/image" Target="../media/image150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ru.wikipedia.org/wiki/%D0%9D%D0%B5%D0%BC%D0%B5%D1%86%D0%BA%D0%B8%D0%B9_%D1%8F%D0%B7%D1%8B%D0%BA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clowiki.org/wiki/%D0%90%D0%BD%D0%B3%D0%BB%D0%B8%D0%B9%D1%81%D0%BA%D0%B8%D0%B9_%D1%8F%D0%B7%D1%8B%D0%B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yclowiki.org/wiki/%D0%90%D0%BD%D0%B3%D0%BB%D0%B8%D0%B9%D1%81%D0%BA%D0%B8%D0%B9_%D1%8F%D0%B7%D1%8B%D0%B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0731" y="3025368"/>
            <a:ext cx="7012493" cy="1564562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sz="3200" b="1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+mj-ea"/>
              <a:cs typeface="+mj-cs"/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69408" y="5766562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990" y="2290227"/>
            <a:ext cx="744723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Минимальное </a:t>
            </a:r>
            <a:r>
              <a:rPr lang="ru-RU" sz="3600" b="1" dirty="0" err="1">
                <a:latin typeface="+mj-lt"/>
                <a:ea typeface="+mj-ea"/>
                <a:cs typeface="+mj-cs"/>
              </a:rPr>
              <a:t>остовное</a:t>
            </a:r>
            <a:r>
              <a:rPr lang="ru-RU" sz="3600" b="1" dirty="0">
                <a:latin typeface="+mj-lt"/>
                <a:ea typeface="+mj-ea"/>
                <a:cs typeface="+mj-cs"/>
              </a:rPr>
              <a:t> дерево (</a:t>
            </a:r>
            <a:r>
              <a:rPr lang="en-US" sz="3600" b="1" dirty="0">
                <a:latin typeface="+mj-lt"/>
                <a:ea typeface="+mj-ea"/>
                <a:cs typeface="+mj-cs"/>
              </a:rPr>
              <a:t>MST)</a:t>
            </a:r>
          </a:p>
          <a:p>
            <a:endParaRPr lang="ru-RU" sz="36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dirty="0"/>
              <a:t>(</a:t>
            </a:r>
            <a:r>
              <a:rPr lang="ru-RU" sz="3200" i="1" dirty="0"/>
              <a:t>англ</a:t>
            </a:r>
            <a:r>
              <a:rPr lang="ru-RU" sz="3200" dirty="0"/>
              <a:t>.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m</a:t>
            </a:r>
            <a:r>
              <a:rPr lang="en-US" sz="3200" dirty="0"/>
              <a:t>inimum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s</a:t>
            </a:r>
            <a:r>
              <a:rPr lang="en-US" sz="3200" dirty="0"/>
              <a:t>panning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t</a:t>
            </a:r>
            <a:r>
              <a:rPr lang="en-US" sz="3200" dirty="0"/>
              <a:t>ree)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3"/>
          <p:cNvSpPr txBox="1"/>
          <p:nvPr/>
        </p:nvSpPr>
        <p:spPr>
          <a:xfrm>
            <a:off x="7814723" y="6275936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320627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32021" y="176528"/>
            <a:ext cx="11749177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eriod" startAt="2"/>
            </a:pPr>
            <a:r>
              <a:rPr lang="ru-RU" b="1" u="sng" dirty="0"/>
              <a:t>Для определения наличия цикла с ранее выбранными в </a:t>
            </a:r>
            <a:r>
              <a:rPr lang="en-US" b="1" u="sng" dirty="0"/>
              <a:t> </a:t>
            </a:r>
            <a:r>
              <a:rPr lang="ru-RU" b="1" u="sng" dirty="0"/>
              <a:t>остов рёбрами </a:t>
            </a:r>
            <a:endParaRPr lang="en-US" b="1" u="sng" dirty="0"/>
          </a:p>
          <a:p>
            <a:pPr lvl="1" algn="just">
              <a:spcAft>
                <a:spcPts val="800"/>
              </a:spcAft>
            </a:pPr>
            <a:r>
              <a:rPr lang="ru-RU" dirty="0"/>
              <a:t>можно использовать структуру данных </a:t>
            </a:r>
            <a:r>
              <a:rPr lang="ru-RU" sz="2400" b="1" dirty="0"/>
              <a:t>система непересекающихся множеств (</a:t>
            </a:r>
            <a:r>
              <a:rPr lang="en-US" sz="2400" b="1" dirty="0"/>
              <a:t>DSU).</a:t>
            </a:r>
            <a:r>
              <a:rPr lang="ru-RU" sz="2400" b="1" dirty="0"/>
              <a:t> </a:t>
            </a:r>
          </a:p>
          <a:p>
            <a:pPr lvl="2" algn="just">
              <a:spcAft>
                <a:spcPts val="800"/>
              </a:spcAft>
            </a:pPr>
            <a:r>
              <a:rPr lang="ru-RU" dirty="0"/>
              <a:t>Одному множеству будут принадлежать вершины, которые в формируемом </a:t>
            </a:r>
            <a:r>
              <a:rPr lang="en-US" i="1" dirty="0"/>
              <a:t>MST</a:t>
            </a:r>
            <a:r>
              <a:rPr lang="en-US" dirty="0"/>
              <a:t> </a:t>
            </a:r>
            <a:r>
              <a:rPr lang="ru-RU" dirty="0"/>
              <a:t>уже соединены некоторой цепью. Изначально имеем </a:t>
            </a:r>
            <a:r>
              <a:rPr lang="en-US" i="1" dirty="0"/>
              <a:t>n</a:t>
            </a:r>
            <a:r>
              <a:rPr lang="ru-RU" dirty="0"/>
              <a:t> одноэлементных множеств (время создания – </a:t>
            </a:r>
            <a:r>
              <a:rPr lang="en-US" b="1" dirty="0"/>
              <a:t>O(n)</a:t>
            </a:r>
            <a:r>
              <a:rPr lang="en-US" dirty="0"/>
              <a:t>)</a:t>
            </a:r>
            <a:r>
              <a:rPr lang="ru-RU" dirty="0"/>
              <a:t>.    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6700731-9033-4FFB-9CD9-5F7F00087893}"/>
              </a:ext>
            </a:extLst>
          </p:cNvPr>
          <p:cNvCxnSpPr>
            <a:cxnSpLocks/>
          </p:cNvCxnSpPr>
          <p:nvPr/>
        </p:nvCxnSpPr>
        <p:spPr>
          <a:xfrm>
            <a:off x="8946888" y="2695992"/>
            <a:ext cx="523763" cy="46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624150C3-1AC2-4F89-B87D-F278CD41DFBF}"/>
              </a:ext>
            </a:extLst>
          </p:cNvPr>
          <p:cNvGrpSpPr/>
          <p:nvPr/>
        </p:nvGrpSpPr>
        <p:grpSpPr>
          <a:xfrm>
            <a:off x="8436045" y="2364992"/>
            <a:ext cx="1897003" cy="1237678"/>
            <a:chOff x="8436045" y="2364992"/>
            <a:chExt cx="1897003" cy="1237678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62785D8B-EB40-4122-8CE0-D6DFC7048542}"/>
                </a:ext>
              </a:extLst>
            </p:cNvPr>
            <p:cNvSpPr/>
            <p:nvPr/>
          </p:nvSpPr>
          <p:spPr>
            <a:xfrm>
              <a:off x="8780913" y="2463175"/>
              <a:ext cx="299876" cy="2409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0ADD005-1936-45C3-950E-A4C6FC521D8D}"/>
                </a:ext>
              </a:extLst>
            </p:cNvPr>
            <p:cNvSpPr/>
            <p:nvPr/>
          </p:nvSpPr>
          <p:spPr>
            <a:xfrm>
              <a:off x="9516720" y="2381920"/>
              <a:ext cx="299876" cy="2409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7E019D2C-E264-4308-A830-F21120E44F2B}"/>
                </a:ext>
              </a:extLst>
            </p:cNvPr>
            <p:cNvSpPr/>
            <p:nvPr/>
          </p:nvSpPr>
          <p:spPr>
            <a:xfrm>
              <a:off x="10033172" y="2785352"/>
              <a:ext cx="299876" cy="2409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72DC94-6541-456F-9959-37B2CC875D0A}"/>
                </a:ext>
              </a:extLst>
            </p:cNvPr>
            <p:cNvSpPr/>
            <p:nvPr/>
          </p:nvSpPr>
          <p:spPr>
            <a:xfrm>
              <a:off x="9410697" y="3131690"/>
              <a:ext cx="299876" cy="2409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74E862E5-BCDA-48D3-BA0E-A78841317ACC}"/>
                </a:ext>
              </a:extLst>
            </p:cNvPr>
            <p:cNvCxnSpPr>
              <a:stCxn id="2" idx="7"/>
              <a:endCxn id="6" idx="2"/>
            </p:cNvCxnSpPr>
            <p:nvPr/>
          </p:nvCxnSpPr>
          <p:spPr>
            <a:xfrm>
              <a:off x="9036873" y="2498457"/>
              <a:ext cx="479847" cy="392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F5AC5B66-9931-47FD-8059-8471533E30D4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9772679" y="2587559"/>
              <a:ext cx="304409" cy="23307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E9074C1E-69B1-4E59-A6E6-88BF3BFECB9F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9666657" y="2990991"/>
              <a:ext cx="410431" cy="17598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338DF-3B80-4421-8EFC-66D2305525B9}"/>
                </a:ext>
              </a:extLst>
            </p:cNvPr>
            <p:cNvSpPr txBox="1"/>
            <p:nvPr/>
          </p:nvSpPr>
          <p:spPr>
            <a:xfrm>
              <a:off x="9409285" y="3295997"/>
              <a:ext cx="299876" cy="30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endParaRPr lang="ru-BY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528709-7192-4E2D-BAFD-325803AD4C5E}"/>
                </a:ext>
              </a:extLst>
            </p:cNvPr>
            <p:cNvSpPr txBox="1"/>
            <p:nvPr/>
          </p:nvSpPr>
          <p:spPr>
            <a:xfrm>
              <a:off x="8436045" y="2364992"/>
              <a:ext cx="299876" cy="30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ru-BY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4D957C6-3D89-40E1-8907-B089C73DB90A}"/>
              </a:ext>
            </a:extLst>
          </p:cNvPr>
          <p:cNvSpPr txBox="1"/>
          <p:nvPr/>
        </p:nvSpPr>
        <p:spPr>
          <a:xfrm>
            <a:off x="880117" y="4086814"/>
            <a:ext cx="5831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algn="just">
              <a:spcAft>
                <a:spcPts val="800"/>
              </a:spcAft>
            </a:pPr>
            <a:r>
              <a:rPr lang="ru-RU" dirty="0"/>
              <a:t>Если </a:t>
            </a:r>
            <a:r>
              <a:rPr lang="en-US" b="1" dirty="0"/>
              <a:t>v</a:t>
            </a:r>
            <a:r>
              <a:rPr lang="ru-RU" dirty="0"/>
              <a:t> и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ru-RU" dirty="0"/>
              <a:t>принадлежат разным множествам, то добавляем ребро к </a:t>
            </a:r>
            <a:r>
              <a:rPr lang="en-US" i="1" dirty="0"/>
              <a:t>MST</a:t>
            </a:r>
            <a:r>
              <a:rPr lang="ru-RU" dirty="0"/>
              <a:t>, а множества, которым принадлежали вершины </a:t>
            </a:r>
            <a:r>
              <a:rPr lang="en-US" b="1" dirty="0"/>
              <a:t>v</a:t>
            </a:r>
            <a:r>
              <a:rPr lang="ru-RU" dirty="0"/>
              <a:t> и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ru-RU" dirty="0"/>
              <a:t>объединяем в одно множество </a:t>
            </a:r>
            <a:r>
              <a:rPr lang="en-US" dirty="0"/>
              <a:t>(</a:t>
            </a:r>
            <a:r>
              <a:rPr lang="ru-RU" dirty="0"/>
              <a:t>поиск и объединение </a:t>
            </a:r>
            <a:r>
              <a:rPr lang="en-US" dirty="0"/>
              <a:t> </a:t>
            </a:r>
            <a:r>
              <a:rPr lang="ru-RU" dirty="0"/>
              <a:t>можно выполнить  за время </a:t>
            </a:r>
            <a:r>
              <a:rPr lang="en-US" b="1" dirty="0"/>
              <a:t>O(log n)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0AC9E-3C7D-480C-BCD7-69418F6A9700}"/>
              </a:ext>
            </a:extLst>
          </p:cNvPr>
          <p:cNvSpPr txBox="1"/>
          <p:nvPr/>
        </p:nvSpPr>
        <p:spPr>
          <a:xfrm>
            <a:off x="837699" y="2377641"/>
            <a:ext cx="6211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algn="just">
              <a:spcAft>
                <a:spcPts val="800"/>
              </a:spcAft>
            </a:pPr>
            <a:r>
              <a:rPr lang="ru-RU" dirty="0"/>
              <a:t>Если вершины </a:t>
            </a:r>
            <a:r>
              <a:rPr lang="en-US" b="1" dirty="0"/>
              <a:t>v</a:t>
            </a:r>
            <a:r>
              <a:rPr lang="ru-RU" dirty="0"/>
              <a:t> и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ru-RU" dirty="0"/>
              <a:t>принадлежат одному множеству</a:t>
            </a:r>
            <a:r>
              <a:rPr lang="en-US" dirty="0"/>
              <a:t> (</a:t>
            </a:r>
            <a:r>
              <a:rPr lang="ru-RU" dirty="0"/>
              <a:t>проверка</a:t>
            </a:r>
            <a:r>
              <a:rPr lang="en-US" dirty="0"/>
              <a:t> </a:t>
            </a:r>
            <a:r>
              <a:rPr lang="ru-RU" dirty="0"/>
              <a:t>можно выполнить  за время </a:t>
            </a:r>
            <a:r>
              <a:rPr lang="en-US" b="1" dirty="0"/>
              <a:t>O(log n)</a:t>
            </a:r>
            <a:r>
              <a:rPr lang="en-US" dirty="0"/>
              <a:t>)</a:t>
            </a:r>
            <a:r>
              <a:rPr lang="ru-RU" dirty="0"/>
              <a:t>, то они в </a:t>
            </a:r>
            <a:r>
              <a:rPr lang="en-US" i="1" dirty="0"/>
              <a:t>MST</a:t>
            </a:r>
            <a:r>
              <a:rPr lang="en-US" dirty="0"/>
              <a:t> </a:t>
            </a:r>
            <a:r>
              <a:rPr lang="ru-RU" dirty="0"/>
              <a:t>соединены цепью и добавление ребра </a:t>
            </a:r>
            <a:r>
              <a:rPr lang="en-US" dirty="0"/>
              <a:t>{</a:t>
            </a:r>
            <a:r>
              <a:rPr lang="en-US" dirty="0" err="1"/>
              <a:t>v,u</a:t>
            </a:r>
            <a:r>
              <a:rPr lang="en-US" dirty="0"/>
              <a:t>} </a:t>
            </a:r>
            <a:r>
              <a:rPr lang="ru-RU" dirty="0"/>
              <a:t> приведёт к циклу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C6021-CD40-47DF-B757-0B29EDE5B204}"/>
              </a:ext>
            </a:extLst>
          </p:cNvPr>
          <p:cNvSpPr txBox="1"/>
          <p:nvPr/>
        </p:nvSpPr>
        <p:spPr>
          <a:xfrm>
            <a:off x="670093" y="1787796"/>
            <a:ext cx="709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u="sng" dirty="0"/>
              <a:t>Просматриваем все рёбра графа, для каждого ребра </a:t>
            </a:r>
            <a:r>
              <a:rPr lang="en-US" u="sng" dirty="0"/>
              <a:t>{</a:t>
            </a:r>
            <a:r>
              <a:rPr lang="en-US" b="1" u="sng" dirty="0" err="1"/>
              <a:t>v,u</a:t>
            </a:r>
            <a:r>
              <a:rPr lang="en-US" u="sng" dirty="0"/>
              <a:t>} </a:t>
            </a:r>
            <a:r>
              <a:rPr lang="ru-RU" u="sng" dirty="0"/>
              <a:t> проверяем: </a:t>
            </a:r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F7F4AD5-AC15-43AE-9F82-20678B0EFB71}"/>
              </a:ext>
            </a:extLst>
          </p:cNvPr>
          <p:cNvGrpSpPr/>
          <p:nvPr/>
        </p:nvGrpSpPr>
        <p:grpSpPr>
          <a:xfrm>
            <a:off x="7761009" y="4812979"/>
            <a:ext cx="2924211" cy="1195711"/>
            <a:chOff x="3921369" y="3431932"/>
            <a:chExt cx="4319822" cy="1767344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A115DED0-A1FF-4C10-94BC-E406A04EE923}"/>
                </a:ext>
              </a:extLst>
            </p:cNvPr>
            <p:cNvSpPr/>
            <p:nvPr/>
          </p:nvSpPr>
          <p:spPr>
            <a:xfrm>
              <a:off x="3921369" y="3529789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0D0A5DF0-0EC7-4C87-989B-1A14DC213EBC}"/>
                </a:ext>
              </a:extLst>
            </p:cNvPr>
            <p:cNvSpPr/>
            <p:nvPr/>
          </p:nvSpPr>
          <p:spPr>
            <a:xfrm>
              <a:off x="4698023" y="343193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24A9367B-E424-48A2-BC8F-DFB2330A95BC}"/>
                </a:ext>
              </a:extLst>
            </p:cNvPr>
            <p:cNvSpPr/>
            <p:nvPr/>
          </p:nvSpPr>
          <p:spPr>
            <a:xfrm>
              <a:off x="5243146" y="3917792"/>
              <a:ext cx="316523" cy="29014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C179E7A6-334A-4D1B-B158-F7F85C1A4A1B}"/>
                </a:ext>
              </a:extLst>
            </p:cNvPr>
            <p:cNvSpPr/>
            <p:nvPr/>
          </p:nvSpPr>
          <p:spPr>
            <a:xfrm>
              <a:off x="4586115" y="4334893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0170CDB-C6A7-4D3A-B45F-EF8176B83844}"/>
                </a:ext>
              </a:extLst>
            </p:cNvPr>
            <p:cNvCxnSpPr>
              <a:stCxn id="32" idx="7"/>
              <a:endCxn id="33" idx="2"/>
            </p:cNvCxnSpPr>
            <p:nvPr/>
          </p:nvCxnSpPr>
          <p:spPr>
            <a:xfrm>
              <a:off x="4191538" y="3572280"/>
              <a:ext cx="506485" cy="472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FEB3D110-59D3-4442-80B0-99AEE5F877F9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4968192" y="3679587"/>
              <a:ext cx="321308" cy="28069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CBCF3B35-8261-4128-90EB-7AF7AD286060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4856284" y="4165447"/>
              <a:ext cx="433216" cy="2119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994E95-2D60-40FD-A579-D8F554870FAC}"/>
                </a:ext>
              </a:extLst>
            </p:cNvPr>
            <p:cNvSpPr txBox="1"/>
            <p:nvPr/>
          </p:nvSpPr>
          <p:spPr>
            <a:xfrm>
              <a:off x="7924669" y="4829945"/>
              <a:ext cx="31652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  <a:endParaRPr lang="ru-BY" dirty="0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DE7F9EA-AF1C-4A34-AC0F-1A0058A81512}"/>
              </a:ext>
            </a:extLst>
          </p:cNvPr>
          <p:cNvGrpSpPr/>
          <p:nvPr/>
        </p:nvGrpSpPr>
        <p:grpSpPr>
          <a:xfrm>
            <a:off x="8636105" y="4896975"/>
            <a:ext cx="2485425" cy="919596"/>
            <a:chOff x="1618933" y="3431932"/>
            <a:chExt cx="3940736" cy="1193107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A122456C-BF47-4BED-BD7F-B1C8231A9677}"/>
                </a:ext>
              </a:extLst>
            </p:cNvPr>
            <p:cNvSpPr/>
            <p:nvPr/>
          </p:nvSpPr>
          <p:spPr>
            <a:xfrm>
              <a:off x="3921369" y="3529789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ED886E-3B05-4718-9D5F-020254B49BEC}"/>
                </a:ext>
              </a:extLst>
            </p:cNvPr>
            <p:cNvSpPr/>
            <p:nvPr/>
          </p:nvSpPr>
          <p:spPr>
            <a:xfrm>
              <a:off x="4698023" y="343193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EE6F2D8-C5F7-4981-8127-B77F285EEEE8}"/>
                </a:ext>
              </a:extLst>
            </p:cNvPr>
            <p:cNvSpPr/>
            <p:nvPr/>
          </p:nvSpPr>
          <p:spPr>
            <a:xfrm>
              <a:off x="5243146" y="391779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C7245B1B-EA27-47B6-9248-847837C0593D}"/>
                </a:ext>
              </a:extLst>
            </p:cNvPr>
            <p:cNvSpPr/>
            <p:nvPr/>
          </p:nvSpPr>
          <p:spPr>
            <a:xfrm>
              <a:off x="4586115" y="4334893"/>
              <a:ext cx="316523" cy="29014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61EA6B20-D6CE-48C5-A9AA-684852E74C01}"/>
                </a:ext>
              </a:extLst>
            </p:cNvPr>
            <p:cNvCxnSpPr>
              <a:stCxn id="44" idx="7"/>
              <a:endCxn id="45" idx="2"/>
            </p:cNvCxnSpPr>
            <p:nvPr/>
          </p:nvCxnSpPr>
          <p:spPr>
            <a:xfrm>
              <a:off x="4191538" y="3572280"/>
              <a:ext cx="506485" cy="472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17D6828E-12B6-4C92-9E1F-F0714E515F4E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4968192" y="3679587"/>
              <a:ext cx="321308" cy="28069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10D96A44-ACB5-45B2-844F-BADC0BE6F9F5}"/>
                </a:ext>
              </a:extLst>
            </p:cNvPr>
            <p:cNvCxnSpPr>
              <a:cxnSpLocks/>
              <a:stCxn id="45" idx="4"/>
              <a:endCxn id="47" idx="7"/>
            </p:cNvCxnSpPr>
            <p:nvPr/>
          </p:nvCxnSpPr>
          <p:spPr>
            <a:xfrm>
              <a:off x="4856284" y="3722078"/>
              <a:ext cx="0" cy="6553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4192AF-F2D3-4BBD-B67A-0CCB70CB8B30}"/>
                </a:ext>
              </a:extLst>
            </p:cNvPr>
            <p:cNvSpPr txBox="1"/>
            <p:nvPr/>
          </p:nvSpPr>
          <p:spPr>
            <a:xfrm>
              <a:off x="1618933" y="3917792"/>
              <a:ext cx="316523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ru-BY" dirty="0"/>
            </a:p>
          </p:txBody>
        </p:sp>
      </p:grp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F822D64E-EB56-461B-95FF-7076A69DBC5C}"/>
              </a:ext>
            </a:extLst>
          </p:cNvPr>
          <p:cNvCxnSpPr>
            <a:cxnSpLocks/>
            <a:stCxn id="34" idx="7"/>
          </p:cNvCxnSpPr>
          <p:nvPr/>
        </p:nvCxnSpPr>
        <p:spPr>
          <a:xfrm>
            <a:off x="8838643" y="5170438"/>
            <a:ext cx="1674440" cy="51527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5BAD9D0-0653-4332-BE40-C7B7278D61B2}"/>
              </a:ext>
            </a:extLst>
          </p:cNvPr>
          <p:cNvCxnSpPr/>
          <p:nvPr/>
        </p:nvCxnSpPr>
        <p:spPr>
          <a:xfrm flipH="1">
            <a:off x="9080789" y="2785352"/>
            <a:ext cx="258145" cy="2936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18566C8-6D57-41B7-A9EB-B58FE5ABFC12}"/>
              </a:ext>
            </a:extLst>
          </p:cNvPr>
          <p:cNvSpPr txBox="1"/>
          <p:nvPr/>
        </p:nvSpPr>
        <p:spPr>
          <a:xfrm>
            <a:off x="122571" y="28251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C0AED8-E5D5-4424-BE32-E7BE70DD8F64}"/>
              </a:ext>
            </a:extLst>
          </p:cNvPr>
          <p:cNvSpPr txBox="1"/>
          <p:nvPr/>
        </p:nvSpPr>
        <p:spPr>
          <a:xfrm>
            <a:off x="122571" y="25411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EC9BD1-62DA-4406-B123-6E4EA94D036A}"/>
              </a:ext>
            </a:extLst>
          </p:cNvPr>
          <p:cNvSpPr txBox="1"/>
          <p:nvPr/>
        </p:nvSpPr>
        <p:spPr>
          <a:xfrm>
            <a:off x="122570" y="341155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1F4FEF-98F0-450F-845B-2485BB709AF6}"/>
              </a:ext>
            </a:extLst>
          </p:cNvPr>
          <p:cNvSpPr txBox="1"/>
          <p:nvPr/>
        </p:nvSpPr>
        <p:spPr>
          <a:xfrm>
            <a:off x="122572" y="310910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A0DE02-0C91-4193-9C40-01B14B926B55}"/>
              </a:ext>
            </a:extLst>
          </p:cNvPr>
          <p:cNvSpPr txBox="1"/>
          <p:nvPr/>
        </p:nvSpPr>
        <p:spPr>
          <a:xfrm>
            <a:off x="122567" y="4332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937F67-3D2E-4D64-8421-2ACCA094B075}"/>
              </a:ext>
            </a:extLst>
          </p:cNvPr>
          <p:cNvSpPr txBox="1"/>
          <p:nvPr/>
        </p:nvSpPr>
        <p:spPr>
          <a:xfrm>
            <a:off x="122568" y="3714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11EDAC-0CC6-4A15-A0D8-D4FF82546EA2}"/>
              </a:ext>
            </a:extLst>
          </p:cNvPr>
          <p:cNvSpPr txBox="1"/>
          <p:nvPr/>
        </p:nvSpPr>
        <p:spPr>
          <a:xfrm>
            <a:off x="122570" y="40202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6E68CF-E613-4444-9364-325E89F2FBC3}"/>
              </a:ext>
            </a:extLst>
          </p:cNvPr>
          <p:cNvSpPr txBox="1"/>
          <p:nvPr/>
        </p:nvSpPr>
        <p:spPr>
          <a:xfrm>
            <a:off x="122567" y="46752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=4</a:t>
            </a:r>
            <a:endParaRPr lang="ru-RU" dirty="0"/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EE64978D-E29D-4C27-9CC4-3DF5E99B4E89}"/>
              </a:ext>
            </a:extLst>
          </p:cNvPr>
          <p:cNvCxnSpPr>
            <a:cxnSpLocks/>
          </p:cNvCxnSpPr>
          <p:nvPr/>
        </p:nvCxnSpPr>
        <p:spPr>
          <a:xfrm>
            <a:off x="139697" y="2677241"/>
            <a:ext cx="0" cy="236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4E5BEEA9-5461-4971-9ADA-7BA97938366F}"/>
              </a:ext>
            </a:extLst>
          </p:cNvPr>
          <p:cNvGrpSpPr/>
          <p:nvPr/>
        </p:nvGrpSpPr>
        <p:grpSpPr>
          <a:xfrm>
            <a:off x="152179" y="230171"/>
            <a:ext cx="1832806" cy="1967805"/>
            <a:chOff x="9442943" y="1421286"/>
            <a:chExt cx="2239291" cy="2520907"/>
          </a:xfrm>
          <a:noFill/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200C6668-95B4-465E-B8FC-311E76155C1D}"/>
                </a:ext>
              </a:extLst>
            </p:cNvPr>
            <p:cNvSpPr/>
            <p:nvPr/>
          </p:nvSpPr>
          <p:spPr>
            <a:xfrm>
              <a:off x="9442943" y="173890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3B6D612F-EB57-4E79-9B5B-B3856A892045}"/>
                </a:ext>
              </a:extLst>
            </p:cNvPr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6C7C551-1C47-49D4-A6DC-BCB53AE73060}"/>
                </a:ext>
              </a:extLst>
            </p:cNvPr>
            <p:cNvSpPr/>
            <p:nvPr/>
          </p:nvSpPr>
          <p:spPr>
            <a:xfrm>
              <a:off x="10403017" y="2458294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2E38D8FF-8E35-4564-AFF0-BEF23863EBAC}"/>
                </a:ext>
              </a:extLst>
            </p:cNvPr>
            <p:cNvSpPr/>
            <p:nvPr/>
          </p:nvSpPr>
          <p:spPr>
            <a:xfrm>
              <a:off x="11291693" y="1598005"/>
              <a:ext cx="390541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BFC50B85-6EF5-4372-A8CA-E7FD0F539E3F}"/>
                </a:ext>
              </a:extLst>
            </p:cNvPr>
            <p:cNvCxnSpPr>
              <a:stCxn id="92" idx="5"/>
              <a:endCxn id="94" idx="1"/>
            </p:cNvCxnSpPr>
            <p:nvPr/>
          </p:nvCxnSpPr>
          <p:spPr>
            <a:xfrm>
              <a:off x="9794929" y="2090885"/>
              <a:ext cx="668479" cy="427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850FDEF-F061-40AF-A092-9C5F28C7EFBE}"/>
                </a:ext>
              </a:extLst>
            </p:cNvPr>
            <p:cNvCxnSpPr>
              <a:stCxn id="94" idx="0"/>
              <a:endCxn id="93" idx="4"/>
            </p:cNvCxnSpPr>
            <p:nvPr/>
          </p:nvCxnSpPr>
          <p:spPr>
            <a:xfrm flipH="1" flipV="1">
              <a:off x="10588652" y="2000331"/>
              <a:ext cx="20554" cy="4579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4D941892-F489-41CD-A949-AA3C122B3488}"/>
                </a:ext>
              </a:extLst>
            </p:cNvPr>
            <p:cNvCxnSpPr>
              <a:cxnSpLocks/>
              <a:stCxn id="94" idx="6"/>
              <a:endCxn id="95" idx="3"/>
            </p:cNvCxnSpPr>
            <p:nvPr/>
          </p:nvCxnSpPr>
          <p:spPr>
            <a:xfrm flipV="1">
              <a:off x="10815394" y="1949990"/>
              <a:ext cx="533492" cy="71449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578B6CCF-AB4F-4C40-AF7F-687D0D30AEBA}"/>
                </a:ext>
              </a:extLst>
            </p:cNvPr>
            <p:cNvCxnSpPr>
              <a:cxnSpLocks/>
              <a:stCxn id="93" idx="6"/>
              <a:endCxn id="95" idx="2"/>
            </p:cNvCxnSpPr>
            <p:nvPr/>
          </p:nvCxnSpPr>
          <p:spPr>
            <a:xfrm>
              <a:off x="10794840" y="1794143"/>
              <a:ext cx="496853" cy="100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DCB3A8F0-6C1E-44EA-9DDE-8E90F8905ABD}"/>
                </a:ext>
              </a:extLst>
            </p:cNvPr>
            <p:cNvSpPr/>
            <p:nvPr/>
          </p:nvSpPr>
          <p:spPr>
            <a:xfrm>
              <a:off x="10431769" y="3529817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B16FA6D2-FDE7-436A-9655-25705A46D3AC}"/>
                </a:ext>
              </a:extLst>
            </p:cNvPr>
            <p:cNvCxnSpPr>
              <a:stCxn id="94" idx="4"/>
              <a:endCxn id="100" idx="0"/>
            </p:cNvCxnSpPr>
            <p:nvPr/>
          </p:nvCxnSpPr>
          <p:spPr>
            <a:xfrm>
              <a:off x="10609206" y="2870670"/>
              <a:ext cx="28752" cy="6591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97ABEBF1-F361-46A4-A9F0-E8E7A3C6AA2F}"/>
                </a:ext>
              </a:extLst>
            </p:cNvPr>
            <p:cNvCxnSpPr>
              <a:stCxn id="92" idx="7"/>
              <a:endCxn id="93" idx="2"/>
            </p:cNvCxnSpPr>
            <p:nvPr/>
          </p:nvCxnSpPr>
          <p:spPr>
            <a:xfrm flipV="1">
              <a:off x="9794929" y="1794143"/>
              <a:ext cx="587534" cy="51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73EA832E-4282-4480-BE36-00940CE1E808}"/>
                </a:ext>
              </a:extLst>
            </p:cNvPr>
            <p:cNvCxnSpPr>
              <a:stCxn id="92" idx="4"/>
              <a:endCxn id="100" idx="2"/>
            </p:cNvCxnSpPr>
            <p:nvPr/>
          </p:nvCxnSpPr>
          <p:spPr>
            <a:xfrm>
              <a:off x="9649132" y="2151276"/>
              <a:ext cx="782637" cy="15847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79408D7D-B9C0-453C-A2DE-22C2BBF98E2E}"/>
                </a:ext>
              </a:extLst>
            </p:cNvPr>
            <p:cNvCxnSpPr>
              <a:cxnSpLocks/>
              <a:stCxn id="95" idx="4"/>
              <a:endCxn id="100" idx="6"/>
            </p:cNvCxnSpPr>
            <p:nvPr/>
          </p:nvCxnSpPr>
          <p:spPr>
            <a:xfrm flipH="1">
              <a:off x="10844146" y="2010381"/>
              <a:ext cx="642818" cy="172562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F80622-A034-4148-B9BC-0895E4D56DC7}"/>
                </a:ext>
              </a:extLst>
            </p:cNvPr>
            <p:cNvSpPr txBox="1"/>
            <p:nvPr/>
          </p:nvSpPr>
          <p:spPr>
            <a:xfrm>
              <a:off x="9938027" y="1421286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FBBCAC-20B6-4904-A053-765AB1CFB07E}"/>
                </a:ext>
              </a:extLst>
            </p:cNvPr>
            <p:cNvSpPr txBox="1"/>
            <p:nvPr/>
          </p:nvSpPr>
          <p:spPr>
            <a:xfrm>
              <a:off x="9983545" y="2228041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5E5768-F930-470E-BFEE-F52FCCC90C8B}"/>
                </a:ext>
              </a:extLst>
            </p:cNvPr>
            <p:cNvSpPr txBox="1"/>
            <p:nvPr/>
          </p:nvSpPr>
          <p:spPr>
            <a:xfrm>
              <a:off x="10578824" y="211269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B08E44-9004-4D1F-B91C-8AD7D6213C79}"/>
                </a:ext>
              </a:extLst>
            </p:cNvPr>
            <p:cNvSpPr txBox="1"/>
            <p:nvPr/>
          </p:nvSpPr>
          <p:spPr>
            <a:xfrm>
              <a:off x="10901649" y="2528095"/>
              <a:ext cx="28323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43455F-CE9F-4F52-A009-7B7CEF0BF733}"/>
                </a:ext>
              </a:extLst>
            </p:cNvPr>
            <p:cNvSpPr txBox="1"/>
            <p:nvPr/>
          </p:nvSpPr>
          <p:spPr>
            <a:xfrm>
              <a:off x="10874152" y="143924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8D6F61-FCD4-489E-9D72-C179C5448C49}"/>
                </a:ext>
              </a:extLst>
            </p:cNvPr>
            <p:cNvSpPr txBox="1"/>
            <p:nvPr/>
          </p:nvSpPr>
          <p:spPr>
            <a:xfrm>
              <a:off x="9708743" y="294079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D638CE-18C9-4F3D-8991-AE4B90287B6C}"/>
                </a:ext>
              </a:extLst>
            </p:cNvPr>
            <p:cNvSpPr txBox="1"/>
            <p:nvPr/>
          </p:nvSpPr>
          <p:spPr>
            <a:xfrm>
              <a:off x="10331988" y="2984493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AF7974-1A09-475B-8079-923F08FCDBA2}"/>
                </a:ext>
              </a:extLst>
            </p:cNvPr>
            <p:cNvSpPr txBox="1"/>
            <p:nvPr/>
          </p:nvSpPr>
          <p:spPr>
            <a:xfrm>
              <a:off x="10967702" y="310015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B20157A-3490-4972-8EE5-2A0E6CB54122}"/>
              </a:ext>
            </a:extLst>
          </p:cNvPr>
          <p:cNvCxnSpPr>
            <a:cxnSpLocks/>
          </p:cNvCxnSpPr>
          <p:nvPr/>
        </p:nvCxnSpPr>
        <p:spPr>
          <a:xfrm>
            <a:off x="566979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0BDA7B0D-4508-4377-8E5C-EFEFBF6701ED}"/>
              </a:ext>
            </a:extLst>
          </p:cNvPr>
          <p:cNvSpPr/>
          <p:nvPr/>
        </p:nvSpPr>
        <p:spPr>
          <a:xfrm>
            <a:off x="3306728" y="52996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6181AF9-B611-4358-AEEE-8B41D570D366}"/>
              </a:ext>
            </a:extLst>
          </p:cNvPr>
          <p:cNvSpPr/>
          <p:nvPr/>
        </p:nvSpPr>
        <p:spPr>
          <a:xfrm>
            <a:off x="4026541" y="5451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D6E58-6AD8-4CF9-802D-D5A2C4DF2C5B}"/>
              </a:ext>
            </a:extLst>
          </p:cNvPr>
          <p:cNvSpPr/>
          <p:nvPr/>
        </p:nvSpPr>
        <p:spPr>
          <a:xfrm>
            <a:off x="3985765" y="1149287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9473F98B-BA5B-4482-809A-951712799E2D}"/>
              </a:ext>
            </a:extLst>
          </p:cNvPr>
          <p:cNvSpPr/>
          <p:nvPr/>
        </p:nvSpPr>
        <p:spPr>
          <a:xfrm>
            <a:off x="4768518" y="5451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424E8F4-8499-4B71-95A4-F011EDE1719E}"/>
              </a:ext>
            </a:extLst>
          </p:cNvPr>
          <p:cNvSpPr/>
          <p:nvPr/>
        </p:nvSpPr>
        <p:spPr>
          <a:xfrm>
            <a:off x="4748131" y="116885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F354F9EF-06C1-4AB3-A81E-34B44D551BC3}"/>
              </a:ext>
            </a:extLst>
          </p:cNvPr>
          <p:cNvSpPr/>
          <p:nvPr/>
        </p:nvSpPr>
        <p:spPr>
          <a:xfrm>
            <a:off x="3298652" y="205422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BD391886-11E1-4144-B763-2D9679D01010}"/>
              </a:ext>
            </a:extLst>
          </p:cNvPr>
          <p:cNvSpPr/>
          <p:nvPr/>
        </p:nvSpPr>
        <p:spPr>
          <a:xfrm>
            <a:off x="4018465" y="206941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91959189-4E52-4BBB-A09E-092416E701F9}"/>
              </a:ext>
            </a:extLst>
          </p:cNvPr>
          <p:cNvSpPr/>
          <p:nvPr/>
        </p:nvSpPr>
        <p:spPr>
          <a:xfrm>
            <a:off x="4016498" y="275954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1B84F183-1935-4778-BE81-1B32E2C712FD}"/>
              </a:ext>
            </a:extLst>
          </p:cNvPr>
          <p:cNvSpPr/>
          <p:nvPr/>
        </p:nvSpPr>
        <p:spPr>
          <a:xfrm>
            <a:off x="4760442" y="206941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CE13540B-0A16-4598-A794-78E4A844F456}"/>
              </a:ext>
            </a:extLst>
          </p:cNvPr>
          <p:cNvSpPr/>
          <p:nvPr/>
        </p:nvSpPr>
        <p:spPr>
          <a:xfrm>
            <a:off x="4740055" y="269311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24EC7BED-6318-444D-9151-AE41ECBDA8F0}"/>
              </a:ext>
            </a:extLst>
          </p:cNvPr>
          <p:cNvSpPr/>
          <p:nvPr/>
        </p:nvSpPr>
        <p:spPr>
          <a:xfrm>
            <a:off x="3298652" y="358806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C6A39067-F557-451B-A7E7-62732F7CDD2C}"/>
              </a:ext>
            </a:extLst>
          </p:cNvPr>
          <p:cNvSpPr/>
          <p:nvPr/>
        </p:nvSpPr>
        <p:spPr>
          <a:xfrm>
            <a:off x="4018465" y="360325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FEA26588-B0F9-4939-9227-082A93DC4883}"/>
              </a:ext>
            </a:extLst>
          </p:cNvPr>
          <p:cNvSpPr/>
          <p:nvPr/>
        </p:nvSpPr>
        <p:spPr>
          <a:xfrm>
            <a:off x="4016499" y="429433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9DF0CA7E-DBD8-4000-9B89-5B44E68A1C85}"/>
              </a:ext>
            </a:extLst>
          </p:cNvPr>
          <p:cNvSpPr/>
          <p:nvPr/>
        </p:nvSpPr>
        <p:spPr>
          <a:xfrm>
            <a:off x="4760442" y="360325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27241540-9B07-48FE-9F92-5B9BA021E401}"/>
              </a:ext>
            </a:extLst>
          </p:cNvPr>
          <p:cNvSpPr/>
          <p:nvPr/>
        </p:nvSpPr>
        <p:spPr>
          <a:xfrm>
            <a:off x="4740055" y="422695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7BACBE6B-A990-47DA-9E6D-62F46318EEC8}"/>
              </a:ext>
            </a:extLst>
          </p:cNvPr>
          <p:cNvSpPr/>
          <p:nvPr/>
        </p:nvSpPr>
        <p:spPr>
          <a:xfrm>
            <a:off x="3298652" y="512190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295BD9D2-68F3-44D0-A57A-0B559C7D88C6}"/>
              </a:ext>
            </a:extLst>
          </p:cNvPr>
          <p:cNvSpPr/>
          <p:nvPr/>
        </p:nvSpPr>
        <p:spPr>
          <a:xfrm>
            <a:off x="4018465" y="5137091"/>
            <a:ext cx="412377" cy="426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EA9F2085-1141-4068-B7AE-2E86CA985904}"/>
              </a:ext>
            </a:extLst>
          </p:cNvPr>
          <p:cNvSpPr/>
          <p:nvPr/>
        </p:nvSpPr>
        <p:spPr>
          <a:xfrm>
            <a:off x="4024999" y="585631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5D4F4FF-1438-472E-A52D-455D39686088}"/>
              </a:ext>
            </a:extLst>
          </p:cNvPr>
          <p:cNvSpPr/>
          <p:nvPr/>
        </p:nvSpPr>
        <p:spPr>
          <a:xfrm>
            <a:off x="4760442" y="513709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D3A06CB2-D09C-4AF9-80C8-E3FF34A781F5}"/>
              </a:ext>
            </a:extLst>
          </p:cNvPr>
          <p:cNvSpPr/>
          <p:nvPr/>
        </p:nvSpPr>
        <p:spPr>
          <a:xfrm>
            <a:off x="4777022" y="582558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1DBC7057-BDFE-4FA7-807E-A926E8ED2D9C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699928" y="710217"/>
            <a:ext cx="326613" cy="41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B6CB03FB-4D51-4588-A57E-873AC3E68F6D}"/>
              </a:ext>
            </a:extLst>
          </p:cNvPr>
          <p:cNvCxnSpPr>
            <a:stCxn id="125" idx="6"/>
            <a:endCxn id="126" idx="2"/>
          </p:cNvCxnSpPr>
          <p:nvPr/>
        </p:nvCxnSpPr>
        <p:spPr>
          <a:xfrm>
            <a:off x="3711029" y="2260411"/>
            <a:ext cx="307436" cy="15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CE7DB6B3-3D50-4256-B5E3-F7AFD171B6A2}"/>
              </a:ext>
            </a:extLst>
          </p:cNvPr>
          <p:cNvCxnSpPr>
            <a:stCxn id="126" idx="4"/>
            <a:endCxn id="127" idx="0"/>
          </p:cNvCxnSpPr>
          <p:nvPr/>
        </p:nvCxnSpPr>
        <p:spPr>
          <a:xfrm flipH="1">
            <a:off x="4222687" y="2481787"/>
            <a:ext cx="1967" cy="2777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1777140E-7D32-4F51-80AE-34BC959F3F5D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3711029" y="3794251"/>
            <a:ext cx="307436" cy="15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>
            <a:extLst>
              <a:ext uri="{FF2B5EF4-FFF2-40B4-BE49-F238E27FC236}">
                <a16:creationId xmlns:a16="http://schemas.microsoft.com/office/drawing/2014/main" id="{B49509B2-9E90-49F3-B70C-CD5643202992}"/>
              </a:ext>
            </a:extLst>
          </p:cNvPr>
          <p:cNvCxnSpPr>
            <a:stCxn id="134" idx="4"/>
            <a:endCxn id="135" idx="0"/>
          </p:cNvCxnSpPr>
          <p:nvPr/>
        </p:nvCxnSpPr>
        <p:spPr>
          <a:xfrm flipH="1">
            <a:off x="4222688" y="4015627"/>
            <a:ext cx="1966" cy="2787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C1FD5A2A-2E18-46CE-BD85-2756FB65D0E1}"/>
              </a:ext>
            </a:extLst>
          </p:cNvPr>
          <p:cNvCxnSpPr>
            <a:stCxn id="134" idx="6"/>
            <a:endCxn id="136" idx="2"/>
          </p:cNvCxnSpPr>
          <p:nvPr/>
        </p:nvCxnSpPr>
        <p:spPr>
          <a:xfrm>
            <a:off x="4430842" y="3809439"/>
            <a:ext cx="329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E093592F-F1EE-44F6-AED4-AAE2300691C4}"/>
              </a:ext>
            </a:extLst>
          </p:cNvPr>
          <p:cNvCxnSpPr>
            <a:cxnSpLocks/>
            <a:stCxn id="141" idx="6"/>
            <a:endCxn id="142" idx="2"/>
          </p:cNvCxnSpPr>
          <p:nvPr/>
        </p:nvCxnSpPr>
        <p:spPr>
          <a:xfrm>
            <a:off x="3711029" y="5328091"/>
            <a:ext cx="307436" cy="222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E344F7F4-CEF7-47FF-962A-DA33F84F0B45}"/>
              </a:ext>
            </a:extLst>
          </p:cNvPr>
          <p:cNvCxnSpPr>
            <a:cxnSpLocks/>
            <a:stCxn id="142" idx="6"/>
            <a:endCxn id="144" idx="2"/>
          </p:cNvCxnSpPr>
          <p:nvPr/>
        </p:nvCxnSpPr>
        <p:spPr>
          <a:xfrm flipV="1">
            <a:off x="4430842" y="5343279"/>
            <a:ext cx="329600" cy="71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EBCDEF08-A8F2-4942-AA31-6A671A8C4E76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224654" y="5563673"/>
            <a:ext cx="6534" cy="2926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>
            <a:extLst>
              <a:ext uri="{FF2B5EF4-FFF2-40B4-BE49-F238E27FC236}">
                <a16:creationId xmlns:a16="http://schemas.microsoft.com/office/drawing/2014/main" id="{467A8B64-D12D-469D-A9D8-4BE14DF385FE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4966631" y="5549467"/>
            <a:ext cx="16580" cy="2761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DDD5652-8914-4D8C-9F81-B76BD49D27C6}"/>
              </a:ext>
            </a:extLst>
          </p:cNvPr>
          <p:cNvSpPr txBox="1"/>
          <p:nvPr/>
        </p:nvSpPr>
        <p:spPr>
          <a:xfrm>
            <a:off x="2332414" y="4976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67A3AE-E2BC-4298-9B78-FABE0368165B}"/>
              </a:ext>
            </a:extLst>
          </p:cNvPr>
          <p:cNvSpPr txBox="1"/>
          <p:nvPr/>
        </p:nvSpPr>
        <p:spPr>
          <a:xfrm>
            <a:off x="2332414" y="206630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8E0FA64-4C67-464D-8E38-C62B0D73CFCF}"/>
              </a:ext>
            </a:extLst>
          </p:cNvPr>
          <p:cNvSpPr txBox="1"/>
          <p:nvPr/>
        </p:nvSpPr>
        <p:spPr>
          <a:xfrm>
            <a:off x="2332414" y="24811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18894BB-4345-44FD-ABF1-C0890A628483}"/>
              </a:ext>
            </a:extLst>
          </p:cNvPr>
          <p:cNvSpPr txBox="1"/>
          <p:nvPr/>
        </p:nvSpPr>
        <p:spPr>
          <a:xfrm>
            <a:off x="2332414" y="34400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02F4F4-C14C-4EF8-B0FF-6168ABB56EB1}"/>
              </a:ext>
            </a:extLst>
          </p:cNvPr>
          <p:cNvSpPr txBox="1"/>
          <p:nvPr/>
        </p:nvSpPr>
        <p:spPr>
          <a:xfrm>
            <a:off x="2332414" y="377567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C5CEDBD-CF4D-44EC-8F55-E8B3D6BF3C4C}"/>
              </a:ext>
            </a:extLst>
          </p:cNvPr>
          <p:cNvSpPr txBox="1"/>
          <p:nvPr/>
        </p:nvSpPr>
        <p:spPr>
          <a:xfrm>
            <a:off x="2332414" y="50999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13692AD-26EE-4903-877B-BC236ED39A23}"/>
              </a:ext>
            </a:extLst>
          </p:cNvPr>
          <p:cNvSpPr txBox="1"/>
          <p:nvPr/>
        </p:nvSpPr>
        <p:spPr>
          <a:xfrm>
            <a:off x="2332414" y="54677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4A11223-EA1D-4739-871D-AB0585F79D3A}"/>
              </a:ext>
            </a:extLst>
          </p:cNvPr>
          <p:cNvSpPr txBox="1"/>
          <p:nvPr/>
        </p:nvSpPr>
        <p:spPr>
          <a:xfrm>
            <a:off x="2332414" y="58518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=4</a:t>
            </a:r>
            <a:endParaRPr lang="ru-RU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852B590-B7E5-4D8E-9582-43BC3ADCC038}"/>
              </a:ext>
            </a:extLst>
          </p:cNvPr>
          <p:cNvSpPr txBox="1"/>
          <p:nvPr/>
        </p:nvSpPr>
        <p:spPr>
          <a:xfrm>
            <a:off x="3819057" y="4988"/>
            <a:ext cx="73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MST</a:t>
            </a:r>
            <a:endParaRPr lang="ru-BY" sz="2400" dirty="0">
              <a:solidFill>
                <a:srgbClr val="00B05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070BB4D-769C-403E-8F44-BC28AC6607B4}"/>
              </a:ext>
            </a:extLst>
          </p:cNvPr>
          <p:cNvSpPr txBox="1"/>
          <p:nvPr/>
        </p:nvSpPr>
        <p:spPr>
          <a:xfrm>
            <a:off x="7006112" y="-5897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DSU</a:t>
            </a:r>
            <a:endParaRPr lang="ru-BY" sz="2400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E6D8E4AF-8893-4E2C-8B67-E6F22D67520C}"/>
              </a:ext>
            </a:extLst>
          </p:cNvPr>
          <p:cNvSpPr/>
          <p:nvPr/>
        </p:nvSpPr>
        <p:spPr>
          <a:xfrm>
            <a:off x="5995199" y="342408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D8A5B32C-5D9B-4F29-995B-FA10F5E13B11}"/>
              </a:ext>
            </a:extLst>
          </p:cNvPr>
          <p:cNvSpPr/>
          <p:nvPr/>
        </p:nvSpPr>
        <p:spPr>
          <a:xfrm>
            <a:off x="6548826" y="36025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B7992A28-F012-42D9-81E9-7D9C362B9AFB}"/>
              </a:ext>
            </a:extLst>
          </p:cNvPr>
          <p:cNvSpPr/>
          <p:nvPr/>
        </p:nvSpPr>
        <p:spPr>
          <a:xfrm>
            <a:off x="7720287" y="36009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3DA16CE4-18CD-4006-AA8C-801EECFE638D}"/>
              </a:ext>
            </a:extLst>
          </p:cNvPr>
          <p:cNvSpPr/>
          <p:nvPr/>
        </p:nvSpPr>
        <p:spPr>
          <a:xfrm>
            <a:off x="7138376" y="34161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9C991E2E-D128-48F0-9C03-D8E75FCF7F0F}"/>
              </a:ext>
            </a:extLst>
          </p:cNvPr>
          <p:cNvSpPr/>
          <p:nvPr/>
        </p:nvSpPr>
        <p:spPr>
          <a:xfrm>
            <a:off x="8348547" y="378627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89" name="Таблица 189">
            <a:extLst>
              <a:ext uri="{FF2B5EF4-FFF2-40B4-BE49-F238E27FC236}">
                <a16:creationId xmlns:a16="http://schemas.microsoft.com/office/drawing/2014/main" id="{986098F4-DA95-49B5-B1E3-AD164374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9331"/>
              </p:ext>
            </p:extLst>
          </p:nvPr>
        </p:nvGraphicFramePr>
        <p:xfrm>
          <a:off x="9381180" y="120461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567A7A0C-2F0F-40D8-9FC5-F13C714731A8}"/>
              </a:ext>
            </a:extLst>
          </p:cNvPr>
          <p:cNvCxnSpPr/>
          <p:nvPr/>
        </p:nvCxnSpPr>
        <p:spPr>
          <a:xfrm>
            <a:off x="2209560" y="1980572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CCE57C68-6FD8-4859-88E2-35840FB95D10}"/>
              </a:ext>
            </a:extLst>
          </p:cNvPr>
          <p:cNvCxnSpPr/>
          <p:nvPr/>
        </p:nvCxnSpPr>
        <p:spPr>
          <a:xfrm>
            <a:off x="2481992" y="3233806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DD777B7E-AC6A-4B77-A65B-A244DFB10279}"/>
              </a:ext>
            </a:extLst>
          </p:cNvPr>
          <p:cNvCxnSpPr/>
          <p:nvPr/>
        </p:nvCxnSpPr>
        <p:spPr>
          <a:xfrm>
            <a:off x="2622645" y="5000609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Овал 193">
            <a:extLst>
              <a:ext uri="{FF2B5EF4-FFF2-40B4-BE49-F238E27FC236}">
                <a16:creationId xmlns:a16="http://schemas.microsoft.com/office/drawing/2014/main" id="{84E50BF5-6D73-4740-BF71-6488F50BD9D6}"/>
              </a:ext>
            </a:extLst>
          </p:cNvPr>
          <p:cNvSpPr/>
          <p:nvPr/>
        </p:nvSpPr>
        <p:spPr>
          <a:xfrm>
            <a:off x="6417255" y="92437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861C49A4-3FF4-41A0-B6A3-C9C4D5606E34}"/>
              </a:ext>
            </a:extLst>
          </p:cNvPr>
          <p:cNvSpPr/>
          <p:nvPr/>
        </p:nvSpPr>
        <p:spPr>
          <a:xfrm>
            <a:off x="6093238" y="146083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7678D958-2E65-4E9A-8133-C57DF449D4D2}"/>
              </a:ext>
            </a:extLst>
          </p:cNvPr>
          <p:cNvSpPr/>
          <p:nvPr/>
        </p:nvSpPr>
        <p:spPr>
          <a:xfrm>
            <a:off x="7558759" y="90748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1409050D-3D20-4129-AB51-02581B6682CE}"/>
              </a:ext>
            </a:extLst>
          </p:cNvPr>
          <p:cNvSpPr/>
          <p:nvPr/>
        </p:nvSpPr>
        <p:spPr>
          <a:xfrm>
            <a:off x="6957102" y="89607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27CE1910-A383-4C91-B006-7D0208BFA873}"/>
              </a:ext>
            </a:extLst>
          </p:cNvPr>
          <p:cNvSpPr/>
          <p:nvPr/>
        </p:nvSpPr>
        <p:spPr>
          <a:xfrm>
            <a:off x="8123909" y="90087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99" name="Таблица 189">
            <a:extLst>
              <a:ext uri="{FF2B5EF4-FFF2-40B4-BE49-F238E27FC236}">
                <a16:creationId xmlns:a16="http://schemas.microsoft.com/office/drawing/2014/main" id="{877427C8-1C8D-4734-9540-86512648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9021"/>
              </p:ext>
            </p:extLst>
          </p:nvPr>
        </p:nvGraphicFramePr>
        <p:xfrm>
          <a:off x="9381180" y="92928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01" name="Прямая со стрелкой 200">
            <a:extLst>
              <a:ext uri="{FF2B5EF4-FFF2-40B4-BE49-F238E27FC236}">
                <a16:creationId xmlns:a16="http://schemas.microsoft.com/office/drawing/2014/main" id="{DFB87AAA-C564-49F6-AFCE-6819142345CC}"/>
              </a:ext>
            </a:extLst>
          </p:cNvPr>
          <p:cNvCxnSpPr>
            <a:cxnSpLocks/>
            <a:stCxn id="194" idx="3"/>
            <a:endCxn id="195" idx="0"/>
          </p:cNvCxnSpPr>
          <p:nvPr/>
        </p:nvCxnSpPr>
        <p:spPr>
          <a:xfrm flipH="1">
            <a:off x="6299427" y="1276359"/>
            <a:ext cx="178219" cy="1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Овал 203">
            <a:extLst>
              <a:ext uri="{FF2B5EF4-FFF2-40B4-BE49-F238E27FC236}">
                <a16:creationId xmlns:a16="http://schemas.microsoft.com/office/drawing/2014/main" id="{5F06FA4E-19DD-4C1C-84F8-202AD040904A}"/>
              </a:ext>
            </a:extLst>
          </p:cNvPr>
          <p:cNvSpPr/>
          <p:nvPr/>
        </p:nvSpPr>
        <p:spPr>
          <a:xfrm>
            <a:off x="6299427" y="214314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D20D79F4-3958-4770-BD75-8F4CC4DC2FEE}"/>
              </a:ext>
            </a:extLst>
          </p:cNvPr>
          <p:cNvSpPr/>
          <p:nvPr/>
        </p:nvSpPr>
        <p:spPr>
          <a:xfrm>
            <a:off x="5975410" y="267960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43B82FA9-D9C2-4E09-8F0A-782A51C55607}"/>
              </a:ext>
            </a:extLst>
          </p:cNvPr>
          <p:cNvSpPr/>
          <p:nvPr/>
        </p:nvSpPr>
        <p:spPr>
          <a:xfrm>
            <a:off x="6689480" y="269972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748DFE80-B19C-455A-93B9-9DBD0D343E45}"/>
              </a:ext>
            </a:extLst>
          </p:cNvPr>
          <p:cNvSpPr/>
          <p:nvPr/>
        </p:nvSpPr>
        <p:spPr>
          <a:xfrm>
            <a:off x="7168797" y="211964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CE879DF-B6D9-410B-A1E5-9115CCE1A0BA}"/>
              </a:ext>
            </a:extLst>
          </p:cNvPr>
          <p:cNvSpPr/>
          <p:nvPr/>
        </p:nvSpPr>
        <p:spPr>
          <a:xfrm>
            <a:off x="8006081" y="211964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09" name="Таблица 189">
            <a:extLst>
              <a:ext uri="{FF2B5EF4-FFF2-40B4-BE49-F238E27FC236}">
                <a16:creationId xmlns:a16="http://schemas.microsoft.com/office/drawing/2014/main" id="{EE58690B-119C-4B48-BB7F-DD5D8AAA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82816"/>
              </p:ext>
            </p:extLst>
          </p:nvPr>
        </p:nvGraphicFramePr>
        <p:xfrm>
          <a:off x="9381180" y="214805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769E161C-C0D0-4EAE-BFA3-54BCCF2C1924}"/>
              </a:ext>
            </a:extLst>
          </p:cNvPr>
          <p:cNvCxnSpPr>
            <a:cxnSpLocks/>
            <a:stCxn id="204" idx="3"/>
            <a:endCxn id="205" idx="0"/>
          </p:cNvCxnSpPr>
          <p:nvPr/>
        </p:nvCxnSpPr>
        <p:spPr>
          <a:xfrm flipH="1">
            <a:off x="6181599" y="2495129"/>
            <a:ext cx="178219" cy="1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95A55FCA-DD40-4F1B-AD3F-2CB383D7BCDC}"/>
              </a:ext>
            </a:extLst>
          </p:cNvPr>
          <p:cNvCxnSpPr>
            <a:stCxn id="204" idx="5"/>
            <a:endCxn id="206" idx="0"/>
          </p:cNvCxnSpPr>
          <p:nvPr/>
        </p:nvCxnSpPr>
        <p:spPr>
          <a:xfrm>
            <a:off x="6651413" y="2495129"/>
            <a:ext cx="244256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Овал 212">
            <a:extLst>
              <a:ext uri="{FF2B5EF4-FFF2-40B4-BE49-F238E27FC236}">
                <a16:creationId xmlns:a16="http://schemas.microsoft.com/office/drawing/2014/main" id="{AF6AC40A-55C0-48C7-BC7D-EF2654326A1D}"/>
              </a:ext>
            </a:extLst>
          </p:cNvPr>
          <p:cNvSpPr/>
          <p:nvPr/>
        </p:nvSpPr>
        <p:spPr>
          <a:xfrm>
            <a:off x="6275619" y="361189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4" name="Овал 213">
            <a:extLst>
              <a:ext uri="{FF2B5EF4-FFF2-40B4-BE49-F238E27FC236}">
                <a16:creationId xmlns:a16="http://schemas.microsoft.com/office/drawing/2014/main" id="{0D2D1213-776C-4386-A153-D86DAC6A7E8B}"/>
              </a:ext>
            </a:extLst>
          </p:cNvPr>
          <p:cNvSpPr/>
          <p:nvPr/>
        </p:nvSpPr>
        <p:spPr>
          <a:xfrm>
            <a:off x="5753706" y="433142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5" name="Овал 214">
            <a:extLst>
              <a:ext uri="{FF2B5EF4-FFF2-40B4-BE49-F238E27FC236}">
                <a16:creationId xmlns:a16="http://schemas.microsoft.com/office/drawing/2014/main" id="{E59F7FCB-E1E1-4E35-8C8C-7C7D7F951505}"/>
              </a:ext>
            </a:extLst>
          </p:cNvPr>
          <p:cNvSpPr/>
          <p:nvPr/>
        </p:nvSpPr>
        <p:spPr>
          <a:xfrm>
            <a:off x="6265615" y="433142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Овал 215">
            <a:extLst>
              <a:ext uri="{FF2B5EF4-FFF2-40B4-BE49-F238E27FC236}">
                <a16:creationId xmlns:a16="http://schemas.microsoft.com/office/drawing/2014/main" id="{C280E894-E96B-4C8A-9F24-15E951966C0E}"/>
              </a:ext>
            </a:extLst>
          </p:cNvPr>
          <p:cNvSpPr/>
          <p:nvPr/>
        </p:nvSpPr>
        <p:spPr>
          <a:xfrm>
            <a:off x="6815205" y="434742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7" name="Овал 216">
            <a:extLst>
              <a:ext uri="{FF2B5EF4-FFF2-40B4-BE49-F238E27FC236}">
                <a16:creationId xmlns:a16="http://schemas.microsoft.com/office/drawing/2014/main" id="{5799ED79-6EDA-4592-B6B3-F33332710B5E}"/>
              </a:ext>
            </a:extLst>
          </p:cNvPr>
          <p:cNvSpPr/>
          <p:nvPr/>
        </p:nvSpPr>
        <p:spPr>
          <a:xfrm>
            <a:off x="7326417" y="362271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18" name="Таблица 189">
            <a:extLst>
              <a:ext uri="{FF2B5EF4-FFF2-40B4-BE49-F238E27FC236}">
                <a16:creationId xmlns:a16="http://schemas.microsoft.com/office/drawing/2014/main" id="{934AAB9C-02DD-42BA-8FD9-45E86FA6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5775"/>
              </p:ext>
            </p:extLst>
          </p:nvPr>
        </p:nvGraphicFramePr>
        <p:xfrm>
          <a:off x="9381180" y="3758320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68830B7B-7A67-48D1-AD22-2C37391829AA}"/>
              </a:ext>
            </a:extLst>
          </p:cNvPr>
          <p:cNvCxnSpPr>
            <a:cxnSpLocks/>
            <a:stCxn id="213" idx="3"/>
            <a:endCxn id="214" idx="0"/>
          </p:cNvCxnSpPr>
          <p:nvPr/>
        </p:nvCxnSpPr>
        <p:spPr>
          <a:xfrm flipH="1">
            <a:off x="5959895" y="3963884"/>
            <a:ext cx="376115" cy="3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B27BA6CD-7FE6-43F7-A94A-20ECE454F659}"/>
              </a:ext>
            </a:extLst>
          </p:cNvPr>
          <p:cNvCxnSpPr>
            <a:stCxn id="213" idx="4"/>
            <a:endCxn id="215" idx="0"/>
          </p:cNvCxnSpPr>
          <p:nvPr/>
        </p:nvCxnSpPr>
        <p:spPr>
          <a:xfrm flipH="1">
            <a:off x="6471804" y="4024275"/>
            <a:ext cx="10004" cy="30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E558B0A2-618D-4BDD-874B-C220C9F282E5}"/>
              </a:ext>
            </a:extLst>
          </p:cNvPr>
          <p:cNvCxnSpPr>
            <a:stCxn id="213" idx="5"/>
            <a:endCxn id="216" idx="0"/>
          </p:cNvCxnSpPr>
          <p:nvPr/>
        </p:nvCxnSpPr>
        <p:spPr>
          <a:xfrm>
            <a:off x="6627605" y="3963884"/>
            <a:ext cx="393789" cy="3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Овал 230">
            <a:extLst>
              <a:ext uri="{FF2B5EF4-FFF2-40B4-BE49-F238E27FC236}">
                <a16:creationId xmlns:a16="http://schemas.microsoft.com/office/drawing/2014/main" id="{241F4B16-C46C-4B7B-B6EE-64CA805BE2E0}"/>
              </a:ext>
            </a:extLst>
          </p:cNvPr>
          <p:cNvSpPr/>
          <p:nvPr/>
        </p:nvSpPr>
        <p:spPr>
          <a:xfrm>
            <a:off x="6400491" y="514200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2" name="Овал 231">
            <a:extLst>
              <a:ext uri="{FF2B5EF4-FFF2-40B4-BE49-F238E27FC236}">
                <a16:creationId xmlns:a16="http://schemas.microsoft.com/office/drawing/2014/main" id="{B638D97E-B0BF-4E4B-87EE-1F5A834A3DB2}"/>
              </a:ext>
            </a:extLst>
          </p:cNvPr>
          <p:cNvSpPr/>
          <p:nvPr/>
        </p:nvSpPr>
        <p:spPr>
          <a:xfrm>
            <a:off x="6390487" y="586153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Овал 232">
            <a:extLst>
              <a:ext uri="{FF2B5EF4-FFF2-40B4-BE49-F238E27FC236}">
                <a16:creationId xmlns:a16="http://schemas.microsoft.com/office/drawing/2014/main" id="{0F3A5D15-D22D-456D-B9C4-E5ED93CA2250}"/>
              </a:ext>
            </a:extLst>
          </p:cNvPr>
          <p:cNvSpPr/>
          <p:nvPr/>
        </p:nvSpPr>
        <p:spPr>
          <a:xfrm>
            <a:off x="6940077" y="587753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4" name="Овал 233">
            <a:extLst>
              <a:ext uri="{FF2B5EF4-FFF2-40B4-BE49-F238E27FC236}">
                <a16:creationId xmlns:a16="http://schemas.microsoft.com/office/drawing/2014/main" id="{276C13A9-C674-448D-89D6-226D8668A1F0}"/>
              </a:ext>
            </a:extLst>
          </p:cNvPr>
          <p:cNvSpPr/>
          <p:nvPr/>
        </p:nvSpPr>
        <p:spPr>
          <a:xfrm>
            <a:off x="7621268" y="584011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35" name="Таблица 189">
            <a:extLst>
              <a:ext uri="{FF2B5EF4-FFF2-40B4-BE49-F238E27FC236}">
                <a16:creationId xmlns:a16="http://schemas.microsoft.com/office/drawing/2014/main" id="{CC1F289E-8C69-4B40-B880-8172373D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75164"/>
              </p:ext>
            </p:extLst>
          </p:nvPr>
        </p:nvGraphicFramePr>
        <p:xfrm>
          <a:off x="9381180" y="528842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160FDC55-E575-4B2C-9DB2-F36EA5637DC8}"/>
              </a:ext>
            </a:extLst>
          </p:cNvPr>
          <p:cNvCxnSpPr>
            <a:cxnSpLocks/>
            <a:stCxn id="231" idx="3"/>
          </p:cNvCxnSpPr>
          <p:nvPr/>
        </p:nvCxnSpPr>
        <p:spPr>
          <a:xfrm flipH="1">
            <a:off x="6084767" y="5493991"/>
            <a:ext cx="376115" cy="3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81CE77BB-5A10-4A9A-97FA-3D5F25E9980A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 flipH="1">
            <a:off x="6596676" y="5554382"/>
            <a:ext cx="10004" cy="30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98F6B00C-F25B-426B-9F3F-93B34DF922DA}"/>
              </a:ext>
            </a:extLst>
          </p:cNvPr>
          <p:cNvCxnSpPr>
            <a:stCxn id="231" idx="5"/>
            <a:endCxn id="233" idx="0"/>
          </p:cNvCxnSpPr>
          <p:nvPr/>
        </p:nvCxnSpPr>
        <p:spPr>
          <a:xfrm>
            <a:off x="6752477" y="5493991"/>
            <a:ext cx="393789" cy="3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Овал 238">
            <a:extLst>
              <a:ext uri="{FF2B5EF4-FFF2-40B4-BE49-F238E27FC236}">
                <a16:creationId xmlns:a16="http://schemas.microsoft.com/office/drawing/2014/main" id="{D4C06FED-D00C-4B3C-9FEB-596C27D8280F}"/>
              </a:ext>
            </a:extLst>
          </p:cNvPr>
          <p:cNvSpPr/>
          <p:nvPr/>
        </p:nvSpPr>
        <p:spPr>
          <a:xfrm>
            <a:off x="5820114" y="585631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1" name="Прямая со стрелкой 240">
            <a:extLst>
              <a:ext uri="{FF2B5EF4-FFF2-40B4-BE49-F238E27FC236}">
                <a16:creationId xmlns:a16="http://schemas.microsoft.com/office/drawing/2014/main" id="{CE9B4691-4C23-41E1-95B7-E877E47E7D61}"/>
              </a:ext>
            </a:extLst>
          </p:cNvPr>
          <p:cNvCxnSpPr>
            <a:cxnSpLocks/>
            <a:stCxn id="231" idx="6"/>
            <a:endCxn id="234" idx="0"/>
          </p:cNvCxnSpPr>
          <p:nvPr/>
        </p:nvCxnSpPr>
        <p:spPr>
          <a:xfrm>
            <a:off x="6812868" y="5348194"/>
            <a:ext cx="1014589" cy="4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D2FD059A-3329-4F8A-893E-5DFB1FFD660B}"/>
              </a:ext>
            </a:extLst>
          </p:cNvPr>
          <p:cNvCxnSpPr>
            <a:stCxn id="172" idx="1"/>
          </p:cNvCxnSpPr>
          <p:nvPr/>
        </p:nvCxnSpPr>
        <p:spPr>
          <a:xfrm>
            <a:off x="2332414" y="2665863"/>
            <a:ext cx="10235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D49E0DF4-1FAA-4AF0-BD98-669B2F4F9322}"/>
              </a:ext>
            </a:extLst>
          </p:cNvPr>
          <p:cNvCxnSpPr/>
          <p:nvPr/>
        </p:nvCxnSpPr>
        <p:spPr>
          <a:xfrm>
            <a:off x="2325710" y="3960344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CA1D0170-EDB8-498B-9A7A-736306B4166E}"/>
              </a:ext>
            </a:extLst>
          </p:cNvPr>
          <p:cNvCxnSpPr/>
          <p:nvPr/>
        </p:nvCxnSpPr>
        <p:spPr>
          <a:xfrm>
            <a:off x="2407751" y="6046304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69891AAC-68BC-42A3-9303-29F6F3B5883D}"/>
              </a:ext>
            </a:extLst>
          </p:cNvPr>
          <p:cNvCxnSpPr/>
          <p:nvPr/>
        </p:nvCxnSpPr>
        <p:spPr>
          <a:xfrm>
            <a:off x="2391469" y="5665360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3FADE9A4-C015-44AE-AD33-B39F22A9F421}"/>
              </a:ext>
            </a:extLst>
          </p:cNvPr>
          <p:cNvSpPr txBox="1"/>
          <p:nvPr/>
        </p:nvSpPr>
        <p:spPr>
          <a:xfrm>
            <a:off x="446469" y="5509352"/>
            <a:ext cx="114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w(</a:t>
            </a:r>
            <a:r>
              <a:rPr lang="en-US" b="1" dirty="0">
                <a:solidFill>
                  <a:srgbClr val="00B050"/>
                </a:solidFill>
              </a:rPr>
              <a:t>MST</a:t>
            </a:r>
            <a:r>
              <a:rPr lang="en-US" dirty="0"/>
              <a:t>)=7</a:t>
            </a:r>
            <a:endParaRPr lang="ru-RU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CD5FFBB-BC5B-4EB0-BA35-F08CF71DFD44}"/>
              </a:ext>
            </a:extLst>
          </p:cNvPr>
          <p:cNvSpPr txBox="1"/>
          <p:nvPr/>
        </p:nvSpPr>
        <p:spPr>
          <a:xfrm>
            <a:off x="-5058" y="2465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  <a:endParaRPr lang="ru-BY" dirty="0"/>
          </a:p>
        </p:txBody>
      </p: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52407491-CB58-4D10-AF2D-0D9B29F039E9}"/>
              </a:ext>
            </a:extLst>
          </p:cNvPr>
          <p:cNvCxnSpPr/>
          <p:nvPr/>
        </p:nvCxnSpPr>
        <p:spPr>
          <a:xfrm flipV="1">
            <a:off x="5667678" y="808919"/>
            <a:ext cx="6524322" cy="20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52" grpId="0" animBg="1"/>
      <p:bldP spid="56" grpId="0" animBg="1"/>
      <p:bldP spid="58" grpId="0" animBg="1"/>
      <p:bldP spid="60" grpId="0" animBg="1"/>
      <p:bldP spid="6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4" grpId="0" animBg="1"/>
      <p:bldP spid="185" grpId="0" animBg="1"/>
      <p:bldP spid="186" grpId="0" animBg="1"/>
      <p:bldP spid="187" grpId="0" animBg="1"/>
      <p:bldP spid="188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31" grpId="0" animBg="1"/>
      <p:bldP spid="232" grpId="0" animBg="1"/>
      <p:bldP spid="233" grpId="0" animBg="1"/>
      <p:bldP spid="234" grpId="0" animBg="1"/>
      <p:bldP spid="239" grpId="0" animBg="1"/>
      <p:bldP spid="2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9" y="330849"/>
            <a:ext cx="5778293" cy="64808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8955" y="2756662"/>
            <a:ext cx="1538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O(m log n)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969710" y="763527"/>
            <a:ext cx="232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рёбер графа  по </a:t>
            </a:r>
            <a:r>
              <a:rPr lang="ru-RU" dirty="0" err="1"/>
              <a:t>неубыванию</a:t>
            </a:r>
            <a:r>
              <a:rPr lang="ru-RU" dirty="0"/>
              <a:t> веса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49025" y="2072046"/>
            <a:ext cx="2746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наличия цикла при попытке добавить очередное ребро </a:t>
            </a:r>
            <a:r>
              <a:rPr lang="en-US" dirty="0"/>
              <a:t> </a:t>
            </a:r>
            <a:r>
              <a:rPr lang="ru-RU" dirty="0"/>
              <a:t>к построенной части </a:t>
            </a:r>
            <a:r>
              <a:rPr lang="en-US" dirty="0"/>
              <a:t>MST; </a:t>
            </a:r>
            <a:r>
              <a:rPr lang="ru-RU" dirty="0"/>
              <a:t>использование </a:t>
            </a:r>
            <a:r>
              <a:rPr lang="en-US" dirty="0"/>
              <a:t>DSU </a:t>
            </a:r>
            <a:r>
              <a:rPr lang="ru-RU" dirty="0"/>
              <a:t>с эвристикой объединения по размеру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9047" y="74339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O(m log m)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222522" y="17500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455"/>
            <a:ext cx="12192000" cy="56057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85190" y="206188"/>
            <a:ext cx="6621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Обоснование корректности алгоритма </a:t>
            </a:r>
            <a:r>
              <a:rPr lang="ru-RU" sz="2400" dirty="0" err="1"/>
              <a:t>Крускала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22" y="1492845"/>
            <a:ext cx="2301621" cy="264058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511764" y="-68750"/>
            <a:ext cx="9051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Алгоритм Прима</a:t>
            </a:r>
            <a:r>
              <a:rPr lang="en-US" sz="4000" dirty="0"/>
              <a:t> (</a:t>
            </a:r>
            <a:r>
              <a:rPr lang="ru-RU" sz="2000" dirty="0"/>
              <a:t>или</a:t>
            </a:r>
            <a:r>
              <a:rPr lang="ru-RU" sz="4000" dirty="0"/>
              <a:t> </a:t>
            </a:r>
            <a:r>
              <a:rPr lang="ru-RU" sz="4000" dirty="0" err="1"/>
              <a:t>Ярника</a:t>
            </a:r>
            <a:r>
              <a:rPr lang="ru-RU" sz="4000" dirty="0"/>
              <a:t>, </a:t>
            </a:r>
            <a:r>
              <a:rPr lang="ru-RU" sz="2000" dirty="0"/>
              <a:t>или</a:t>
            </a:r>
            <a:r>
              <a:rPr lang="ru-RU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D</a:t>
            </a:r>
            <a:r>
              <a:rPr lang="en-US" sz="4000" b="1" dirty="0">
                <a:solidFill>
                  <a:srgbClr val="FF0000"/>
                </a:solidFill>
              </a:rPr>
              <a:t>J</a:t>
            </a:r>
            <a:r>
              <a:rPr lang="en-US" sz="4000" b="1" dirty="0">
                <a:solidFill>
                  <a:srgbClr val="0070C0"/>
                </a:solidFill>
              </a:rPr>
              <a:t>P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472" y="801128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1957 год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5069" y="801128"/>
            <a:ext cx="130272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373" y="1296824"/>
            <a:ext cx="2396030" cy="2522882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Прямоугольник 10"/>
          <p:cNvSpPr/>
          <p:nvPr/>
        </p:nvSpPr>
        <p:spPr>
          <a:xfrm>
            <a:off x="7624374" y="3718679"/>
            <a:ext cx="2396030" cy="289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Э́дсгер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Ви́бе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Де́йкстра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sz="2000" dirty="0" err="1"/>
              <a:t>Edsger</a:t>
            </a:r>
            <a:r>
              <a:rPr lang="en-US" sz="2000" dirty="0"/>
              <a:t> </a:t>
            </a:r>
            <a:r>
              <a:rPr lang="en-US" sz="2000" dirty="0" err="1"/>
              <a:t>Wybe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dirty="0"/>
              <a:t>ijkstra</a:t>
            </a:r>
            <a:endParaRPr lang="ru-RU" sz="2000" b="1" dirty="0">
              <a:latin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</a:rPr>
              <a:t>1930 – 2002</a:t>
            </a:r>
          </a:p>
          <a:p>
            <a:r>
              <a:rPr lang="ru-RU" b="1" dirty="0"/>
              <a:t>Нидерланды</a:t>
            </a:r>
          </a:p>
          <a:p>
            <a:r>
              <a:rPr lang="ru-RU" dirty="0"/>
              <a:t>Научная сфера – информатик</a:t>
            </a:r>
          </a:p>
          <a:p>
            <a:r>
              <a:rPr lang="ru-RU" dirty="0"/>
              <a:t>Награждён премией Тьюринга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50323" y="3684647"/>
            <a:ext cx="2329323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Роберт Клей Прим </a:t>
            </a:r>
          </a:p>
          <a:p>
            <a:r>
              <a:rPr lang="en-US" sz="2000" dirty="0"/>
              <a:t>Robert Clay </a:t>
            </a:r>
            <a:r>
              <a:rPr lang="en-US" sz="2000" b="1" dirty="0">
                <a:solidFill>
                  <a:srgbClr val="00B0F0"/>
                </a:solidFill>
              </a:rPr>
              <a:t>P</a:t>
            </a:r>
            <a:r>
              <a:rPr lang="en-US" sz="2000" dirty="0"/>
              <a:t>rim</a:t>
            </a:r>
            <a:endParaRPr lang="ru-RU" sz="2000" dirty="0"/>
          </a:p>
          <a:p>
            <a:r>
              <a:rPr lang="ru-RU" b="1" dirty="0"/>
              <a:t>1921 - </a:t>
            </a:r>
          </a:p>
          <a:p>
            <a:r>
              <a:rPr lang="ru-RU" b="1" dirty="0"/>
              <a:t>США</a:t>
            </a:r>
          </a:p>
          <a:p>
            <a:r>
              <a:rPr lang="ru-RU" dirty="0"/>
              <a:t>Научная сфера – математик, информатик</a:t>
            </a:r>
            <a:br>
              <a:rPr lang="ru-RU" dirty="0"/>
            </a:br>
            <a:r>
              <a:rPr lang="ru-RU" dirty="0"/>
              <a:t>(фото 1971 г.)</a:t>
            </a:r>
          </a:p>
          <a:p>
            <a:r>
              <a:rPr lang="ru-RU" dirty="0"/>
              <a:t>Доктор философии по математике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4" y="1492845"/>
            <a:ext cx="2433236" cy="32246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9295" y="835158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1930 год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765" y="3718678"/>
            <a:ext cx="2433235" cy="28931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Войтек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Ярник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sz="2000" dirty="0" err="1"/>
              <a:t>Vojtěch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J</a:t>
            </a:r>
            <a:r>
              <a:rPr lang="en-US" sz="2000" dirty="0" err="1"/>
              <a:t>arník</a:t>
            </a:r>
            <a:endParaRPr lang="ru-RU" sz="2000" dirty="0"/>
          </a:p>
          <a:p>
            <a:r>
              <a:rPr lang="ru-RU" b="1" dirty="0"/>
              <a:t>1897 - 1970</a:t>
            </a:r>
          </a:p>
          <a:p>
            <a:r>
              <a:rPr lang="ru-RU" b="1" dirty="0"/>
              <a:t>Чехословакия</a:t>
            </a:r>
            <a:endParaRPr lang="en-US" b="1" dirty="0"/>
          </a:p>
          <a:p>
            <a:r>
              <a:rPr lang="ru-RU" dirty="0"/>
              <a:t>Научная сфера – математическая физика, теория чисел, математический анализ.</a:t>
            </a:r>
          </a:p>
          <a:p>
            <a:r>
              <a:rPr lang="ru-RU" dirty="0"/>
              <a:t>Академик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6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87914" y="63398"/>
            <a:ext cx="5651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Алгоритм Прима</a:t>
            </a:r>
            <a:r>
              <a:rPr lang="en-US" sz="2400" dirty="0"/>
              <a:t> (</a:t>
            </a:r>
            <a:r>
              <a:rPr lang="ru-RU" sz="2400" dirty="0" err="1"/>
              <a:t>Ярника</a:t>
            </a:r>
            <a:r>
              <a:rPr lang="ru-RU" sz="2400" dirty="0"/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925" y="743528"/>
            <a:ext cx="893198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Выбираем произвольную вершину </a:t>
            </a:r>
            <a:r>
              <a:rPr lang="en-US" sz="2000" b="1" dirty="0">
                <a:latin typeface="Consolas" panose="020B0609020204030204" pitchFamily="49" charset="0"/>
              </a:rPr>
              <a:t>v</a:t>
            </a:r>
            <a:r>
              <a:rPr lang="en-US" sz="2000" dirty="0"/>
              <a:t> </a:t>
            </a:r>
            <a:r>
              <a:rPr lang="ru-RU" sz="2000" dirty="0"/>
              <a:t>графа </a:t>
            </a:r>
            <a:r>
              <a:rPr lang="en-US" sz="2000" dirty="0">
                <a:latin typeface="Consolas" panose="020B0609020204030204" pitchFamily="49" charset="0"/>
              </a:rPr>
              <a:t>G</a:t>
            </a:r>
            <a:r>
              <a:rPr lang="ru-RU" sz="2000" dirty="0"/>
              <a:t>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Добавляем вершину </a:t>
            </a:r>
            <a:r>
              <a:rPr lang="en-US" sz="2000" b="1" dirty="0">
                <a:latin typeface="Consolas" panose="020B0609020204030204" pitchFamily="49" charset="0"/>
              </a:rPr>
              <a:t>v</a:t>
            </a:r>
            <a:r>
              <a:rPr lang="en-US" sz="2000" dirty="0"/>
              <a:t>  </a:t>
            </a:r>
            <a:r>
              <a:rPr lang="ru-RU" sz="2000" dirty="0"/>
              <a:t>в минимальное </a:t>
            </a:r>
            <a:r>
              <a:rPr lang="ru-RU" sz="2000" dirty="0" err="1"/>
              <a:t>остовное</a:t>
            </a:r>
            <a:r>
              <a:rPr lang="ru-RU" sz="2000" dirty="0"/>
              <a:t> дерево </a:t>
            </a:r>
            <a:r>
              <a:rPr lang="en-US" sz="2000" i="1" dirty="0"/>
              <a:t>MST</a:t>
            </a:r>
            <a:r>
              <a:rPr lang="ru-RU" sz="2000" dirty="0"/>
              <a:t>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Рассмотрим все рёбра графа </a:t>
            </a:r>
            <a:r>
              <a:rPr lang="en-US" sz="2000" dirty="0">
                <a:latin typeface="Consolas" panose="020B0609020204030204" pitchFamily="49" charset="0"/>
              </a:rPr>
              <a:t>G</a:t>
            </a:r>
            <a:r>
              <a:rPr lang="en-US" sz="2000" dirty="0"/>
              <a:t> </a:t>
            </a:r>
            <a:r>
              <a:rPr lang="ru-RU" sz="2000" dirty="0"/>
              <a:t>у которых ровно один конец которых лежит в </a:t>
            </a:r>
            <a:r>
              <a:rPr lang="en-US" sz="2000" i="1" dirty="0"/>
              <a:t>MST </a:t>
            </a:r>
            <a:r>
              <a:rPr lang="ru-RU" sz="2000" dirty="0"/>
              <a:t>и выберем из них то, вес которого наименьший. Предположим, что выбрано ребро </a:t>
            </a:r>
            <a:r>
              <a:rPr lang="en-US" sz="2000" dirty="0"/>
              <a:t>{</a:t>
            </a:r>
            <a:r>
              <a:rPr lang="en-US" sz="2000" dirty="0" err="1">
                <a:latin typeface="Consolas" panose="020B0609020204030204" pitchFamily="49" charset="0"/>
              </a:rPr>
              <a:t>v,u</a:t>
            </a:r>
            <a:r>
              <a:rPr lang="en-US" sz="2000" dirty="0"/>
              <a:t>}</a:t>
            </a:r>
            <a:r>
              <a:rPr lang="ru-RU" sz="2000" dirty="0"/>
              <a:t>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Добавляем вершину </a:t>
            </a:r>
            <a:r>
              <a:rPr lang="en-US" sz="2000" dirty="0"/>
              <a:t>u</a:t>
            </a:r>
            <a:r>
              <a:rPr lang="ru-RU" sz="2000" dirty="0"/>
              <a:t> вместе с ребром </a:t>
            </a:r>
            <a:r>
              <a:rPr lang="en-US" sz="2000" dirty="0"/>
              <a:t>{</a:t>
            </a:r>
            <a:r>
              <a:rPr lang="en-US" sz="2000" dirty="0" err="1">
                <a:latin typeface="Consolas" panose="020B0609020204030204" pitchFamily="49" charset="0"/>
              </a:rPr>
              <a:t>v,u</a:t>
            </a:r>
            <a:r>
              <a:rPr lang="en-US" sz="2000" dirty="0"/>
              <a:t>} </a:t>
            </a:r>
            <a:r>
              <a:rPr lang="ru-RU" sz="2000" dirty="0"/>
              <a:t>в </a:t>
            </a:r>
            <a:r>
              <a:rPr lang="en-US" sz="2000" i="1" dirty="0"/>
              <a:t>MST</a:t>
            </a:r>
            <a:r>
              <a:rPr lang="ru-RU" sz="2000" i="1" dirty="0"/>
              <a:t>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Если</a:t>
            </a:r>
            <a:r>
              <a:rPr lang="ru-RU" sz="2000" i="1" dirty="0"/>
              <a:t>  </a:t>
            </a:r>
            <a:r>
              <a:rPr lang="ru-RU" sz="2000" dirty="0"/>
              <a:t>все вершины графа </a:t>
            </a:r>
            <a:r>
              <a:rPr lang="en-US" sz="2000" dirty="0">
                <a:latin typeface="Consolas" panose="020B0609020204030204" pitchFamily="49" charset="0"/>
              </a:rPr>
              <a:t>G</a:t>
            </a:r>
            <a:r>
              <a:rPr lang="ru-RU" sz="2000" i="1" dirty="0"/>
              <a:t> </a:t>
            </a:r>
            <a:r>
              <a:rPr lang="ru-RU" sz="2000" dirty="0"/>
              <a:t>перенесены в остов, то алгоритм завершает свою работу, а </a:t>
            </a:r>
            <a:r>
              <a:rPr lang="en-US" sz="2000" dirty="0"/>
              <a:t> MST – </a:t>
            </a:r>
            <a:r>
              <a:rPr lang="ru-RU" sz="2000" dirty="0"/>
              <a:t>минимальное </a:t>
            </a:r>
            <a:r>
              <a:rPr lang="ru-RU" sz="2000" dirty="0" err="1"/>
              <a:t>остовное</a:t>
            </a:r>
            <a:r>
              <a:rPr lang="ru-RU" sz="2000" dirty="0"/>
              <a:t> дерево графа </a:t>
            </a:r>
            <a:r>
              <a:rPr lang="en-US" sz="2000" dirty="0">
                <a:latin typeface="Consolas" panose="020B0609020204030204" pitchFamily="49" charset="0"/>
              </a:rPr>
              <a:t>G</a:t>
            </a:r>
            <a:r>
              <a:rPr lang="en-US" sz="2000" dirty="0"/>
              <a:t>.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Если</a:t>
            </a:r>
            <a:r>
              <a:rPr lang="ru-RU" sz="2000" i="1" dirty="0"/>
              <a:t>  </a:t>
            </a:r>
            <a:r>
              <a:rPr lang="ru-RU" sz="2000" dirty="0"/>
              <a:t>не все вершины графа </a:t>
            </a:r>
            <a:r>
              <a:rPr lang="en-US" sz="2000" dirty="0">
                <a:latin typeface="Consolas" panose="020B0609020204030204" pitchFamily="49" charset="0"/>
              </a:rPr>
              <a:t>G</a:t>
            </a:r>
            <a:r>
              <a:rPr lang="ru-RU" sz="2000" i="1" dirty="0"/>
              <a:t> </a:t>
            </a:r>
            <a:r>
              <a:rPr lang="ru-RU" sz="2000" dirty="0"/>
              <a:t>перенесены в остов, то</a:t>
            </a:r>
            <a:r>
              <a:rPr lang="en-US" sz="2000" dirty="0"/>
              <a:t> </a:t>
            </a:r>
            <a:r>
              <a:rPr lang="ru-RU" sz="2000" dirty="0"/>
              <a:t>возвращаемся к шагу 3 алгоритма.</a:t>
            </a:r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11533140" y="5682599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121635" y="653769"/>
            <a:ext cx="2411505" cy="2276839"/>
            <a:chOff x="9567431" y="324923"/>
            <a:chExt cx="2411505" cy="2276839"/>
          </a:xfrm>
        </p:grpSpPr>
        <p:sp>
          <p:nvSpPr>
            <p:cNvPr id="7" name="Овал 6"/>
            <p:cNvSpPr/>
            <p:nvPr/>
          </p:nvSpPr>
          <p:spPr>
            <a:xfrm>
              <a:off x="9567431" y="74606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0566995" y="33115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0616302" y="1409457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1566559" y="68901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Прямая соединительная линия 11"/>
            <p:cNvCxnSpPr>
              <a:stCxn id="7" idx="5"/>
              <a:endCxn id="10" idx="1"/>
            </p:cNvCxnSpPr>
            <p:nvPr/>
          </p:nvCxnSpPr>
          <p:spPr>
            <a:xfrm>
              <a:off x="9919417" y="1098054"/>
              <a:ext cx="757276" cy="371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10" idx="0"/>
              <a:endCxn id="8" idx="4"/>
            </p:cNvCxnSpPr>
            <p:nvPr/>
          </p:nvCxnSpPr>
          <p:spPr>
            <a:xfrm flipH="1" flipV="1">
              <a:off x="10773184" y="743528"/>
              <a:ext cx="49307" cy="665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10" idx="6"/>
              <a:endCxn id="11" idx="3"/>
            </p:cNvCxnSpPr>
            <p:nvPr/>
          </p:nvCxnSpPr>
          <p:spPr>
            <a:xfrm flipV="1">
              <a:off x="11028679" y="1040997"/>
              <a:ext cx="598271" cy="5746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8" idx="6"/>
              <a:endCxn id="11" idx="2"/>
            </p:cNvCxnSpPr>
            <p:nvPr/>
          </p:nvCxnSpPr>
          <p:spPr>
            <a:xfrm>
              <a:off x="10979372" y="537340"/>
              <a:ext cx="587187" cy="357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10633053" y="2189386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" name="Прямая соединительная линия 16"/>
            <p:cNvCxnSpPr>
              <a:stCxn id="10" idx="4"/>
              <a:endCxn id="16" idx="0"/>
            </p:cNvCxnSpPr>
            <p:nvPr/>
          </p:nvCxnSpPr>
          <p:spPr>
            <a:xfrm>
              <a:off x="10822491" y="1821833"/>
              <a:ext cx="16751" cy="367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7" idx="7"/>
              <a:endCxn id="8" idx="2"/>
            </p:cNvCxnSpPr>
            <p:nvPr/>
          </p:nvCxnSpPr>
          <p:spPr>
            <a:xfrm flipV="1">
              <a:off x="9919417" y="537340"/>
              <a:ext cx="647578" cy="26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4"/>
              <a:endCxn id="16" idx="2"/>
            </p:cNvCxnSpPr>
            <p:nvPr/>
          </p:nvCxnSpPr>
          <p:spPr>
            <a:xfrm>
              <a:off x="9773620" y="1158445"/>
              <a:ext cx="859433" cy="12371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1" idx="4"/>
              <a:endCxn id="16" idx="6"/>
            </p:cNvCxnSpPr>
            <p:nvPr/>
          </p:nvCxnSpPr>
          <p:spPr>
            <a:xfrm flipH="1">
              <a:off x="11045430" y="1101388"/>
              <a:ext cx="727318" cy="12941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082427" y="32492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68077" y="97123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63356" y="85589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54704" y="1023397"/>
              <a:ext cx="2832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893275" y="168399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98961" y="177700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321203" y="177700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302631" y="49360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9" name="Овал 28"/>
          <p:cNvSpPr/>
          <p:nvPr/>
        </p:nvSpPr>
        <p:spPr>
          <a:xfrm>
            <a:off x="712344" y="5706230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902" y="5760891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MST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9900" y="451381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816407" y="452194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1542914" y="456582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Прямая соединительная линия 34"/>
          <p:cNvCxnSpPr>
            <a:stCxn id="31" idx="4"/>
            <a:endCxn id="29" idx="0"/>
          </p:cNvCxnSpPr>
          <p:nvPr/>
        </p:nvCxnSpPr>
        <p:spPr>
          <a:xfrm>
            <a:off x="296089" y="4926186"/>
            <a:ext cx="622444" cy="780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9" idx="0"/>
            <a:endCxn id="32" idx="4"/>
          </p:cNvCxnSpPr>
          <p:nvPr/>
        </p:nvCxnSpPr>
        <p:spPr>
          <a:xfrm flipV="1">
            <a:off x="918533" y="4934319"/>
            <a:ext cx="104063" cy="771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29" idx="0"/>
            <a:endCxn id="33" idx="3"/>
          </p:cNvCxnSpPr>
          <p:nvPr/>
        </p:nvCxnSpPr>
        <p:spPr>
          <a:xfrm flipV="1">
            <a:off x="918533" y="4917805"/>
            <a:ext cx="684772" cy="788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780" y="500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3968" y="498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8327" y="4950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2487129" y="5661305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72628" y="448534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3301359" y="5661305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Овал 45"/>
          <p:cNvSpPr/>
          <p:nvPr/>
        </p:nvSpPr>
        <p:spPr>
          <a:xfrm>
            <a:off x="3657799" y="44854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0886" y="492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5779" y="4946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9403" y="490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2886622" y="5836924"/>
            <a:ext cx="40185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87044" y="44854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0" name="Прямая соединительная линия 59"/>
          <p:cNvCxnSpPr>
            <a:endCxn id="43" idx="0"/>
          </p:cNvCxnSpPr>
          <p:nvPr/>
        </p:nvCxnSpPr>
        <p:spPr>
          <a:xfrm>
            <a:off x="2394920" y="4897830"/>
            <a:ext cx="298398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2834345" y="4907229"/>
            <a:ext cx="1024872" cy="823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2399440" y="4917591"/>
            <a:ext cx="1128731" cy="763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56418" y="495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13136" y="4942030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8" name="Прямая соединительная линия 67"/>
          <p:cNvCxnSpPr>
            <a:stCxn id="45" idx="0"/>
            <a:endCxn id="58" idx="4"/>
          </p:cNvCxnSpPr>
          <p:nvPr/>
        </p:nvCxnSpPr>
        <p:spPr>
          <a:xfrm flipH="1" flipV="1">
            <a:off x="3093233" y="4897830"/>
            <a:ext cx="414315" cy="763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>
            <a:off x="3490900" y="4931484"/>
            <a:ext cx="356440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814032" y="5661191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Овал 71"/>
          <p:cNvSpPr/>
          <p:nvPr/>
        </p:nvSpPr>
        <p:spPr>
          <a:xfrm>
            <a:off x="4499531" y="448522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28262" y="5661191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39105" y="500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1857" y="5013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86306" y="4905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78" name="Прямая соединительная линия 77"/>
          <p:cNvCxnSpPr>
            <a:stCxn id="71" idx="6"/>
            <a:endCxn id="73" idx="2"/>
          </p:cNvCxnSpPr>
          <p:nvPr/>
        </p:nvCxnSpPr>
        <p:spPr>
          <a:xfrm>
            <a:off x="5226409" y="5867379"/>
            <a:ext cx="40185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endCxn id="71" idx="0"/>
          </p:cNvCxnSpPr>
          <p:nvPr/>
        </p:nvCxnSpPr>
        <p:spPr>
          <a:xfrm>
            <a:off x="4721823" y="4897716"/>
            <a:ext cx="298398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5011248" y="4830909"/>
            <a:ext cx="1024872" cy="823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762110" y="4916102"/>
            <a:ext cx="1128731" cy="763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41278" y="4958380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 flipH="1">
            <a:off x="5843823" y="4909800"/>
            <a:ext cx="356440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442492" y="5660557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9" name="Прямая соединительная линия 88"/>
          <p:cNvCxnSpPr>
            <a:stCxn id="73" idx="6"/>
            <a:endCxn id="87" idx="2"/>
          </p:cNvCxnSpPr>
          <p:nvPr/>
        </p:nvCxnSpPr>
        <p:spPr>
          <a:xfrm flipV="1">
            <a:off x="6040639" y="5866745"/>
            <a:ext cx="401853" cy="6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72" idx="4"/>
            <a:endCxn id="87" idx="0"/>
          </p:cNvCxnSpPr>
          <p:nvPr/>
        </p:nvCxnSpPr>
        <p:spPr>
          <a:xfrm>
            <a:off x="4705720" y="4897602"/>
            <a:ext cx="1942961" cy="762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54545" y="4917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>
            <a:off x="6209005" y="4906414"/>
            <a:ext cx="457790" cy="762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1850" y="496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98" name="Овал 97"/>
          <p:cNvSpPr/>
          <p:nvPr/>
        </p:nvSpPr>
        <p:spPr>
          <a:xfrm>
            <a:off x="9240187" y="5491606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Овал 98"/>
          <p:cNvSpPr/>
          <p:nvPr/>
        </p:nvSpPr>
        <p:spPr>
          <a:xfrm>
            <a:off x="7794026" y="5697794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Овал 99"/>
          <p:cNvSpPr/>
          <p:nvPr/>
        </p:nvSpPr>
        <p:spPr>
          <a:xfrm>
            <a:off x="8150466" y="452194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52070" y="4942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104" name="Прямая соединительная линия 103"/>
          <p:cNvCxnSpPr>
            <a:stCxn id="97" idx="6"/>
            <a:endCxn id="99" idx="2"/>
          </p:cNvCxnSpPr>
          <p:nvPr/>
        </p:nvCxnSpPr>
        <p:spPr>
          <a:xfrm>
            <a:off x="7484710" y="5903982"/>
            <a:ext cx="309316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331787" y="4925548"/>
            <a:ext cx="1024872" cy="823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112152" y="4996001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109" name="Прямая соединительная линия 108"/>
          <p:cNvCxnSpPr>
            <a:stCxn id="100" idx="4"/>
            <a:endCxn id="99" idx="0"/>
          </p:cNvCxnSpPr>
          <p:nvPr/>
        </p:nvCxnSpPr>
        <p:spPr>
          <a:xfrm flipH="1">
            <a:off x="8000215" y="4934319"/>
            <a:ext cx="356440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8515825" y="5697794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1" name="Прямая соединительная линия 110"/>
          <p:cNvCxnSpPr>
            <a:stCxn id="99" idx="6"/>
            <a:endCxn id="110" idx="2"/>
          </p:cNvCxnSpPr>
          <p:nvPr/>
        </p:nvCxnSpPr>
        <p:spPr>
          <a:xfrm>
            <a:off x="8206403" y="5903982"/>
            <a:ext cx="30942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stCxn id="100" idx="4"/>
            <a:endCxn id="110" idx="0"/>
          </p:cNvCxnSpPr>
          <p:nvPr/>
        </p:nvCxnSpPr>
        <p:spPr>
          <a:xfrm>
            <a:off x="8356655" y="4934319"/>
            <a:ext cx="365359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412000" y="5062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120" name="Прямая соединительная линия 119"/>
          <p:cNvCxnSpPr>
            <a:stCxn id="110" idx="6"/>
            <a:endCxn id="98" idx="2"/>
          </p:cNvCxnSpPr>
          <p:nvPr/>
        </p:nvCxnSpPr>
        <p:spPr>
          <a:xfrm flipV="1">
            <a:off x="8928202" y="5697794"/>
            <a:ext cx="311985" cy="2061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Овал 128"/>
          <p:cNvSpPr/>
          <p:nvPr/>
        </p:nvSpPr>
        <p:spPr>
          <a:xfrm>
            <a:off x="10154618" y="5666258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Овал 129"/>
          <p:cNvSpPr/>
          <p:nvPr/>
        </p:nvSpPr>
        <p:spPr>
          <a:xfrm>
            <a:off x="11327814" y="5019309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Овал 130"/>
          <p:cNvSpPr/>
          <p:nvPr/>
        </p:nvSpPr>
        <p:spPr>
          <a:xfrm>
            <a:off x="10811341" y="5682599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10631522" y="5047272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Прямая соединительная линия 133"/>
          <p:cNvCxnSpPr/>
          <p:nvPr/>
        </p:nvCxnSpPr>
        <p:spPr>
          <a:xfrm>
            <a:off x="10593364" y="5872446"/>
            <a:ext cx="244346" cy="1634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131" idx="6"/>
            <a:endCxn id="138" idx="2"/>
          </p:cNvCxnSpPr>
          <p:nvPr/>
        </p:nvCxnSpPr>
        <p:spPr>
          <a:xfrm>
            <a:off x="11223718" y="5888787"/>
            <a:ext cx="30942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flipV="1">
            <a:off x="10387176" y="5399257"/>
            <a:ext cx="331106" cy="2670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0" y="5351570"/>
            <a:ext cx="9858545" cy="5529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30" idx="4"/>
            <a:endCxn id="138" idx="0"/>
          </p:cNvCxnSpPr>
          <p:nvPr/>
        </p:nvCxnSpPr>
        <p:spPr>
          <a:xfrm>
            <a:off x="11534003" y="5431685"/>
            <a:ext cx="205326" cy="2509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846256" y="4478207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MST</a:t>
            </a:r>
            <a:endParaRPr lang="ru-RU" b="1" dirty="0"/>
          </a:p>
        </p:txBody>
      </p:sp>
      <p:sp>
        <p:nvSpPr>
          <p:cNvPr id="97" name="Овал 96"/>
          <p:cNvSpPr/>
          <p:nvPr/>
        </p:nvSpPr>
        <p:spPr>
          <a:xfrm>
            <a:off x="7072333" y="5697794"/>
            <a:ext cx="412377" cy="41237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Овал 73"/>
          <p:cNvSpPr/>
          <p:nvPr/>
        </p:nvSpPr>
        <p:spPr>
          <a:xfrm>
            <a:off x="5984702" y="448534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>
            <a:off x="2039592" y="4078267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4304483" y="4114553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6976734" y="4151165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9922765" y="4142286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Таблица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09988"/>
              </p:ext>
            </p:extLst>
          </p:nvPr>
        </p:nvGraphicFramePr>
        <p:xfrm>
          <a:off x="480013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Таблица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424"/>
              </p:ext>
            </p:extLst>
          </p:nvPr>
        </p:nvGraphicFramePr>
        <p:xfrm>
          <a:off x="2713151" y="3429068"/>
          <a:ext cx="14098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2" name="Таблица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87903"/>
              </p:ext>
            </p:extLst>
          </p:nvPr>
        </p:nvGraphicFramePr>
        <p:xfrm>
          <a:off x="4931570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Таблица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8163"/>
              </p:ext>
            </p:extLst>
          </p:nvPr>
        </p:nvGraphicFramePr>
        <p:xfrm>
          <a:off x="7761687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Таблица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19349"/>
              </p:ext>
            </p:extLst>
          </p:nvPr>
        </p:nvGraphicFramePr>
        <p:xfrm>
          <a:off x="10506247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13423" y="1386786"/>
            <a:ext cx="789091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/>
              <a:t>– число итераций</a:t>
            </a:r>
            <a:r>
              <a:rPr lang="en-US" dirty="0"/>
              <a:t>;</a:t>
            </a:r>
            <a:endParaRPr lang="ru-RU" dirty="0"/>
          </a:p>
          <a:p>
            <a:pPr>
              <a:spcAft>
                <a:spcPts val="400"/>
              </a:spcAft>
            </a:pPr>
            <a:r>
              <a:rPr lang="en-US" b="1" dirty="0"/>
              <a:t>O(</a:t>
            </a:r>
            <a:r>
              <a:rPr lang="en-US" b="1" dirty="0" err="1"/>
              <a:t>n∙n</a:t>
            </a:r>
            <a:r>
              <a:rPr lang="en-US" b="1" dirty="0"/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ru-RU" dirty="0"/>
              <a:t> поиск всех  минимумов</a:t>
            </a:r>
            <a:r>
              <a:rPr lang="en-US" dirty="0"/>
              <a:t> </a:t>
            </a:r>
            <a:r>
              <a:rPr lang="ru-RU" dirty="0"/>
              <a:t>в массиве</a:t>
            </a:r>
            <a:r>
              <a:rPr lang="en-US" dirty="0"/>
              <a:t>;</a:t>
            </a:r>
            <a:endParaRPr lang="ru-RU" dirty="0"/>
          </a:p>
          <a:p>
            <a:pPr algn="just">
              <a:spcAft>
                <a:spcPts val="400"/>
              </a:spcAft>
            </a:pPr>
            <a:r>
              <a:rPr lang="en-US" b="1" dirty="0"/>
              <a:t>O(m) </a:t>
            </a:r>
            <a:r>
              <a:rPr lang="en-US" dirty="0"/>
              <a:t>–</a:t>
            </a:r>
            <a:r>
              <a:rPr lang="ru-RU" dirty="0"/>
              <a:t>пересчёты элементов массива, содержащего кратчайшее ребро, соединяющего вершину с построенной частью </a:t>
            </a:r>
            <a:r>
              <a:rPr lang="en-US" dirty="0"/>
              <a:t>MST;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18710" y="758890"/>
            <a:ext cx="125867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O(n</a:t>
            </a:r>
            <a:r>
              <a:rPr lang="en-US" sz="2400" b="1" baseline="30000" dirty="0"/>
              <a:t>2</a:t>
            </a:r>
            <a:r>
              <a:rPr lang="en-US" sz="2400" b="1" dirty="0"/>
              <a:t>+m)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4363" y="440346"/>
            <a:ext cx="558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1. 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массив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62" y="3013590"/>
            <a:ext cx="70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</a:t>
            </a:r>
          </a:p>
          <a:p>
            <a:r>
              <a:rPr lang="ru-RU" sz="1200" dirty="0"/>
              <a:t>остове?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44704" y="3614023"/>
            <a:ext cx="198160" cy="36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241845" y="-393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9726849" y="125331"/>
            <a:ext cx="2313559" cy="1597507"/>
            <a:chOff x="9726849" y="125331"/>
            <a:chExt cx="2313559" cy="1597507"/>
          </a:xfrm>
        </p:grpSpPr>
        <p:sp>
          <p:nvSpPr>
            <p:cNvPr id="85" name="Овал 84"/>
            <p:cNvSpPr/>
            <p:nvPr/>
          </p:nvSpPr>
          <p:spPr>
            <a:xfrm>
              <a:off x="10726414" y="125331"/>
              <a:ext cx="402334" cy="253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9726849" y="129309"/>
              <a:ext cx="2313559" cy="1593529"/>
              <a:chOff x="9726849" y="129309"/>
              <a:chExt cx="2411505" cy="2108160"/>
            </a:xfrm>
            <a:noFill/>
          </p:grpSpPr>
          <p:sp>
            <p:nvSpPr>
              <p:cNvPr id="83" name="Овал 82"/>
              <p:cNvSpPr/>
              <p:nvPr/>
            </p:nvSpPr>
            <p:spPr>
              <a:xfrm>
                <a:off x="9726849" y="381776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Овал 87"/>
              <p:cNvSpPr/>
              <p:nvPr/>
            </p:nvSpPr>
            <p:spPr>
              <a:xfrm>
                <a:off x="10775720" y="1045164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0" name="Овал 89"/>
              <p:cNvSpPr/>
              <p:nvPr/>
            </p:nvSpPr>
            <p:spPr>
              <a:xfrm>
                <a:off x="11725977" y="324719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2" name="Прямая соединительная линия 91"/>
              <p:cNvCxnSpPr>
                <a:stCxn id="83" idx="5"/>
                <a:endCxn id="88" idx="1"/>
              </p:cNvCxnSpPr>
              <p:nvPr/>
            </p:nvCxnSpPr>
            <p:spPr>
              <a:xfrm>
                <a:off x="10078835" y="733761"/>
                <a:ext cx="757276" cy="3717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>
                <a:stCxn id="88" idx="0"/>
                <a:endCxn id="85" idx="4"/>
              </p:cNvCxnSpPr>
              <p:nvPr/>
            </p:nvCxnSpPr>
            <p:spPr>
              <a:xfrm flipH="1" flipV="1">
                <a:off x="10978415" y="459947"/>
                <a:ext cx="3494" cy="5852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>
                <a:stCxn id="88" idx="6"/>
                <a:endCxn id="90" idx="3"/>
              </p:cNvCxnSpPr>
              <p:nvPr/>
            </p:nvCxnSpPr>
            <p:spPr>
              <a:xfrm flipV="1">
                <a:off x="11188097" y="676704"/>
                <a:ext cx="598271" cy="5746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>
                <a:stCxn id="85" idx="6"/>
                <a:endCxn id="90" idx="2"/>
              </p:cNvCxnSpPr>
              <p:nvPr/>
            </p:nvCxnSpPr>
            <p:spPr>
              <a:xfrm>
                <a:off x="11188098" y="291998"/>
                <a:ext cx="537879" cy="2389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10792471" y="182509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07" name="Прямая соединительная линия 106"/>
              <p:cNvCxnSpPr>
                <a:stCxn id="88" idx="4"/>
                <a:endCxn id="105" idx="0"/>
              </p:cNvCxnSpPr>
              <p:nvPr/>
            </p:nvCxnSpPr>
            <p:spPr>
              <a:xfrm>
                <a:off x="10981909" y="1457540"/>
                <a:ext cx="16751" cy="3675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>
                <a:stCxn id="83" idx="7"/>
                <a:endCxn id="85" idx="2"/>
              </p:cNvCxnSpPr>
              <p:nvPr/>
            </p:nvCxnSpPr>
            <p:spPr>
              <a:xfrm flipV="1">
                <a:off x="10078835" y="291998"/>
                <a:ext cx="689896" cy="15016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/>
              <p:cNvCxnSpPr>
                <a:stCxn id="83" idx="4"/>
                <a:endCxn id="105" idx="2"/>
              </p:cNvCxnSpPr>
              <p:nvPr/>
            </p:nvCxnSpPr>
            <p:spPr>
              <a:xfrm>
                <a:off x="9933038" y="794152"/>
                <a:ext cx="859433" cy="123712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>
                <a:stCxn id="90" idx="4"/>
                <a:endCxn id="105" idx="6"/>
              </p:cNvCxnSpPr>
              <p:nvPr/>
            </p:nvCxnSpPr>
            <p:spPr>
              <a:xfrm flipH="1">
                <a:off x="11204848" y="737095"/>
                <a:ext cx="727318" cy="1294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0327495" y="606944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922774" y="491602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1314122" y="659104"/>
                <a:ext cx="283233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0052693" y="131969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671254" y="1380230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1480621" y="1412717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1462049" y="12930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7" name="Рисунок 1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174363" y="4703901"/>
            <a:ext cx="11895949" cy="1644997"/>
            <a:chOff x="172809" y="4652985"/>
            <a:chExt cx="11895949" cy="1644997"/>
          </a:xfrm>
        </p:grpSpPr>
        <p:sp>
          <p:nvSpPr>
            <p:cNvPr id="135" name="TextBox 134"/>
            <p:cNvSpPr txBox="1"/>
            <p:nvPr/>
          </p:nvSpPr>
          <p:spPr>
            <a:xfrm>
              <a:off x="216143" y="5928650"/>
              <a:ext cx="6072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MST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178876" y="468156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905383" y="468970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631890" y="473357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41" name="Прямая соединительная линия 140"/>
            <p:cNvCxnSpPr>
              <a:stCxn id="136" idx="4"/>
              <a:endCxn id="133" idx="0"/>
            </p:cNvCxnSpPr>
            <p:nvPr/>
          </p:nvCxnSpPr>
          <p:spPr>
            <a:xfrm>
              <a:off x="385065" y="5093945"/>
              <a:ext cx="656709" cy="780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3" idx="0"/>
              <a:endCxn id="137" idx="4"/>
            </p:cNvCxnSpPr>
            <p:nvPr/>
          </p:nvCxnSpPr>
          <p:spPr>
            <a:xfrm flipV="1">
              <a:off x="1041774" y="5102078"/>
              <a:ext cx="69798" cy="7719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33" idx="0"/>
              <a:endCxn id="140" idx="3"/>
            </p:cNvCxnSpPr>
            <p:nvPr/>
          </p:nvCxnSpPr>
          <p:spPr>
            <a:xfrm flipV="1">
              <a:off x="1041774" y="5085564"/>
              <a:ext cx="650507" cy="788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11301" y="51016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8350" y="5101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78826" y="51344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2295869" y="465309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3781040" y="465321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5840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825694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482644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61" name="Прямая соединительная линия 160"/>
            <p:cNvCxnSpPr>
              <a:stCxn id="150" idx="6"/>
              <a:endCxn id="156" idx="2"/>
            </p:cNvCxnSpPr>
            <p:nvPr/>
          </p:nvCxnSpPr>
          <p:spPr>
            <a:xfrm>
              <a:off x="3022747" y="6035252"/>
              <a:ext cx="4018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Овал 161"/>
            <p:cNvSpPr/>
            <p:nvPr/>
          </p:nvSpPr>
          <p:spPr>
            <a:xfrm>
              <a:off x="3010285" y="465321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3" name="Прямая соединительная линия 162"/>
            <p:cNvCxnSpPr>
              <a:endCxn id="150" idx="0"/>
            </p:cNvCxnSpPr>
            <p:nvPr/>
          </p:nvCxnSpPr>
          <p:spPr>
            <a:xfrm>
              <a:off x="2518161" y="5065589"/>
              <a:ext cx="298398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>
            <a:xfrm flipV="1">
              <a:off x="2957586" y="5074988"/>
              <a:ext cx="1024872" cy="82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>
              <a:off x="2522681" y="5085350"/>
              <a:ext cx="1128731" cy="76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3252166" y="511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53036" y="5109789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3217442" y="5075806"/>
              <a:ext cx="414315" cy="763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H="1">
              <a:off x="3646832" y="5073323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Овал 172"/>
            <p:cNvSpPr/>
            <p:nvPr/>
          </p:nvSpPr>
          <p:spPr>
            <a:xfrm>
              <a:off x="6107943" y="465309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723913" y="51440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997139" y="5163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74366" y="51754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77" name="Прямая соединительная линия 176"/>
            <p:cNvCxnSpPr>
              <a:stCxn id="170" idx="6"/>
              <a:endCxn id="172" idx="2"/>
            </p:cNvCxnSpPr>
            <p:nvPr/>
          </p:nvCxnSpPr>
          <p:spPr>
            <a:xfrm>
              <a:off x="5349650" y="6035138"/>
              <a:ext cx="4018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>
              <a:endCxn id="170" idx="0"/>
            </p:cNvCxnSpPr>
            <p:nvPr/>
          </p:nvCxnSpPr>
          <p:spPr>
            <a:xfrm>
              <a:off x="4845064" y="5065475"/>
              <a:ext cx="298398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5179761" y="5049020"/>
              <a:ext cx="1024872" cy="82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>
              <a:off x="4849584" y="5085236"/>
              <a:ext cx="1128731" cy="76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6121145" y="5171858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82" name="Прямая соединительная линия 181"/>
            <p:cNvCxnSpPr>
              <a:stCxn id="173" idx="4"/>
              <a:endCxn id="172" idx="0"/>
            </p:cNvCxnSpPr>
            <p:nvPr/>
          </p:nvCxnSpPr>
          <p:spPr>
            <a:xfrm flipH="1">
              <a:off x="5957692" y="5065475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>
              <a:stCxn id="172" idx="6"/>
              <a:endCxn id="183" idx="2"/>
            </p:cNvCxnSpPr>
            <p:nvPr/>
          </p:nvCxnSpPr>
          <p:spPr>
            <a:xfrm flipV="1">
              <a:off x="6163880" y="6034504"/>
              <a:ext cx="401853" cy="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>
              <a:stCxn id="171" idx="4"/>
              <a:endCxn id="183" idx="0"/>
            </p:cNvCxnSpPr>
            <p:nvPr/>
          </p:nvCxnSpPr>
          <p:spPr>
            <a:xfrm>
              <a:off x="4828961" y="5065361"/>
              <a:ext cx="1942961" cy="7629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462563" y="5160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cxnSp>
          <p:nvCxnSpPr>
            <p:cNvPr id="187" name="Прямая соединительная линия 186"/>
            <p:cNvCxnSpPr>
              <a:stCxn id="173" idx="4"/>
              <a:endCxn id="183" idx="0"/>
            </p:cNvCxnSpPr>
            <p:nvPr/>
          </p:nvCxnSpPr>
          <p:spPr>
            <a:xfrm>
              <a:off x="6314132" y="5065475"/>
              <a:ext cx="457790" cy="762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447121" y="5167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90" name="Овал 189"/>
            <p:cNvSpPr/>
            <p:nvPr/>
          </p:nvSpPr>
          <p:spPr>
            <a:xfrm>
              <a:off x="9363428" y="5659365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794393" y="5187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94" name="Прямая соединительная линия 193"/>
            <p:cNvCxnSpPr>
              <a:stCxn id="189" idx="6"/>
              <a:endCxn id="191" idx="2"/>
            </p:cNvCxnSpPr>
            <p:nvPr/>
          </p:nvCxnSpPr>
          <p:spPr>
            <a:xfrm>
              <a:off x="7607951" y="6071741"/>
              <a:ext cx="309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V="1">
              <a:off x="7471895" y="5076577"/>
              <a:ext cx="1024872" cy="823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123494" y="5181296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97" name="Прямая соединительная линия 196"/>
            <p:cNvCxnSpPr>
              <a:stCxn id="192" idx="4"/>
              <a:endCxn id="191" idx="0"/>
            </p:cNvCxnSpPr>
            <p:nvPr/>
          </p:nvCxnSpPr>
          <p:spPr>
            <a:xfrm flipH="1">
              <a:off x="8123456" y="5102078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>
              <a:stCxn id="191" idx="6"/>
              <a:endCxn id="198" idx="2"/>
            </p:cNvCxnSpPr>
            <p:nvPr/>
          </p:nvCxnSpPr>
          <p:spPr>
            <a:xfrm>
              <a:off x="8329644" y="6071741"/>
              <a:ext cx="3094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/>
            <p:nvPr/>
          </p:nvCxnSpPr>
          <p:spPr>
            <a:xfrm>
              <a:off x="8479895" y="5065361"/>
              <a:ext cx="365359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376598" y="5187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cxnSp>
          <p:nvCxnSpPr>
            <p:cNvPr id="202" name="Прямая соединительная линия 201"/>
            <p:cNvCxnSpPr>
              <a:stCxn id="198" idx="6"/>
              <a:endCxn id="190" idx="2"/>
            </p:cNvCxnSpPr>
            <p:nvPr/>
          </p:nvCxnSpPr>
          <p:spPr>
            <a:xfrm flipV="1">
              <a:off x="9051443" y="5865553"/>
              <a:ext cx="311985" cy="206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Овал 202"/>
            <p:cNvSpPr/>
            <p:nvPr/>
          </p:nvSpPr>
          <p:spPr>
            <a:xfrm>
              <a:off x="10277859" y="5834017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4" name="Овал 203"/>
            <p:cNvSpPr/>
            <p:nvPr/>
          </p:nvSpPr>
          <p:spPr>
            <a:xfrm>
              <a:off x="11619533" y="5193509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" name="Овал 204"/>
            <p:cNvSpPr/>
            <p:nvPr/>
          </p:nvSpPr>
          <p:spPr>
            <a:xfrm>
              <a:off x="10934582" y="5850358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Овал 205"/>
            <p:cNvSpPr/>
            <p:nvPr/>
          </p:nvSpPr>
          <p:spPr>
            <a:xfrm>
              <a:off x="10754763" y="5215031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07" name="Прямая соединительная линия 206"/>
            <p:cNvCxnSpPr>
              <a:stCxn id="203" idx="6"/>
              <a:endCxn id="205" idx="2"/>
            </p:cNvCxnSpPr>
            <p:nvPr/>
          </p:nvCxnSpPr>
          <p:spPr>
            <a:xfrm>
              <a:off x="10690236" y="6040205"/>
              <a:ext cx="244346" cy="16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/>
            <p:cNvCxnSpPr>
              <a:stCxn id="205" idx="6"/>
            </p:cNvCxnSpPr>
            <p:nvPr/>
          </p:nvCxnSpPr>
          <p:spPr>
            <a:xfrm>
              <a:off x="11346959" y="6056546"/>
              <a:ext cx="3094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>
              <a:stCxn id="203" idx="0"/>
              <a:endCxn id="206" idx="3"/>
            </p:cNvCxnSpPr>
            <p:nvPr/>
          </p:nvCxnSpPr>
          <p:spPr>
            <a:xfrm flipV="1">
              <a:off x="10484048" y="5567016"/>
              <a:ext cx="331106" cy="267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>
              <a:off x="172809" y="5519602"/>
              <a:ext cx="9858545" cy="55298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>
              <a:off x="11656381" y="5885606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Прямая соединительная линия 14"/>
            <p:cNvCxnSpPr>
              <a:stCxn id="204" idx="4"/>
              <a:endCxn id="212" idx="0"/>
            </p:cNvCxnSpPr>
            <p:nvPr/>
          </p:nvCxnSpPr>
          <p:spPr>
            <a:xfrm>
              <a:off x="11825722" y="5605885"/>
              <a:ext cx="36848" cy="2797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Овал 132"/>
            <p:cNvSpPr/>
            <p:nvPr/>
          </p:nvSpPr>
          <p:spPr>
            <a:xfrm>
              <a:off x="835585" y="5873989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4937273" y="5828950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5751503" y="5828950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6565733" y="5828316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0" name="Овал 149"/>
            <p:cNvSpPr/>
            <p:nvPr/>
          </p:nvSpPr>
          <p:spPr>
            <a:xfrm>
              <a:off x="2610370" y="5829064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3424600" y="5829064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9" name="Овал 188"/>
            <p:cNvSpPr/>
            <p:nvPr/>
          </p:nvSpPr>
          <p:spPr>
            <a:xfrm>
              <a:off x="7195574" y="5865553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7917267" y="5865553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8639066" y="5865553"/>
              <a:ext cx="412377" cy="41237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4622772" y="4652985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8273707" y="468970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111" name="Прямая соединительная линия 110"/>
          <p:cNvCxnSpPr/>
          <p:nvPr/>
        </p:nvCxnSpPr>
        <p:spPr>
          <a:xfrm>
            <a:off x="2140749" y="3584773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4479049" y="3593388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7075382" y="3556671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10034997" y="3582242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9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494" y="704589"/>
            <a:ext cx="8697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dirty="0"/>
              <a:t>построим </a:t>
            </a:r>
            <a:r>
              <a:rPr lang="ru-RU" dirty="0" err="1"/>
              <a:t>бинарую</a:t>
            </a:r>
            <a:r>
              <a:rPr lang="ru-RU" dirty="0"/>
              <a:t> кучу </a:t>
            </a:r>
            <a:r>
              <a:rPr lang="en-US" dirty="0"/>
              <a:t>(</a:t>
            </a:r>
            <a:r>
              <a:rPr lang="en-US" dirty="0" err="1"/>
              <a:t>min_heap</a:t>
            </a:r>
            <a:r>
              <a:rPr lang="en-US" dirty="0"/>
              <a:t>) </a:t>
            </a:r>
            <a:r>
              <a:rPr lang="ru-RU" dirty="0"/>
              <a:t>из </a:t>
            </a:r>
            <a:r>
              <a:rPr lang="en-US" dirty="0"/>
              <a:t>n </a:t>
            </a:r>
            <a:r>
              <a:rPr lang="ru-RU" dirty="0"/>
              <a:t>вершин: </a:t>
            </a:r>
          </a:p>
          <a:p>
            <a:pPr lvl="1" algn="just">
              <a:spcAft>
                <a:spcPts val="400"/>
              </a:spcAft>
            </a:pPr>
            <a:r>
              <a:rPr lang="ru-RU" dirty="0"/>
              <a:t>каждая вершина </a:t>
            </a:r>
            <a:r>
              <a:rPr lang="en-US" b="1" dirty="0">
                <a:latin typeface="Consolas" panose="020B0609020204030204" pitchFamily="49" charset="0"/>
              </a:rPr>
              <a:t>v</a:t>
            </a:r>
            <a:r>
              <a:rPr lang="en-US" dirty="0"/>
              <a:t> x</a:t>
            </a:r>
            <a:r>
              <a:rPr lang="ru-RU" dirty="0"/>
              <a:t>ранится с меткой – вес наименьшего ребра, которое соединяет вершину </a:t>
            </a:r>
            <a:r>
              <a:rPr lang="en-US" b="1" dirty="0">
                <a:latin typeface="Consolas" panose="020B0609020204030204" pitchFamily="49" charset="0"/>
              </a:rPr>
              <a:t>v</a:t>
            </a:r>
            <a:r>
              <a:rPr lang="en-US" dirty="0"/>
              <a:t> </a:t>
            </a:r>
            <a:r>
              <a:rPr lang="ru-RU" dirty="0"/>
              <a:t>с построенной частью </a:t>
            </a:r>
            <a:r>
              <a:rPr lang="en-US" b="1" i="1" dirty="0"/>
              <a:t>MST</a:t>
            </a:r>
            <a:r>
              <a:rPr lang="en-US" dirty="0"/>
              <a:t>;</a:t>
            </a:r>
          </a:p>
          <a:p>
            <a:pPr marL="285750" indent="-285750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dirty="0"/>
              <a:t>для каждой вершины поддерживаем её индекс в массиве, на котором реализована бинарная куча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dirty="0"/>
              <a:t>пока куча не станет пустой, удаляем из кучи вершину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ru-RU" dirty="0"/>
              <a:t>с минимальной меткой, добавляем соответствующее ребро в остов и при необходимости уменьшаем в куче метки вершин, которые </a:t>
            </a:r>
            <a:r>
              <a:rPr lang="ru-RU" dirty="0" err="1"/>
              <a:t>смежны</a:t>
            </a:r>
            <a:r>
              <a:rPr lang="ru-RU" dirty="0"/>
              <a:t> с </a:t>
            </a:r>
            <a:r>
              <a:rPr lang="en-US" b="1" dirty="0"/>
              <a:t>w</a:t>
            </a:r>
            <a:r>
              <a:rPr lang="ru-RU" b="1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ещё не добавлены в остов</a:t>
            </a:r>
            <a:r>
              <a:rPr lang="en-US" dirty="0"/>
              <a:t>;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-323028" y="-73392"/>
            <a:ext cx="910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2. 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бинарная</a:t>
            </a:r>
            <a:r>
              <a:rPr lang="ru-RU" sz="2400" u="sng" dirty="0"/>
              <a:t> </a:t>
            </a:r>
            <a:r>
              <a:rPr lang="ru-RU" sz="2400" b="1" u="sng" dirty="0"/>
              <a:t>куча + модификация ключа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86984" y="3556020"/>
            <a:ext cx="1916635" cy="2845558"/>
            <a:chOff x="86984" y="3556020"/>
            <a:chExt cx="1916635" cy="2845558"/>
          </a:xfrm>
        </p:grpSpPr>
        <p:sp>
          <p:nvSpPr>
            <p:cNvPr id="5" name="TextBox 4"/>
            <p:cNvSpPr txBox="1"/>
            <p:nvPr/>
          </p:nvSpPr>
          <p:spPr>
            <a:xfrm>
              <a:off x="508868" y="3556020"/>
              <a:ext cx="9447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d(2)=2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d(3)=1</a:t>
              </a:r>
            </a:p>
            <a:p>
              <a:r>
                <a:rPr lang="en-US" dirty="0"/>
                <a:t>d(4)=</a:t>
              </a:r>
              <a:r>
                <a:rPr lang="en-US" dirty="0" err="1"/>
                <a:t>inf</a:t>
              </a:r>
              <a:endParaRPr lang="en-US" dirty="0"/>
            </a:p>
            <a:p>
              <a:r>
                <a:rPr lang="en-US" dirty="0"/>
                <a:t>d(5)=3</a:t>
              </a:r>
              <a:endParaRPr lang="ru-RU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994654" y="3694743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97732" y="5851305"/>
              <a:ext cx="404628" cy="4024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9930" y="5904654"/>
              <a:ext cx="595808" cy="3604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MST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86984" y="4687519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799839" y="4695456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1512695" y="4738280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3" name="Прямая соединительная линия 172"/>
            <p:cNvCxnSpPr>
              <a:stCxn id="170" idx="4"/>
              <a:endCxn id="168" idx="0"/>
            </p:cNvCxnSpPr>
            <p:nvPr/>
          </p:nvCxnSpPr>
          <p:spPr>
            <a:xfrm>
              <a:off x="289299" y="5089992"/>
              <a:ext cx="610748" cy="761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>
              <a:stCxn id="168" idx="0"/>
              <a:endCxn id="171" idx="4"/>
            </p:cNvCxnSpPr>
            <p:nvPr/>
          </p:nvCxnSpPr>
          <p:spPr>
            <a:xfrm flipV="1">
              <a:off x="900046" y="5097930"/>
              <a:ext cx="102108" cy="7533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>
              <a:stCxn id="168" idx="0"/>
              <a:endCxn id="172" idx="3"/>
            </p:cNvCxnSpPr>
            <p:nvPr/>
          </p:nvCxnSpPr>
          <p:spPr>
            <a:xfrm flipV="1">
              <a:off x="900046" y="5081813"/>
              <a:ext cx="671904" cy="769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81420" y="5097523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29881" y="5097798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32644" y="512956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130576" y="3668712"/>
            <a:ext cx="2097334" cy="2706835"/>
            <a:chOff x="2130576" y="3668712"/>
            <a:chExt cx="2097334" cy="2706835"/>
          </a:xfrm>
        </p:grpSpPr>
        <p:sp>
          <p:nvSpPr>
            <p:cNvPr id="183" name="TextBox 182"/>
            <p:cNvSpPr txBox="1"/>
            <p:nvPr/>
          </p:nvSpPr>
          <p:spPr>
            <a:xfrm>
              <a:off x="2169795" y="5105456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130576" y="3668712"/>
              <a:ext cx="2097334" cy="2706835"/>
              <a:chOff x="2130576" y="3668712"/>
              <a:chExt cx="2097334" cy="270683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2527815" y="3801009"/>
                <a:ext cx="11373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d(2)=</a:t>
                </a:r>
                <a:r>
                  <a:rPr lang="en-US" strike="sngStrike" dirty="0"/>
                  <a:t>2</a:t>
                </a:r>
                <a:r>
                  <a:rPr lang="en-US" dirty="0"/>
                  <a:t>,1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d(4</a:t>
                </a:r>
                <a:r>
                  <a:rPr lang="en-US" dirty="0">
                    <a:solidFill>
                      <a:srgbClr val="FF0000"/>
                    </a:solidFill>
                  </a:rPr>
                  <a:t>)=</a:t>
                </a:r>
                <a:r>
                  <a:rPr lang="en-US" strike="sngStrike" dirty="0" err="1"/>
                  <a:t>inf</a:t>
                </a:r>
                <a:r>
                  <a:rPr lang="ru-RU" strike="sngStrike" dirty="0"/>
                  <a:t>,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dirty="0"/>
                  <a:t>d(5)=3</a:t>
                </a:r>
                <a:endParaRPr lang="ru-RU" dirty="0"/>
              </a:p>
            </p:txBody>
          </p: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4218945" y="3668712"/>
                <a:ext cx="8965" cy="27068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Овал 178"/>
              <p:cNvSpPr/>
              <p:nvPr/>
            </p:nvSpPr>
            <p:spPr>
              <a:xfrm>
                <a:off x="2439167" y="5807459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0" name="Овал 179"/>
              <p:cNvSpPr/>
              <p:nvPr/>
            </p:nvSpPr>
            <p:spPr>
              <a:xfrm>
                <a:off x="2130576" y="4659732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3238097" y="5807459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82" name="Овал 181"/>
              <p:cNvSpPr/>
              <p:nvPr/>
            </p:nvSpPr>
            <p:spPr>
              <a:xfrm>
                <a:off x="3587839" y="4659844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650445" y="5105456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3295050" y="5105456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186" name="Прямая соединительная линия 185"/>
              <p:cNvCxnSpPr>
                <a:stCxn id="179" idx="6"/>
                <a:endCxn id="181" idx="2"/>
              </p:cNvCxnSpPr>
              <p:nvPr/>
            </p:nvCxnSpPr>
            <p:spPr>
              <a:xfrm>
                <a:off x="2843795" y="6008696"/>
                <a:ext cx="3943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Овал 186"/>
              <p:cNvSpPr/>
              <p:nvPr/>
            </p:nvSpPr>
            <p:spPr>
              <a:xfrm>
                <a:off x="2831567" y="4659844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88" name="Прямая соединительная линия 187"/>
              <p:cNvCxnSpPr>
                <a:endCxn id="179" idx="0"/>
              </p:cNvCxnSpPr>
              <p:nvPr/>
            </p:nvCxnSpPr>
            <p:spPr>
              <a:xfrm>
                <a:off x="2348690" y="5062317"/>
                <a:ext cx="292791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>
              <a:xfrm flipV="1">
                <a:off x="2779858" y="5071491"/>
                <a:ext cx="1005614" cy="8040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>
              <a:xfrm>
                <a:off x="2353126" y="5081604"/>
                <a:ext cx="1107521" cy="7452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/>
              <p:cNvSpPr txBox="1"/>
              <p:nvPr/>
            </p:nvSpPr>
            <p:spPr>
              <a:xfrm>
                <a:off x="3068903" y="5114154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658482" y="5105456"/>
                <a:ext cx="264933" cy="3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193" name="Прямая соединительная линия 192"/>
              <p:cNvCxnSpPr/>
              <p:nvPr/>
            </p:nvCxnSpPr>
            <p:spPr>
              <a:xfrm flipH="1" flipV="1">
                <a:off x="3034831" y="5072289"/>
                <a:ext cx="406530" cy="7451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/>
              <p:cNvCxnSpPr/>
              <p:nvPr/>
            </p:nvCxnSpPr>
            <p:spPr>
              <a:xfrm flipH="1">
                <a:off x="3424076" y="5095163"/>
                <a:ext cx="349742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/>
          <p:cNvGrpSpPr/>
          <p:nvPr/>
        </p:nvGrpSpPr>
        <p:grpSpPr>
          <a:xfrm>
            <a:off x="4413754" y="3694743"/>
            <a:ext cx="2466282" cy="2706835"/>
            <a:chOff x="4413754" y="3694743"/>
            <a:chExt cx="2466282" cy="2706835"/>
          </a:xfrm>
        </p:grpSpPr>
        <p:sp>
          <p:nvSpPr>
            <p:cNvPr id="85" name="TextBox 84"/>
            <p:cNvSpPr txBox="1"/>
            <p:nvPr/>
          </p:nvSpPr>
          <p:spPr>
            <a:xfrm>
              <a:off x="5265175" y="3942203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d(2)=1</a:t>
              </a:r>
            </a:p>
            <a:p>
              <a:r>
                <a:rPr lang="en-US" dirty="0"/>
                <a:t>d(5)=3</a:t>
              </a:r>
              <a:endParaRPr lang="ru-RU" dirty="0"/>
            </a:p>
          </p:txBody>
        </p:sp>
        <p:cxnSp>
          <p:nvCxnSpPr>
            <p:cNvPr id="94" name="Прямая соединительная линия 93"/>
            <p:cNvCxnSpPr/>
            <p:nvPr/>
          </p:nvCxnSpPr>
          <p:spPr>
            <a:xfrm>
              <a:off x="6871071" y="3694743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4722345" y="5807348"/>
              <a:ext cx="404628" cy="4024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413754" y="4659621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5521275" y="5807348"/>
              <a:ext cx="404628" cy="4024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5871017" y="4659732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512994" y="513894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1086" y="5158131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543708" y="5169582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202" name="Прямая соединительная линия 201"/>
            <p:cNvCxnSpPr>
              <a:stCxn id="195" idx="6"/>
              <a:endCxn id="197" idx="2"/>
            </p:cNvCxnSpPr>
            <p:nvPr/>
          </p:nvCxnSpPr>
          <p:spPr>
            <a:xfrm>
              <a:off x="5126973" y="6008585"/>
              <a:ext cx="3943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/>
            <p:cNvCxnSpPr>
              <a:endCxn id="195" idx="0"/>
            </p:cNvCxnSpPr>
            <p:nvPr/>
          </p:nvCxnSpPr>
          <p:spPr>
            <a:xfrm>
              <a:off x="4631869" y="5062206"/>
              <a:ext cx="292791" cy="74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V="1">
              <a:off x="4960276" y="5046146"/>
              <a:ext cx="1005614" cy="804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единительная линия 204"/>
            <p:cNvCxnSpPr/>
            <p:nvPr/>
          </p:nvCxnSpPr>
          <p:spPr>
            <a:xfrm>
              <a:off x="4636304" y="5081492"/>
              <a:ext cx="1107521" cy="745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83971" y="5166034"/>
              <a:ext cx="264933" cy="36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207" name="Прямая соединительная линия 206"/>
            <p:cNvCxnSpPr>
              <a:stCxn id="198" idx="4"/>
              <a:endCxn id="197" idx="0"/>
            </p:cNvCxnSpPr>
            <p:nvPr/>
          </p:nvCxnSpPr>
          <p:spPr>
            <a:xfrm flipH="1">
              <a:off x="5723589" y="5062206"/>
              <a:ext cx="349742" cy="74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Овал 207"/>
            <p:cNvSpPr/>
            <p:nvPr/>
          </p:nvSpPr>
          <p:spPr>
            <a:xfrm>
              <a:off x="6320204" y="5806729"/>
              <a:ext cx="404628" cy="40247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09" name="Прямая соединительная линия 208"/>
            <p:cNvCxnSpPr>
              <a:stCxn id="197" idx="6"/>
              <a:endCxn id="208" idx="2"/>
            </p:cNvCxnSpPr>
            <p:nvPr/>
          </p:nvCxnSpPr>
          <p:spPr>
            <a:xfrm flipV="1">
              <a:off x="5925903" y="6007966"/>
              <a:ext cx="394302" cy="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>
              <a:stCxn id="196" idx="4"/>
              <a:endCxn id="208" idx="0"/>
            </p:cNvCxnSpPr>
            <p:nvPr/>
          </p:nvCxnSpPr>
          <p:spPr>
            <a:xfrm>
              <a:off x="4616068" y="5062095"/>
              <a:ext cx="1906451" cy="7446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237764" y="5155021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cxnSp>
          <p:nvCxnSpPr>
            <p:cNvPr id="212" name="Прямая соединительная линия 211"/>
            <p:cNvCxnSpPr>
              <a:stCxn id="198" idx="4"/>
              <a:endCxn id="208" idx="0"/>
            </p:cNvCxnSpPr>
            <p:nvPr/>
          </p:nvCxnSpPr>
          <p:spPr>
            <a:xfrm>
              <a:off x="6073331" y="5062206"/>
              <a:ext cx="449188" cy="744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6203821" y="516156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</p:grpSp>
      <p:cxnSp>
        <p:nvCxnSpPr>
          <p:cNvPr id="235" name="Прямая соединительная линия 234"/>
          <p:cNvCxnSpPr/>
          <p:nvPr/>
        </p:nvCxnSpPr>
        <p:spPr>
          <a:xfrm>
            <a:off x="47410" y="5505428"/>
            <a:ext cx="9673293" cy="5397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9646253" y="4066511"/>
            <a:ext cx="2394155" cy="2196834"/>
            <a:chOff x="9646253" y="4066511"/>
            <a:chExt cx="2394155" cy="2196834"/>
          </a:xfrm>
        </p:grpSpPr>
        <p:sp>
          <p:nvSpPr>
            <p:cNvPr id="90" name="TextBox 89"/>
            <p:cNvSpPr txBox="1"/>
            <p:nvPr/>
          </p:nvSpPr>
          <p:spPr>
            <a:xfrm>
              <a:off x="9646253" y="4066511"/>
              <a:ext cx="2394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Consolas" panose="020B0609020204030204" pitchFamily="49" charset="0"/>
                </a:rPr>
                <a:t>PriorityQueue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- </a:t>
              </a:r>
              <a:r>
                <a:rPr lang="en-US" dirty="0">
                  <a:latin typeface="Consolas" panose="020B0609020204030204" pitchFamily="49" charset="0"/>
                </a:rPr>
                <a:t>empty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9793301" y="5246847"/>
              <a:ext cx="1757246" cy="1016498"/>
              <a:chOff x="9793301" y="5246847"/>
              <a:chExt cx="1757246" cy="1016498"/>
            </a:xfrm>
          </p:grpSpPr>
          <p:sp>
            <p:nvSpPr>
              <p:cNvPr id="130" name="Овал 129"/>
              <p:cNvSpPr/>
              <p:nvPr/>
            </p:nvSpPr>
            <p:spPr>
              <a:xfrm>
                <a:off x="10834081" y="5246847"/>
                <a:ext cx="412377" cy="41237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11138170" y="5839971"/>
                <a:ext cx="412377" cy="41237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8" name="Овал 227"/>
              <p:cNvSpPr/>
              <p:nvPr/>
            </p:nvSpPr>
            <p:spPr>
              <a:xfrm>
                <a:off x="9793301" y="5860871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10454397" y="5860871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10261243" y="5256749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232" name="Прямая соединительная линия 231"/>
              <p:cNvCxnSpPr/>
              <p:nvPr/>
            </p:nvCxnSpPr>
            <p:spPr>
              <a:xfrm>
                <a:off x="10215179" y="6038185"/>
                <a:ext cx="239754" cy="159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/>
              <p:cNvCxnSpPr>
                <a:stCxn id="230" idx="6"/>
              </p:cNvCxnSpPr>
              <p:nvPr/>
            </p:nvCxnSpPr>
            <p:spPr>
              <a:xfrm>
                <a:off x="10859025" y="6062108"/>
                <a:ext cx="3036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/>
              <p:cNvCxnSpPr>
                <a:stCxn id="228" idx="0"/>
                <a:endCxn id="231" idx="3"/>
              </p:cNvCxnSpPr>
              <p:nvPr/>
            </p:nvCxnSpPr>
            <p:spPr>
              <a:xfrm flipV="1">
                <a:off x="9995615" y="5600282"/>
                <a:ext cx="324884" cy="260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>
                <a:stCxn id="130" idx="5"/>
                <a:endCxn id="138" idx="0"/>
              </p:cNvCxnSpPr>
              <p:nvPr/>
            </p:nvCxnSpPr>
            <p:spPr>
              <a:xfrm>
                <a:off x="11186067" y="5598832"/>
                <a:ext cx="158292" cy="2411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Группа 127"/>
          <p:cNvGrpSpPr/>
          <p:nvPr/>
        </p:nvGrpSpPr>
        <p:grpSpPr>
          <a:xfrm>
            <a:off x="9236988" y="626089"/>
            <a:ext cx="2313559" cy="1597507"/>
            <a:chOff x="9726849" y="125331"/>
            <a:chExt cx="2313559" cy="1597507"/>
          </a:xfrm>
        </p:grpSpPr>
        <p:sp>
          <p:nvSpPr>
            <p:cNvPr id="129" name="Овал 128"/>
            <p:cNvSpPr/>
            <p:nvPr/>
          </p:nvSpPr>
          <p:spPr>
            <a:xfrm>
              <a:off x="10726414" y="125331"/>
              <a:ext cx="402334" cy="253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31" name="Группа 130"/>
            <p:cNvGrpSpPr/>
            <p:nvPr/>
          </p:nvGrpSpPr>
          <p:grpSpPr>
            <a:xfrm>
              <a:off x="9726849" y="129309"/>
              <a:ext cx="2313559" cy="1593529"/>
              <a:chOff x="9726849" y="129309"/>
              <a:chExt cx="2411505" cy="2108160"/>
            </a:xfrm>
            <a:noFill/>
          </p:grpSpPr>
          <p:sp>
            <p:nvSpPr>
              <p:cNvPr id="132" name="Овал 131"/>
              <p:cNvSpPr/>
              <p:nvPr/>
            </p:nvSpPr>
            <p:spPr>
              <a:xfrm>
                <a:off x="9726849" y="381776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3" name="Овал 132"/>
              <p:cNvSpPr/>
              <p:nvPr/>
            </p:nvSpPr>
            <p:spPr>
              <a:xfrm>
                <a:off x="10775720" y="1045164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1725977" y="324719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35" name="Прямая соединительная линия 134"/>
              <p:cNvCxnSpPr>
                <a:stCxn id="132" idx="5"/>
                <a:endCxn id="133" idx="1"/>
              </p:cNvCxnSpPr>
              <p:nvPr/>
            </p:nvCxnSpPr>
            <p:spPr>
              <a:xfrm>
                <a:off x="10078835" y="733761"/>
                <a:ext cx="757276" cy="3717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единительная линия 135"/>
              <p:cNvCxnSpPr>
                <a:stCxn id="133" idx="0"/>
                <a:endCxn id="129" idx="4"/>
              </p:cNvCxnSpPr>
              <p:nvPr/>
            </p:nvCxnSpPr>
            <p:spPr>
              <a:xfrm flipH="1" flipV="1">
                <a:off x="10978415" y="459947"/>
                <a:ext cx="3494" cy="5852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единительная линия 136"/>
              <p:cNvCxnSpPr>
                <a:stCxn id="133" idx="6"/>
                <a:endCxn id="134" idx="3"/>
              </p:cNvCxnSpPr>
              <p:nvPr/>
            </p:nvCxnSpPr>
            <p:spPr>
              <a:xfrm flipV="1">
                <a:off x="11188097" y="676704"/>
                <a:ext cx="598271" cy="5746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>
                <a:stCxn id="129" idx="6"/>
                <a:endCxn id="134" idx="2"/>
              </p:cNvCxnSpPr>
              <p:nvPr/>
            </p:nvCxnSpPr>
            <p:spPr>
              <a:xfrm>
                <a:off x="11188098" y="291998"/>
                <a:ext cx="537879" cy="2389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Овал 139"/>
              <p:cNvSpPr/>
              <p:nvPr/>
            </p:nvSpPr>
            <p:spPr>
              <a:xfrm>
                <a:off x="10792471" y="182509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41" name="Прямая соединительная линия 140"/>
              <p:cNvCxnSpPr>
                <a:stCxn id="133" idx="4"/>
                <a:endCxn id="140" idx="0"/>
              </p:cNvCxnSpPr>
              <p:nvPr/>
            </p:nvCxnSpPr>
            <p:spPr>
              <a:xfrm>
                <a:off x="10981909" y="1457540"/>
                <a:ext cx="16751" cy="3675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единительная линия 141"/>
              <p:cNvCxnSpPr>
                <a:stCxn id="132" idx="7"/>
                <a:endCxn id="129" idx="2"/>
              </p:cNvCxnSpPr>
              <p:nvPr/>
            </p:nvCxnSpPr>
            <p:spPr>
              <a:xfrm flipV="1">
                <a:off x="10078835" y="291998"/>
                <a:ext cx="689896" cy="15016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/>
              <p:cNvCxnSpPr>
                <a:stCxn id="132" idx="4"/>
                <a:endCxn id="140" idx="2"/>
              </p:cNvCxnSpPr>
              <p:nvPr/>
            </p:nvCxnSpPr>
            <p:spPr>
              <a:xfrm>
                <a:off x="9933038" y="794152"/>
                <a:ext cx="859433" cy="123712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/>
              <p:cNvCxnSpPr>
                <a:stCxn id="134" idx="4"/>
                <a:endCxn id="140" idx="6"/>
              </p:cNvCxnSpPr>
              <p:nvPr/>
            </p:nvCxnSpPr>
            <p:spPr>
              <a:xfrm flipH="1">
                <a:off x="11204848" y="737095"/>
                <a:ext cx="727318" cy="1294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10327495" y="606944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922774" y="491602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1314122" y="659104"/>
                <a:ext cx="283233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0052693" y="131969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0671254" y="1380230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1480621" y="1412717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1462049" y="12930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</p:grpSp>
      <p:grpSp>
        <p:nvGrpSpPr>
          <p:cNvPr id="15" name="Группа 14"/>
          <p:cNvGrpSpPr/>
          <p:nvPr/>
        </p:nvGrpSpPr>
        <p:grpSpPr>
          <a:xfrm>
            <a:off x="6938899" y="3728074"/>
            <a:ext cx="2758846" cy="2706835"/>
            <a:chOff x="6938210" y="3668711"/>
            <a:chExt cx="2758846" cy="2706835"/>
          </a:xfrm>
        </p:grpSpPr>
        <p:cxnSp>
          <p:nvCxnSpPr>
            <p:cNvPr id="101" name="Прямая соединительная линия 100"/>
            <p:cNvCxnSpPr/>
            <p:nvPr/>
          </p:nvCxnSpPr>
          <p:spPr>
            <a:xfrm>
              <a:off x="9688091" y="3668711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Группа 10"/>
            <p:cNvGrpSpPr/>
            <p:nvPr/>
          </p:nvGrpSpPr>
          <p:grpSpPr>
            <a:xfrm>
              <a:off x="6938210" y="3936239"/>
              <a:ext cx="2531746" cy="2309307"/>
              <a:chOff x="6938210" y="3936239"/>
              <a:chExt cx="2531746" cy="2309307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54742" y="393623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d(5)=3</a:t>
                </a:r>
                <a:endParaRPr lang="ru-R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6938210" y="5843072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9065328" y="5641835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7646342" y="5843072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525777" y="5180987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219" name="Прямая соединительная линия 218"/>
              <p:cNvCxnSpPr>
                <a:stCxn id="214" idx="6"/>
                <a:endCxn id="216" idx="2"/>
              </p:cNvCxnSpPr>
              <p:nvPr/>
            </p:nvCxnSpPr>
            <p:spPr>
              <a:xfrm>
                <a:off x="7342838" y="6044309"/>
                <a:ext cx="3035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/>
              <p:cNvCxnSpPr/>
              <p:nvPr/>
            </p:nvCxnSpPr>
            <p:spPr>
              <a:xfrm flipV="1">
                <a:off x="7209339" y="5073041"/>
                <a:ext cx="1005614" cy="8040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7848694" y="5175246"/>
                <a:ext cx="264933" cy="3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222" name="Прямая соединительная линия 221"/>
              <p:cNvCxnSpPr>
                <a:stCxn id="217" idx="4"/>
                <a:endCxn id="216" idx="0"/>
              </p:cNvCxnSpPr>
              <p:nvPr/>
            </p:nvCxnSpPr>
            <p:spPr>
              <a:xfrm flipH="1">
                <a:off x="7848656" y="5097930"/>
                <a:ext cx="349742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Овал 222"/>
              <p:cNvSpPr/>
              <p:nvPr/>
            </p:nvSpPr>
            <p:spPr>
              <a:xfrm>
                <a:off x="8354577" y="5843072"/>
                <a:ext cx="404628" cy="40247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24" name="Прямая соединительная линия 223"/>
              <p:cNvCxnSpPr>
                <a:stCxn id="216" idx="6"/>
                <a:endCxn id="223" idx="2"/>
              </p:cNvCxnSpPr>
              <p:nvPr/>
            </p:nvCxnSpPr>
            <p:spPr>
              <a:xfrm>
                <a:off x="8050970" y="6044309"/>
                <a:ext cx="3036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/>
              <p:cNvCxnSpPr>
                <a:stCxn id="217" idx="4"/>
                <a:endCxn id="223" idx="0"/>
              </p:cNvCxnSpPr>
              <p:nvPr/>
            </p:nvCxnSpPr>
            <p:spPr>
              <a:xfrm>
                <a:off x="8198398" y="5097930"/>
                <a:ext cx="358494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8097041" y="5180987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cxnSp>
            <p:nvCxnSpPr>
              <p:cNvPr id="227" name="Прямая соединительная линия 226"/>
              <p:cNvCxnSpPr>
                <a:stCxn id="223" idx="6"/>
                <a:endCxn id="215" idx="2"/>
              </p:cNvCxnSpPr>
              <p:nvPr/>
            </p:nvCxnSpPr>
            <p:spPr>
              <a:xfrm flipV="1">
                <a:off x="8759205" y="5843072"/>
                <a:ext cx="306122" cy="2012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Овал 216"/>
              <p:cNvSpPr/>
              <p:nvPr/>
            </p:nvSpPr>
            <p:spPr>
              <a:xfrm>
                <a:off x="7996084" y="4695456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14" name="Прямоугольник 13"/>
          <p:cNvSpPr/>
          <p:nvPr/>
        </p:nvSpPr>
        <p:spPr>
          <a:xfrm>
            <a:off x="387834" y="3218749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min_heap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37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189" y="800761"/>
            <a:ext cx="11343735" cy="4083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создание кучи из </a:t>
            </a:r>
            <a:r>
              <a:rPr lang="en-US" sz="2400" dirty="0"/>
              <a:t>n </a:t>
            </a:r>
            <a:r>
              <a:rPr lang="ru-RU" sz="2400" dirty="0"/>
              <a:t>вершин (в куче каждая вершина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x</a:t>
            </a:r>
            <a:r>
              <a:rPr lang="ru-RU" sz="2400" dirty="0"/>
              <a:t>ранится с меткой – вес наименьшего ребра, которое соединяет вершину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с построенной частью 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MST</a:t>
            </a:r>
            <a:r>
              <a:rPr lang="en-US" sz="2400" dirty="0"/>
              <a:t>)</a:t>
            </a:r>
            <a:r>
              <a:rPr lang="ru-RU" sz="2400" dirty="0"/>
              <a:t>:</a:t>
            </a:r>
          </a:p>
          <a:p>
            <a:pPr lvl="1" algn="just">
              <a:spcAft>
                <a:spcPts val="400"/>
              </a:spcAft>
            </a:pPr>
            <a:r>
              <a:rPr lang="en-US" sz="2400" b="1" dirty="0"/>
              <a:t>O(n)</a:t>
            </a:r>
            <a:endParaRPr lang="en-US" sz="2400" dirty="0"/>
          </a:p>
          <a:p>
            <a:pPr marL="285750" indent="-285750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пересчёты меток вершин (уменьшение ключа):</a:t>
            </a:r>
          </a:p>
          <a:p>
            <a:pPr lvl="1" algn="just">
              <a:spcAft>
                <a:spcPts val="400"/>
              </a:spcAft>
            </a:pPr>
            <a:r>
              <a:rPr lang="en-US" sz="2400" b="1" dirty="0"/>
              <a:t>O(m log n) </a:t>
            </a:r>
            <a:r>
              <a:rPr lang="en-US" sz="2400" dirty="0"/>
              <a:t>–</a:t>
            </a:r>
            <a:r>
              <a:rPr lang="ru-RU" sz="2400" dirty="0"/>
              <a:t> БИНАРНАЯ КУЧА</a:t>
            </a:r>
          </a:p>
          <a:p>
            <a:pPr lvl="1" algn="just">
              <a:spcAft>
                <a:spcPts val="400"/>
              </a:spcAft>
            </a:pPr>
            <a:r>
              <a:rPr lang="en-US" sz="2400" b="1" dirty="0"/>
              <a:t>O(m) </a:t>
            </a:r>
            <a:r>
              <a:rPr lang="en-US" sz="2400" dirty="0"/>
              <a:t>–</a:t>
            </a:r>
            <a:r>
              <a:rPr lang="ru-RU" sz="2400" dirty="0"/>
              <a:t>           КУЧА Фибоначчи (</a:t>
            </a:r>
            <a:r>
              <a:rPr lang="ru-RU" sz="2400" dirty="0" err="1"/>
              <a:t>усреднённо</a:t>
            </a:r>
            <a:r>
              <a:rPr lang="ru-RU" sz="2400" dirty="0"/>
              <a:t>)</a:t>
            </a:r>
            <a:endParaRPr lang="en-US" sz="2400" dirty="0"/>
          </a:p>
          <a:p>
            <a:pPr lvl="1" algn="just"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</a:rPr>
              <a:t>!!! </a:t>
            </a:r>
            <a:r>
              <a:rPr lang="ru-RU" sz="2000" u="sng" dirty="0"/>
              <a:t>необходимо поддерживать для каждой вершины её индекс в массиве, на котором реализована бинарная куча</a:t>
            </a:r>
            <a:r>
              <a:rPr lang="en-US" sz="2000" dirty="0"/>
              <a:t>;</a:t>
            </a:r>
          </a:p>
          <a:p>
            <a:pPr marL="285750" indent="-285750" algn="just"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удаление вершин из кучи:</a:t>
            </a:r>
          </a:p>
          <a:p>
            <a:pPr lvl="1" algn="just">
              <a:spcAft>
                <a:spcPts val="400"/>
              </a:spcAft>
            </a:pPr>
            <a:r>
              <a:rPr lang="en-US" sz="2400" b="1" dirty="0"/>
              <a:t>O(n log n)</a:t>
            </a:r>
            <a:endParaRPr lang="ru-RU" sz="2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23005" y="-30236"/>
            <a:ext cx="910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куча + модификация ключа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2942" y="5237873"/>
            <a:ext cx="9041616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O(m log n)</a:t>
            </a:r>
            <a:r>
              <a:rPr lang="ru-RU" sz="2800" b="1" dirty="0"/>
              <a:t> + </a:t>
            </a:r>
            <a:r>
              <a:rPr lang="en-US" sz="2800" b="1" dirty="0"/>
              <a:t>O(n log n</a:t>
            </a:r>
            <a:r>
              <a:rPr lang="en-US" sz="2800" dirty="0"/>
              <a:t>)</a:t>
            </a:r>
            <a:r>
              <a:rPr lang="ru-RU" sz="2800" dirty="0"/>
              <a:t> – </a:t>
            </a:r>
            <a:r>
              <a:rPr lang="ru-RU" sz="2800" u="sng" dirty="0"/>
              <a:t>бинарная</a:t>
            </a:r>
            <a:r>
              <a:rPr lang="ru-RU" sz="2800" dirty="0"/>
              <a:t> куча</a:t>
            </a:r>
          </a:p>
          <a:p>
            <a:r>
              <a:rPr lang="en-US" sz="2800" b="1" dirty="0"/>
              <a:t>O(m)</a:t>
            </a:r>
            <a:r>
              <a:rPr lang="ru-RU" sz="2800" b="1" dirty="0"/>
              <a:t>           + </a:t>
            </a:r>
            <a:r>
              <a:rPr lang="en-US" sz="2800" b="1" dirty="0"/>
              <a:t>O(n log n)</a:t>
            </a:r>
            <a:r>
              <a:rPr lang="ru-RU" sz="2800" b="1" dirty="0"/>
              <a:t> </a:t>
            </a:r>
            <a:r>
              <a:rPr lang="ru-RU" sz="2800" dirty="0"/>
              <a:t>–куча </a:t>
            </a:r>
            <a:r>
              <a:rPr lang="ru-RU" sz="2800" u="sng" dirty="0"/>
              <a:t>Фибоначчи</a:t>
            </a:r>
            <a:r>
              <a:rPr lang="ru-RU" sz="2800" dirty="0"/>
              <a:t> (</a:t>
            </a:r>
            <a:r>
              <a:rPr lang="ru-RU" sz="2800" dirty="0" err="1"/>
              <a:t>усреднённо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88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" y="977420"/>
            <a:ext cx="5200650" cy="5705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4543" y="1014183"/>
            <a:ext cx="160973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O(m log m)</a:t>
            </a:r>
            <a:endParaRPr lang="ru-RU" sz="2400" b="1" dirty="0"/>
          </a:p>
        </p:txBody>
      </p:sp>
      <p:sp>
        <p:nvSpPr>
          <p:cNvPr id="5" name="Овал 4"/>
          <p:cNvSpPr/>
          <p:nvPr/>
        </p:nvSpPr>
        <p:spPr>
          <a:xfrm>
            <a:off x="6109816" y="1302274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792" y="66984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737345" y="190515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7311087" y="1302274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Прямая соединительная линия 10"/>
          <p:cNvCxnSpPr>
            <a:stCxn id="5" idx="7"/>
            <a:endCxn id="7" idx="3"/>
          </p:cNvCxnSpPr>
          <p:nvPr/>
        </p:nvCxnSpPr>
        <p:spPr>
          <a:xfrm flipV="1">
            <a:off x="6454150" y="1014183"/>
            <a:ext cx="355720" cy="34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5"/>
            <a:endCxn id="10" idx="1"/>
          </p:cNvCxnSpPr>
          <p:nvPr/>
        </p:nvCxnSpPr>
        <p:spPr>
          <a:xfrm>
            <a:off x="7095126" y="1014183"/>
            <a:ext cx="275039" cy="34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5"/>
            <a:endCxn id="8" idx="1"/>
          </p:cNvCxnSpPr>
          <p:nvPr/>
        </p:nvCxnSpPr>
        <p:spPr>
          <a:xfrm>
            <a:off x="6454150" y="1646608"/>
            <a:ext cx="342273" cy="31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7"/>
            <a:endCxn id="10" idx="3"/>
          </p:cNvCxnSpPr>
          <p:nvPr/>
        </p:nvCxnSpPr>
        <p:spPr>
          <a:xfrm flipV="1">
            <a:off x="7081679" y="1646608"/>
            <a:ext cx="288486" cy="31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" idx="6"/>
            <a:endCxn id="10" idx="2"/>
          </p:cNvCxnSpPr>
          <p:nvPr/>
        </p:nvCxnSpPr>
        <p:spPr>
          <a:xfrm>
            <a:off x="6513228" y="1503980"/>
            <a:ext cx="79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35659" y="918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3011" y="90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5797" y="124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1818" y="169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1001" y="168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Овал 29"/>
          <p:cNvSpPr/>
          <p:nvPr/>
        </p:nvSpPr>
        <p:spPr>
          <a:xfrm>
            <a:off x="10929508" y="1231327"/>
            <a:ext cx="425816" cy="40945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11196005" y="150346"/>
            <a:ext cx="401845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10640060" y="139383"/>
            <a:ext cx="381816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2881" y="714552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3982" y="706917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49717" y="550039"/>
            <a:ext cx="8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1,2</a:t>
            </a:r>
            <a:r>
              <a:rPr lang="en-US" sz="2000" b="1" dirty="0"/>
              <a:t>=1</a:t>
            </a:r>
          </a:p>
          <a:p>
            <a:r>
              <a:rPr lang="en-US" dirty="0"/>
              <a:t>c</a:t>
            </a:r>
            <a:r>
              <a:rPr lang="en-US" baseline="-25000" dirty="0"/>
              <a:t>1,3</a:t>
            </a:r>
            <a:r>
              <a:rPr lang="en-US" dirty="0"/>
              <a:t>=1</a:t>
            </a:r>
            <a:endParaRPr lang="ru-RU" dirty="0"/>
          </a:p>
          <a:p>
            <a:r>
              <a:rPr lang="en-US" dirty="0"/>
              <a:t>c</a:t>
            </a:r>
            <a:r>
              <a:rPr lang="en-US" baseline="-25000" dirty="0"/>
              <a:t>1,</a:t>
            </a:r>
            <a:r>
              <a:rPr lang="ru-RU" baseline="-25000" dirty="0"/>
              <a:t>4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0929508" y="2968639"/>
            <a:ext cx="403412" cy="40341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122043" y="1919423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Прямая соединительная линия 44"/>
          <p:cNvCxnSpPr>
            <a:stCxn id="43" idx="3"/>
            <a:endCxn id="42" idx="0"/>
          </p:cNvCxnSpPr>
          <p:nvPr/>
        </p:nvCxnSpPr>
        <p:spPr>
          <a:xfrm flipH="1">
            <a:off x="11131214" y="2263757"/>
            <a:ext cx="49907" cy="704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208730" y="2518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70813" y="265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25686" y="1963119"/>
            <a:ext cx="980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1,3</a:t>
            </a:r>
            <a:r>
              <a:rPr lang="en-US" sz="2000" b="1" dirty="0"/>
              <a:t>=1</a:t>
            </a:r>
            <a:endParaRPr lang="ru-RU" sz="2000" b="1" dirty="0"/>
          </a:p>
          <a:p>
            <a:r>
              <a:rPr lang="en-US" dirty="0"/>
              <a:t>c</a:t>
            </a:r>
            <a:r>
              <a:rPr lang="en-US" baseline="-25000" dirty="0"/>
              <a:t>1,4</a:t>
            </a:r>
            <a:r>
              <a:rPr lang="en-US" dirty="0"/>
              <a:t>=2</a:t>
            </a:r>
            <a:endParaRPr lang="ru-RU" dirty="0"/>
          </a:p>
          <a:p>
            <a:endParaRPr lang="ru-RU" dirty="0"/>
          </a:p>
          <a:p>
            <a:r>
              <a:rPr lang="en-US" dirty="0"/>
              <a:t>c</a:t>
            </a:r>
            <a:r>
              <a:rPr lang="en-US" baseline="-25000" dirty="0"/>
              <a:t>2,3</a:t>
            </a:r>
            <a:r>
              <a:rPr lang="en-US" dirty="0"/>
              <a:t>=1</a:t>
            </a:r>
          </a:p>
          <a:p>
            <a:r>
              <a:rPr lang="en-US" dirty="0"/>
              <a:t>c</a:t>
            </a:r>
            <a:r>
              <a:rPr lang="en-US" baseline="-25000" dirty="0"/>
              <a:t>2,</a:t>
            </a:r>
            <a:r>
              <a:rPr lang="ru-RU" baseline="-25000" dirty="0"/>
              <a:t>1</a:t>
            </a:r>
            <a:r>
              <a:rPr lang="en-US" dirty="0"/>
              <a:t>=1</a:t>
            </a:r>
            <a:endParaRPr lang="ru-RU" dirty="0"/>
          </a:p>
        </p:txBody>
      </p:sp>
      <p:cxnSp>
        <p:nvCxnSpPr>
          <p:cNvPr id="54" name="Прямая соединительная линия 53"/>
          <p:cNvCxnSpPr>
            <a:stCxn id="49" idx="6"/>
            <a:endCxn id="42" idx="2"/>
          </p:cNvCxnSpPr>
          <p:nvPr/>
        </p:nvCxnSpPr>
        <p:spPr>
          <a:xfrm>
            <a:off x="10640075" y="3145600"/>
            <a:ext cx="289433" cy="247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10448015" y="2307114"/>
            <a:ext cx="742752" cy="680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0709304" y="4990328"/>
            <a:ext cx="403412" cy="40341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Овал 57"/>
          <p:cNvSpPr/>
          <p:nvPr/>
        </p:nvSpPr>
        <p:spPr>
          <a:xfrm>
            <a:off x="10618464" y="3866258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53638" y="4410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0558461" y="446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10015569" y="4990328"/>
            <a:ext cx="403412" cy="40341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3" name="Прямая соединительная линия 62"/>
          <p:cNvCxnSpPr>
            <a:stCxn id="62" idx="6"/>
            <a:endCxn id="57" idx="2"/>
          </p:cNvCxnSpPr>
          <p:nvPr/>
        </p:nvCxnSpPr>
        <p:spPr>
          <a:xfrm>
            <a:off x="10418981" y="5192034"/>
            <a:ext cx="290323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1430327" y="4990328"/>
            <a:ext cx="403412" cy="40341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stCxn id="57" idx="6"/>
            <a:endCxn id="67" idx="2"/>
          </p:cNvCxnSpPr>
          <p:nvPr/>
        </p:nvCxnSpPr>
        <p:spPr>
          <a:xfrm>
            <a:off x="11112716" y="5192034"/>
            <a:ext cx="31761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8" idx="5"/>
            <a:endCxn id="67" idx="0"/>
          </p:cNvCxnSpPr>
          <p:nvPr/>
        </p:nvCxnSpPr>
        <p:spPr>
          <a:xfrm>
            <a:off x="10962798" y="4210592"/>
            <a:ext cx="669235" cy="77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10425160" y="195161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/>
          <p:cNvCxnSpPr>
            <a:stCxn id="75" idx="4"/>
            <a:endCxn id="42" idx="0"/>
          </p:cNvCxnSpPr>
          <p:nvPr/>
        </p:nvCxnSpPr>
        <p:spPr>
          <a:xfrm>
            <a:off x="10626866" y="2355031"/>
            <a:ext cx="504348" cy="61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558461" y="228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8495326" y="3818261"/>
            <a:ext cx="937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1,4</a:t>
            </a:r>
            <a:r>
              <a:rPr lang="en-US" sz="2000" b="1" dirty="0"/>
              <a:t>=2</a:t>
            </a:r>
            <a:endParaRPr lang="ru-RU" sz="2000" b="1" dirty="0"/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2,3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2,</a:t>
            </a:r>
            <a:r>
              <a:rPr lang="ru-RU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ru-RU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ru-RU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c</a:t>
            </a:r>
            <a:r>
              <a:rPr lang="ru-RU" baseline="-25000" dirty="0"/>
              <a:t>3</a:t>
            </a:r>
            <a:r>
              <a:rPr lang="en-US" baseline="-25000" dirty="0"/>
              <a:t>,</a:t>
            </a:r>
            <a:r>
              <a:rPr lang="ru-RU" baseline="-25000" dirty="0"/>
              <a:t>4</a:t>
            </a:r>
            <a:r>
              <a:rPr lang="en-US" dirty="0"/>
              <a:t>=</a:t>
            </a:r>
            <a:r>
              <a:rPr lang="ru-RU" dirty="0"/>
              <a:t>2</a:t>
            </a:r>
          </a:p>
        </p:txBody>
      </p:sp>
      <p:cxnSp>
        <p:nvCxnSpPr>
          <p:cNvPr id="81" name="Прямая соединительная линия 80"/>
          <p:cNvCxnSpPr>
            <a:stCxn id="58" idx="4"/>
            <a:endCxn id="57" idx="0"/>
          </p:cNvCxnSpPr>
          <p:nvPr/>
        </p:nvCxnSpPr>
        <p:spPr>
          <a:xfrm>
            <a:off x="10820170" y="4269670"/>
            <a:ext cx="90840" cy="72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09718" y="10117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60259" y="2073097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уже в </a:t>
            </a:r>
            <a:r>
              <a:rPr lang="en-US" sz="1400" b="1" i="1" dirty="0"/>
              <a:t>MST</a:t>
            </a:r>
            <a:endParaRPr lang="ru-RU" sz="1400" b="1" i="1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H="1">
            <a:off x="3702424" y="2442429"/>
            <a:ext cx="717176" cy="657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47694" y="2499075"/>
            <a:ext cx="11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пока ещё не </a:t>
            </a:r>
          </a:p>
          <a:p>
            <a:r>
              <a:rPr lang="ru-RU" sz="1400" dirty="0"/>
              <a:t>в </a:t>
            </a:r>
            <a:r>
              <a:rPr lang="en-US" sz="1400" b="1" i="1" dirty="0"/>
              <a:t>MST</a:t>
            </a:r>
            <a:endParaRPr lang="ru-RU" sz="1400" b="1" i="1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 flipH="1">
            <a:off x="4110669" y="2786135"/>
            <a:ext cx="494378" cy="32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03066" y="5372431"/>
            <a:ext cx="27218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можно добавить проверку, что </a:t>
            </a:r>
            <a:r>
              <a:rPr lang="en-US" sz="1400" dirty="0"/>
              <a:t>w</a:t>
            </a:r>
          </a:p>
          <a:p>
            <a:r>
              <a:rPr lang="ru-RU" sz="1400" dirty="0"/>
              <a:t>не находится в </a:t>
            </a:r>
            <a:r>
              <a:rPr lang="en-US" sz="1400" b="1" i="1" dirty="0"/>
              <a:t>MST</a:t>
            </a:r>
            <a:r>
              <a:rPr lang="ru-RU" sz="1400" b="1" i="1" dirty="0"/>
              <a:t> </a:t>
            </a:r>
            <a:r>
              <a:rPr lang="ru-RU" sz="1400" dirty="0"/>
              <a:t>и только</a:t>
            </a:r>
          </a:p>
          <a:p>
            <a:r>
              <a:rPr lang="ru-RU" sz="1400" dirty="0"/>
              <a:t>тогда добавлять</a:t>
            </a:r>
          </a:p>
        </p:txBody>
      </p:sp>
      <p:cxnSp>
        <p:nvCxnSpPr>
          <p:cNvPr id="102" name="Прямая со стрелкой 101"/>
          <p:cNvCxnSpPr/>
          <p:nvPr/>
        </p:nvCxnSpPr>
        <p:spPr>
          <a:xfrm flipH="1">
            <a:off x="4150659" y="5792947"/>
            <a:ext cx="293001" cy="19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5504329" y="4428395"/>
            <a:ext cx="2373598" cy="419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Овал 113"/>
          <p:cNvSpPr/>
          <p:nvPr/>
        </p:nvSpPr>
        <p:spPr>
          <a:xfrm>
            <a:off x="10124598" y="150346"/>
            <a:ext cx="373667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16388" y="691035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121" name="Прямая соединительная линия 120"/>
          <p:cNvCxnSpPr>
            <a:stCxn id="32" idx="4"/>
            <a:endCxn id="30" idx="0"/>
          </p:cNvCxnSpPr>
          <p:nvPr/>
        </p:nvCxnSpPr>
        <p:spPr>
          <a:xfrm>
            <a:off x="10830968" y="548837"/>
            <a:ext cx="311448" cy="682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30" idx="0"/>
            <a:endCxn id="114" idx="5"/>
          </p:cNvCxnSpPr>
          <p:nvPr/>
        </p:nvCxnSpPr>
        <p:spPr>
          <a:xfrm flipH="1" flipV="1">
            <a:off x="10443543" y="499837"/>
            <a:ext cx="698873" cy="73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63372" y="112856"/>
            <a:ext cx="520064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3. Реализация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(</a:t>
            </a:r>
            <a:r>
              <a:rPr lang="ru-RU" u="sng" dirty="0"/>
              <a:t>приоритетная очередь без модификации ключа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8290546" y="1690300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8290546" y="3714632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8321760" y="5993698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0" idx="0"/>
            <a:endCxn id="31" idx="4"/>
          </p:cNvCxnSpPr>
          <p:nvPr/>
        </p:nvCxnSpPr>
        <p:spPr>
          <a:xfrm flipV="1">
            <a:off x="11142416" y="559800"/>
            <a:ext cx="254512" cy="671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10236663" y="2943894"/>
            <a:ext cx="403412" cy="40341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07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81526" y="1167307"/>
                <a:ext cx="7580244" cy="525788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1.</a:t>
                </a:r>
                <a:r>
                  <a:rPr lang="ru-RU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tx1"/>
                    </a:solidFill>
                  </a:rPr>
                  <a:t>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называется 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подграфом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>
                    <a:solidFill>
                      <a:schemeClr val="tx1"/>
                    </a:solidFill>
                  </a:rPr>
                  <a:t>если выполняются включения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>
                    <a:solidFill>
                      <a:schemeClr val="tx1"/>
                    </a:solidFill>
                  </a:rPr>
                  <a:t>если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подграф графа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>
                    <a:solidFill>
                      <a:schemeClr val="tx1"/>
                    </a:solidFill>
                  </a:rPr>
                  <a:t>то говорят, что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содержится в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). </a:t>
                </a: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2</a:t>
                </a:r>
                <a:r>
                  <a:rPr lang="ru-RU" sz="2400" b="1" i="1" dirty="0">
                    <a:solidFill>
                      <a:schemeClr val="tx1"/>
                    </a:solidFill>
                  </a:rPr>
                  <a:t>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Если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содержится в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, </a:t>
                </a:r>
                <a:r>
                  <a:rPr lang="ru-RU" sz="2000" dirty="0">
                    <a:solidFill>
                      <a:schemeClr val="tx1"/>
                    </a:solidFill>
                  </a:rPr>
                  <a:t>то граф</a:t>
                </a:r>
                <a:r>
                  <a:rPr lang="en-US" sz="2000" dirty="0">
                    <a:solidFill>
                      <a:schemeClr val="tx1"/>
                    </a:solidFill>
                  </a:rPr>
                  <a:t> 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называют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остовным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 подграфом или фактором </a:t>
                </a:r>
                <a:r>
                  <a:rPr lang="ru-RU" sz="2000" dirty="0">
                    <a:solidFill>
                      <a:schemeClr val="tx1"/>
                    </a:solidFill>
                  </a:rPr>
                  <a:t>графа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G.</a:t>
                </a: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3.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Пусть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H</a:t>
                </a:r>
                <a:r>
                  <a:rPr lang="ru-RU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остовный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подграф графа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G</a:t>
                </a:r>
                <a:r>
                  <a:rPr lang="ru-RU" sz="2000" dirty="0">
                    <a:solidFill>
                      <a:schemeClr val="tx1"/>
                    </a:solidFill>
                  </a:rPr>
                  <a:t>. Если на каждой компоненте связности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множеством рёбер подграфа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H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порождается дерево, то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называют 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остовом или каркасом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4.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Остовный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подграф, который является деревом, называют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остовным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 деревом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526" y="1167307"/>
                <a:ext cx="7580244" cy="5257881"/>
              </a:xfrm>
              <a:blipFill rotWithShape="0">
                <a:blip r:embed="rId2"/>
                <a:stretch>
                  <a:fillRect l="-1206" t="-1622" r="-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9382899" y="200287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0382463" y="1587955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10431770" y="266626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11382027" y="1945815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Прямая соединительная линия 10"/>
          <p:cNvCxnSpPr>
            <a:stCxn id="4" idx="5"/>
            <a:endCxn id="8" idx="1"/>
          </p:cNvCxnSpPr>
          <p:nvPr/>
        </p:nvCxnSpPr>
        <p:spPr>
          <a:xfrm>
            <a:off x="9734885" y="2354857"/>
            <a:ext cx="757276" cy="371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0"/>
            <a:endCxn id="5" idx="4"/>
          </p:cNvCxnSpPr>
          <p:nvPr/>
        </p:nvCxnSpPr>
        <p:spPr>
          <a:xfrm flipH="1" flipV="1">
            <a:off x="10588652" y="2000331"/>
            <a:ext cx="49307" cy="665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8" idx="6"/>
            <a:endCxn id="9" idx="3"/>
          </p:cNvCxnSpPr>
          <p:nvPr/>
        </p:nvCxnSpPr>
        <p:spPr>
          <a:xfrm flipV="1">
            <a:off x="10844147" y="2297800"/>
            <a:ext cx="598271" cy="57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6"/>
            <a:endCxn id="9" idx="2"/>
          </p:cNvCxnSpPr>
          <p:nvPr/>
        </p:nvCxnSpPr>
        <p:spPr>
          <a:xfrm>
            <a:off x="10794840" y="1794143"/>
            <a:ext cx="587187" cy="357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448521" y="344618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Прямая соединительная линия 20"/>
          <p:cNvCxnSpPr>
            <a:stCxn id="8" idx="4"/>
            <a:endCxn id="19" idx="0"/>
          </p:cNvCxnSpPr>
          <p:nvPr/>
        </p:nvCxnSpPr>
        <p:spPr>
          <a:xfrm>
            <a:off x="10637959" y="3078636"/>
            <a:ext cx="16751" cy="36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4" idx="7"/>
            <a:endCxn id="5" idx="2"/>
          </p:cNvCxnSpPr>
          <p:nvPr/>
        </p:nvCxnSpPr>
        <p:spPr>
          <a:xfrm flipV="1">
            <a:off x="9734885" y="1794143"/>
            <a:ext cx="647578" cy="2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4" idx="4"/>
            <a:endCxn id="19" idx="2"/>
          </p:cNvCxnSpPr>
          <p:nvPr/>
        </p:nvCxnSpPr>
        <p:spPr>
          <a:xfrm>
            <a:off x="9589088" y="2415248"/>
            <a:ext cx="859433" cy="1237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4"/>
            <a:endCxn id="19" idx="6"/>
          </p:cNvCxnSpPr>
          <p:nvPr/>
        </p:nvCxnSpPr>
        <p:spPr>
          <a:xfrm flipH="1">
            <a:off x="10860898" y="2358191"/>
            <a:ext cx="727318" cy="1294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19991" y="1630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83545" y="2228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78824" y="211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70172" y="2280200"/>
            <a:ext cx="2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5699" y="1598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08743" y="2940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82463" y="307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6671" y="303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14027" y="443230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w(T)=7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3764" y="286152"/>
            <a:ext cx="112044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связного взвешенного графа  (</a:t>
            </a:r>
            <a:r>
              <a:rPr lang="ru-RU" sz="2400" i="1" dirty="0" err="1"/>
              <a:t>G</a:t>
            </a:r>
            <a:r>
              <a:rPr lang="ru-RU" sz="2400" dirty="0" err="1"/>
              <a:t>,</a:t>
            </a:r>
            <a:r>
              <a:rPr lang="ru-RU" sz="2400" i="1" dirty="0" err="1"/>
              <a:t>w</a:t>
            </a:r>
            <a:r>
              <a:rPr lang="ru-RU" sz="2400" dirty="0"/>
              <a:t>)  </a:t>
            </a:r>
            <a:r>
              <a:rPr lang="ru-RU" sz="2400" b="1" dirty="0"/>
              <a:t>задача о минимальном </a:t>
            </a:r>
            <a:r>
              <a:rPr lang="ru-RU" sz="2400" b="1" dirty="0" err="1"/>
              <a:t>остовном</a:t>
            </a:r>
            <a:r>
              <a:rPr lang="ru-RU" sz="2400" b="1" dirty="0"/>
              <a:t> дереве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sz="2400" dirty="0"/>
              <a:t>заключается в построении остова минимального веса.</a:t>
            </a:r>
          </a:p>
        </p:txBody>
      </p:sp>
    </p:spTree>
    <p:extLst>
      <p:ext uri="{BB962C8B-B14F-4D97-AF65-F5344CB8AC3E}">
        <p14:creationId xmlns:p14="http://schemas.microsoft.com/office/powerpoint/2010/main" val="34701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36870"/>
              </p:ext>
            </p:extLst>
          </p:nvPr>
        </p:nvGraphicFramePr>
        <p:xfrm>
          <a:off x="1004176" y="584248"/>
          <a:ext cx="10437908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</a:rPr>
                        <a:t>Алгоритм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</a:rPr>
                        <a:t>Оценка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</a:rPr>
                        <a:t>Структура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ru-RU" sz="2400" b="1" dirty="0" err="1">
                          <a:solidFill>
                            <a:schemeClr val="tx1"/>
                          </a:solidFill>
                        </a:rPr>
                        <a:t>Крускала</a:t>
                      </a:r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m·</a:t>
                      </a:r>
                      <a:r>
                        <a:rPr lang="en-US" sz="2400" baseline="0" dirty="0" err="1"/>
                        <a:t>log</a:t>
                      </a:r>
                      <a:r>
                        <a:rPr lang="en-US" sz="2400" baseline="0" dirty="0"/>
                        <a:t> m) +O(</a:t>
                      </a:r>
                      <a:r>
                        <a:rPr lang="en-US" sz="2400" baseline="0" dirty="0" err="1"/>
                        <a:t>m</a:t>
                      </a:r>
                      <a:r>
                        <a:rPr lang="en-US" sz="2400" dirty="0" err="1"/>
                        <a:t>·</a:t>
                      </a:r>
                      <a:r>
                        <a:rPr lang="en-US" sz="2400" baseline="0" dirty="0" err="1"/>
                        <a:t>log</a:t>
                      </a:r>
                      <a:r>
                        <a:rPr lang="en-US" sz="2400" baseline="0" dirty="0"/>
                        <a:t> n)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массив/бинарная</a:t>
                      </a:r>
                      <a:r>
                        <a:rPr lang="ru-RU" sz="2400" baseline="0" dirty="0"/>
                        <a:t> куча, </a:t>
                      </a:r>
                      <a:r>
                        <a:rPr lang="en-US" sz="2400" baseline="0" dirty="0"/>
                        <a:t>DSU (</a:t>
                      </a:r>
                      <a:r>
                        <a:rPr lang="ru-RU" sz="2400" baseline="0" dirty="0"/>
                        <a:t>объединение по размеру)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m·</a:t>
                      </a:r>
                      <a:r>
                        <a:rPr lang="en-US" sz="2400" baseline="0" dirty="0" err="1"/>
                        <a:t>log</a:t>
                      </a:r>
                      <a:r>
                        <a:rPr lang="en-US" sz="2400" baseline="0" dirty="0"/>
                        <a:t> m) +O(m</a:t>
                      </a:r>
                      <a:r>
                        <a:rPr lang="en-US" sz="2400" dirty="0"/>
                        <a:t>·</a:t>
                      </a:r>
                      <a:r>
                        <a:rPr lang="el-GR" sz="2400" baseline="0" dirty="0"/>
                        <a:t>α</a:t>
                      </a:r>
                      <a:r>
                        <a:rPr lang="en-US" sz="2400" baseline="0" dirty="0"/>
                        <a:t>(n))</a:t>
                      </a:r>
                      <a:r>
                        <a:rPr lang="ru-RU" sz="2400" baseline="0" dirty="0"/>
                        <a:t>,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1200" baseline="0" dirty="0"/>
                        <a:t> </a:t>
                      </a:r>
                      <a:r>
                        <a:rPr lang="el-GR" sz="1400" baseline="0" dirty="0"/>
                        <a:t>α</a:t>
                      </a:r>
                      <a:r>
                        <a:rPr lang="en-US" sz="1400" baseline="0" dirty="0"/>
                        <a:t>(n) -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обратная функция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Аккермана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массив/бинарная</a:t>
                      </a:r>
                      <a:r>
                        <a:rPr lang="ru-RU" sz="2400" baseline="0" dirty="0"/>
                        <a:t> куча, </a:t>
                      </a:r>
                      <a:r>
                        <a:rPr lang="en-US" sz="2400" baseline="0" dirty="0"/>
                        <a:t>DSU (</a:t>
                      </a:r>
                      <a:r>
                        <a:rPr lang="ru-RU" sz="2400" baseline="0" dirty="0"/>
                        <a:t>объединение по размеру, сжатие пути)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J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P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 + m) 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массив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m·</a:t>
                      </a:r>
                      <a:r>
                        <a:rPr lang="en-US" sz="2400" baseline="0" dirty="0" err="1"/>
                        <a:t>log</a:t>
                      </a:r>
                      <a:r>
                        <a:rPr lang="en-US" sz="2400" baseline="0" dirty="0"/>
                        <a:t> n) +O(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dirty="0" err="1"/>
                        <a:t>·</a:t>
                      </a:r>
                      <a:r>
                        <a:rPr lang="en-US" sz="2400" baseline="0" dirty="0" err="1"/>
                        <a:t>log</a:t>
                      </a:r>
                      <a:r>
                        <a:rPr lang="en-US" sz="2400" baseline="0" dirty="0"/>
                        <a:t> n)</a:t>
                      </a:r>
                      <a:endParaRPr lang="ru-RU" sz="2400" dirty="0"/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бинарная</a:t>
                      </a:r>
                      <a:r>
                        <a:rPr lang="ru-RU" sz="2400" baseline="0" dirty="0"/>
                        <a:t> куча с модификацией ключа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O(m</a:t>
                      </a:r>
                      <a:r>
                        <a:rPr lang="ru-RU" sz="2400" baseline="0" dirty="0"/>
                        <a:t>)</a:t>
                      </a:r>
                      <a:r>
                        <a:rPr lang="en-US" sz="2400" baseline="0" dirty="0"/>
                        <a:t> +O(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dirty="0" err="1"/>
                        <a:t>·</a:t>
                      </a:r>
                      <a:r>
                        <a:rPr lang="en-US" sz="2400" baseline="0" dirty="0" err="1"/>
                        <a:t>log</a:t>
                      </a:r>
                      <a:r>
                        <a:rPr lang="en-US" sz="2400" baseline="0" dirty="0"/>
                        <a:t> n)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</a:t>
                      </a:r>
                      <a:r>
                        <a:rPr lang="ru-RU" sz="2400" baseline="0" dirty="0"/>
                        <a:t>уча Фибоначчи с модификацией ключа (усреднённая оценка)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O(</a:t>
                      </a:r>
                      <a:r>
                        <a:rPr lang="en-US" sz="2400" baseline="0"/>
                        <a:t>m</a:t>
                      </a:r>
                      <a:r>
                        <a:rPr lang="en-US" sz="2400"/>
                        <a:t>·</a:t>
                      </a:r>
                      <a:r>
                        <a:rPr lang="en-US" sz="2400" baseline="0"/>
                        <a:t>log</a:t>
                      </a:r>
                      <a:r>
                        <a:rPr lang="en-US" sz="2400" baseline="0" dirty="0"/>
                        <a:t> m)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бинарная</a:t>
                      </a:r>
                      <a:r>
                        <a:rPr lang="ru-RU" sz="2400" baseline="0" dirty="0"/>
                        <a:t> куча без модификации ключа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12AAE3-2B95-453F-9B23-77355FDE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53331"/>
            <a:ext cx="11667067" cy="88026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Жадный алгоритм оптимально решает задачу о минимальном </a:t>
            </a:r>
            <a:r>
              <a:rPr lang="ru-RU" sz="2400" dirty="0" err="1"/>
              <a:t>остовном</a:t>
            </a:r>
            <a:r>
              <a:rPr lang="ru-RU" sz="2400" dirty="0"/>
              <a:t> дереве.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0DD9-94DB-45B2-ACE0-429A811A836F}"/>
              </a:ext>
            </a:extLst>
          </p:cNvPr>
          <p:cNvSpPr txBox="1"/>
          <p:nvPr/>
        </p:nvSpPr>
        <p:spPr>
          <a:xfrm>
            <a:off x="431800" y="2552468"/>
            <a:ext cx="10405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Какие задачи можно решить оптимально жадным алгоритмом?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0881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E9638-1FA1-4DD2-AC5C-36DEE051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103437"/>
            <a:ext cx="10515600" cy="1325563"/>
          </a:xfrm>
        </p:spPr>
        <p:txBody>
          <a:bodyPr/>
          <a:lstStyle/>
          <a:p>
            <a:pPr algn="ctr"/>
            <a:r>
              <a:rPr lang="ru-RU" b="1" dirty="0" err="1"/>
              <a:t>Матроиды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91311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A8DAF87-3A63-4E1D-AB21-1A4DB4272485}"/>
              </a:ext>
            </a:extLst>
          </p:cNvPr>
          <p:cNvGrpSpPr/>
          <p:nvPr/>
        </p:nvGrpSpPr>
        <p:grpSpPr>
          <a:xfrm>
            <a:off x="537633" y="624034"/>
            <a:ext cx="11116733" cy="5150231"/>
            <a:chOff x="634999" y="1106635"/>
            <a:chExt cx="11116733" cy="51502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5F6185-63CD-43FA-97B8-2141DA3D5148}"/>
                    </a:ext>
                  </a:extLst>
                </p:cNvPr>
                <p:cNvSpPr txBox="1"/>
                <p:nvPr/>
              </p:nvSpPr>
              <p:spPr>
                <a:xfrm>
                  <a:off x="634999" y="1106635"/>
                  <a:ext cx="11116733" cy="5016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252095" algn="just"/>
                  <a:r>
                    <a:rPr lang="ru-RU" sz="2400" b="1" spc="-5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Системой подмножеств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</m:e>
                      </m:d>
                    </m:oMath>
                  </a14:m>
                  <a:r>
                    <a:rPr lang="ru-RU" sz="2400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называет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ся конечное множество </a:t>
                  </a:r>
                  <a14:m>
                    <m:oMath xmlns:m="http://schemas.openxmlformats.org/officeDocument/2006/math"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ru-RU" sz="2400" i="1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вместе с семейством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en-US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подмножеств множе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ства </a:t>
                  </a:r>
                  <a14:m>
                    <m:oMath xmlns:m="http://schemas.openxmlformats.org/officeDocument/2006/math"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ru-RU" sz="24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u="sng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которое замкнуто относительно включения 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(т.</a:t>
                  </a:r>
                  <a:r>
                    <a:rPr lang="en-US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е. если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и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⊆</m:t>
                      </m:r>
                      <m:r>
                        <a:rPr lang="en-US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a14:m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</a:t>
                  </a:r>
                  <a:r>
                    <a:rPr lang="ru-RU" sz="2400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то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 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).</a:t>
                  </a:r>
                  <a:endParaRPr lang="ru-BY" sz="24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indent="252095" algn="just"/>
                  <a:endParaRPr lang="ru-RU" sz="24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indent="252095" algn="just"/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Элементы семейства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en-US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называются </a:t>
                  </a:r>
                  <a:r>
                    <a:rPr lang="ru-RU" sz="2400" b="1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независимыми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.</a:t>
                  </a:r>
                  <a:endParaRPr lang="ru-BY" sz="24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Пусть задано конечное множество</a:t>
                  </a:r>
                  <a14:m>
                    <m:oMath xmlns:m="http://schemas.openxmlformats.org/officeDocument/2006/math">
                      <m:r>
                        <a:rPr lang="ru-RU" sz="20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ru-RU" sz="20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 xmlns:m="http://schemas.openxmlformats.org/officeDocument/2006/math">
                      <m:r>
                        <a:rPr lang="ru-RU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ru-RU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BY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</m:oMath>
                  </a14:m>
                  <a:r>
                    <a:rPr lang="ru-RU" sz="2000" b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и семейства подмножеств этого множества:</a:t>
                  </a:r>
                  <a:endParaRPr lang="ru-RU" sz="2000" dirty="0"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</m:oMath>
                    </m:oMathPara>
                  </a14:m>
                  <a:endParaRPr lang="ru-RU" sz="2000" b="1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endPara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Семейство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является замкнутым семейством подмножеств и </a:t>
                  </a:r>
                  <a:endParaRPr lang="ru-RU" sz="20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 indent="252095" algn="just"/>
                  <a14:m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ru-RU" sz="20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– система подмножеств. </a:t>
                  </a:r>
                  <a:endParaRPr lang="ru-BY" sz="20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endPara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Семейство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не является за</a:t>
                  </a:r>
                  <a:r>
                    <a:rPr lang="ru-RU" sz="2000" spc="-3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мкнутым.</a:t>
                  </a:r>
                  <a:endParaRPr lang="ru-BY" sz="20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5F6185-63CD-43FA-97B8-2141DA3D5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99" y="1106635"/>
                  <a:ext cx="11116733" cy="5016758"/>
                </a:xfrm>
                <a:prstGeom prst="rect">
                  <a:avLst/>
                </a:prstGeom>
                <a:blipFill>
                  <a:blip r:embed="rId2"/>
                  <a:stretch>
                    <a:fillRect l="-822" t="-972" r="-822" b="-97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429CFEA-7139-4FDB-AE19-A310D870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3067" y="3052233"/>
              <a:ext cx="0" cy="3204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23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999" y="1783291"/>
                <a:ext cx="10515600" cy="2814109"/>
              </a:xfrm>
            </p:spPr>
            <p:txBody>
              <a:bodyPr>
                <a:normAutofit fontScale="92500"/>
              </a:bodyPr>
              <a:lstStyle/>
              <a:p>
                <a:pPr indent="0" algn="just">
                  <a:buNone/>
                </a:pP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Комбинаторная задача оптимизации для системы под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множеств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BY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ru-RU" sz="2400" b="1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400" u="sng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состоит в нахождении независимого подмножества, которое имеет наибольший общий вес.</a:t>
                </a:r>
              </a:p>
              <a:p>
                <a:pPr indent="0" algn="just">
                  <a:buNone/>
                </a:pPr>
                <a:endParaRPr lang="ru-RU" sz="2400" u="sng" spc="-2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indent="0" algn="just">
                  <a:buNone/>
                </a:pPr>
                <a:r>
                  <a:rPr lang="ru-RU" sz="20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Возникает вопрос: как задавать систему подмножеств? Можно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предложить выписывать все независимые подмножества из </a:t>
                </a:r>
                <a14:m>
                  <m:oMath xmlns:m="http://schemas.openxmlformats.org/officeDocument/2006/math">
                    <m:r>
                      <a:rPr lang="ru-RU" sz="20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sz="20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используя подходящее представление. Однако такой способ представ</a:t>
                </a:r>
                <a:r>
                  <a:rPr lang="ru-RU" sz="20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ления может оказаться очень неэффективным, так как семейство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подмножеств </a:t>
                </a:r>
                <a14:m>
                  <m:oMath xmlns:m="http://schemas.openxmlformats.org/officeDocument/2006/math">
                    <m:r>
                      <a:rPr lang="en-US" sz="20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может содержать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000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ru-BY" sz="2000" i="1" spc="-2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spc="-2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подмножеств. Поэтому все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рассматриваемые системы подмножеств будем представлять с помо</a:t>
                </a:r>
                <a:r>
                  <a:rPr lang="ru-RU" sz="20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щью алгоритма, который по данному подмножеству </a:t>
                </a:r>
                <a14:m>
                  <m:oMath xmlns:m="http://schemas.openxmlformats.org/officeDocument/2006/math">
                    <m:r>
                      <a:rPr lang="en-US" sz="20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0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sz="20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решает, верно ли, что </a:t>
                </a:r>
                <a14:m>
                  <m:oMath xmlns:m="http://schemas.openxmlformats.org/officeDocument/2006/math">
                    <m:r>
                      <a:rPr lang="ru-RU" sz="20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ru-RU" sz="20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20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(т. е. является независимым).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9" y="1783291"/>
                <a:ext cx="10515600" cy="2814109"/>
              </a:xfrm>
              <a:blipFill>
                <a:blip r:embed="rId2"/>
                <a:stretch>
                  <a:fillRect t="-2603" r="-754" b="-19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F6DEF11-94B9-4D09-9AEA-04454D0F58FA}"/>
              </a:ext>
            </a:extLst>
          </p:cNvPr>
          <p:cNvCxnSpPr>
            <a:cxnSpLocks/>
          </p:cNvCxnSpPr>
          <p:nvPr/>
        </p:nvCxnSpPr>
        <p:spPr>
          <a:xfrm>
            <a:off x="1430866" y="2997200"/>
            <a:ext cx="0" cy="146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EBD18-6D33-4100-8CE2-D29ED3B4FAD0}"/>
                  </a:ext>
                </a:extLst>
              </p:cNvPr>
              <p:cNvSpPr txBox="1"/>
              <p:nvPr/>
            </p:nvSpPr>
            <p:spPr>
              <a:xfrm>
                <a:off x="965199" y="568868"/>
                <a:ext cx="84751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algn="just">
                  <a:buNone/>
                </a:pPr>
                <a:r>
                  <a:rPr lang="ru-RU" sz="240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для каждого элемента </a:t>
                </a:r>
                <a14:m>
                  <m:oMath xmlns:m="http://schemas.openxmlformats.org/officeDocument/2006/math"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задан </a:t>
                </a:r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вес </a:t>
                </a:r>
                <a14:m>
                  <m:oMath xmlns:m="http://schemas.openxmlformats.org/officeDocument/2006/math"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sz="24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0</m:t>
                    </m:r>
                  </m:oMath>
                </a14:m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EBD18-6D33-4100-8CE2-D29ED3B4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" y="568868"/>
                <a:ext cx="8475133" cy="461665"/>
              </a:xfrm>
              <a:prstGeom prst="rect">
                <a:avLst/>
              </a:prstGeom>
              <a:blipFill>
                <a:blip r:embed="rId3"/>
                <a:stretch>
                  <a:fillRect l="-1078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41044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Общая схема 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жадного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алгоритма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=∅.</m:t>
                    </m:r>
                  </m:oMath>
                </a14:m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ru-RU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ru-BY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ru-RU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выполнять следующую последовательность ша</a:t>
                </a:r>
                <a:r>
                  <a:rPr lang="ru-RU" spc="-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гов:</a:t>
                </a:r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3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а)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</a:t>
                </a:r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имеет наибольший вес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8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б)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удалить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i="1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т. е. </a:t>
                </a:r>
                <a14:m>
                  <m:oMath xmlns:m="http://schemas.openxmlformats.org/officeDocument/2006/math"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\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6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в)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∪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∪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410441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95C90A-E15A-424F-B483-5C7611338107}"/>
              </a:ext>
            </a:extLst>
          </p:cNvPr>
          <p:cNvSpPr txBox="1"/>
          <p:nvPr/>
        </p:nvSpPr>
        <p:spPr>
          <a:xfrm>
            <a:off x="474134" y="499162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комбинаторные задачи для систем подмножеств могут быть решены корректно (точно) «жадным» алгоритмом, а некоторые нет (получается некоторое приближенное решение).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65562E-D9BA-47E6-85DA-06242B9AD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001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Будем называть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3600" b="1" spc="-1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матроидом</a:t>
                </a: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если «жадный» алгоритм корректно </a:t>
                </a:r>
                <a:r>
                  <a:rPr lang="ru-RU" sz="28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решает любую индивидуальную комбинаторную задачу для системы </a:t>
                </a:r>
                <a:r>
                  <a:rPr lang="ru-RU" sz="28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подмножеств </a:t>
                </a:r>
                <a:r>
                  <a:rPr lang="ru-RU" sz="28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28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65562E-D9BA-47E6-85DA-06242B9AD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00175"/>
              </a:xfrm>
              <a:blipFill>
                <a:blip r:embed="rId2"/>
                <a:stretch>
                  <a:fillRect l="-1217" t="-10870" r="-1159" b="-82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B3F80-126C-4028-81BC-BA1D9EF9C767}"/>
                  </a:ext>
                </a:extLst>
              </p:cNvPr>
              <p:cNvSpPr txBox="1"/>
              <p:nvPr/>
            </p:nvSpPr>
            <p:spPr>
              <a:xfrm>
                <a:off x="838199" y="746667"/>
                <a:ext cx="93302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b="1" i="1" spc="-1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  <m:r>
                      <a:rPr lang="ru-RU" sz="2800" b="1" i="1" spc="-1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BY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ru-RU" sz="28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система подмножеств.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B3F80-126C-4028-81BC-BA1D9EF9C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46667"/>
                <a:ext cx="9330267" cy="523220"/>
              </a:xfrm>
              <a:prstGeom prst="rect">
                <a:avLst/>
              </a:prstGeom>
              <a:blipFill>
                <a:blip r:embed="rId3"/>
                <a:stretch>
                  <a:fillRect l="-1306" t="-11628" b="-313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17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E61682-0303-4A2A-9959-A952DD0915DA}"/>
                  </a:ext>
                </a:extLst>
              </p:cNvPr>
              <p:cNvSpPr txBox="1"/>
              <p:nvPr/>
            </p:nvSpPr>
            <p:spPr>
              <a:xfrm>
                <a:off x="1184546" y="619244"/>
                <a:ext cx="999172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 граф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Каждому ребру графа поставлен в соответствие некоторый вес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Требуется найти лес – </a:t>
                </a: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ациклический подграф графа </a:t>
                </a:r>
                <a14:m>
                  <m:oMath xmlns:m="http://schemas.openxmlformats.org/officeDocument/2006/math">
                    <m:r>
                      <a:rPr lang="ru-RU" sz="2400" b="1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𝑮</m:t>
                    </m:r>
                    <m:r>
                      <a:rPr lang="ru-RU" sz="2400" b="1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400" b="1" i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имею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щий максимальный общий вес</a:t>
                </a:r>
                <a:r>
                  <a:rPr lang="ru-RU" sz="24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E61682-0303-4A2A-9959-A952DD09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46" y="619244"/>
                <a:ext cx="9991726" cy="1569660"/>
              </a:xfrm>
              <a:prstGeom prst="rect">
                <a:avLst/>
              </a:prstGeom>
              <a:blipFill>
                <a:blip r:embed="rId3"/>
                <a:stretch>
                  <a:fillRect l="-915" t="-3113" r="-976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77C264-3256-42BB-8334-F52176315804}"/>
              </a:ext>
            </a:extLst>
          </p:cNvPr>
          <p:cNvSpPr txBox="1"/>
          <p:nvPr/>
        </p:nvSpPr>
        <p:spPr>
          <a:xfrm>
            <a:off x="931995" y="1544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Задача</a:t>
            </a:r>
            <a:endParaRPr lang="ru-BY" sz="2400" b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D4C5D7-9CD3-43E1-B6B5-2A60ABC4EA0A}"/>
              </a:ext>
            </a:extLst>
          </p:cNvPr>
          <p:cNvGrpSpPr>
            <a:grpSpLocks/>
          </p:cNvGrpSpPr>
          <p:nvPr/>
        </p:nvGrpSpPr>
        <p:grpSpPr>
          <a:xfrm>
            <a:off x="3995725" y="2621069"/>
            <a:ext cx="4200549" cy="2223343"/>
            <a:chOff x="0" y="0"/>
            <a:chExt cx="3256298" cy="1895956"/>
          </a:xfrm>
        </p:grpSpPr>
        <p:sp>
          <p:nvSpPr>
            <p:cNvPr id="11" name="Надпись 2865">
              <a:extLst>
                <a:ext uri="{FF2B5EF4-FFF2-40B4-BE49-F238E27FC236}">
                  <a16:creationId xmlns:a16="http://schemas.microsoft.com/office/drawing/2014/main" id="{79B72E8E-D836-4BF1-92DF-4C142FB3242E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Надпись 2864">
              <a:extLst>
                <a:ext uri="{FF2B5EF4-FFF2-40B4-BE49-F238E27FC236}">
                  <a16:creationId xmlns:a16="http://schemas.microsoft.com/office/drawing/2014/main" id="{153ABA1E-D7FF-43CF-B6DB-723F54DD1897}"/>
                </a:ext>
              </a:extLst>
            </p:cNvPr>
            <p:cNvSpPr txBox="1"/>
            <p:nvPr/>
          </p:nvSpPr>
          <p:spPr>
            <a:xfrm>
              <a:off x="2343150" y="37147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Надпись 2866">
              <a:extLst>
                <a:ext uri="{FF2B5EF4-FFF2-40B4-BE49-F238E27FC236}">
                  <a16:creationId xmlns:a16="http://schemas.microsoft.com/office/drawing/2014/main" id="{E7A8BCDF-FC3C-490D-A806-877F64F6F9B0}"/>
                </a:ext>
              </a:extLst>
            </p:cNvPr>
            <p:cNvSpPr txBox="1"/>
            <p:nvPr/>
          </p:nvSpPr>
          <p:spPr>
            <a:xfrm>
              <a:off x="866775" y="77152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778EDCC-D34E-4749-AEBB-85C48DA67DA9}"/>
                </a:ext>
              </a:extLst>
            </p:cNvPr>
            <p:cNvGrpSpPr/>
            <p:nvPr/>
          </p:nvGrpSpPr>
          <p:grpSpPr>
            <a:xfrm>
              <a:off x="0" y="0"/>
              <a:ext cx="3256298" cy="1895956"/>
              <a:chOff x="0" y="0"/>
              <a:chExt cx="3256298" cy="1895956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C3B2A5A4-A4AB-443C-99A8-C616F021BC8E}"/>
                  </a:ext>
                </a:extLst>
              </p:cNvPr>
              <p:cNvGrpSpPr/>
              <p:nvPr/>
            </p:nvGrpSpPr>
            <p:grpSpPr>
              <a:xfrm>
                <a:off x="0" y="0"/>
                <a:ext cx="3256298" cy="1895956"/>
                <a:chOff x="0" y="0"/>
                <a:chExt cx="3320074" cy="1998374"/>
              </a:xfrm>
            </p:grpSpPr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id="{84F77D43-D681-400D-A361-ADC32138A79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275325" cy="1998374"/>
                  <a:chOff x="-1" y="0"/>
                  <a:chExt cx="2002656" cy="1853492"/>
                </a:xfrm>
              </p:grpSpPr>
              <p:grpSp>
                <p:nvGrpSpPr>
                  <p:cNvPr id="24" name="Группа 23">
                    <a:extLst>
                      <a:ext uri="{FF2B5EF4-FFF2-40B4-BE49-F238E27FC236}">
                        <a16:creationId xmlns:a16="http://schemas.microsoft.com/office/drawing/2014/main" id="{B3A130FD-BDD0-406E-92C0-B6D4281C0872}"/>
                      </a:ext>
                    </a:extLst>
                  </p:cNvPr>
                  <p:cNvGrpSpPr/>
                  <p:nvPr/>
                </p:nvGrpSpPr>
                <p:grpSpPr>
                  <a:xfrm>
                    <a:off x="55880" y="76200"/>
                    <a:ext cx="1946775" cy="1741251"/>
                    <a:chOff x="0" y="0"/>
                    <a:chExt cx="1946775" cy="1741251"/>
                  </a:xfrm>
                </p:grpSpPr>
                <p:grpSp>
                  <p:nvGrpSpPr>
                    <p:cNvPr id="29" name="Группа 28">
                      <a:extLst>
                        <a:ext uri="{FF2B5EF4-FFF2-40B4-BE49-F238E27FC236}">
                          <a16:creationId xmlns:a16="http://schemas.microsoft.com/office/drawing/2014/main" id="{DF1186F5-E7E8-4D1A-A011-A00ACC664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34" name="Группа 33">
                        <a:extLst>
                          <a:ext uri="{FF2B5EF4-FFF2-40B4-BE49-F238E27FC236}">
                            <a16:creationId xmlns:a16="http://schemas.microsoft.com/office/drawing/2014/main" id="{42970757-59B5-47C2-8F48-06AF8EBFB9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25294" cy="515566"/>
                        <a:chOff x="0" y="0"/>
                        <a:chExt cx="525294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4" name="Надпись 2">
                              <a:extLst>
                                <a:ext uri="{FF2B5EF4-FFF2-40B4-BE49-F238E27FC236}">
                                  <a16:creationId xmlns:a16="http://schemas.microsoft.com/office/drawing/2014/main" id="{1E6A9489-90D9-419A-8E02-E4790DEFFCA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4" name="Надпись 2">
                              <a:extLst>
                                <a:ext uri="{FF2B5EF4-FFF2-40B4-BE49-F238E27FC236}">
                                  <a16:creationId xmlns:a16="http://schemas.microsoft.com/office/drawing/2014/main" id="{1E6A9489-90D9-419A-8E02-E4790DEFFCA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5" name="Овал 44">
                          <a:extLst>
                            <a:ext uri="{FF2B5EF4-FFF2-40B4-BE49-F238E27FC236}">
                              <a16:creationId xmlns:a16="http://schemas.microsoft.com/office/drawing/2014/main" id="{F37EFBF9-CE38-4116-9010-754CB5640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" y="0"/>
                          <a:ext cx="525293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5" name="Группа 34">
                        <a:extLst>
                          <a:ext uri="{FF2B5EF4-FFF2-40B4-BE49-F238E27FC236}">
                            <a16:creationId xmlns:a16="http://schemas.microsoft.com/office/drawing/2014/main" id="{0F115D72-A8CF-49B8-A2C8-AB1E150B70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10314" y="0"/>
                        <a:ext cx="536461" cy="515566"/>
                        <a:chOff x="-39107" y="-68093"/>
                        <a:chExt cx="536461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2" name="Надпись 2">
                              <a:extLst>
                                <a:ext uri="{FF2B5EF4-FFF2-40B4-BE49-F238E27FC236}">
                                  <a16:creationId xmlns:a16="http://schemas.microsoft.com/office/drawing/2014/main" id="{97BA42DC-CBC6-4B46-AD08-E92850E7B033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2" name="Надпись 2">
                              <a:extLst>
                                <a:ext uri="{FF2B5EF4-FFF2-40B4-BE49-F238E27FC236}">
                                  <a16:creationId xmlns:a16="http://schemas.microsoft.com/office/drawing/2014/main" id="{97BA42DC-CBC6-4B46-AD08-E92850E7B03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3" name="Овал 42">
                          <a:extLst>
                            <a:ext uri="{FF2B5EF4-FFF2-40B4-BE49-F238E27FC236}">
                              <a16:creationId xmlns:a16="http://schemas.microsoft.com/office/drawing/2014/main" id="{9F58B5E2-ED22-453A-8068-47D55DF2A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9107" y="-68093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6" name="Группа 35">
                        <a:extLst>
                          <a:ext uri="{FF2B5EF4-FFF2-40B4-BE49-F238E27FC236}">
                            <a16:creationId xmlns:a16="http://schemas.microsoft.com/office/drawing/2014/main" id="{4AB502AD-65AC-404C-9D98-BEE469F568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25685"/>
                        <a:ext cx="524510" cy="515566"/>
                        <a:chOff x="0" y="0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0" name="Надпись 2">
                              <a:extLst>
                                <a:ext uri="{FF2B5EF4-FFF2-40B4-BE49-F238E27FC236}">
                                  <a16:creationId xmlns:a16="http://schemas.microsoft.com/office/drawing/2014/main" id="{9B2EC273-584A-4881-9884-D268379B9FB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0" name="Надпись 2">
                              <a:extLst>
                                <a:ext uri="{FF2B5EF4-FFF2-40B4-BE49-F238E27FC236}">
                                  <a16:creationId xmlns:a16="http://schemas.microsoft.com/office/drawing/2014/main" id="{9B2EC273-584A-4881-9884-D268379B9FBA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1" name="Овал 40">
                          <a:extLst>
                            <a:ext uri="{FF2B5EF4-FFF2-40B4-BE49-F238E27FC236}">
                              <a16:creationId xmlns:a16="http://schemas.microsoft.com/office/drawing/2014/main" id="{2B8CD6CC-9E7C-43B2-A69E-6B10171AF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7" name="Группа 36">
                        <a:extLst>
                          <a:ext uri="{FF2B5EF4-FFF2-40B4-BE49-F238E27FC236}">
                            <a16:creationId xmlns:a16="http://schemas.microsoft.com/office/drawing/2014/main" id="{C30E074E-CC9B-4F14-9C0F-DC97FEA34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265" y="1225683"/>
                        <a:ext cx="524510" cy="515566"/>
                        <a:chOff x="-27156" y="68092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8" name="Надпись 2">
                              <a:extLst>
                                <a:ext uri="{FF2B5EF4-FFF2-40B4-BE49-F238E27FC236}">
                                  <a16:creationId xmlns:a16="http://schemas.microsoft.com/office/drawing/2014/main" id="{62A01475-08E4-42CD-81EC-A9A548F5D85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8" name="Надпись 2">
                              <a:extLst>
                                <a:ext uri="{FF2B5EF4-FFF2-40B4-BE49-F238E27FC236}">
                                  <a16:creationId xmlns:a16="http://schemas.microsoft.com/office/drawing/2014/main" id="{62A01475-08E4-42CD-81EC-A9A548F5D85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9" name="Овал 38">
                          <a:extLst>
                            <a:ext uri="{FF2B5EF4-FFF2-40B4-BE49-F238E27FC236}">
                              <a16:creationId xmlns:a16="http://schemas.microsoft.com/office/drawing/2014/main" id="{616D381E-4EDE-4523-BF65-5E1387370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7156" y="68092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</p:grpSp>
                <p:cxnSp>
                  <p:nvCxnSpPr>
                    <p:cNvPr id="30" name="Прямая соединительная линия 29">
                      <a:extLst>
                        <a:ext uri="{FF2B5EF4-FFF2-40B4-BE49-F238E27FC236}">
                          <a16:creationId xmlns:a16="http://schemas.microsoft.com/office/drawing/2014/main" id="{AAB46DE2-E55E-4679-887F-448AFA3938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5294" y="257783"/>
                      <a:ext cx="88501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я соединительная линия 30">
                      <a:extLst>
                        <a:ext uri="{FF2B5EF4-FFF2-40B4-BE49-F238E27FC236}">
                          <a16:creationId xmlns:a16="http://schemas.microsoft.com/office/drawing/2014/main" id="{DA306616-7A1E-41CC-89B0-B56EBE5E3FE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2255" y="515566"/>
                      <a:ext cx="393" cy="71011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Прямая соединительная линия 31">
                      <a:extLst>
                        <a:ext uri="{FF2B5EF4-FFF2-40B4-BE49-F238E27FC236}">
                          <a16:creationId xmlns:a16="http://schemas.microsoft.com/office/drawing/2014/main" id="{A4FD3054-69F9-4677-AB3F-193460D54D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510" y="1483467"/>
                      <a:ext cx="897755" cy="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Прямая соединительная линия 32">
                      <a:extLst>
                        <a:ext uri="{FF2B5EF4-FFF2-40B4-BE49-F238E27FC236}">
                          <a16:creationId xmlns:a16="http://schemas.microsoft.com/office/drawing/2014/main" id="{D4C74750-2FF2-4D48-9F1F-3FD4EB9603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72569" y="515566"/>
                      <a:ext cx="11951" cy="7101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Надпись 2852">
                    <a:extLst>
                      <a:ext uri="{FF2B5EF4-FFF2-40B4-BE49-F238E27FC236}">
                        <a16:creationId xmlns:a16="http://schemas.microsoft.com/office/drawing/2014/main" id="{69D7CF72-71B7-4A84-8042-7DDC417851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0"/>
                    <a:ext cx="227965" cy="2708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Надпись 2853">
                    <a:extLst>
                      <a:ext uri="{FF2B5EF4-FFF2-40B4-BE49-F238E27FC236}">
                        <a16:creationId xmlns:a16="http://schemas.microsoft.com/office/drawing/2014/main" id="{7D8ABB05-7659-464F-A6F3-67B88DA2626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43" y="1582982"/>
                    <a:ext cx="227965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Надпись 2854">
                    <a:extLst>
                      <a:ext uri="{FF2B5EF4-FFF2-40B4-BE49-F238E27FC236}">
                        <a16:creationId xmlns:a16="http://schemas.microsoft.com/office/drawing/2014/main" id="{8E3C7A9E-A5F2-42F5-A8F7-B1AF59E8B686}"/>
                      </a:ext>
                    </a:extLst>
                  </p:cNvPr>
                  <p:cNvSpPr txBox="1"/>
                  <p:nvPr/>
                </p:nvSpPr>
                <p:spPr>
                  <a:xfrm>
                    <a:off x="-1" y="828040"/>
                    <a:ext cx="253274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15</a:t>
                    </a:r>
                    <a:endParaRPr lang="ru-BY" sz="1200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Надпись 2855">
                    <a:extLst>
                      <a:ext uri="{FF2B5EF4-FFF2-40B4-BE49-F238E27FC236}">
                        <a16:creationId xmlns:a16="http://schemas.microsoft.com/office/drawing/2014/main" id="{229B555A-4F14-40FC-9960-1AE5B7F579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195" y="909788"/>
                    <a:ext cx="227965" cy="2708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Надпись 2">
                      <a:extLst>
                        <a:ext uri="{FF2B5EF4-FFF2-40B4-BE49-F238E27FC236}">
                          <a16:creationId xmlns:a16="http://schemas.microsoft.com/office/drawing/2014/main" id="{2F5D604C-0FCF-4F36-AC3D-77B866B2C4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Надпись 2">
                      <a:extLst>
                        <a:ext uri="{FF2B5EF4-FFF2-40B4-BE49-F238E27FC236}">
                          <a16:creationId xmlns:a16="http://schemas.microsoft.com/office/drawing/2014/main" id="{2F5D604C-0FCF-4F36-AC3D-77B866B2C4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A411A12B-A0B2-4DA1-BE83-6C4FA0231620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FF3EC2F2-D239-473F-849F-AD7793671FF9}"/>
                  </a:ext>
                </a:extLst>
              </p:cNvPr>
              <p:cNvCxnSpPr>
                <a:stCxn id="41" idx="7"/>
                <a:endCxn id="43" idx="3"/>
              </p:cNvCxnSpPr>
              <p:nvPr/>
            </p:nvCxnSpPr>
            <p:spPr>
              <a:xfrm flipV="1">
                <a:off x="561151" y="528091"/>
                <a:ext cx="1158266" cy="8808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5B331FFB-4EFB-45BD-B870-5168B3EF26CB}"/>
                  </a:ext>
                </a:extLst>
              </p:cNvPr>
              <p:cNvCxnSpPr>
                <a:stCxn id="38" idx="3"/>
                <a:endCxn id="21" idx="3"/>
              </p:cNvCxnSpPr>
              <p:nvPr/>
            </p:nvCxnSpPr>
            <p:spPr>
              <a:xfrm flipV="1">
                <a:off x="2218299" y="1164056"/>
                <a:ext cx="539117" cy="3705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ACDF126C-409A-4A01-8F55-E63A6D943E0E}"/>
                  </a:ext>
                </a:extLst>
              </p:cNvPr>
              <p:cNvCxnSpPr>
                <a:stCxn id="43" idx="5"/>
                <a:endCxn id="21" idx="1"/>
              </p:cNvCxnSpPr>
              <p:nvPr/>
            </p:nvCxnSpPr>
            <p:spPr>
              <a:xfrm>
                <a:off x="2132704" y="528091"/>
                <a:ext cx="624711" cy="2630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8792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7C264-3256-42BB-8334-F52176315804}"/>
              </a:ext>
            </a:extLst>
          </p:cNvPr>
          <p:cNvSpPr txBox="1"/>
          <p:nvPr/>
        </p:nvSpPr>
        <p:spPr>
          <a:xfrm>
            <a:off x="833338" y="130167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Решение </a:t>
            </a:r>
            <a:endParaRPr lang="ru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FA04B-ACFA-4766-98D6-5019C3400E24}"/>
                  </a:ext>
                </a:extLst>
              </p:cNvPr>
              <p:cNvSpPr txBox="1"/>
              <p:nvPr/>
            </p:nvSpPr>
            <p:spPr>
              <a:xfrm>
                <a:off x="833338" y="841033"/>
                <a:ext cx="10511995" cy="411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Предположим, что граф является связным. </a:t>
                </a:r>
              </a:p>
              <a:p>
                <a:pPr algn="just"/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Так как веса поло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жительны, то любой оптимальный лес можно сделать максимальным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 включению, т. е. </a:t>
                </a:r>
                <a:r>
                  <a:rPr lang="ru-RU" sz="2000" spc="-1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остовным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деревом графа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Кроме того, все </a:t>
                </a:r>
                <a:r>
                  <a:rPr lang="ru-RU" sz="200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остовные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деревья графа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имеют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BY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ребер.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Поэтому можно построить функцию расстояний для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полагая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sub>
                      </m:sSub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𝑾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𝒘</m:t>
                      </m:r>
                      <m:d>
                        <m:dPr>
                          <m:ctrlPr>
                            <a:rPr lang="ru-BY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e>
                      </m:d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∀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𝒆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BY" sz="2000" b="1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BY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𝑾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𝒆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𝑬</m:t>
                            </m:r>
                          </m:lim>
                        </m:limLow>
                      </m:fName>
                      <m:e>
                        <m:r>
                          <a:rPr lang="ru-RU" sz="2000" b="1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ru-BY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/>
                <a:endParaRPr lang="ru-RU" sz="2000" spc="-2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этом сумма расстояний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BY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любого остовного дерева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бу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дет связана с общим весом </a:t>
                </a:r>
                <a14:m>
                  <m:oMath xmlns:m="http://schemas.openxmlformats.org/officeDocument/2006/math">
                    <m:r>
                      <a:rPr lang="ru-RU" sz="20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sz="20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дерева </a:t>
                </a:r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следующим соотношением: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BY" sz="2000" b="1" i="1" spc="-5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pc="-5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𝑾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FA04B-ACFA-4766-98D6-5019C340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8" y="841033"/>
                <a:ext cx="10511995" cy="4111125"/>
              </a:xfrm>
              <a:prstGeom prst="rect">
                <a:avLst/>
              </a:prstGeom>
              <a:blipFill>
                <a:blip r:embed="rId3"/>
                <a:stretch>
                  <a:fillRect l="-638" t="-890" r="-580" b="-13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5E562-0147-43BB-BB0E-CD6F99A25914}"/>
                  </a:ext>
                </a:extLst>
              </p:cNvPr>
              <p:cNvSpPr txBox="1"/>
              <p:nvPr/>
            </p:nvSpPr>
            <p:spPr>
              <a:xfrm>
                <a:off x="905932" y="5201359"/>
                <a:ext cx="1051199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Отсюда сразу следует, что минимальное </a:t>
                </a:r>
                <a:r>
                  <a:rPr lang="ru-RU" sz="200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остовное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дерево в графе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 расстояниями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совпадает с лесом максимального веса в графе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 весами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5E562-0147-43BB-BB0E-CD6F99A2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2" y="5201359"/>
                <a:ext cx="10511994" cy="707886"/>
              </a:xfrm>
              <a:prstGeom prst="rect">
                <a:avLst/>
              </a:prstGeom>
              <a:blipFill>
                <a:blip r:embed="rId4"/>
                <a:stretch>
                  <a:fillRect l="-638" t="-4310" r="-580" b="-129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Rectangle 37">
            <a:extLst>
              <a:ext uri="{FF2B5EF4-FFF2-40B4-BE49-F238E27FC236}">
                <a16:creationId xmlns:a16="http://schemas.microsoft.com/office/drawing/2014/main" id="{3F587178-6753-4C29-9C5F-E3FBDFA1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402907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2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de=W-we, ∀e∈E,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W=</a:t>
            </a:r>
            <a:r>
              <a:rPr kumimoji="0" lang="ru-RU" altLang="ru-BY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max</a:t>
            </a:r>
            <a:r>
              <a:rPr kumimoji="0" lang="ru-RU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e∈Ewe=15.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1B64B08-24E8-4385-80CD-2F7F4461D2CE}"/>
              </a:ext>
            </a:extLst>
          </p:cNvPr>
          <p:cNvGrpSpPr>
            <a:grpSpLocks/>
          </p:cNvGrpSpPr>
          <p:nvPr/>
        </p:nvGrpSpPr>
        <p:grpSpPr>
          <a:xfrm>
            <a:off x="7003872" y="690806"/>
            <a:ext cx="4509770" cy="2940685"/>
            <a:chOff x="-1549" y="0"/>
            <a:chExt cx="3469529" cy="2486026"/>
          </a:xfrm>
        </p:grpSpPr>
        <p:sp>
          <p:nvSpPr>
            <p:cNvPr id="47" name="Надпись 2870">
              <a:extLst>
                <a:ext uri="{FF2B5EF4-FFF2-40B4-BE49-F238E27FC236}">
                  <a16:creationId xmlns:a16="http://schemas.microsoft.com/office/drawing/2014/main" id="{234C94FB-2F6A-4C7C-9005-3F61EE852BB3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Надпись 2871">
              <a:extLst>
                <a:ext uri="{FF2B5EF4-FFF2-40B4-BE49-F238E27FC236}">
                  <a16:creationId xmlns:a16="http://schemas.microsoft.com/office/drawing/2014/main" id="{8806A3C9-5485-46C9-8726-B77DB581A44A}"/>
                </a:ext>
              </a:extLst>
            </p:cNvPr>
            <p:cNvSpPr txBox="1"/>
            <p:nvPr/>
          </p:nvSpPr>
          <p:spPr>
            <a:xfrm>
              <a:off x="2343150" y="371475"/>
              <a:ext cx="371758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Надпись 2872">
              <a:extLst>
                <a:ext uri="{FF2B5EF4-FFF2-40B4-BE49-F238E27FC236}">
                  <a16:creationId xmlns:a16="http://schemas.microsoft.com/office/drawing/2014/main" id="{A081CBB6-98F5-4DF6-82B4-CB49E21DE0CC}"/>
                </a:ext>
              </a:extLst>
            </p:cNvPr>
            <p:cNvSpPr txBox="1"/>
            <p:nvPr/>
          </p:nvSpPr>
          <p:spPr>
            <a:xfrm>
              <a:off x="716545" y="771524"/>
              <a:ext cx="40425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2172D400-87DD-41C5-8DF9-2207AF06012E}"/>
                </a:ext>
              </a:extLst>
            </p:cNvPr>
            <p:cNvGrpSpPr/>
            <p:nvPr/>
          </p:nvGrpSpPr>
          <p:grpSpPr>
            <a:xfrm>
              <a:off x="-1549" y="0"/>
              <a:ext cx="3469529" cy="2486026"/>
              <a:chOff x="-1549" y="0"/>
              <a:chExt cx="3469529" cy="2486026"/>
            </a:xfrm>
          </p:grpSpPr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4CEF4235-999A-4DE6-B9F0-2FD587D1D48A}"/>
                  </a:ext>
                </a:extLst>
              </p:cNvPr>
              <p:cNvGrpSpPr/>
              <p:nvPr/>
            </p:nvGrpSpPr>
            <p:grpSpPr>
              <a:xfrm>
                <a:off x="-1549" y="0"/>
                <a:ext cx="3469529" cy="2486026"/>
                <a:chOff x="-1579" y="0"/>
                <a:chExt cx="3537481" cy="2620317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A017A7DC-AF92-4A4C-A2B2-1D69BF5AF3C9}"/>
                    </a:ext>
                  </a:extLst>
                </p:cNvPr>
                <p:cNvGrpSpPr/>
                <p:nvPr/>
              </p:nvGrpSpPr>
              <p:grpSpPr>
                <a:xfrm>
                  <a:off x="-1579" y="0"/>
                  <a:ext cx="3537481" cy="2620317"/>
                  <a:chOff x="-1390" y="0"/>
                  <a:chExt cx="3113560" cy="2430344"/>
                </a:xfrm>
              </p:grpSpPr>
              <p:grpSp>
                <p:nvGrpSpPr>
                  <p:cNvPr id="58" name="Группа 57">
                    <a:extLst>
                      <a:ext uri="{FF2B5EF4-FFF2-40B4-BE49-F238E27FC236}">
                        <a16:creationId xmlns:a16="http://schemas.microsoft.com/office/drawing/2014/main" id="{E4D59A62-AC9B-4460-AC53-840D050AA76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78647" cy="1853492"/>
                    <a:chOff x="0" y="0"/>
                    <a:chExt cx="2078647" cy="1853492"/>
                  </a:xfrm>
                </p:grpSpPr>
                <p:sp>
                  <p:nvSpPr>
                    <p:cNvPr id="60" name="Надпись 1036">
                      <a:extLst>
                        <a:ext uri="{FF2B5EF4-FFF2-40B4-BE49-F238E27FC236}">
                          <a16:creationId xmlns:a16="http://schemas.microsoft.com/office/drawing/2014/main" id="{F94A6485-E831-42B1-A1FD-4CCA67983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828040"/>
                      <a:ext cx="318135" cy="27051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BY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1" name="Группа 60">
                      <a:extLst>
                        <a:ext uri="{FF2B5EF4-FFF2-40B4-BE49-F238E27FC236}">
                          <a16:creationId xmlns:a16="http://schemas.microsoft.com/office/drawing/2014/main" id="{DE54860F-1B96-4C58-B1AB-D59218FB8F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80" y="7620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65" name="Группа 64">
                        <a:extLst>
                          <a:ext uri="{FF2B5EF4-FFF2-40B4-BE49-F238E27FC236}">
                            <a16:creationId xmlns:a16="http://schemas.microsoft.com/office/drawing/2014/main" id="{6B865D16-AA00-4007-9884-C76CE97FD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1946775" cy="1741251"/>
                        <a:chOff x="0" y="0"/>
                        <a:chExt cx="1946775" cy="1741251"/>
                      </a:xfrm>
                    </p:grpSpPr>
                    <p:grpSp>
                      <p:nvGrpSpPr>
                        <p:cNvPr id="70" name="Группа 69">
                          <a:extLst>
                            <a:ext uri="{FF2B5EF4-FFF2-40B4-BE49-F238E27FC236}">
                              <a16:creationId xmlns:a16="http://schemas.microsoft.com/office/drawing/2014/main" id="{51FE9ED8-51A1-4E0E-8845-9351EDC008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525294" cy="515566"/>
                          <a:chOff x="0" y="0"/>
                          <a:chExt cx="525294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80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D810A473-50B5-4F01-8436-90863824F41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 dirty="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0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D810A473-50B5-4F01-8436-90863824F419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81" name="Овал 80">
                            <a:extLst>
                              <a:ext uri="{FF2B5EF4-FFF2-40B4-BE49-F238E27FC236}">
                                <a16:creationId xmlns:a16="http://schemas.microsoft.com/office/drawing/2014/main" id="{D7A66EDC-B90E-4602-885D-1247C7D3D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" y="0"/>
                            <a:ext cx="525293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1" name="Группа 70">
                          <a:extLst>
                            <a:ext uri="{FF2B5EF4-FFF2-40B4-BE49-F238E27FC236}">
                              <a16:creationId xmlns:a16="http://schemas.microsoft.com/office/drawing/2014/main" id="{CC298950-3F29-4247-9658-E73158DBFF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0314" y="0"/>
                          <a:ext cx="536461" cy="515566"/>
                          <a:chOff x="-39107" y="-68093"/>
                          <a:chExt cx="536461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8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1610BABE-2945-4984-BA78-14457047646B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579" y="38907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8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1610BABE-2945-4984-BA78-14457047646B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1579" y="38907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9" name="Овал 78">
                            <a:extLst>
                              <a:ext uri="{FF2B5EF4-FFF2-40B4-BE49-F238E27FC236}">
                                <a16:creationId xmlns:a16="http://schemas.microsoft.com/office/drawing/2014/main" id="{A0EFDA50-0C9B-434F-829D-00FE980DA2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9107" y="-68093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2" name="Группа 71">
                          <a:extLst>
                            <a:ext uri="{FF2B5EF4-FFF2-40B4-BE49-F238E27FC236}">
                              <a16:creationId xmlns:a16="http://schemas.microsoft.com/office/drawing/2014/main" id="{E1EDDD10-4EF5-4CBE-9720-F3DE8C4A1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1225685"/>
                          <a:ext cx="524510" cy="515566"/>
                          <a:chOff x="0" y="0"/>
                          <a:chExt cx="524510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6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40F54F89-43B0-4AB8-9426-24588CED26F2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6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40F54F89-43B0-4AB8-9426-24588CED26F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7" name="Овал 76">
                            <a:extLst>
                              <a:ext uri="{FF2B5EF4-FFF2-40B4-BE49-F238E27FC236}">
                                <a16:creationId xmlns:a16="http://schemas.microsoft.com/office/drawing/2014/main" id="{701BA2F1-3CC2-4D60-ABAD-E1F9E0A6FF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3" name="Группа 72">
                          <a:extLst>
                            <a:ext uri="{FF2B5EF4-FFF2-40B4-BE49-F238E27FC236}">
                              <a16:creationId xmlns:a16="http://schemas.microsoft.com/office/drawing/2014/main" id="{4D41BD1B-7A09-4A7E-BF7C-D59693893E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2265" y="1225683"/>
                          <a:ext cx="524510" cy="515566"/>
                          <a:chOff x="-27156" y="68092"/>
                          <a:chExt cx="524510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63127698-5414-4AB1-913B-574487BDA6ED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372" y="115973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4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63127698-5414-4AB1-913B-574487BDA6E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372" y="115973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5" name="Овал 74">
                            <a:extLst>
                              <a:ext uri="{FF2B5EF4-FFF2-40B4-BE49-F238E27FC236}">
                                <a16:creationId xmlns:a16="http://schemas.microsoft.com/office/drawing/2014/main" id="{54A7CF85-AE13-4BA8-883F-E317D6BCC0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27156" y="68092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</p:grpSp>
                  <p:cxnSp>
                    <p:nvCxnSpPr>
                      <p:cNvPr id="66" name="Прямая соединительная линия 65">
                        <a:extLst>
                          <a:ext uri="{FF2B5EF4-FFF2-40B4-BE49-F238E27FC236}">
                            <a16:creationId xmlns:a16="http://schemas.microsoft.com/office/drawing/2014/main" id="{3808D004-CAEF-4104-AF5A-553025B3E45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25294" y="257783"/>
                        <a:ext cx="885019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Прямая соединительная линия 66">
                        <a:extLst>
                          <a:ext uri="{FF2B5EF4-FFF2-40B4-BE49-F238E27FC236}">
                            <a16:creationId xmlns:a16="http://schemas.microsoft.com/office/drawing/2014/main" id="{0508B5C4-6EA4-406B-9DF0-EB22AA4BB239}"/>
                          </a:ext>
                        </a:extLst>
                      </p:cNvPr>
                      <p:cNvCxnSpPr>
                        <a:stCxn id="81" idx="4"/>
                        <a:endCxn id="77" idx="0"/>
                      </p:cNvCxnSpPr>
                      <p:nvPr/>
                    </p:nvCxnSpPr>
                    <p:spPr>
                      <a:xfrm flipH="1">
                        <a:off x="262255" y="515566"/>
                        <a:ext cx="392" cy="710118"/>
                      </a:xfrm>
                      <a:prstGeom prst="line">
                        <a:avLst/>
                      </a:prstGeom>
                      <a:ln w="57150">
                        <a:solidFill>
                          <a:srgbClr val="00B05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Прямая соединительная линия 67">
                        <a:extLst>
                          <a:ext uri="{FF2B5EF4-FFF2-40B4-BE49-F238E27FC236}">
                            <a16:creationId xmlns:a16="http://schemas.microsoft.com/office/drawing/2014/main" id="{F9E73BF5-2EE6-44E1-9ECF-484C2B0DA2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4510" y="1483467"/>
                        <a:ext cx="897755" cy="2"/>
                      </a:xfrm>
                      <a:prstGeom prst="line">
                        <a:avLst/>
                      </a:prstGeom>
                      <a:ln w="57150">
                        <a:solidFill>
                          <a:srgbClr val="00B05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Прямая соединительная линия 68">
                        <a:extLst>
                          <a:ext uri="{FF2B5EF4-FFF2-40B4-BE49-F238E27FC236}">
                            <a16:creationId xmlns:a16="http://schemas.microsoft.com/office/drawing/2014/main" id="{8500AB5D-CA94-432C-873F-EAC2A976FC76}"/>
                          </a:ext>
                        </a:extLst>
                      </p:cNvPr>
                      <p:cNvCxnSpPr>
                        <a:stCxn id="79" idx="4"/>
                        <a:endCxn id="75" idx="0"/>
                      </p:cNvCxnSpPr>
                      <p:nvPr/>
                    </p:nvCxnSpPr>
                    <p:spPr>
                      <a:xfrm>
                        <a:off x="1672569" y="515566"/>
                        <a:ext cx="11951" cy="71011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2" name="Надпись 1033">
                      <a:extLst>
                        <a:ext uri="{FF2B5EF4-FFF2-40B4-BE49-F238E27FC236}">
                          <a16:creationId xmlns:a16="http://schemas.microsoft.com/office/drawing/2014/main" id="{7501739F-9D6A-4B0B-9AC1-C9474B1627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8" y="0"/>
                      <a:ext cx="385947" cy="27081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" name="Надпись 1034">
                      <a:extLst>
                        <a:ext uri="{FF2B5EF4-FFF2-40B4-BE49-F238E27FC236}">
                          <a16:creationId xmlns:a16="http://schemas.microsoft.com/office/drawing/2014/main" id="{5935B234-2812-4FB5-AD80-1287F3A54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843" y="1582982"/>
                      <a:ext cx="227965" cy="27051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" name="Надпись 1037">
                      <a:extLst>
                        <a:ext uri="{FF2B5EF4-FFF2-40B4-BE49-F238E27FC236}">
                          <a16:creationId xmlns:a16="http://schemas.microsoft.com/office/drawing/2014/main" id="{217CBE36-6D10-4838-A7E4-656B26BEA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9136" y="869828"/>
                      <a:ext cx="329511" cy="27081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ru-BY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9" name="Надпись 1038">
                    <a:extLst>
                      <a:ext uri="{FF2B5EF4-FFF2-40B4-BE49-F238E27FC236}">
                        <a16:creationId xmlns:a16="http://schemas.microsoft.com/office/drawing/2014/main" id="{0ED2D0F0-5689-4975-ADBA-C9070F515599}"/>
                      </a:ext>
                    </a:extLst>
                  </p:cNvPr>
                  <p:cNvSpPr txBox="1"/>
                  <p:nvPr/>
                </p:nvSpPr>
                <p:spPr>
                  <a:xfrm>
                    <a:off x="-1390" y="2098874"/>
                    <a:ext cx="3113560" cy="331470"/>
                  </a:xfrm>
                  <a:prstGeom prst="rect">
                    <a:avLst/>
                  </a:prstGeom>
                  <a:solidFill>
                    <a:prstClr val="white"/>
                  </a:solidFill>
                  <a:ln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ru-RU" sz="140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Функция весов </a:t>
                    </a:r>
                    <a:r>
                      <a:rPr lang="en-US" sz="140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</a:t>
                    </a:r>
                    <a:endParaRPr lang="ru-BY" sz="900" i="1" dirty="0">
                      <a:solidFill>
                        <a:srgbClr val="1F497D"/>
                      </a:solidFill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Надпись 2">
                      <a:extLst>
                        <a:ext uri="{FF2B5EF4-FFF2-40B4-BE49-F238E27FC236}">
                          <a16:creationId xmlns:a16="http://schemas.microsoft.com/office/drawing/2014/main" id="{B6033921-0821-4212-B999-4039D4D29F4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Надпись 2">
                      <a:extLst>
                        <a:ext uri="{FF2B5EF4-FFF2-40B4-BE49-F238E27FC236}">
                          <a16:creationId xmlns:a16="http://schemas.microsoft.com/office/drawing/2014/main" id="{B6033921-0821-4212-B999-4039D4D29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EA7D3B2-EAE1-413B-991E-31831B382563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02F44FCA-1C57-46A5-9F51-6E3BECEBA7EC}"/>
                  </a:ext>
                </a:extLst>
              </p:cNvPr>
              <p:cNvCxnSpPr>
                <a:stCxn id="77" idx="7"/>
                <a:endCxn id="79" idx="3"/>
              </p:cNvCxnSpPr>
              <p:nvPr/>
            </p:nvCxnSpPr>
            <p:spPr>
              <a:xfrm flipV="1">
                <a:off x="561151" y="528092"/>
                <a:ext cx="1158265" cy="8808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0C0329B3-BA27-460A-8255-6AB75A9162CF}"/>
                  </a:ext>
                </a:extLst>
              </p:cNvPr>
              <p:cNvCxnSpPr>
                <a:stCxn id="75" idx="7"/>
                <a:endCxn id="57" idx="3"/>
              </p:cNvCxnSpPr>
              <p:nvPr/>
            </p:nvCxnSpPr>
            <p:spPr>
              <a:xfrm flipV="1">
                <a:off x="2146021" y="1164056"/>
                <a:ext cx="611395" cy="24488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BD437F4C-D188-44E2-83CB-2E9EFB1E0549}"/>
                  </a:ext>
                </a:extLst>
              </p:cNvPr>
              <p:cNvCxnSpPr>
                <a:stCxn id="79" idx="5"/>
                <a:endCxn id="57" idx="1"/>
              </p:cNvCxnSpPr>
              <p:nvPr/>
            </p:nvCxnSpPr>
            <p:spPr>
              <a:xfrm>
                <a:off x="2132704" y="528092"/>
                <a:ext cx="624712" cy="2630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51">
            <a:extLst>
              <a:ext uri="{FF2B5EF4-FFF2-40B4-BE49-F238E27FC236}">
                <a16:creationId xmlns:a16="http://schemas.microsoft.com/office/drawing/2014/main" id="{93265357-60DA-4D04-A091-A24A61BC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35718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252413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BY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ru-RU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FD5B1824-5D4E-4CB4-87DA-0894096FFF20}"/>
              </a:ext>
            </a:extLst>
          </p:cNvPr>
          <p:cNvGrpSpPr>
            <a:grpSpLocks/>
          </p:cNvGrpSpPr>
          <p:nvPr/>
        </p:nvGrpSpPr>
        <p:grpSpPr>
          <a:xfrm>
            <a:off x="540007" y="704613"/>
            <a:ext cx="4258572" cy="2223343"/>
            <a:chOff x="-44980" y="0"/>
            <a:chExt cx="3301278" cy="1895956"/>
          </a:xfrm>
        </p:grpSpPr>
        <p:sp>
          <p:nvSpPr>
            <p:cNvPr id="83" name="Надпись 2865">
              <a:extLst>
                <a:ext uri="{FF2B5EF4-FFF2-40B4-BE49-F238E27FC236}">
                  <a16:creationId xmlns:a16="http://schemas.microsoft.com/office/drawing/2014/main" id="{9991EB73-7FA2-40C1-B1AC-F73F4706443F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1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Надпись 2864">
              <a:extLst>
                <a:ext uri="{FF2B5EF4-FFF2-40B4-BE49-F238E27FC236}">
                  <a16:creationId xmlns:a16="http://schemas.microsoft.com/office/drawing/2014/main" id="{A5602EC6-E3D4-4A23-81C2-9EF8A312EADA}"/>
                </a:ext>
              </a:extLst>
            </p:cNvPr>
            <p:cNvSpPr txBox="1"/>
            <p:nvPr/>
          </p:nvSpPr>
          <p:spPr>
            <a:xfrm>
              <a:off x="2343150" y="37147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Надпись 2866">
              <a:extLst>
                <a:ext uri="{FF2B5EF4-FFF2-40B4-BE49-F238E27FC236}">
                  <a16:creationId xmlns:a16="http://schemas.microsoft.com/office/drawing/2014/main" id="{CD8417F1-E5BC-4C19-96BE-3A7FEB13F998}"/>
                </a:ext>
              </a:extLst>
            </p:cNvPr>
            <p:cNvSpPr txBox="1"/>
            <p:nvPr/>
          </p:nvSpPr>
          <p:spPr>
            <a:xfrm>
              <a:off x="866775" y="77152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D7ACC5A3-4674-4404-B401-199693FAAB3B}"/>
                </a:ext>
              </a:extLst>
            </p:cNvPr>
            <p:cNvGrpSpPr/>
            <p:nvPr/>
          </p:nvGrpSpPr>
          <p:grpSpPr>
            <a:xfrm>
              <a:off x="-44980" y="0"/>
              <a:ext cx="3301278" cy="1895956"/>
              <a:chOff x="-44980" y="0"/>
              <a:chExt cx="3301278" cy="1895956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A714C48A-B142-446D-98B6-84333F580774}"/>
                  </a:ext>
                </a:extLst>
              </p:cNvPr>
              <p:cNvGrpSpPr/>
              <p:nvPr/>
            </p:nvGrpSpPr>
            <p:grpSpPr>
              <a:xfrm>
                <a:off x="-44980" y="0"/>
                <a:ext cx="3301278" cy="1895956"/>
                <a:chOff x="-45861" y="0"/>
                <a:chExt cx="3365935" cy="1998374"/>
              </a:xfrm>
            </p:grpSpPr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218CF1A7-EEFE-4F78-A802-C51A4FDA162C}"/>
                    </a:ext>
                  </a:extLst>
                </p:cNvPr>
                <p:cNvGrpSpPr/>
                <p:nvPr/>
              </p:nvGrpSpPr>
              <p:grpSpPr>
                <a:xfrm>
                  <a:off x="-45861" y="0"/>
                  <a:ext cx="2321186" cy="1998374"/>
                  <a:chOff x="-40366" y="0"/>
                  <a:chExt cx="2043021" cy="1853492"/>
                </a:xfrm>
              </p:grpSpPr>
              <p:grpSp>
                <p:nvGrpSpPr>
                  <p:cNvPr id="94" name="Группа 93">
                    <a:extLst>
                      <a:ext uri="{FF2B5EF4-FFF2-40B4-BE49-F238E27FC236}">
                        <a16:creationId xmlns:a16="http://schemas.microsoft.com/office/drawing/2014/main" id="{B06BC119-B793-48A9-AD98-81B0C5965C74}"/>
                      </a:ext>
                    </a:extLst>
                  </p:cNvPr>
                  <p:cNvGrpSpPr/>
                  <p:nvPr/>
                </p:nvGrpSpPr>
                <p:grpSpPr>
                  <a:xfrm>
                    <a:off x="55880" y="76200"/>
                    <a:ext cx="1946775" cy="1741251"/>
                    <a:chOff x="0" y="0"/>
                    <a:chExt cx="1946775" cy="1741251"/>
                  </a:xfrm>
                </p:grpSpPr>
                <p:grpSp>
                  <p:nvGrpSpPr>
                    <p:cNvPr id="99" name="Группа 98">
                      <a:extLst>
                        <a:ext uri="{FF2B5EF4-FFF2-40B4-BE49-F238E27FC236}">
                          <a16:creationId xmlns:a16="http://schemas.microsoft.com/office/drawing/2014/main" id="{AFBA4347-ECDA-456A-8198-3B071D0E72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104" name="Группа 103">
                        <a:extLst>
                          <a:ext uri="{FF2B5EF4-FFF2-40B4-BE49-F238E27FC236}">
                            <a16:creationId xmlns:a16="http://schemas.microsoft.com/office/drawing/2014/main" id="{0D19E966-2DD7-47F7-92FF-E4F86EA0E8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25294" cy="515566"/>
                        <a:chOff x="0" y="0"/>
                        <a:chExt cx="525294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4" name="Надпись 2">
                              <a:extLst>
                                <a:ext uri="{FF2B5EF4-FFF2-40B4-BE49-F238E27FC236}">
                                  <a16:creationId xmlns:a16="http://schemas.microsoft.com/office/drawing/2014/main" id="{83E3B74E-CF12-4CE2-A3FD-338A16C8E342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4" name="Надпись 2">
                              <a:extLst>
                                <a:ext uri="{FF2B5EF4-FFF2-40B4-BE49-F238E27FC236}">
                                  <a16:creationId xmlns:a16="http://schemas.microsoft.com/office/drawing/2014/main" id="{83E3B74E-CF12-4CE2-A3FD-338A16C8E34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5" name="Овал 114">
                          <a:extLst>
                            <a:ext uri="{FF2B5EF4-FFF2-40B4-BE49-F238E27FC236}">
                              <a16:creationId xmlns:a16="http://schemas.microsoft.com/office/drawing/2014/main" id="{8403D159-93AA-436E-A656-7CCC7EDCC1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" y="0"/>
                          <a:ext cx="525293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5" name="Группа 104">
                        <a:extLst>
                          <a:ext uri="{FF2B5EF4-FFF2-40B4-BE49-F238E27FC236}">
                            <a16:creationId xmlns:a16="http://schemas.microsoft.com/office/drawing/2014/main" id="{A2EB30C6-8CA4-4A13-8D10-C1A9494A9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10314" y="0"/>
                        <a:ext cx="536461" cy="515566"/>
                        <a:chOff x="-39107" y="-68093"/>
                        <a:chExt cx="536461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2" name="Надпись 2">
                              <a:extLst>
                                <a:ext uri="{FF2B5EF4-FFF2-40B4-BE49-F238E27FC236}">
                                  <a16:creationId xmlns:a16="http://schemas.microsoft.com/office/drawing/2014/main" id="{005E7941-463D-4B61-A690-BBB28336D0B2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2" name="Надпись 2">
                              <a:extLst>
                                <a:ext uri="{FF2B5EF4-FFF2-40B4-BE49-F238E27FC236}">
                                  <a16:creationId xmlns:a16="http://schemas.microsoft.com/office/drawing/2014/main" id="{005E7941-463D-4B61-A690-BBB28336D0B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3" name="Овал 112">
                          <a:extLst>
                            <a:ext uri="{FF2B5EF4-FFF2-40B4-BE49-F238E27FC236}">
                              <a16:creationId xmlns:a16="http://schemas.microsoft.com/office/drawing/2014/main" id="{3753798F-D1C2-4AF1-A3B8-05E587C0E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9107" y="-68093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6" name="Группа 105">
                        <a:extLst>
                          <a:ext uri="{FF2B5EF4-FFF2-40B4-BE49-F238E27FC236}">
                            <a16:creationId xmlns:a16="http://schemas.microsoft.com/office/drawing/2014/main" id="{91C7D028-5C24-43EB-B75D-BB7496DF5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25685"/>
                        <a:ext cx="524510" cy="515566"/>
                        <a:chOff x="0" y="0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0" name="Надпись 2">
                              <a:extLst>
                                <a:ext uri="{FF2B5EF4-FFF2-40B4-BE49-F238E27FC236}">
                                  <a16:creationId xmlns:a16="http://schemas.microsoft.com/office/drawing/2014/main" id="{74A8BA25-6CA8-4F5A-BFC3-FCE61EAE7F2F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0" name="Надпись 2">
                              <a:extLst>
                                <a:ext uri="{FF2B5EF4-FFF2-40B4-BE49-F238E27FC236}">
                                  <a16:creationId xmlns:a16="http://schemas.microsoft.com/office/drawing/2014/main" id="{74A8BA25-6CA8-4F5A-BFC3-FCE61EAE7F2F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1" name="Овал 110">
                          <a:extLst>
                            <a:ext uri="{FF2B5EF4-FFF2-40B4-BE49-F238E27FC236}">
                              <a16:creationId xmlns:a16="http://schemas.microsoft.com/office/drawing/2014/main" id="{14193EEB-A0B1-4A83-946A-612EB4688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7" name="Группа 106">
                        <a:extLst>
                          <a:ext uri="{FF2B5EF4-FFF2-40B4-BE49-F238E27FC236}">
                            <a16:creationId xmlns:a16="http://schemas.microsoft.com/office/drawing/2014/main" id="{73410FD4-BB44-4CB1-8521-CBC154B7B5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265" y="1225683"/>
                        <a:ext cx="524510" cy="515566"/>
                        <a:chOff x="-27156" y="68092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8" name="Надпись 2">
                              <a:extLst>
                                <a:ext uri="{FF2B5EF4-FFF2-40B4-BE49-F238E27FC236}">
                                  <a16:creationId xmlns:a16="http://schemas.microsoft.com/office/drawing/2014/main" id="{3E95BAC6-D91A-4D99-BD9C-77F78307E9A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Надпись 2">
                              <a:extLst>
                                <a:ext uri="{FF2B5EF4-FFF2-40B4-BE49-F238E27FC236}">
                                  <a16:creationId xmlns:a16="http://schemas.microsoft.com/office/drawing/2014/main" id="{3E95BAC6-D91A-4D99-BD9C-77F78307E9A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09" name="Овал 108">
                          <a:extLst>
                            <a:ext uri="{FF2B5EF4-FFF2-40B4-BE49-F238E27FC236}">
                              <a16:creationId xmlns:a16="http://schemas.microsoft.com/office/drawing/2014/main" id="{E2503639-6F2A-4109-9AC2-1DDAECF061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7156" y="68092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</p:grpSp>
                <p:cxnSp>
                  <p:nvCxnSpPr>
                    <p:cNvPr id="100" name="Прямая соединительная линия 99">
                      <a:extLst>
                        <a:ext uri="{FF2B5EF4-FFF2-40B4-BE49-F238E27FC236}">
                          <a16:creationId xmlns:a16="http://schemas.microsoft.com/office/drawing/2014/main" id="{5A097157-0603-44C7-82E3-CF16C6D308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5294" y="257783"/>
                      <a:ext cx="88501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Прямая соединительная линия 100">
                      <a:extLst>
                        <a:ext uri="{FF2B5EF4-FFF2-40B4-BE49-F238E27FC236}">
                          <a16:creationId xmlns:a16="http://schemas.microsoft.com/office/drawing/2014/main" id="{EB9331F9-598A-41A5-9E32-393156227B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2255" y="515566"/>
                      <a:ext cx="393" cy="710119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Прямая соединительная линия 101">
                      <a:extLst>
                        <a:ext uri="{FF2B5EF4-FFF2-40B4-BE49-F238E27FC236}">
                          <a16:creationId xmlns:a16="http://schemas.microsoft.com/office/drawing/2014/main" id="{9ACE6054-5B51-4737-86CC-E532C340CA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510" y="1483467"/>
                      <a:ext cx="897755" cy="2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Прямая соединительная линия 102">
                      <a:extLst>
                        <a:ext uri="{FF2B5EF4-FFF2-40B4-BE49-F238E27FC236}">
                          <a16:creationId xmlns:a16="http://schemas.microsoft.com/office/drawing/2014/main" id="{9C064569-5B66-4251-BFD5-A0E01300EB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72569" y="515566"/>
                      <a:ext cx="11951" cy="7101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Надпись 2852">
                    <a:extLst>
                      <a:ext uri="{FF2B5EF4-FFF2-40B4-BE49-F238E27FC236}">
                        <a16:creationId xmlns:a16="http://schemas.microsoft.com/office/drawing/2014/main" id="{2EFCB0A1-E465-48B9-AE34-D6680A970181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0"/>
                    <a:ext cx="227965" cy="2708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Надпись 2853">
                    <a:extLst>
                      <a:ext uri="{FF2B5EF4-FFF2-40B4-BE49-F238E27FC236}">
                        <a16:creationId xmlns:a16="http://schemas.microsoft.com/office/drawing/2014/main" id="{19EB1CCA-336D-4FD3-83C2-521AED4EA827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43" y="1582982"/>
                    <a:ext cx="227965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Надпись 2854">
                    <a:extLst>
                      <a:ext uri="{FF2B5EF4-FFF2-40B4-BE49-F238E27FC236}">
                        <a16:creationId xmlns:a16="http://schemas.microsoft.com/office/drawing/2014/main" id="{6CE4BCA9-2F4D-4A35-9671-34C4F68423EB}"/>
                      </a:ext>
                    </a:extLst>
                  </p:cNvPr>
                  <p:cNvSpPr txBox="1"/>
                  <p:nvPr/>
                </p:nvSpPr>
                <p:spPr>
                  <a:xfrm>
                    <a:off x="-40366" y="811570"/>
                    <a:ext cx="326729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15</a:t>
                    </a:r>
                    <a:endParaRPr lang="ru-BY" sz="1200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Надпись 2855">
                    <a:extLst>
                      <a:ext uri="{FF2B5EF4-FFF2-40B4-BE49-F238E27FC236}">
                        <a16:creationId xmlns:a16="http://schemas.microsoft.com/office/drawing/2014/main" id="{32493625-4540-4841-9151-9781E37BB0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195" y="909788"/>
                    <a:ext cx="227965" cy="2708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Надпись 2">
                      <a:extLst>
                        <a:ext uri="{FF2B5EF4-FFF2-40B4-BE49-F238E27FC236}">
                          <a16:creationId xmlns:a16="http://schemas.microsoft.com/office/drawing/2014/main" id="{2951E095-7F3B-49F8-8D3C-C5E1979F0A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Надпись 2">
                      <a:extLst>
                        <a:ext uri="{FF2B5EF4-FFF2-40B4-BE49-F238E27FC236}">
                          <a16:creationId xmlns:a16="http://schemas.microsoft.com/office/drawing/2014/main" id="{2951E095-7F3B-49F8-8D3C-C5E1979F0A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1A7ECE3B-0441-471C-96AD-56DAB5C4AECF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88" name="Прямая соединительная линия 87">
                <a:extLst>
                  <a:ext uri="{FF2B5EF4-FFF2-40B4-BE49-F238E27FC236}">
                    <a16:creationId xmlns:a16="http://schemas.microsoft.com/office/drawing/2014/main" id="{69FEE87C-7752-4953-80D8-E72C0E29C156}"/>
                  </a:ext>
                </a:extLst>
              </p:cNvPr>
              <p:cNvCxnSpPr>
                <a:stCxn id="111" idx="7"/>
                <a:endCxn id="113" idx="3"/>
              </p:cNvCxnSpPr>
              <p:nvPr/>
            </p:nvCxnSpPr>
            <p:spPr>
              <a:xfrm flipV="1">
                <a:off x="561151" y="528091"/>
                <a:ext cx="1158266" cy="88085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C455DE9D-D9E0-411C-A63D-80F7A44B0E39}"/>
                  </a:ext>
                </a:extLst>
              </p:cNvPr>
              <p:cNvCxnSpPr>
                <a:stCxn id="108" idx="3"/>
                <a:endCxn id="93" idx="3"/>
              </p:cNvCxnSpPr>
              <p:nvPr/>
            </p:nvCxnSpPr>
            <p:spPr>
              <a:xfrm flipV="1">
                <a:off x="2218299" y="1164056"/>
                <a:ext cx="539117" cy="37057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A8D4894E-D7D9-449A-8110-5E0A7105823E}"/>
                  </a:ext>
                </a:extLst>
              </p:cNvPr>
              <p:cNvCxnSpPr>
                <a:stCxn id="113" idx="5"/>
                <a:endCxn id="93" idx="1"/>
              </p:cNvCxnSpPr>
              <p:nvPr/>
            </p:nvCxnSpPr>
            <p:spPr>
              <a:xfrm>
                <a:off x="2132704" y="528091"/>
                <a:ext cx="624711" cy="2630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Надпись 1038">
            <a:extLst>
              <a:ext uri="{FF2B5EF4-FFF2-40B4-BE49-F238E27FC236}">
                <a16:creationId xmlns:a16="http://schemas.microsoft.com/office/drawing/2014/main" id="{8CAE6044-D80A-44C1-BCAB-D61C2ABAFDE3}"/>
              </a:ext>
            </a:extLst>
          </p:cNvPr>
          <p:cNvSpPr txBox="1"/>
          <p:nvPr/>
        </p:nvSpPr>
        <p:spPr>
          <a:xfrm>
            <a:off x="1271924" y="3139756"/>
            <a:ext cx="2081404" cy="40107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ru-RU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весов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endParaRPr lang="ru-BY" sz="900" i="1" dirty="0">
              <a:solidFill>
                <a:srgbClr val="1F497D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2E3A79-527B-4FFB-8576-6B62692654A9}"/>
                  </a:ext>
                </a:extLst>
              </p:cNvPr>
              <p:cNvSpPr txBox="1"/>
              <p:nvPr/>
            </p:nvSpPr>
            <p:spPr>
              <a:xfrm>
                <a:off x="5672945" y="4099257"/>
                <a:ext cx="2936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5209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pc="-1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ru-BY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∀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𝑒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ru-BY" sz="16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2E3A79-527B-4FFB-8576-6B626926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45" y="4099257"/>
                <a:ext cx="29368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2538892-7A08-449F-8ABF-FE07CBA68E2F}"/>
              </a:ext>
            </a:extLst>
          </p:cNvPr>
          <p:cNvSpPr txBox="1"/>
          <p:nvPr/>
        </p:nvSpPr>
        <p:spPr>
          <a:xfrm>
            <a:off x="7374781" y="216478"/>
            <a:ext cx="33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Минимальное</a:t>
            </a:r>
            <a:r>
              <a:rPr lang="ru-RU" dirty="0"/>
              <a:t> </a:t>
            </a:r>
            <a:r>
              <a:rPr lang="ru-RU" b="1" dirty="0" err="1"/>
              <a:t>остовное</a:t>
            </a:r>
            <a:r>
              <a:rPr lang="ru-RU" b="1" dirty="0"/>
              <a:t> дерево</a:t>
            </a:r>
            <a:endParaRPr lang="ru-BY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E0A5854-EFA5-439F-9855-6EDC7D660662}"/>
                  </a:ext>
                </a:extLst>
              </p:cNvPr>
              <p:cNvSpPr txBox="1"/>
              <p:nvPr/>
            </p:nvSpPr>
            <p:spPr>
              <a:xfrm>
                <a:off x="2148350" y="5505943"/>
                <a:ext cx="6457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pc="-5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pc="-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BY" sz="2400" i="1" spc="-5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5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2400" i="1" spc="-5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pc="-5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E0A5854-EFA5-439F-9855-6EDC7D66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50" y="5505943"/>
                <a:ext cx="64579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ED173BD-2277-4F13-A2BB-29C4C4B50D40}"/>
              </a:ext>
            </a:extLst>
          </p:cNvPr>
          <p:cNvSpPr txBox="1"/>
          <p:nvPr/>
        </p:nvSpPr>
        <p:spPr>
          <a:xfrm>
            <a:off x="682558" y="249613"/>
            <a:ext cx="415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Максимальный ациклический подграф</a:t>
            </a:r>
            <a:endParaRPr lang="ru-BY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AC1E6D-287C-4F9E-8413-CD9CC0A2FEAD}"/>
                  </a:ext>
                </a:extLst>
              </p:cNvPr>
              <p:cNvSpPr txBox="1"/>
              <p:nvPr/>
            </p:nvSpPr>
            <p:spPr>
              <a:xfrm>
                <a:off x="8724525" y="3521391"/>
                <a:ext cx="119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b="1" i="1" spc="-5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ru-BY" sz="1800" b="1" i="1" spc="-5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b="1" i="1" spc="-5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rgbClr val="00B050"/>
                    </a:solidFill>
                  </a:rPr>
                  <a:t>=19</a:t>
                </a:r>
                <a:endParaRPr lang="ru-BY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AC1E6D-287C-4F9E-8413-CD9CC0A2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25" y="3521391"/>
                <a:ext cx="1195813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5F9EAC-38C2-4E4E-A642-3789BDAA4CC7}"/>
                  </a:ext>
                </a:extLst>
              </p:cNvPr>
              <p:cNvSpPr txBox="1"/>
              <p:nvPr/>
            </p:nvSpPr>
            <p:spPr>
              <a:xfrm>
                <a:off x="1716150" y="3489408"/>
                <a:ext cx="119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ru-BY" sz="1800" b="1" i="1" spc="-5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b="1" i="1" spc="-5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rgbClr val="FF0000"/>
                    </a:solidFill>
                  </a:rPr>
                  <a:t>=</a:t>
                </a:r>
                <a:r>
                  <a:rPr lang="en-US" b="1" dirty="0">
                    <a:solidFill>
                      <a:srgbClr val="FF0000"/>
                    </a:solidFill>
                  </a:rPr>
                  <a:t>45</a:t>
                </a:r>
                <a:endParaRPr lang="ru-BY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5F9EAC-38C2-4E4E-A642-3789BDAA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50" y="3489408"/>
                <a:ext cx="1195813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2EF8F1-C804-47D1-B303-5A91C5A3836D}"/>
                  </a:ext>
                </a:extLst>
              </p:cNvPr>
              <p:cNvSpPr txBox="1"/>
              <p:nvPr/>
            </p:nvSpPr>
            <p:spPr>
              <a:xfrm>
                <a:off x="5746092" y="3695940"/>
                <a:ext cx="2400742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BY" sz="1800" i="1" spc="-1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BY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ru-RU" sz="1800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ru-BY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2EF8F1-C804-47D1-B303-5A91C5A38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92" y="3695940"/>
                <a:ext cx="2400742" cy="454740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2E12CB-6715-4502-929A-9D8E78E6F592}"/>
              </a:ext>
            </a:extLst>
          </p:cNvPr>
          <p:cNvCxnSpPr>
            <a:cxnSpLocks/>
          </p:cNvCxnSpPr>
          <p:nvPr/>
        </p:nvCxnSpPr>
        <p:spPr>
          <a:xfrm>
            <a:off x="5562600" y="191199"/>
            <a:ext cx="0" cy="46602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2530" y="0"/>
            <a:ext cx="7285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Число </a:t>
            </a:r>
            <a:r>
              <a:rPr lang="ru-RU" sz="3200" dirty="0" err="1">
                <a:solidFill>
                  <a:srgbClr val="0070C0"/>
                </a:solidFill>
              </a:rPr>
              <a:t>остовных</a:t>
            </a:r>
            <a:r>
              <a:rPr lang="ru-RU" sz="3200" dirty="0">
                <a:solidFill>
                  <a:srgbClr val="0070C0"/>
                </a:solidFill>
              </a:rPr>
              <a:t> деревьев полного графа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311" y="3357563"/>
            <a:ext cx="57379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Теорема Кэли о числе деревьев (1889 г.)  </a:t>
            </a:r>
          </a:p>
          <a:p>
            <a:pPr algn="just"/>
            <a:r>
              <a:rPr lang="ru-RU" sz="2400" dirty="0"/>
              <a:t>На </a:t>
            </a:r>
            <a:r>
              <a:rPr lang="en-US" sz="2400" dirty="0"/>
              <a:t>n</a:t>
            </a:r>
            <a:r>
              <a:rPr lang="ru-RU" sz="2400" dirty="0"/>
              <a:t> вершинах, пронумерованных числами от 1 до </a:t>
            </a:r>
            <a:r>
              <a:rPr lang="en-US" sz="2400" dirty="0"/>
              <a:t>n </a:t>
            </a:r>
            <a:r>
              <a:rPr lang="ru-RU" sz="2400" dirty="0"/>
              <a:t>существует ровно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b="1" baseline="30000" dirty="0">
                <a:solidFill>
                  <a:srgbClr val="FF0000"/>
                </a:solidFill>
              </a:rPr>
              <a:t>n-2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различных деревьев (т.е. число </a:t>
            </a:r>
            <a:r>
              <a:rPr lang="ru-RU" sz="2400" dirty="0" err="1"/>
              <a:t>остовных</a:t>
            </a:r>
            <a:r>
              <a:rPr lang="ru-RU" sz="2400" dirty="0"/>
              <a:t> деревьев в полном графе</a:t>
            </a:r>
            <a:r>
              <a:rPr lang="en-US" sz="2400" dirty="0"/>
              <a:t>) </a:t>
            </a:r>
            <a:r>
              <a:rPr lang="ru-RU" sz="2400" dirty="0"/>
              <a:t>.</a:t>
            </a:r>
            <a:r>
              <a:rPr lang="en-US" sz="2400" dirty="0"/>
              <a:t>  </a:t>
            </a:r>
          </a:p>
          <a:p>
            <a:r>
              <a:rPr lang="ru-RU" dirty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0" y="1018165"/>
            <a:ext cx="1690364" cy="20355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86627" y="1350612"/>
            <a:ext cx="3589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Arial" panose="020B0604020202020204" pitchFamily="34" charset="0"/>
              </a:rPr>
              <a:t>А́ртур</a:t>
            </a:r>
            <a:r>
              <a:rPr lang="ru-RU" sz="1600" dirty="0">
                <a:latin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</a:rPr>
              <a:t>Кэ́ли</a:t>
            </a:r>
            <a:r>
              <a:rPr lang="ru-RU" sz="1600" dirty="0"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(</a:t>
            </a:r>
            <a:r>
              <a:rPr lang="ru-RU" sz="1600" i="1" dirty="0" err="1">
                <a:latin typeface="Arial" panose="020B0604020202020204" pitchFamily="34" charset="0"/>
              </a:rPr>
              <a:t>Arthur</a:t>
            </a:r>
            <a:r>
              <a:rPr lang="ru-RU" sz="1600" i="1" dirty="0">
                <a:latin typeface="Arial" panose="020B0604020202020204" pitchFamily="34" charset="0"/>
              </a:rPr>
              <a:t> </a:t>
            </a:r>
            <a:r>
              <a:rPr lang="ru-RU" sz="1600" i="1" dirty="0" err="1">
                <a:latin typeface="Arial" panose="020B0604020202020204" pitchFamily="34" charset="0"/>
              </a:rPr>
              <a:t>Cayley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  <a:r>
              <a:rPr lang="ru-RU" sz="1600" dirty="0">
                <a:latin typeface="Arial" panose="020B0604020202020204" pitchFamily="34" charset="0"/>
              </a:rPr>
              <a:t> 1821-1895, английский математик в честь которого названа серия теорем, которые называются теоремами Кэли.</a:t>
            </a: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3704"/>
            <a:ext cx="1844671" cy="19320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192399" y="2575027"/>
            <a:ext cx="5613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400" dirty="0"/>
          </a:p>
          <a:p>
            <a:pPr algn="just"/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Код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Прюфера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/>
              <a:t>– способ однозначного кодирования </a:t>
            </a:r>
            <a:r>
              <a:rPr lang="en-US" sz="2400" dirty="0"/>
              <a:t>n</a:t>
            </a:r>
            <a:r>
              <a:rPr lang="ru-RU" sz="2400" dirty="0"/>
              <a:t>-вершинного помеченного дерева упорядоченной последовательностью из (</a:t>
            </a:r>
            <a:r>
              <a:rPr lang="en-US" sz="2400" dirty="0"/>
              <a:t>n</a:t>
            </a:r>
            <a:r>
              <a:rPr lang="ru-RU" sz="2400" dirty="0"/>
              <a:t>-2) номеров его вершин.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66981" y="939831"/>
            <a:ext cx="31031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600" dirty="0">
                <a:latin typeface="Arial" panose="020B0604020202020204" pitchFamily="34" charset="0"/>
              </a:rPr>
              <a:t>Хайнц </a:t>
            </a:r>
            <a:r>
              <a:rPr lang="ru-RU" sz="1600" dirty="0" err="1">
                <a:latin typeface="Arial" panose="020B0604020202020204" pitchFamily="34" charset="0"/>
              </a:rPr>
              <a:t>Прюфер</a:t>
            </a:r>
            <a:r>
              <a:rPr lang="ru-RU" sz="1600" dirty="0">
                <a:latin typeface="Arial" panose="020B0604020202020204" pitchFamily="34" charset="0"/>
              </a:rPr>
              <a:t>,</a:t>
            </a:r>
            <a:r>
              <a:rPr lang="de-DE" sz="1600" dirty="0">
                <a:latin typeface="Arial" panose="020B0604020202020204" pitchFamily="34" charset="0"/>
                <a:hlinkClick r:id="rId4" tooltip="Немецкий язык"/>
              </a:rPr>
              <a:t> </a:t>
            </a:r>
            <a:r>
              <a:rPr lang="de-DE" sz="1600" dirty="0" err="1">
                <a:latin typeface="Arial" panose="020B0604020202020204" pitchFamily="34" charset="0"/>
                <a:hlinkClick r:id="rId4" tooltip="Немецкий язык"/>
              </a:rPr>
              <a:t>нем</a:t>
            </a:r>
            <a:r>
              <a:rPr lang="de-DE" sz="1600" dirty="0">
                <a:latin typeface="Arial" panose="020B0604020202020204" pitchFamily="34" charset="0"/>
                <a:hlinkClick r:id="rId4" tooltip="Немецкий язык"/>
              </a:rPr>
              <a:t>.</a:t>
            </a:r>
            <a:r>
              <a:rPr lang="de-DE" sz="1600" dirty="0">
                <a:latin typeface="Arial" panose="020B0604020202020204" pitchFamily="34" charset="0"/>
              </a:rPr>
              <a:t> Ernst Paul Heinz Prüfer</a:t>
            </a:r>
            <a:r>
              <a:rPr lang="ru-RU" sz="1600" dirty="0">
                <a:latin typeface="Arial" panose="020B0604020202020204" pitchFamily="34" charset="0"/>
              </a:rPr>
              <a:t>, 1996 -1934, Германия</a:t>
            </a:r>
            <a:endParaRPr lang="de-DE" sz="1600" dirty="0">
              <a:latin typeface="Arial" panose="020B0604020202020204" pitchFamily="34" charset="0"/>
            </a:endParaRPr>
          </a:p>
          <a:p>
            <a:pPr algn="ctr" fontAlgn="t"/>
            <a:endParaRPr lang="ru-RU" sz="1400" dirty="0"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9" name="Рисунок 2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5934290" y="836762"/>
            <a:ext cx="0" cy="59749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285991" y="2096305"/>
            <a:ext cx="3585050" cy="957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1918 году </a:t>
            </a:r>
            <a:r>
              <a:rPr lang="ru-RU" dirty="0" err="1"/>
              <a:t>Прюфер</a:t>
            </a:r>
            <a:r>
              <a:rPr lang="ru-RU" dirty="0"/>
              <a:t> использовал код для доказательства формулы Кэли о числе </a:t>
            </a:r>
            <a:r>
              <a:rPr lang="ru-RU" dirty="0" err="1"/>
              <a:t>остовных</a:t>
            </a:r>
            <a:r>
              <a:rPr lang="ru-RU" dirty="0"/>
              <a:t>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10499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7" grpId="0"/>
      <p:bldP spid="51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E031F8-7C51-4806-AC34-0C1638A2C739}"/>
              </a:ext>
            </a:extLst>
          </p:cNvPr>
          <p:cNvSpPr txBox="1"/>
          <p:nvPr/>
        </p:nvSpPr>
        <p:spPr>
          <a:xfrm>
            <a:off x="1057918" y="2474893"/>
            <a:ext cx="1062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Рассмотренная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задаче 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подмножеств является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матроидом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называют </a:t>
            </a: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графическим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2F1A1-2EBE-4ABE-8810-B65CEA7E12DB}"/>
              </a:ext>
            </a:extLst>
          </p:cNvPr>
          <p:cNvSpPr txBox="1"/>
          <p:nvPr/>
        </p:nvSpPr>
        <p:spPr>
          <a:xfrm>
            <a:off x="907637" y="877542"/>
            <a:ext cx="1092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«Жадный» алгоритм корректно решает задачу о лесе максимального веса. 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97036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8AA80-B0AF-45C6-9E61-BDADFCA065B6}"/>
              </a:ext>
            </a:extLst>
          </p:cNvPr>
          <p:cNvSpPr txBox="1"/>
          <p:nvPr/>
        </p:nvSpPr>
        <p:spPr>
          <a:xfrm>
            <a:off x="547153" y="2836961"/>
            <a:ext cx="10820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 лесе максимального веса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существу, может рассматриваться как задача о минимальном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дереве, но в то же время может быть сформулирована как комбинаторная задача оптимизации для системы подмножеств.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C25E5-B741-4C25-BAB8-307328915E0C}"/>
              </a:ext>
            </a:extLst>
          </p:cNvPr>
          <p:cNvSpPr txBox="1"/>
          <p:nvPr/>
        </p:nvSpPr>
        <p:spPr>
          <a:xfrm>
            <a:off x="547153" y="159305"/>
            <a:ext cx="103441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 минимальном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остовном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также решалась «жадным» алгоритмом.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эта задача не может быть сформулирована в терминах системы подмножеств, так как если обозначить через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семейство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остовных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деревьев некоторого графа, то это семейство не будет являться замкнутым относительно включения (любое подмножество ребер остовного дерева уже не будет являться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остовным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деревом исходного графа).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6647565-A98E-49CA-8AFD-CC97FE128E17}"/>
              </a:ext>
            </a:extLst>
          </p:cNvPr>
          <p:cNvCxnSpPr/>
          <p:nvPr/>
        </p:nvCxnSpPr>
        <p:spPr>
          <a:xfrm>
            <a:off x="0" y="283696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8112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2022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4085" y="1208716"/>
            <a:ext cx="4677205" cy="279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Построение кода </a:t>
            </a:r>
            <a:r>
              <a:rPr lang="ru-RU" b="1" dirty="0" err="1"/>
              <a:t>Прюфера</a:t>
            </a:r>
            <a:endParaRPr lang="ru-RU" b="1" dirty="0"/>
          </a:p>
          <a:p>
            <a:endParaRPr lang="ru-RU" b="1" dirty="0"/>
          </a:p>
          <a:p>
            <a:pPr algn="just"/>
            <a:r>
              <a:rPr lang="ru-RU" u="sng" dirty="0"/>
              <a:t>Пока вершин более 2-х: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dirty="0"/>
              <a:t>Выбрать лист </a:t>
            </a:r>
            <a:r>
              <a:rPr lang="en-US" dirty="0"/>
              <a:t>v </a:t>
            </a:r>
            <a:r>
              <a:rPr lang="ru-RU" dirty="0"/>
              <a:t>с минимальным номером (</a:t>
            </a:r>
            <a:r>
              <a:rPr lang="ru-RU" i="1" dirty="0"/>
              <a:t>лист - вершина степени 1</a:t>
            </a:r>
            <a:r>
              <a:rPr lang="ru-RU" dirty="0"/>
              <a:t>)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dirty="0"/>
              <a:t>Добавить в код </a:t>
            </a:r>
            <a:r>
              <a:rPr lang="ru-RU" dirty="0" err="1"/>
              <a:t>Прюфера</a:t>
            </a:r>
            <a:r>
              <a:rPr lang="ru-RU" dirty="0"/>
              <a:t> номер вершины, смежной с </a:t>
            </a:r>
            <a:r>
              <a:rPr lang="en-US" dirty="0"/>
              <a:t>v.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dirty="0"/>
              <a:t>Удалить из дерева вершину </a:t>
            </a:r>
            <a:r>
              <a:rPr lang="en-US" dirty="0"/>
              <a:t>v </a:t>
            </a:r>
            <a:r>
              <a:rPr lang="ru-RU" dirty="0"/>
              <a:t>и инцидентное ей ребро.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3679" y="4064039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/>
              <a:t>Код  </a:t>
            </a:r>
            <a:r>
              <a:rPr lang="ru-RU" sz="1600" u="sng" dirty="0" err="1"/>
              <a:t>Прюфера</a:t>
            </a:r>
            <a:r>
              <a:rPr lang="ru-RU" sz="1600" dirty="0"/>
              <a:t>:</a:t>
            </a:r>
          </a:p>
        </p:txBody>
      </p:sp>
      <p:sp>
        <p:nvSpPr>
          <p:cNvPr id="10" name="Овал 9"/>
          <p:cNvSpPr/>
          <p:nvPr/>
        </p:nvSpPr>
        <p:spPr>
          <a:xfrm>
            <a:off x="8618057" y="188266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9097035" y="237374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9623163" y="1955303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8502456" y="282870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Овал 13"/>
          <p:cNvSpPr/>
          <p:nvPr/>
        </p:nvSpPr>
        <p:spPr>
          <a:xfrm>
            <a:off x="7169278" y="2576110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Овал 14"/>
          <p:cNvSpPr/>
          <p:nvPr/>
        </p:nvSpPr>
        <p:spPr>
          <a:xfrm>
            <a:off x="7873007" y="2183668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Прямая соединительная линия 19"/>
          <p:cNvCxnSpPr>
            <a:stCxn id="15" idx="3"/>
            <a:endCxn id="14" idx="7"/>
          </p:cNvCxnSpPr>
          <p:nvPr/>
        </p:nvCxnSpPr>
        <p:spPr>
          <a:xfrm flipH="1">
            <a:off x="7483004" y="2466787"/>
            <a:ext cx="443830" cy="15789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0" idx="5"/>
            <a:endCxn id="11" idx="1"/>
          </p:cNvCxnSpPr>
          <p:nvPr/>
        </p:nvCxnSpPr>
        <p:spPr>
          <a:xfrm>
            <a:off x="8931783" y="2165788"/>
            <a:ext cx="219079" cy="2565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1" idx="3"/>
            <a:endCxn id="13" idx="7"/>
          </p:cNvCxnSpPr>
          <p:nvPr/>
        </p:nvCxnSpPr>
        <p:spPr>
          <a:xfrm flipH="1">
            <a:off x="8816182" y="2656865"/>
            <a:ext cx="334680" cy="2204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" idx="7"/>
            <a:endCxn id="12" idx="3"/>
          </p:cNvCxnSpPr>
          <p:nvPr/>
        </p:nvCxnSpPr>
        <p:spPr>
          <a:xfrm flipV="1">
            <a:off x="9410761" y="2238422"/>
            <a:ext cx="266229" cy="1838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5" idx="7"/>
            <a:endCxn id="10" idx="2"/>
          </p:cNvCxnSpPr>
          <p:nvPr/>
        </p:nvCxnSpPr>
        <p:spPr>
          <a:xfrm flipV="1">
            <a:off x="8186733" y="2048516"/>
            <a:ext cx="431324" cy="1837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8924" y="-26986"/>
            <a:ext cx="1185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Код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</a:rPr>
              <a:t>Прюфера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400" dirty="0"/>
              <a:t>– </a:t>
            </a:r>
          </a:p>
          <a:p>
            <a:pPr lvl="1" algn="just"/>
            <a:r>
              <a:rPr lang="ru-RU" sz="2400" dirty="0"/>
              <a:t>способ однозначного кодирования </a:t>
            </a:r>
            <a:r>
              <a:rPr lang="en-US" sz="2400" dirty="0"/>
              <a:t>n</a:t>
            </a:r>
            <a:r>
              <a:rPr lang="ru-RU" sz="2400" dirty="0"/>
              <a:t>-вершинного помеченного дерева упорядоченной последовательностью из (</a:t>
            </a:r>
            <a:r>
              <a:rPr lang="en-US" sz="2400" dirty="0"/>
              <a:t>n</a:t>
            </a:r>
            <a:r>
              <a:rPr lang="ru-RU" sz="2400" dirty="0"/>
              <a:t>-2) номеров его вершин.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EC2B7-73CD-4362-9718-8EA55E38B8EA}"/>
              </a:ext>
            </a:extLst>
          </p:cNvPr>
          <p:cNvSpPr txBox="1"/>
          <p:nvPr/>
        </p:nvSpPr>
        <p:spPr>
          <a:xfrm>
            <a:off x="6867630" y="440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6EBF9-8425-45A8-BE99-7C705D4A3ECC}"/>
              </a:ext>
            </a:extLst>
          </p:cNvPr>
          <p:cNvSpPr txBox="1"/>
          <p:nvPr/>
        </p:nvSpPr>
        <p:spPr>
          <a:xfrm>
            <a:off x="7169316" y="440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FB849-BF95-4026-AFE1-48DBFDC588BA}"/>
              </a:ext>
            </a:extLst>
          </p:cNvPr>
          <p:cNvSpPr txBox="1"/>
          <p:nvPr/>
        </p:nvSpPr>
        <p:spPr>
          <a:xfrm>
            <a:off x="7471002" y="440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33046-735D-4A97-8B3B-C0C2E3E251C1}"/>
              </a:ext>
            </a:extLst>
          </p:cNvPr>
          <p:cNvSpPr txBox="1"/>
          <p:nvPr/>
        </p:nvSpPr>
        <p:spPr>
          <a:xfrm>
            <a:off x="7749441" y="4402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5CBBE-750F-45C8-9B1B-379083B4F156}"/>
              </a:ext>
            </a:extLst>
          </p:cNvPr>
          <p:cNvSpPr txBox="1"/>
          <p:nvPr/>
        </p:nvSpPr>
        <p:spPr>
          <a:xfrm>
            <a:off x="8402395" y="4066348"/>
            <a:ext cx="11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{</a:t>
            </a:r>
            <a:r>
              <a:rPr lang="ru-RU" sz="1800" dirty="0"/>
              <a:t>1</a:t>
            </a:r>
            <a:r>
              <a:rPr lang="en-US" sz="1800" dirty="0"/>
              <a:t>,</a:t>
            </a:r>
            <a:r>
              <a:rPr lang="ru-RU" sz="1800" dirty="0"/>
              <a:t> 4</a:t>
            </a:r>
            <a:r>
              <a:rPr lang="en-US" sz="1800" dirty="0"/>
              <a:t>,</a:t>
            </a:r>
            <a:r>
              <a:rPr lang="ru-RU" sz="1800" dirty="0"/>
              <a:t> 5</a:t>
            </a:r>
            <a:r>
              <a:rPr lang="en-US" sz="1800" dirty="0"/>
              <a:t>,</a:t>
            </a:r>
            <a:r>
              <a:rPr lang="ru-RU" sz="1800" dirty="0"/>
              <a:t> 5</a:t>
            </a:r>
            <a:r>
              <a:rPr lang="en-US" sz="1800" dirty="0"/>
              <a:t>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491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  <p:bldP spid="2" grpId="1"/>
      <p:bldP spid="21" grpId="0"/>
      <p:bldP spid="21" grpId="1"/>
      <p:bldP spid="22" grpId="0"/>
      <p:bldP spid="22" grpId="1"/>
      <p:bldP spid="23" grpId="0"/>
      <p:bldP spid="23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631412" y="336072"/>
            <a:ext cx="5160743" cy="451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Восстановление дерева по коду </a:t>
            </a:r>
            <a:r>
              <a:rPr lang="ru-RU" b="1" dirty="0" err="1"/>
              <a:t>Прюфера</a:t>
            </a:r>
            <a:endParaRPr lang="ru-RU" b="1" dirty="0"/>
          </a:p>
          <a:p>
            <a:pPr algn="just"/>
            <a:endParaRPr lang="ru-RU" dirty="0"/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dirty="0"/>
              <a:t>Код: </a:t>
            </a:r>
            <a:r>
              <a:rPr lang="en-US" dirty="0"/>
              <a:t>{</a:t>
            </a:r>
            <a:r>
              <a:rPr lang="ru-RU" dirty="0"/>
              <a:t>1, 4, 5, 5</a:t>
            </a:r>
            <a:r>
              <a:rPr lang="en-US" dirty="0"/>
              <a:t>}</a:t>
            </a:r>
            <a:endParaRPr lang="ru-RU" dirty="0"/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dirty="0"/>
              <a:t>Вершины: </a:t>
            </a:r>
            <a:r>
              <a:rPr lang="en-US" dirty="0"/>
              <a:t>V= {</a:t>
            </a:r>
            <a:r>
              <a:rPr lang="ru-RU" dirty="0"/>
              <a:t>1, 2, 3, 4, 5</a:t>
            </a:r>
            <a:r>
              <a:rPr lang="en-US" dirty="0"/>
              <a:t>}</a:t>
            </a:r>
            <a:endParaRPr lang="ru-RU" dirty="0"/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dirty="0"/>
              <a:t>Просматриваем код </a:t>
            </a:r>
            <a:r>
              <a:rPr lang="ru-RU" dirty="0" err="1"/>
              <a:t>Прюфера</a:t>
            </a:r>
            <a:r>
              <a:rPr lang="ru-RU" dirty="0"/>
              <a:t> слева направо. 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</a:t>
            </a:r>
            <a:r>
              <a:rPr lang="en-US" dirty="0"/>
              <a:t>v – </a:t>
            </a:r>
            <a:r>
              <a:rPr lang="ru-RU" dirty="0"/>
              <a:t>вершина в коде. 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Пусть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вершина из множества </a:t>
            </a:r>
            <a:r>
              <a:rPr lang="en-US" dirty="0"/>
              <a:t>V </a:t>
            </a:r>
            <a:r>
              <a:rPr lang="ru-RU" dirty="0"/>
              <a:t>с минимальным номером, которой нет в коде.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Добавляем ребро </a:t>
            </a:r>
            <a:r>
              <a:rPr lang="en-US" dirty="0"/>
              <a:t>{</a:t>
            </a:r>
            <a:r>
              <a:rPr lang="en-US" dirty="0" err="1"/>
              <a:t>v,w</a:t>
            </a:r>
            <a:r>
              <a:rPr lang="en-US" dirty="0"/>
              <a:t>} </a:t>
            </a:r>
            <a:r>
              <a:rPr lang="ru-RU" dirty="0"/>
              <a:t>в дерево.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Удаляем </a:t>
            </a:r>
            <a:r>
              <a:rPr lang="en-US" dirty="0"/>
              <a:t>v</a:t>
            </a:r>
            <a:r>
              <a:rPr lang="ru-RU" dirty="0"/>
              <a:t> из кода.</a:t>
            </a: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Удаляем </a:t>
            </a:r>
            <a:r>
              <a:rPr lang="en-US" dirty="0"/>
              <a:t>w </a:t>
            </a:r>
            <a:r>
              <a:rPr lang="ru-RU" dirty="0"/>
              <a:t>из списка вершин </a:t>
            </a:r>
            <a:r>
              <a:rPr lang="en-US" dirty="0"/>
              <a:t>V.</a:t>
            </a:r>
          </a:p>
          <a:p>
            <a:pPr algn="just">
              <a:spcAft>
                <a:spcPts val="800"/>
              </a:spcAft>
            </a:pPr>
            <a:r>
              <a:rPr lang="ru-RU" dirty="0"/>
              <a:t>Оставшиеся  в </a:t>
            </a:r>
            <a:r>
              <a:rPr lang="en-US" dirty="0"/>
              <a:t>V </a:t>
            </a:r>
            <a:r>
              <a:rPr lang="ru-RU" dirty="0"/>
              <a:t>две вершины соединяем ребром и добавляем в дерево.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9" name="Овал 28">
            <a:extLst>
              <a:ext uri="{FF2B5EF4-FFF2-40B4-BE49-F238E27FC236}">
                <a16:creationId xmlns:a16="http://schemas.microsoft.com/office/drawing/2014/main" id="{47F1D322-A2CD-458E-A456-B92FDE4A68FE}"/>
              </a:ext>
            </a:extLst>
          </p:cNvPr>
          <p:cNvSpPr/>
          <p:nvPr/>
        </p:nvSpPr>
        <p:spPr>
          <a:xfrm>
            <a:off x="8169649" y="2643852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EB8A8B0-02DE-4544-88A2-5923B6AD33BA}"/>
              </a:ext>
            </a:extLst>
          </p:cNvPr>
          <p:cNvSpPr/>
          <p:nvPr/>
        </p:nvSpPr>
        <p:spPr>
          <a:xfrm>
            <a:off x="8648627" y="313492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BA1B745-86D7-44E6-8B72-9AFF0D357933}"/>
              </a:ext>
            </a:extLst>
          </p:cNvPr>
          <p:cNvSpPr/>
          <p:nvPr/>
        </p:nvSpPr>
        <p:spPr>
          <a:xfrm>
            <a:off x="9174755" y="271648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B5FC27F-979D-4E7F-9EED-9DB0CDD92C6D}"/>
              </a:ext>
            </a:extLst>
          </p:cNvPr>
          <p:cNvSpPr/>
          <p:nvPr/>
        </p:nvSpPr>
        <p:spPr>
          <a:xfrm>
            <a:off x="8054048" y="358988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E8CC3E2-AB67-46DB-AF52-8CFFDE039BB7}"/>
              </a:ext>
            </a:extLst>
          </p:cNvPr>
          <p:cNvSpPr/>
          <p:nvPr/>
        </p:nvSpPr>
        <p:spPr>
          <a:xfrm>
            <a:off x="6720870" y="3337293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4AE7148C-A18B-4D1A-9F8C-D9587F0ACC9B}"/>
              </a:ext>
            </a:extLst>
          </p:cNvPr>
          <p:cNvSpPr/>
          <p:nvPr/>
        </p:nvSpPr>
        <p:spPr>
          <a:xfrm>
            <a:off x="7433895" y="2926971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B830CC6-1BCB-438A-B924-B0ECADC5EC42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7034596" y="3210090"/>
            <a:ext cx="453126" cy="1757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D3F4400-F1C4-449E-A6F7-1046B9567A19}"/>
              </a:ext>
            </a:extLst>
          </p:cNvPr>
          <p:cNvCxnSpPr>
            <a:stCxn id="29" idx="5"/>
            <a:endCxn id="30" idx="1"/>
          </p:cNvCxnSpPr>
          <p:nvPr/>
        </p:nvCxnSpPr>
        <p:spPr>
          <a:xfrm>
            <a:off x="8483375" y="2926971"/>
            <a:ext cx="219079" cy="2565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CE5716C-5CB2-4F78-8673-309AB9F1BB2E}"/>
              </a:ext>
            </a:extLst>
          </p:cNvPr>
          <p:cNvCxnSpPr>
            <a:stCxn id="30" idx="3"/>
            <a:endCxn id="33" idx="7"/>
          </p:cNvCxnSpPr>
          <p:nvPr/>
        </p:nvCxnSpPr>
        <p:spPr>
          <a:xfrm flipH="1">
            <a:off x="8367774" y="3418048"/>
            <a:ext cx="334680" cy="2204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E4C3C50-A120-480D-B3E5-E83680B74D86}"/>
              </a:ext>
            </a:extLst>
          </p:cNvPr>
          <p:cNvCxnSpPr>
            <a:stCxn id="30" idx="7"/>
            <a:endCxn id="31" idx="3"/>
          </p:cNvCxnSpPr>
          <p:nvPr/>
        </p:nvCxnSpPr>
        <p:spPr>
          <a:xfrm flipV="1">
            <a:off x="8962353" y="2999605"/>
            <a:ext cx="266229" cy="1838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887A4A5-D5FA-4E01-BB4D-95FF7D5A3D33}"/>
              </a:ext>
            </a:extLst>
          </p:cNvPr>
          <p:cNvCxnSpPr>
            <a:cxnSpLocks/>
            <a:stCxn id="35" idx="7"/>
            <a:endCxn id="29" idx="2"/>
          </p:cNvCxnSpPr>
          <p:nvPr/>
        </p:nvCxnSpPr>
        <p:spPr>
          <a:xfrm flipV="1">
            <a:off x="7747621" y="2809699"/>
            <a:ext cx="422028" cy="16584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5DABC8-1E08-4490-8763-5B90AA6E7376}"/>
              </a:ext>
            </a:extLst>
          </p:cNvPr>
          <p:cNvSpPr txBox="1"/>
          <p:nvPr/>
        </p:nvSpPr>
        <p:spPr>
          <a:xfrm>
            <a:off x="6986152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39F8C5-AEBB-4444-9EF5-B654842E6572}"/>
              </a:ext>
            </a:extLst>
          </p:cNvPr>
          <p:cNvSpPr txBox="1"/>
          <p:nvPr/>
        </p:nvSpPr>
        <p:spPr>
          <a:xfrm>
            <a:off x="7287838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EA-5A08-4F3F-859B-163417C871C3}"/>
              </a:ext>
            </a:extLst>
          </p:cNvPr>
          <p:cNvSpPr txBox="1"/>
          <p:nvPr/>
        </p:nvSpPr>
        <p:spPr>
          <a:xfrm>
            <a:off x="7589524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06ECCA-2BC2-4E81-993B-69A0BA77859B}"/>
              </a:ext>
            </a:extLst>
          </p:cNvPr>
          <p:cNvSpPr txBox="1"/>
          <p:nvPr/>
        </p:nvSpPr>
        <p:spPr>
          <a:xfrm>
            <a:off x="7867963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3D95C2-67E6-4AB4-B9D9-4BB90EB8490E}"/>
              </a:ext>
            </a:extLst>
          </p:cNvPr>
          <p:cNvSpPr txBox="1"/>
          <p:nvPr/>
        </p:nvSpPr>
        <p:spPr>
          <a:xfrm>
            <a:off x="6935297" y="46447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u="sng" dirty="0"/>
              <a:t>Код  </a:t>
            </a:r>
            <a:r>
              <a:rPr lang="ru-RU" sz="1600" u="sng" dirty="0" err="1"/>
              <a:t>Прюфера</a:t>
            </a:r>
            <a:r>
              <a:rPr lang="ru-RU" sz="16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C302C-E5FE-483F-8AC3-4034E575237C}"/>
              </a:ext>
            </a:extLst>
          </p:cNvPr>
          <p:cNvSpPr txBox="1"/>
          <p:nvPr/>
        </p:nvSpPr>
        <p:spPr>
          <a:xfrm>
            <a:off x="6418510" y="8417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v:</a:t>
            </a:r>
            <a:endParaRPr lang="ru-BY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3108D9-68D8-41AD-A50F-2FFA52BBE860}"/>
              </a:ext>
            </a:extLst>
          </p:cNvPr>
          <p:cNvSpPr txBox="1"/>
          <p:nvPr/>
        </p:nvSpPr>
        <p:spPr>
          <a:xfrm>
            <a:off x="7034596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BEAA6-BAAD-4244-B27E-CDECC202FAA3}"/>
              </a:ext>
            </a:extLst>
          </p:cNvPr>
          <p:cNvSpPr txBox="1"/>
          <p:nvPr/>
        </p:nvSpPr>
        <p:spPr>
          <a:xfrm>
            <a:off x="7336282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6CD9E-0438-4B5C-AD00-0D0DB2033ADC}"/>
              </a:ext>
            </a:extLst>
          </p:cNvPr>
          <p:cNvSpPr txBox="1"/>
          <p:nvPr/>
        </p:nvSpPr>
        <p:spPr>
          <a:xfrm>
            <a:off x="7637968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F6962-6B65-4459-917A-E1124C7E0038}"/>
              </a:ext>
            </a:extLst>
          </p:cNvPr>
          <p:cNvSpPr txBox="1"/>
          <p:nvPr/>
        </p:nvSpPr>
        <p:spPr>
          <a:xfrm>
            <a:off x="7916407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282F8B-5738-4C03-87BD-DA5FEA5B08F4}"/>
              </a:ext>
            </a:extLst>
          </p:cNvPr>
          <p:cNvSpPr txBox="1"/>
          <p:nvPr/>
        </p:nvSpPr>
        <p:spPr>
          <a:xfrm>
            <a:off x="8203561" y="1335890"/>
            <a:ext cx="2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88BE1-7794-46B7-B1DF-5094FD2085E4}"/>
              </a:ext>
            </a:extLst>
          </p:cNvPr>
          <p:cNvSpPr txBox="1"/>
          <p:nvPr/>
        </p:nvSpPr>
        <p:spPr>
          <a:xfrm>
            <a:off x="6399847" y="1335890"/>
            <a:ext cx="60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95DE19-686D-4482-8A49-5308E7135F4F}"/>
              </a:ext>
            </a:extLst>
          </p:cNvPr>
          <p:cNvSpPr txBox="1"/>
          <p:nvPr/>
        </p:nvSpPr>
        <p:spPr>
          <a:xfrm>
            <a:off x="8341706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04D22-5811-47B6-987C-568B51C85A15}"/>
              </a:ext>
            </a:extLst>
          </p:cNvPr>
          <p:cNvSpPr txBox="1"/>
          <p:nvPr/>
        </p:nvSpPr>
        <p:spPr>
          <a:xfrm>
            <a:off x="8643392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53F5AB-2621-4A4C-9988-496A4783CB58}"/>
              </a:ext>
            </a:extLst>
          </p:cNvPr>
          <p:cNvSpPr txBox="1"/>
          <p:nvPr/>
        </p:nvSpPr>
        <p:spPr>
          <a:xfrm>
            <a:off x="8945078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3976AF-5B73-469C-9BE5-ED45E193747B}"/>
              </a:ext>
            </a:extLst>
          </p:cNvPr>
          <p:cNvSpPr txBox="1"/>
          <p:nvPr/>
        </p:nvSpPr>
        <p:spPr>
          <a:xfrm>
            <a:off x="9223517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1C3689-76E2-4393-A0CD-81712D242E7D}"/>
              </a:ext>
            </a:extLst>
          </p:cNvPr>
          <p:cNvSpPr txBox="1"/>
          <p:nvPr/>
        </p:nvSpPr>
        <p:spPr>
          <a:xfrm>
            <a:off x="8446702" y="1335890"/>
            <a:ext cx="2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E5C66-CECE-4C53-AD0D-27950E2C80B4}"/>
              </a:ext>
            </a:extLst>
          </p:cNvPr>
          <p:cNvSpPr txBox="1"/>
          <p:nvPr/>
        </p:nvSpPr>
        <p:spPr>
          <a:xfrm>
            <a:off x="6308382" y="2094826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Восстановленное по коду </a:t>
            </a:r>
            <a:r>
              <a:rPr lang="ru-RU" dirty="0" err="1"/>
              <a:t>Прюфера</a:t>
            </a:r>
            <a:r>
              <a:rPr lang="ru-RU" dirty="0"/>
              <a:t> дерево</a:t>
            </a:r>
            <a:endParaRPr lang="ru-BY" dirty="0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8EC996AA-9118-4685-B1BF-8509D1A03162}"/>
              </a:ext>
            </a:extLst>
          </p:cNvPr>
          <p:cNvSpPr/>
          <p:nvPr/>
        </p:nvSpPr>
        <p:spPr>
          <a:xfrm rot="16200000">
            <a:off x="8844107" y="-7115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AE956-64C8-435D-ADA1-D45CF64E9347}"/>
              </a:ext>
            </a:extLst>
          </p:cNvPr>
          <p:cNvSpPr txBox="1"/>
          <p:nvPr/>
        </p:nvSpPr>
        <p:spPr>
          <a:xfrm>
            <a:off x="8735722" y="5973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-2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55AC9E-F5F3-41AD-A002-17A519B54297}"/>
              </a:ext>
            </a:extLst>
          </p:cNvPr>
          <p:cNvSpPr txBox="1"/>
          <p:nvPr/>
        </p:nvSpPr>
        <p:spPr>
          <a:xfrm>
            <a:off x="6120833" y="4131800"/>
            <a:ext cx="52150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Теорема Кэли о числе деревьев  </a:t>
            </a:r>
          </a:p>
          <a:p>
            <a:pPr lvl="1" algn="just"/>
            <a:r>
              <a:rPr lang="ru-RU" sz="1600" dirty="0"/>
              <a:t>На </a:t>
            </a:r>
            <a:r>
              <a:rPr lang="en-US" sz="1600" dirty="0"/>
              <a:t>n</a:t>
            </a:r>
            <a:r>
              <a:rPr lang="ru-RU" sz="1600" dirty="0"/>
              <a:t> вершинах, пронумерованных числами от 1 до </a:t>
            </a:r>
            <a:r>
              <a:rPr lang="en-US" sz="1600" dirty="0"/>
              <a:t>n </a:t>
            </a:r>
            <a:r>
              <a:rPr lang="ru-RU" sz="1600" dirty="0"/>
              <a:t>существует ровно</a:t>
            </a:r>
            <a:r>
              <a:rPr lang="en-US" sz="1600" dirty="0"/>
              <a:t> </a:t>
            </a:r>
            <a:r>
              <a:rPr lang="en-US" sz="2400" b="1" dirty="0"/>
              <a:t>n</a:t>
            </a:r>
            <a:r>
              <a:rPr lang="en-US" sz="2400" b="1" baseline="30000" dirty="0"/>
              <a:t>n-2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ru-RU" sz="1600" dirty="0"/>
              <a:t>различных деревьев </a:t>
            </a:r>
          </a:p>
          <a:p>
            <a:pPr lvl="1" algn="just"/>
            <a:r>
              <a:rPr lang="ru-RU" sz="1600" dirty="0"/>
              <a:t>(число различных </a:t>
            </a:r>
            <a:r>
              <a:rPr lang="ru-RU" sz="1600" dirty="0" err="1"/>
              <a:t>остовных</a:t>
            </a:r>
            <a:r>
              <a:rPr lang="ru-RU" sz="1600" dirty="0"/>
              <a:t> деревьев в полном графе</a:t>
            </a:r>
            <a:r>
              <a:rPr lang="en-US" sz="1600" dirty="0"/>
              <a:t>) </a:t>
            </a:r>
            <a:r>
              <a:rPr lang="ru-RU" sz="1600" dirty="0"/>
              <a:t>.</a:t>
            </a:r>
            <a:r>
              <a:rPr lang="en-US" sz="1600" dirty="0"/>
              <a:t>  </a:t>
            </a:r>
          </a:p>
          <a:p>
            <a:r>
              <a:rPr lang="ru-RU" dirty="0"/>
              <a:t> 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1994F597-19C1-49EF-A0B1-9FAF07B7049E}"/>
              </a:ext>
            </a:extLst>
          </p:cNvPr>
          <p:cNvCxnSpPr/>
          <p:nvPr/>
        </p:nvCxnSpPr>
        <p:spPr>
          <a:xfrm>
            <a:off x="5996354" y="0"/>
            <a:ext cx="0" cy="681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42" grpId="0"/>
      <p:bldP spid="43" grpId="0"/>
      <p:bldP spid="44" grpId="0"/>
      <p:bldP spid="44" grpId="1"/>
      <p:bldP spid="44" grpId="2"/>
      <p:bldP spid="45" grpId="0"/>
      <p:bldP spid="7" grpId="0"/>
      <p:bldP spid="49" grpId="0"/>
      <p:bldP spid="50" grpId="0"/>
      <p:bldP spid="51" grpId="0"/>
      <p:bldP spid="53" grpId="0"/>
      <p:bldP spid="54" grpId="0"/>
      <p:bldP spid="55" grpId="0"/>
      <p:bldP spid="60" grpId="0"/>
      <p:bldP spid="18" grpId="0" animBg="1"/>
      <p:bldP spid="1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605" y="369331"/>
            <a:ext cx="130272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1956 год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AF2D4E-7924-42D3-8AF7-B07C913DD5B0}"/>
              </a:ext>
            </a:extLst>
          </p:cNvPr>
          <p:cNvGrpSpPr/>
          <p:nvPr/>
        </p:nvGrpSpPr>
        <p:grpSpPr>
          <a:xfrm>
            <a:off x="193188" y="929570"/>
            <a:ext cx="2620266" cy="5834319"/>
            <a:chOff x="193188" y="830996"/>
            <a:chExt cx="2620266" cy="583431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86" y="830996"/>
              <a:ext cx="2610268" cy="269499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3188" y="3525994"/>
              <a:ext cx="2620266" cy="3139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Джозеф Бернард </a:t>
              </a:r>
              <a:r>
                <a:rPr lang="ru-RU" b="1" dirty="0" err="1"/>
                <a:t>Крускал</a:t>
              </a:r>
              <a:r>
                <a:rPr lang="ru-RU" b="1" dirty="0"/>
                <a:t>-младший</a:t>
              </a:r>
              <a:r>
                <a:rPr lang="ru-RU" dirty="0"/>
                <a:t> ( </a:t>
              </a:r>
              <a:r>
                <a:rPr lang="ru-RU" dirty="0">
                  <a:hlinkClick r:id="rId3" tooltip="Английский язык"/>
                </a:rPr>
                <a:t>англ.</a:t>
              </a:r>
              <a:r>
                <a:rPr lang="ru-RU" dirty="0"/>
                <a:t> </a:t>
              </a:r>
              <a:r>
                <a:rPr lang="ru-RU" i="1" dirty="0" err="1"/>
                <a:t>Joseph</a:t>
              </a:r>
              <a:r>
                <a:rPr lang="ru-RU" i="1" dirty="0"/>
                <a:t> </a:t>
              </a:r>
              <a:r>
                <a:rPr lang="ru-RU" i="1" dirty="0" err="1"/>
                <a:t>Bernard</a:t>
              </a:r>
              <a:r>
                <a:rPr lang="ru-RU" i="1" dirty="0"/>
                <a:t> </a:t>
              </a:r>
              <a:r>
                <a:rPr lang="ru-RU" i="1" dirty="0" err="1"/>
                <a:t>Kruskal</a:t>
              </a:r>
              <a:r>
                <a:rPr lang="ru-RU" i="1" dirty="0"/>
                <a:t>, </a:t>
              </a:r>
              <a:r>
                <a:rPr lang="ru-RU" i="1" dirty="0" err="1"/>
                <a:t>Jr</a:t>
              </a:r>
              <a:r>
                <a:rPr lang="ru-RU" i="1" dirty="0"/>
                <a:t>.</a:t>
              </a:r>
              <a:r>
                <a:rPr lang="ru-RU" dirty="0"/>
                <a:t>) </a:t>
              </a:r>
            </a:p>
            <a:p>
              <a:r>
                <a:rPr lang="ru-RU" b="1" dirty="0"/>
                <a:t>1928-2010</a:t>
              </a:r>
            </a:p>
            <a:p>
              <a:r>
                <a:rPr lang="ru-RU" b="1" dirty="0"/>
                <a:t>США</a:t>
              </a:r>
            </a:p>
            <a:p>
              <a:r>
                <a:rPr lang="ru-RU" dirty="0">
                  <a:solidFill>
                    <a:srgbClr val="202122"/>
                  </a:solidFill>
                  <a:latin typeface="Arial" panose="020B0604020202020204" pitchFamily="34" charset="0"/>
                </a:rPr>
                <a:t>Научная сфера –</a:t>
              </a:r>
              <a:r>
                <a:rPr lang="ru-RU" dirty="0"/>
                <a:t>математик, статистик, программист и </a:t>
              </a:r>
              <a:r>
                <a:rPr lang="ru-RU" dirty="0" err="1"/>
                <a:t>психометрик</a:t>
              </a:r>
              <a:br>
                <a:rPr lang="ru-RU" dirty="0"/>
              </a:br>
              <a:r>
                <a:rPr lang="ru-RU" dirty="0"/>
                <a:t>Доктор наук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65754" y="369331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1957 год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232" y="369331"/>
            <a:ext cx="130272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536" y="982747"/>
            <a:ext cx="2396030" cy="264058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1" name="Прямоугольник 30"/>
          <p:cNvSpPr/>
          <p:nvPr/>
        </p:nvSpPr>
        <p:spPr>
          <a:xfrm>
            <a:off x="9375536" y="3591960"/>
            <a:ext cx="2396030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Э́дсгер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Ви́бе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Де́йкстра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/>
              <a:t>ijkstra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</a:rPr>
              <a:t>1930 – 2002</a:t>
            </a:r>
          </a:p>
          <a:p>
            <a:r>
              <a:rPr lang="ru-RU" b="1" dirty="0"/>
              <a:t>Нидерланды</a:t>
            </a:r>
          </a:p>
          <a:p>
            <a:r>
              <a:rPr lang="ru-RU" dirty="0"/>
              <a:t>Научная сфера – информатик</a:t>
            </a:r>
          </a:p>
          <a:p>
            <a:r>
              <a:rPr lang="ru-RU" dirty="0"/>
              <a:t>Награждён премией Тьюринга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412922" y="3591961"/>
            <a:ext cx="2301621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Роберт Клей Прим </a:t>
            </a:r>
          </a:p>
          <a:p>
            <a:r>
              <a:rPr lang="en-US" dirty="0"/>
              <a:t>Robert Clay 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dirty="0"/>
              <a:t>rim</a:t>
            </a:r>
            <a:endParaRPr lang="ru-RU" dirty="0"/>
          </a:p>
          <a:p>
            <a:r>
              <a:rPr lang="ru-RU" b="1" dirty="0"/>
              <a:t>1921 - </a:t>
            </a:r>
          </a:p>
          <a:p>
            <a:r>
              <a:rPr lang="ru-RU" b="1" dirty="0"/>
              <a:t>США</a:t>
            </a:r>
          </a:p>
          <a:p>
            <a:r>
              <a:rPr lang="ru-RU" dirty="0"/>
              <a:t>Научная сфера – математик, информатик</a:t>
            </a:r>
            <a:br>
              <a:rPr lang="ru-RU" dirty="0"/>
            </a:br>
            <a:r>
              <a:rPr lang="ru-RU" dirty="0"/>
              <a:t>(фото 1971 г.)</a:t>
            </a:r>
          </a:p>
          <a:p>
            <a:r>
              <a:rPr lang="ru-RU" dirty="0"/>
              <a:t>Доктор философии по математике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22" y="982748"/>
            <a:ext cx="2301621" cy="264058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760" y="1027018"/>
            <a:ext cx="2383976" cy="322463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10813" y="369331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1930 год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8565" y="5253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728760" y="3623331"/>
            <a:ext cx="2383976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Войтек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Ярник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dirty="0" err="1"/>
              <a:t>Vojtěch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</a:t>
            </a:r>
            <a:r>
              <a:rPr lang="en-US" dirty="0" err="1"/>
              <a:t>arník</a:t>
            </a:r>
            <a:endParaRPr lang="ru-RU" dirty="0"/>
          </a:p>
          <a:p>
            <a:r>
              <a:rPr lang="ru-RU" b="1" dirty="0"/>
              <a:t>1897 - 1970</a:t>
            </a:r>
          </a:p>
          <a:p>
            <a:r>
              <a:rPr lang="ru-RU" b="1" dirty="0"/>
              <a:t>Чехословакия</a:t>
            </a:r>
            <a:endParaRPr lang="en-US" b="1" dirty="0"/>
          </a:p>
          <a:p>
            <a:r>
              <a:rPr lang="ru-RU" dirty="0"/>
              <a:t>Научная сфера – математическая физика, теория чисел, математический анализ.</a:t>
            </a:r>
          </a:p>
          <a:p>
            <a:r>
              <a:rPr lang="ru-RU" dirty="0"/>
              <a:t>Академик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265" y="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 </a:t>
            </a:r>
            <a:r>
              <a:rPr lang="ru-RU" sz="2000" b="1" dirty="0" err="1"/>
              <a:t>Крускала</a:t>
            </a:r>
            <a:endParaRPr lang="ru-R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22300" y="0"/>
            <a:ext cx="470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</a:t>
            </a:r>
            <a:r>
              <a:rPr lang="ru-RU" dirty="0"/>
              <a:t> </a:t>
            </a:r>
            <a:r>
              <a:rPr lang="ru-RU" sz="2400" b="1" dirty="0"/>
              <a:t>Прима</a:t>
            </a:r>
            <a:r>
              <a:rPr lang="en-US" dirty="0"/>
              <a:t> (</a:t>
            </a:r>
            <a:r>
              <a:rPr lang="ru-RU" dirty="0"/>
              <a:t>или </a:t>
            </a:r>
            <a:r>
              <a:rPr lang="ru-RU" sz="2400" b="1" dirty="0" err="1"/>
              <a:t>Ярника</a:t>
            </a:r>
            <a:r>
              <a:rPr lang="ru-RU" dirty="0"/>
              <a:t>, или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523504" y="4044356"/>
            <a:ext cx="35859" cy="8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143950" y="0"/>
            <a:ext cx="3897" cy="68813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5305" y="357392"/>
            <a:ext cx="7193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Алгоритм </a:t>
            </a:r>
            <a:r>
              <a:rPr lang="ru-RU" sz="4000" dirty="0" err="1"/>
              <a:t>Крускала</a:t>
            </a:r>
            <a:r>
              <a:rPr lang="ru-RU" sz="4000" dirty="0"/>
              <a:t> (1956 г.)</a:t>
            </a: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70" y="1845356"/>
            <a:ext cx="2173028" cy="224356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47692" y="1493799"/>
            <a:ext cx="262026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Джозеф Бернард </a:t>
            </a:r>
            <a:r>
              <a:rPr lang="ru-RU" b="1" dirty="0" err="1"/>
              <a:t>Крускал</a:t>
            </a:r>
            <a:r>
              <a:rPr lang="ru-RU" b="1" dirty="0"/>
              <a:t>-младший</a:t>
            </a:r>
            <a:r>
              <a:rPr lang="ru-RU" dirty="0"/>
              <a:t> (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Joseph</a:t>
            </a:r>
            <a:r>
              <a:rPr lang="ru-RU" i="1" dirty="0"/>
              <a:t> </a:t>
            </a:r>
            <a:r>
              <a:rPr lang="ru-RU" i="1" dirty="0" err="1"/>
              <a:t>Bernard</a:t>
            </a:r>
            <a:r>
              <a:rPr lang="ru-RU" i="1" dirty="0"/>
              <a:t> </a:t>
            </a:r>
            <a:r>
              <a:rPr lang="ru-RU" i="1" dirty="0" err="1"/>
              <a:t>Kruskal</a:t>
            </a:r>
            <a:r>
              <a:rPr lang="ru-RU" i="1" dirty="0"/>
              <a:t>, </a:t>
            </a:r>
            <a:r>
              <a:rPr lang="ru-RU" i="1" dirty="0" err="1"/>
              <a:t>Jr</a:t>
            </a:r>
            <a:r>
              <a:rPr lang="ru-RU" i="1" dirty="0"/>
              <a:t>.</a:t>
            </a:r>
            <a:r>
              <a:rPr lang="ru-RU" dirty="0"/>
              <a:t>) </a:t>
            </a:r>
          </a:p>
          <a:p>
            <a:r>
              <a:rPr lang="ru-RU" b="1" dirty="0"/>
              <a:t>1928-2010</a:t>
            </a:r>
          </a:p>
          <a:p>
            <a:r>
              <a:rPr lang="ru-RU" b="1" dirty="0"/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</a:t>
            </a:r>
            <a:r>
              <a:rPr lang="ru-RU" dirty="0"/>
              <a:t>математик, статистик, программист и </a:t>
            </a:r>
            <a:r>
              <a:rPr lang="ru-RU" dirty="0" err="1"/>
              <a:t>психометрик</a:t>
            </a:r>
            <a:br>
              <a:rPr lang="ru-RU" dirty="0"/>
            </a:br>
            <a:r>
              <a:rPr lang="ru-RU" dirty="0"/>
              <a:t>Доктор наук</a:t>
            </a:r>
          </a:p>
        </p:txBody>
      </p:sp>
    </p:spTree>
    <p:extLst>
      <p:ext uri="{BB962C8B-B14F-4D97-AF65-F5344CB8AC3E}">
        <p14:creationId xmlns:p14="http://schemas.microsoft.com/office/powerpoint/2010/main" val="147103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46688" y="-33091"/>
            <a:ext cx="3527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Алгоритм </a:t>
            </a:r>
            <a:r>
              <a:rPr lang="ru-RU" sz="2400" dirty="0" err="1"/>
              <a:t>Крускала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068272" y="675951"/>
            <a:ext cx="8481520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dirty="0"/>
              <a:t>Упорядочим все рёбра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ru-RU" dirty="0"/>
              <a:t>графа </a:t>
            </a:r>
            <a:r>
              <a:rPr lang="en-US" i="1" dirty="0"/>
              <a:t>G  </a:t>
            </a:r>
            <a:r>
              <a:rPr lang="ru-RU" dirty="0"/>
              <a:t>по </a:t>
            </a:r>
            <a:r>
              <a:rPr lang="ru-RU" dirty="0" err="1"/>
              <a:t>неубыванию</a:t>
            </a:r>
            <a:r>
              <a:rPr lang="ru-RU" dirty="0"/>
              <a:t> веса.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 графа </a:t>
            </a:r>
            <a:r>
              <a:rPr lang="en-US" i="1" dirty="0"/>
              <a:t>G</a:t>
            </a:r>
            <a:r>
              <a:rPr lang="en-US" dirty="0"/>
              <a:t> – </a:t>
            </a:r>
            <a:r>
              <a:rPr lang="ru-RU" dirty="0"/>
              <a:t>пустое.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dirty="0"/>
              <a:t>Про</a:t>
            </a:r>
            <a:r>
              <a:rPr lang="en-US" dirty="0"/>
              <a:t>c</a:t>
            </a:r>
            <a:r>
              <a:rPr lang="ru-RU" dirty="0" err="1"/>
              <a:t>матриваем</a:t>
            </a:r>
            <a:r>
              <a:rPr lang="ru-RU" dirty="0"/>
              <a:t> все рёбра графа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в порядке </a:t>
            </a:r>
            <a:r>
              <a:rPr lang="ru-RU" dirty="0" err="1"/>
              <a:t>неубывания</a:t>
            </a:r>
            <a:r>
              <a:rPr lang="ru-RU" dirty="0"/>
              <a:t> их веса:</a:t>
            </a:r>
          </a:p>
          <a:p>
            <a:pPr lvl="1" algn="just">
              <a:spcAft>
                <a:spcPts val="800"/>
              </a:spcAft>
            </a:pPr>
            <a:r>
              <a:rPr lang="ru-RU" dirty="0"/>
              <a:t>пусть </a:t>
            </a:r>
            <a:r>
              <a:rPr lang="en-US" dirty="0"/>
              <a:t>{</a:t>
            </a:r>
            <a:r>
              <a:rPr lang="en-US" dirty="0" err="1"/>
              <a:t>v,u</a:t>
            </a:r>
            <a:r>
              <a:rPr lang="en-US" dirty="0"/>
              <a:t>} 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текущее ребро</a:t>
            </a:r>
            <a:r>
              <a:rPr lang="en-US" dirty="0"/>
              <a:t>;</a:t>
            </a:r>
          </a:p>
          <a:p>
            <a:pPr marL="1200150" lvl="2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ребро </a:t>
            </a:r>
            <a:r>
              <a:rPr lang="en-US" dirty="0"/>
              <a:t>{</a:t>
            </a:r>
            <a:r>
              <a:rPr lang="en-US" dirty="0" err="1"/>
              <a:t>v,u</a:t>
            </a:r>
            <a:r>
              <a:rPr lang="en-US" dirty="0"/>
              <a:t>} </a:t>
            </a:r>
            <a:r>
              <a:rPr lang="ru-RU" dirty="0"/>
              <a:t> не образует цикла с ранее выбранными в </a:t>
            </a:r>
            <a:r>
              <a:rPr lang="en-US" b="1" dirty="0"/>
              <a:t>MST</a:t>
            </a:r>
            <a:r>
              <a:rPr lang="ru-RU" dirty="0"/>
              <a:t> рёбрами, то добавляем его к </a:t>
            </a:r>
            <a:r>
              <a:rPr lang="en-US" b="1" dirty="0"/>
              <a:t>MST</a:t>
            </a:r>
            <a:r>
              <a:rPr lang="en-US" dirty="0"/>
              <a:t>;</a:t>
            </a:r>
          </a:p>
          <a:p>
            <a:pPr marL="1200150" lvl="2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ребро </a:t>
            </a:r>
            <a:r>
              <a:rPr lang="en-US" dirty="0"/>
              <a:t>{</a:t>
            </a:r>
            <a:r>
              <a:rPr lang="en-US" dirty="0" err="1"/>
              <a:t>v,u</a:t>
            </a:r>
            <a:r>
              <a:rPr lang="en-US" dirty="0"/>
              <a:t>} </a:t>
            </a:r>
            <a:r>
              <a:rPr lang="ru-RU" dirty="0"/>
              <a:t>образует цикл с ранее выбранными рёбрами, то </a:t>
            </a:r>
            <a:r>
              <a:rPr lang="ru-RU" dirty="0" err="1"/>
              <a:t>игнорирум</a:t>
            </a:r>
            <a:r>
              <a:rPr lang="ru-RU" dirty="0"/>
              <a:t> его.</a:t>
            </a:r>
          </a:p>
          <a:p>
            <a:pPr algn="just">
              <a:spcAft>
                <a:spcPts val="800"/>
              </a:spcAft>
            </a:pPr>
            <a:r>
              <a:rPr lang="ru-RU" dirty="0"/>
              <a:t>4. </a:t>
            </a:r>
            <a:r>
              <a:rPr lang="en-US" b="1" dirty="0"/>
              <a:t>MST</a:t>
            </a:r>
            <a:r>
              <a:rPr lang="ru-RU" dirty="0"/>
              <a:t> – 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  <a:r>
              <a:rPr lang="en-US" dirty="0"/>
              <a:t> </a:t>
            </a:r>
            <a:r>
              <a:rPr lang="ru-RU" dirty="0"/>
              <a:t>графа </a:t>
            </a:r>
            <a:r>
              <a:rPr lang="en-US" i="1" dirty="0"/>
              <a:t>G</a:t>
            </a:r>
            <a:r>
              <a:rPr lang="ru-RU" dirty="0"/>
              <a:t>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467626" y="4156610"/>
            <a:ext cx="2411505" cy="2270610"/>
            <a:chOff x="9382899" y="1587955"/>
            <a:chExt cx="2411505" cy="2270610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9382899" y="2002872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0431770" y="266626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1382027" y="194581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Прямая соединительная линия 13"/>
            <p:cNvCxnSpPr>
              <a:stCxn id="9" idx="5"/>
              <a:endCxn id="12" idx="1"/>
            </p:cNvCxnSpPr>
            <p:nvPr/>
          </p:nvCxnSpPr>
          <p:spPr>
            <a:xfrm>
              <a:off x="9734885" y="2354857"/>
              <a:ext cx="757276" cy="3717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12" idx="0"/>
              <a:endCxn id="11" idx="4"/>
            </p:cNvCxnSpPr>
            <p:nvPr/>
          </p:nvCxnSpPr>
          <p:spPr>
            <a:xfrm flipH="1" flipV="1">
              <a:off x="10588652" y="2000331"/>
              <a:ext cx="49307" cy="6659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12" idx="6"/>
              <a:endCxn id="13" idx="3"/>
            </p:cNvCxnSpPr>
            <p:nvPr/>
          </p:nvCxnSpPr>
          <p:spPr>
            <a:xfrm flipV="1">
              <a:off x="10844147" y="2297800"/>
              <a:ext cx="598271" cy="5746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11" idx="6"/>
              <a:endCxn id="13" idx="2"/>
            </p:cNvCxnSpPr>
            <p:nvPr/>
          </p:nvCxnSpPr>
          <p:spPr>
            <a:xfrm>
              <a:off x="10794840" y="1794143"/>
              <a:ext cx="587187" cy="35786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0448521" y="3446189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0" name="Прямая соединительная линия 19"/>
            <p:cNvCxnSpPr>
              <a:stCxn id="12" idx="4"/>
              <a:endCxn id="19" idx="0"/>
            </p:cNvCxnSpPr>
            <p:nvPr/>
          </p:nvCxnSpPr>
          <p:spPr>
            <a:xfrm>
              <a:off x="10637959" y="3078636"/>
              <a:ext cx="16751" cy="36755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9" idx="7"/>
              <a:endCxn id="11" idx="2"/>
            </p:cNvCxnSpPr>
            <p:nvPr/>
          </p:nvCxnSpPr>
          <p:spPr>
            <a:xfrm flipV="1">
              <a:off x="9734885" y="1794143"/>
              <a:ext cx="647578" cy="2691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9" idx="4"/>
              <a:endCxn id="19" idx="2"/>
            </p:cNvCxnSpPr>
            <p:nvPr/>
          </p:nvCxnSpPr>
          <p:spPr>
            <a:xfrm>
              <a:off x="9589088" y="2415248"/>
              <a:ext cx="859433" cy="12371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3" idx="4"/>
              <a:endCxn id="19" idx="6"/>
            </p:cNvCxnSpPr>
            <p:nvPr/>
          </p:nvCxnSpPr>
          <p:spPr>
            <a:xfrm flipH="1">
              <a:off x="10860898" y="2358191"/>
              <a:ext cx="727318" cy="1294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819991" y="1630999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83545" y="2228041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78824" y="211269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70172" y="2280200"/>
              <a:ext cx="28323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65699" y="159800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08743" y="294079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13644" y="304666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36671" y="303381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89950" y="438537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689950" y="410138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9949" y="497181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689951" y="46693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689946" y="58923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689947" y="52742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689949" y="55804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689946" y="623554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=4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5792611" y="4286051"/>
            <a:ext cx="0" cy="2134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/>
          <p:cNvGrpSpPr/>
          <p:nvPr/>
        </p:nvGrpSpPr>
        <p:grpSpPr>
          <a:xfrm>
            <a:off x="8281034" y="3915380"/>
            <a:ext cx="2411505" cy="2270610"/>
            <a:chOff x="9382899" y="1587955"/>
            <a:chExt cx="2411505" cy="2270610"/>
          </a:xfrm>
          <a:noFill/>
        </p:grpSpPr>
        <p:sp>
          <p:nvSpPr>
            <p:cNvPr id="44" name="Овал 43"/>
            <p:cNvSpPr/>
            <p:nvPr/>
          </p:nvSpPr>
          <p:spPr>
            <a:xfrm>
              <a:off x="9382899" y="2002872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431770" y="266626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382027" y="194581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10448521" y="3446189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922639" y="4149115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MST</a:t>
            </a:r>
            <a:endParaRPr lang="ru-RU" b="1" dirty="0"/>
          </a:p>
        </p:txBody>
      </p:sp>
      <p:cxnSp>
        <p:nvCxnSpPr>
          <p:cNvPr id="67" name="Прямая соединительная линия 66"/>
          <p:cNvCxnSpPr>
            <a:stCxn id="45" idx="4"/>
            <a:endCxn id="46" idx="0"/>
          </p:cNvCxnSpPr>
          <p:nvPr/>
        </p:nvCxnSpPr>
        <p:spPr>
          <a:xfrm>
            <a:off x="9486787" y="4327756"/>
            <a:ext cx="49307" cy="665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45" idx="6"/>
            <a:endCxn id="47" idx="1"/>
          </p:cNvCxnSpPr>
          <p:nvPr/>
        </p:nvCxnSpPr>
        <p:spPr>
          <a:xfrm>
            <a:off x="9692975" y="4121568"/>
            <a:ext cx="647578" cy="212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46" idx="7"/>
            <a:endCxn id="47" idx="3"/>
          </p:cNvCxnSpPr>
          <p:nvPr/>
        </p:nvCxnSpPr>
        <p:spPr>
          <a:xfrm flipV="1">
            <a:off x="9681891" y="4625225"/>
            <a:ext cx="658662" cy="428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45" idx="2"/>
            <a:endCxn id="44" idx="7"/>
          </p:cNvCxnSpPr>
          <p:nvPr/>
        </p:nvCxnSpPr>
        <p:spPr>
          <a:xfrm flipH="1">
            <a:off x="8633020" y="4121568"/>
            <a:ext cx="647578" cy="2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44" idx="5"/>
            <a:endCxn id="46" idx="1"/>
          </p:cNvCxnSpPr>
          <p:nvPr/>
        </p:nvCxnSpPr>
        <p:spPr>
          <a:xfrm>
            <a:off x="8633020" y="4682282"/>
            <a:ext cx="757276" cy="3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44" idx="5"/>
            <a:endCxn id="52" idx="1"/>
          </p:cNvCxnSpPr>
          <p:nvPr/>
        </p:nvCxnSpPr>
        <p:spPr>
          <a:xfrm>
            <a:off x="8633020" y="4682282"/>
            <a:ext cx="774027" cy="115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46" idx="4"/>
            <a:endCxn id="52" idx="0"/>
          </p:cNvCxnSpPr>
          <p:nvPr/>
        </p:nvCxnSpPr>
        <p:spPr>
          <a:xfrm>
            <a:off x="9536094" y="5406061"/>
            <a:ext cx="16751" cy="36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47" idx="4"/>
            <a:endCxn id="52" idx="7"/>
          </p:cNvCxnSpPr>
          <p:nvPr/>
        </p:nvCxnSpPr>
        <p:spPr>
          <a:xfrm flipH="1">
            <a:off x="9698642" y="4685616"/>
            <a:ext cx="787709" cy="1148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9883" y="5643595"/>
            <a:ext cx="114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w(</a:t>
            </a:r>
            <a:r>
              <a:rPr lang="en-US" b="1" dirty="0"/>
              <a:t>MST</a:t>
            </a:r>
            <a:r>
              <a:rPr lang="en-US" dirty="0"/>
              <a:t>)=7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8003A-E8D3-4810-B259-DA56C6284D14}"/>
              </a:ext>
            </a:extLst>
          </p:cNvPr>
          <p:cNvSpPr txBox="1"/>
          <p:nvPr/>
        </p:nvSpPr>
        <p:spPr>
          <a:xfrm>
            <a:off x="8757721" y="3903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78D37-DF2C-4A3B-A085-1059A6FAC813}"/>
              </a:ext>
            </a:extLst>
          </p:cNvPr>
          <p:cNvSpPr txBox="1"/>
          <p:nvPr/>
        </p:nvSpPr>
        <p:spPr>
          <a:xfrm>
            <a:off x="9867925" y="38592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9B99AC-4F96-4B65-AF29-2BA2AA4E58B6}"/>
              </a:ext>
            </a:extLst>
          </p:cNvPr>
          <p:cNvSpPr txBox="1"/>
          <p:nvPr/>
        </p:nvSpPr>
        <p:spPr>
          <a:xfrm>
            <a:off x="8653398" y="5185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5B5EF2-9994-4FB2-ABA4-C1F2C2EE3215}"/>
              </a:ext>
            </a:extLst>
          </p:cNvPr>
          <p:cNvSpPr txBox="1"/>
          <p:nvPr/>
        </p:nvSpPr>
        <p:spPr>
          <a:xfrm>
            <a:off x="9503538" y="442807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39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65" grpId="0"/>
      <p:bldP spid="82" grpId="0"/>
      <p:bldP spid="51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12143" y="355273"/>
            <a:ext cx="11749177" cy="591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b="1" u="sng" dirty="0"/>
              <a:t>Для просмотра рёбер по </a:t>
            </a:r>
            <a:r>
              <a:rPr lang="ru-RU" sz="2400" b="1" u="sng" dirty="0" err="1"/>
              <a:t>неубыванию</a:t>
            </a:r>
            <a:r>
              <a:rPr lang="ru-RU" sz="2400" b="1" u="sng" dirty="0"/>
              <a:t> веса</a:t>
            </a:r>
            <a:r>
              <a:rPr lang="ru-RU" sz="2400" b="1" dirty="0"/>
              <a:t> </a:t>
            </a:r>
            <a:endParaRPr lang="en-US" sz="2400" b="1" dirty="0"/>
          </a:p>
          <a:p>
            <a:pPr lvl="1" algn="just">
              <a:spcAft>
                <a:spcPts val="800"/>
              </a:spcAft>
            </a:pPr>
            <a:r>
              <a:rPr lang="ru-RU" sz="2400" dirty="0"/>
              <a:t>можно использовать следующие структуры данных:</a:t>
            </a:r>
            <a:endParaRPr lang="en-US" sz="2400" dirty="0"/>
          </a:p>
          <a:p>
            <a:pPr lvl="1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b="1" dirty="0"/>
              <a:t>массив</a:t>
            </a:r>
            <a:r>
              <a:rPr lang="ru-RU" sz="2400" dirty="0"/>
              <a:t> </a:t>
            </a:r>
            <a:endParaRPr lang="en-US" sz="2400" dirty="0"/>
          </a:p>
          <a:p>
            <a:pPr lvl="2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/>
              <a:t>добавить в массив все рёбра, </a:t>
            </a:r>
            <a:endParaRPr lang="en-US" sz="2400" dirty="0"/>
          </a:p>
          <a:p>
            <a:pPr lvl="2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/>
              <a:t>затем отсортировать их, используя, например, сортировку слиянием или быструю сортировку Хоара, которые работают за время </a:t>
            </a:r>
            <a:r>
              <a:rPr lang="en-US" sz="2400" b="1" dirty="0"/>
              <a:t>O(m log m);</a:t>
            </a:r>
          </a:p>
          <a:p>
            <a:pPr lvl="1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endParaRPr lang="ru-RU" sz="2400" b="1" dirty="0"/>
          </a:p>
          <a:p>
            <a:pPr lvl="1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b="1" dirty="0"/>
              <a:t>бинарную кучу </a:t>
            </a:r>
            <a:r>
              <a:rPr lang="en-US" sz="2400" b="1" dirty="0" err="1">
                <a:latin typeface="Consolas" panose="020B0609020204030204" pitchFamily="49" charset="0"/>
              </a:rPr>
              <a:t>min_heap</a:t>
            </a:r>
            <a:r>
              <a:rPr lang="en-US" sz="2400" b="1" dirty="0"/>
              <a:t> </a:t>
            </a:r>
            <a:endParaRPr lang="en-US" sz="2400" dirty="0"/>
          </a:p>
          <a:p>
            <a:pPr lvl="2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/>
              <a:t>создать кучу из </a:t>
            </a:r>
            <a:r>
              <a:rPr lang="en-US" sz="2400" dirty="0"/>
              <a:t>m </a:t>
            </a:r>
            <a:r>
              <a:rPr lang="ru-RU" sz="2400" dirty="0"/>
              <a:t>рёбер – </a:t>
            </a:r>
            <a:r>
              <a:rPr lang="en-US" sz="2400" b="1" dirty="0"/>
              <a:t>O(m)</a:t>
            </a:r>
            <a:r>
              <a:rPr lang="en-US" sz="2400" dirty="0"/>
              <a:t>; </a:t>
            </a:r>
          </a:p>
          <a:p>
            <a:pPr lvl="2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/>
              <a:t>пока куча не станет пустой, </a:t>
            </a:r>
            <a:endParaRPr lang="en-US" sz="2400" dirty="0"/>
          </a:p>
          <a:p>
            <a:pPr lvl="3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/>
              <a:t>удалять из кучи ребро с самым маленьким весом</a:t>
            </a:r>
            <a:r>
              <a:rPr lang="en-US" sz="2400" dirty="0"/>
              <a:t>;</a:t>
            </a:r>
            <a:r>
              <a:rPr lang="ru-RU" sz="2400" dirty="0"/>
              <a:t> </a:t>
            </a:r>
            <a:endParaRPr lang="en-US" sz="2400" dirty="0"/>
          </a:p>
          <a:p>
            <a:pPr lvl="2" algn="just">
              <a:spcAft>
                <a:spcPts val="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/>
              <a:t>т.к. удаление минимального элемента из кучи выполняется за время </a:t>
            </a:r>
            <a:r>
              <a:rPr lang="en-US" sz="2400" dirty="0"/>
              <a:t>O(log m)</a:t>
            </a:r>
            <a:r>
              <a:rPr lang="ru-RU" sz="2400" dirty="0"/>
              <a:t>, то все удаления будут выполнены за время </a:t>
            </a:r>
            <a:r>
              <a:rPr lang="en-US" sz="2400" dirty="0"/>
              <a:t>     </a:t>
            </a:r>
            <a:r>
              <a:rPr lang="en-US" sz="2400" b="1" dirty="0"/>
              <a:t>O(m log m)</a:t>
            </a:r>
            <a:r>
              <a:rPr lang="ru-RU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3143</Words>
  <Application>Microsoft Office PowerPoint</Application>
  <PresentationFormat>Широкоэкранный</PresentationFormat>
  <Paragraphs>840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Berlin Sans FB Demi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Матроиды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447</cp:revision>
  <dcterms:created xsi:type="dcterms:W3CDTF">2020-04-19T14:56:35Z</dcterms:created>
  <dcterms:modified xsi:type="dcterms:W3CDTF">2022-04-04T05:49:24Z</dcterms:modified>
</cp:coreProperties>
</file>