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62" r:id="rId4"/>
    <p:sldId id="329" r:id="rId5"/>
    <p:sldId id="363" r:id="rId6"/>
    <p:sldId id="330" r:id="rId7"/>
    <p:sldId id="364" r:id="rId8"/>
    <p:sldId id="295" r:id="rId9"/>
    <p:sldId id="366" r:id="rId10"/>
    <p:sldId id="358" r:id="rId11"/>
    <p:sldId id="331" r:id="rId12"/>
    <p:sldId id="333" r:id="rId13"/>
    <p:sldId id="377" r:id="rId14"/>
    <p:sldId id="334" r:id="rId15"/>
    <p:sldId id="335" r:id="rId16"/>
    <p:sldId id="336" r:id="rId17"/>
    <p:sldId id="338" r:id="rId18"/>
    <p:sldId id="367" r:id="rId19"/>
    <p:sldId id="368" r:id="rId20"/>
    <p:sldId id="361" r:id="rId21"/>
    <p:sldId id="359" r:id="rId22"/>
    <p:sldId id="360" r:id="rId23"/>
    <p:sldId id="344" r:id="rId24"/>
    <p:sldId id="370" r:id="rId25"/>
    <p:sldId id="369" r:id="rId26"/>
    <p:sldId id="345" r:id="rId27"/>
    <p:sldId id="371" r:id="rId28"/>
    <p:sldId id="339" r:id="rId29"/>
    <p:sldId id="340" r:id="rId30"/>
    <p:sldId id="372" r:id="rId31"/>
    <p:sldId id="341" r:id="rId32"/>
    <p:sldId id="342" r:id="rId33"/>
    <p:sldId id="343" r:id="rId34"/>
    <p:sldId id="373" r:id="rId35"/>
    <p:sldId id="346" r:id="rId36"/>
    <p:sldId id="374" r:id="rId37"/>
    <p:sldId id="347" r:id="rId38"/>
    <p:sldId id="355" r:id="rId39"/>
    <p:sldId id="349" r:id="rId40"/>
    <p:sldId id="375" r:id="rId41"/>
    <p:sldId id="348" r:id="rId42"/>
    <p:sldId id="352" r:id="rId43"/>
    <p:sldId id="351" r:id="rId44"/>
    <p:sldId id="353" r:id="rId45"/>
    <p:sldId id="354" r:id="rId46"/>
    <p:sldId id="356" r:id="rId47"/>
    <p:sldId id="357" r:id="rId48"/>
    <p:sldId id="376" r:id="rId49"/>
    <p:sldId id="325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2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3634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randaA/alg-ds-snippets" TargetMode="Externa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problems/4157/statement/?nav-folder=557" TargetMode="External"/><Relationship Id="rId2" Type="http://schemas.openxmlformats.org/officeDocument/2006/relationships/hyperlink" Target="https://drive.google.com/file/d/1X2RmcoiAfYs7dBnXon8RxbN_o72ge4gI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drive.google.com/file/d/1x8_YTBbKNACUeCM-fDeUWbcTwjejh7YC/view?usp=sharing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0211" y="1365623"/>
            <a:ext cx="9278472" cy="3263154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97977" y="5974775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2965" y="2295414"/>
            <a:ext cx="6486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/>
              <a:t>Максимальный поток в сети </a:t>
            </a:r>
          </a:p>
          <a:p>
            <a:pPr algn="ctr"/>
            <a:r>
              <a:rPr lang="ru-RU" sz="4000" dirty="0"/>
              <a:t>и его приложения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3"/>
          <p:cNvSpPr txBox="1"/>
          <p:nvPr/>
        </p:nvSpPr>
        <p:spPr>
          <a:xfrm>
            <a:off x="7893003" y="6344107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/>
          <p:cNvSpPr txBox="1"/>
          <p:nvPr/>
        </p:nvSpPr>
        <p:spPr>
          <a:xfrm>
            <a:off x="336431" y="1148611"/>
            <a:ext cx="59263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Пусть </a:t>
            </a:r>
            <a:r>
              <a:rPr lang="en-US" sz="2400" i="1" dirty="0"/>
              <a:t>f</a:t>
            </a:r>
            <a:r>
              <a:rPr lang="ru-RU" sz="2400" dirty="0"/>
              <a:t> некоторый поток в сети </a:t>
            </a:r>
            <a:r>
              <a:rPr lang="en-US" sz="2400" i="1" dirty="0"/>
              <a:t>D</a:t>
            </a:r>
            <a:r>
              <a:rPr lang="ru-RU" sz="2400" dirty="0"/>
              <a:t>, тогда следующие утверждения эквивалентны:</a:t>
            </a:r>
            <a:endParaRPr lang="en-US" sz="2400" dirty="0"/>
          </a:p>
          <a:p>
            <a:pPr algn="just"/>
            <a:endParaRPr lang="ru-RU" sz="2400" dirty="0"/>
          </a:p>
          <a:p>
            <a:pPr marL="1371600" lvl="2" indent="-457200" algn="just">
              <a:buAutoNum type="arabicParenBoth"/>
            </a:pPr>
            <a:r>
              <a:rPr lang="en-US" sz="2400" i="1" dirty="0"/>
              <a:t>f</a:t>
            </a:r>
            <a:r>
              <a:rPr lang="en-US" sz="2400" dirty="0"/>
              <a:t> – </a:t>
            </a:r>
            <a:r>
              <a:rPr lang="ru-RU" sz="2400" dirty="0"/>
              <a:t>максимальный поток</a:t>
            </a:r>
            <a:r>
              <a:rPr lang="en-US" sz="2400" dirty="0"/>
              <a:t>;</a:t>
            </a:r>
          </a:p>
          <a:p>
            <a:pPr lvl="2" algn="just"/>
            <a:endParaRPr lang="en-US" sz="2400" dirty="0"/>
          </a:p>
          <a:p>
            <a:pPr marL="1371600" lvl="2" indent="-457200" algn="just">
              <a:buFont typeface="Wingdings" panose="05000000000000000000" pitchFamily="2" charset="2"/>
              <a:buAutoNum type="arabicParenBoth" startAt="2"/>
            </a:pPr>
            <a:r>
              <a:rPr lang="ru-RU" sz="2400" dirty="0"/>
              <a:t>для потока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ru-RU" sz="2400" dirty="0"/>
              <a:t>в сети остаточных пропускных способностей</a:t>
            </a:r>
            <a:r>
              <a:rPr lang="en-US" sz="2400" dirty="0"/>
              <a:t>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f</a:t>
            </a:r>
            <a:r>
              <a:rPr lang="en-US" sz="2400" i="1" baseline="-25000" dirty="0"/>
              <a:t> </a:t>
            </a:r>
            <a:r>
              <a:rPr lang="ru-RU" sz="2400" i="1" baseline="-25000" dirty="0"/>
              <a:t> </a:t>
            </a:r>
            <a:r>
              <a:rPr lang="ru-RU" sz="2400" dirty="0"/>
              <a:t>нет увеличивающего (</a:t>
            </a:r>
            <a:r>
              <a:rPr lang="en-US" sz="2400" dirty="0"/>
              <a:t>s, t)-</a:t>
            </a:r>
            <a:r>
              <a:rPr lang="ru-RU" sz="2400" dirty="0"/>
              <a:t>пути</a:t>
            </a:r>
          </a:p>
          <a:p>
            <a:pPr marL="1371600" lvl="2" indent="-457200" algn="just">
              <a:buFont typeface="Wingdings" panose="05000000000000000000" pitchFamily="2" charset="2"/>
              <a:buAutoNum type="arabicParenBoth" startAt="2"/>
            </a:pPr>
            <a:endParaRPr lang="ru-RU" sz="2400" dirty="0"/>
          </a:p>
          <a:p>
            <a:pPr marL="1371600" lvl="2" indent="-457200" algn="just">
              <a:buFont typeface="Wingdings" panose="05000000000000000000" pitchFamily="2" charset="2"/>
              <a:buAutoNum type="arabicParenBoth" startAt="2"/>
            </a:pPr>
            <a:r>
              <a:rPr lang="en-US" sz="2400" i="1" dirty="0"/>
              <a:t>M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)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) </a:t>
            </a:r>
            <a:r>
              <a:rPr lang="ru-RU" sz="2400" dirty="0"/>
              <a:t>для некоторого разреза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ru-RU" sz="2400" dirty="0"/>
              <a:t>сети.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6431" y="479006"/>
            <a:ext cx="5926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D60093"/>
                </a:solidFill>
              </a:rPr>
              <a:t> </a:t>
            </a:r>
            <a:r>
              <a:rPr lang="ru-RU" sz="3200" b="1" dirty="0"/>
              <a:t>Теорема Форда  ̶  </a:t>
            </a:r>
            <a:r>
              <a:rPr lang="ru-RU" sz="3200" b="1" dirty="0" err="1"/>
              <a:t>Фалкерсона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83221" y="321138"/>
            <a:ext cx="26453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</a:p>
          <a:p>
            <a:r>
              <a:rPr lang="nn-NO" dirty="0">
                <a:hlinkClick r:id="rId3" tooltip="Английский язык"/>
              </a:rPr>
              <a:t>англ.</a:t>
            </a:r>
            <a:r>
              <a:rPr lang="nn-NO" dirty="0"/>
              <a:t> </a:t>
            </a:r>
            <a:r>
              <a:rPr lang="nn-NO" i="1" dirty="0"/>
              <a:t>Lester Randolph Ford, Jr.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0695" y="358775"/>
            <a:ext cx="2608758" cy="21739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0695" y="2717387"/>
            <a:ext cx="2320724" cy="262862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766835" y="3056826"/>
            <a:ext cx="228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3" tooltip="Английский язык"/>
              </a:rPr>
              <a:t>англ.</a:t>
            </a:r>
            <a:r>
              <a:rPr lang="nn-NO" dirty="0"/>
              <a:t> </a:t>
            </a:r>
            <a:r>
              <a:rPr lang="en-US" i="1" dirty="0"/>
              <a:t>Delbert Ray Fulkerson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39140" y="1127760"/>
            <a:ext cx="38100" cy="4218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57200" y="1106196"/>
            <a:ext cx="5805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749017" y="3817747"/>
            <a:ext cx="3765176" cy="1575426"/>
            <a:chOff x="1326777" y="428185"/>
            <a:chExt cx="3765176" cy="1575426"/>
          </a:xfrm>
        </p:grpSpPr>
        <p:sp>
          <p:nvSpPr>
            <p:cNvPr id="3" name="Овал 2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26292" y="1115970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879402" y="135913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71136" y="967663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44770" y="108445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004886" y="42818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0</a:t>
              </a:r>
              <a:endParaRPr lang="ru-RU" sz="16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75472" y="1524000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279555" y="60946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67601" y="155885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</p:grpSp>
      <p:grpSp>
        <p:nvGrpSpPr>
          <p:cNvPr id="258" name="Группа 257"/>
          <p:cNvGrpSpPr/>
          <p:nvPr/>
        </p:nvGrpSpPr>
        <p:grpSpPr>
          <a:xfrm>
            <a:off x="6636226" y="3288217"/>
            <a:ext cx="3806797" cy="2684617"/>
            <a:chOff x="830531" y="1452347"/>
            <a:chExt cx="3806797" cy="2684617"/>
          </a:xfrm>
        </p:grpSpPr>
        <p:sp>
          <p:nvSpPr>
            <p:cNvPr id="259" name="Овал 258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60" name="Овал 259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61" name="Овал 260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62" name="Овал 261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63" name="Овал 262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64" name="Овал 263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65" name="Прямая со стрелкой 264"/>
            <p:cNvCxnSpPr>
              <a:stCxn id="259" idx="7"/>
              <a:endCxn id="260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Прямая со стрелкой 265"/>
            <p:cNvCxnSpPr>
              <a:stCxn id="259" idx="5"/>
              <a:endCxn id="261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Прямая со стрелкой 26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Прямая со стрелкой 267"/>
            <p:cNvCxnSpPr>
              <a:stCxn id="260" idx="6"/>
              <a:endCxn id="263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 стрелкой 268"/>
            <p:cNvCxnSpPr>
              <a:stCxn id="261" idx="6"/>
              <a:endCxn id="262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Прямая со стрелкой 269"/>
            <p:cNvCxnSpPr>
              <a:stCxn id="262" idx="6"/>
              <a:endCxn id="264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Прямая со стрелкой 270"/>
            <p:cNvCxnSpPr>
              <a:stCxn id="263" idx="6"/>
              <a:endCxn id="264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380907" y="244117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569772" y="215547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97205" y="2286615"/>
              <a:ext cx="397401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79" name="Скругленная соединительная линия 278"/>
            <p:cNvCxnSpPr>
              <a:stCxn id="263" idx="0"/>
              <a:endCxn id="260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Скругленная соединительная линия 27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Скругленная соединительная линия 280"/>
            <p:cNvCxnSpPr>
              <a:stCxn id="264" idx="4"/>
              <a:endCxn id="262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Скругленная соединительная линия 281"/>
            <p:cNvCxnSpPr>
              <a:stCxn id="262" idx="4"/>
              <a:endCxn id="261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Скругленная соединительная линия 282"/>
            <p:cNvCxnSpPr>
              <a:stCxn id="261" idx="3"/>
              <a:endCxn id="259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Скругленная соединительная линия 283"/>
            <p:cNvCxnSpPr>
              <a:stCxn id="260" idx="1"/>
              <a:endCxn id="259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 стрелкой 284"/>
            <p:cNvCxnSpPr>
              <a:endCxn id="260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 стрелкой 285"/>
            <p:cNvCxnSpPr>
              <a:stCxn id="263" idx="3"/>
              <a:endCxn id="262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 стрелкой 286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973542" y="174796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478336" y="145234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049511" y="171138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319" name="Стрелка вправо 318"/>
          <p:cNvSpPr/>
          <p:nvPr/>
        </p:nvSpPr>
        <p:spPr>
          <a:xfrm>
            <a:off x="5178733" y="4568962"/>
            <a:ext cx="810763" cy="2410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Объект 362"/>
              <p:cNvSpPr txBox="1"/>
              <p:nvPr/>
            </p:nvSpPr>
            <p:spPr bwMode="auto">
              <a:xfrm>
                <a:off x="282140" y="2995824"/>
                <a:ext cx="1019502" cy="37336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63" name="Объект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140" y="2995824"/>
                <a:ext cx="1019502" cy="373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TextBox 364"/>
          <p:cNvSpPr txBox="1"/>
          <p:nvPr/>
        </p:nvSpPr>
        <p:spPr>
          <a:xfrm>
            <a:off x="6062749" y="2218094"/>
            <a:ext cx="19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 остаточных пропускных способностей</a:t>
            </a:r>
          </a:p>
        </p:txBody>
      </p:sp>
      <p:cxnSp>
        <p:nvCxnSpPr>
          <p:cNvPr id="367" name="Прямая со стрелкой 366"/>
          <p:cNvCxnSpPr>
            <a:cxnSpLocks/>
          </p:cNvCxnSpPr>
          <p:nvPr/>
        </p:nvCxnSpPr>
        <p:spPr>
          <a:xfrm>
            <a:off x="7668947" y="2678892"/>
            <a:ext cx="858968" cy="58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D45892D9-0688-4074-9447-D3C13D1C27D3}"/>
              </a:ext>
            </a:extLst>
          </p:cNvPr>
          <p:cNvGrpSpPr/>
          <p:nvPr/>
        </p:nvGrpSpPr>
        <p:grpSpPr>
          <a:xfrm>
            <a:off x="5786359" y="113435"/>
            <a:ext cx="3765176" cy="1463805"/>
            <a:chOff x="1326777" y="539806"/>
            <a:chExt cx="3765176" cy="1463805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084D32BE-0A7E-4FB1-87DF-D02BE66DC224}"/>
                </a:ext>
              </a:extLst>
            </p:cNvPr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2FB5053D-D5E3-42CB-B771-3766FC12FFFC}"/>
                </a:ext>
              </a:extLst>
            </p:cNvPr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BF458C5B-3B41-4B5A-B8B0-83CA384A3389}"/>
                </a:ext>
              </a:extLst>
            </p:cNvPr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86EACAEE-65A5-4C16-92D5-10125975BD0C}"/>
                </a:ext>
              </a:extLst>
            </p:cNvPr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D8B00242-7EDD-4190-934E-91935BB71360}"/>
                </a:ext>
              </a:extLst>
            </p:cNvPr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B746C8D8-5AA2-4BAC-8DF6-BEE13BB696AC}"/>
                </a:ext>
              </a:extLst>
            </p:cNvPr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77624B9-46F3-465E-B514-AAB2D1DE4DC2}"/>
                </a:ext>
              </a:extLst>
            </p:cNvPr>
            <p:cNvCxnSpPr>
              <a:stCxn id="74" idx="7"/>
              <a:endCxn id="75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5B77296A-2156-4A82-81DF-3E5CBEEFDD99}"/>
                </a:ext>
              </a:extLst>
            </p:cNvPr>
            <p:cNvCxnSpPr>
              <a:stCxn id="74" idx="5"/>
              <a:endCxn id="76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EEA04298-EC31-4653-9105-07F43947EE83}"/>
                </a:ext>
              </a:extLst>
            </p:cNvPr>
            <p:cNvCxnSpPr>
              <a:stCxn id="75" idx="4"/>
              <a:endCxn id="76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F5B735DC-F35A-4F88-B431-5B8583AEC513}"/>
                </a:ext>
              </a:extLst>
            </p:cNvPr>
            <p:cNvCxnSpPr>
              <a:stCxn id="75" idx="6"/>
              <a:endCxn id="78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6ED21022-C813-41B6-A794-D9C82AB4483C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E3AEAC90-B600-49A3-AF1B-8EE232E9ABEF}"/>
                </a:ext>
              </a:extLst>
            </p:cNvPr>
            <p:cNvCxnSpPr>
              <a:stCxn id="78" idx="4"/>
              <a:endCxn id="77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790E5E40-3E1D-4A3B-A425-B5BA957098A9}"/>
                </a:ext>
              </a:extLst>
            </p:cNvPr>
            <p:cNvCxnSpPr>
              <a:stCxn id="77" idx="6"/>
              <a:endCxn id="79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B98ED2E3-A089-44BD-9815-2E76C1BFBE6D}"/>
                </a:ext>
              </a:extLst>
            </p:cNvPr>
            <p:cNvCxnSpPr>
              <a:stCxn id="78" idx="6"/>
              <a:endCxn id="79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D7F082-E035-4122-BF75-0B33D23AAAA0}"/>
                </a:ext>
              </a:extLst>
            </p:cNvPr>
            <p:cNvSpPr txBox="1"/>
            <p:nvPr/>
          </p:nvSpPr>
          <p:spPr>
            <a:xfrm>
              <a:off x="2256497" y="113147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2CC186-352D-4B7D-B508-9B380F03DA2C}"/>
                </a:ext>
              </a:extLst>
            </p:cNvPr>
            <p:cNvSpPr txBox="1"/>
            <p:nvPr/>
          </p:nvSpPr>
          <p:spPr>
            <a:xfrm>
              <a:off x="1879402" y="13591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3AA124B-DAD3-482C-8079-1429DFBDDAA4}"/>
                </a:ext>
              </a:extLst>
            </p:cNvPr>
            <p:cNvSpPr txBox="1"/>
            <p:nvPr/>
          </p:nvSpPr>
          <p:spPr>
            <a:xfrm>
              <a:off x="1871136" y="96766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4F72C91-4DF9-4DC9-83D5-A9A1CD551944}"/>
                </a:ext>
              </a:extLst>
            </p:cNvPr>
            <p:cNvSpPr txBox="1"/>
            <p:nvPr/>
          </p:nvSpPr>
          <p:spPr>
            <a:xfrm>
              <a:off x="3844770" y="10844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259463-E1B7-44BA-B826-CA5B143286A2}"/>
                </a:ext>
              </a:extLst>
            </p:cNvPr>
            <p:cNvSpPr txBox="1"/>
            <p:nvPr/>
          </p:nvSpPr>
          <p:spPr>
            <a:xfrm>
              <a:off x="3047002" y="7054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3A08C8F-B58F-4ABE-99E5-221345A99FBB}"/>
                </a:ext>
              </a:extLst>
            </p:cNvPr>
            <p:cNvSpPr txBox="1"/>
            <p:nvPr/>
          </p:nvSpPr>
          <p:spPr>
            <a:xfrm>
              <a:off x="3075472" y="15240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5FAF4F2-D484-4174-9BA5-5790DDB6B566}"/>
                </a:ext>
              </a:extLst>
            </p:cNvPr>
            <p:cNvSpPr txBox="1"/>
            <p:nvPr/>
          </p:nvSpPr>
          <p:spPr>
            <a:xfrm>
              <a:off x="4162109" y="82582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267F1C-DB23-4BCD-82AE-EE9112EF3F66}"/>
                </a:ext>
              </a:extLst>
            </p:cNvPr>
            <p:cNvSpPr txBox="1"/>
            <p:nvPr/>
          </p:nvSpPr>
          <p:spPr>
            <a:xfrm>
              <a:off x="4208836" y="13757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8748F78-C052-4710-AEF5-CB784841EF04}"/>
              </a:ext>
            </a:extLst>
          </p:cNvPr>
          <p:cNvSpPr txBox="1"/>
          <p:nvPr/>
        </p:nvSpPr>
        <p:spPr>
          <a:xfrm>
            <a:off x="650702" y="265062"/>
            <a:ext cx="500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Найти максимальный поток в сети методом Форда-Фалкерсона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5BE6B2-312D-4639-BCAE-E40BF642BFBD}"/>
              </a:ext>
            </a:extLst>
          </p:cNvPr>
          <p:cNvSpPr txBox="1"/>
          <p:nvPr/>
        </p:nvSpPr>
        <p:spPr>
          <a:xfrm>
            <a:off x="198119" y="2494226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1-я</a:t>
            </a:r>
            <a:r>
              <a:rPr lang="en-US" dirty="0"/>
              <a:t> </a:t>
            </a:r>
            <a:r>
              <a:rPr lang="ru-RU" dirty="0"/>
              <a:t>итерация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94A5533-0714-41D1-B101-7EB75B979756}"/>
              </a:ext>
            </a:extLst>
          </p:cNvPr>
          <p:cNvCxnSpPr/>
          <p:nvPr/>
        </p:nvCxnSpPr>
        <p:spPr>
          <a:xfrm flipV="1">
            <a:off x="0" y="2048863"/>
            <a:ext cx="12192000" cy="4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63" grpId="0"/>
      <p:bldP spid="365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223385" y="27492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-я</a:t>
            </a:r>
            <a:r>
              <a:rPr lang="en-US" dirty="0"/>
              <a:t> </a:t>
            </a:r>
            <a:r>
              <a:rPr lang="ru-RU" dirty="0"/>
              <a:t>итерация (продолжение)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8" name="Рисунок 13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86364" y="4992042"/>
            <a:ext cx="259107" cy="386512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38225" y="1266158"/>
            <a:ext cx="5057775" cy="4191116"/>
            <a:chOff x="985471" y="2699304"/>
            <a:chExt cx="5057775" cy="4191116"/>
          </a:xfrm>
        </p:grpSpPr>
        <p:grpSp>
          <p:nvGrpSpPr>
            <p:cNvPr id="364" name="Группа 363"/>
            <p:cNvGrpSpPr/>
            <p:nvPr/>
          </p:nvGrpSpPr>
          <p:grpSpPr>
            <a:xfrm>
              <a:off x="985471" y="5387686"/>
              <a:ext cx="5057775" cy="1502734"/>
              <a:chOff x="490974" y="5313512"/>
              <a:chExt cx="4711688" cy="1637973"/>
            </a:xfrm>
          </p:grpSpPr>
          <p:sp>
            <p:nvSpPr>
              <p:cNvPr id="299" name="Овал 298"/>
              <p:cNvSpPr/>
              <p:nvPr/>
            </p:nvSpPr>
            <p:spPr>
              <a:xfrm>
                <a:off x="1326010" y="5433483"/>
                <a:ext cx="444127" cy="47865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00" name="Овал 299"/>
              <p:cNvSpPr/>
              <p:nvPr/>
            </p:nvSpPr>
            <p:spPr>
              <a:xfrm>
                <a:off x="2178457" y="543348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02" name="Овал 301"/>
              <p:cNvSpPr/>
              <p:nvPr/>
            </p:nvSpPr>
            <p:spPr>
              <a:xfrm>
                <a:off x="2982876" y="544309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03" name="Овал 302"/>
              <p:cNvSpPr/>
              <p:nvPr/>
            </p:nvSpPr>
            <p:spPr>
              <a:xfrm>
                <a:off x="3773146" y="5433483"/>
                <a:ext cx="444127" cy="47865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05" name="Прямая со стрелкой 304"/>
              <p:cNvCxnSpPr>
                <a:stCxn id="299" idx="6"/>
                <a:endCxn id="300" idx="2"/>
              </p:cNvCxnSpPr>
              <p:nvPr/>
            </p:nvCxnSpPr>
            <p:spPr>
              <a:xfrm>
                <a:off x="1770137" y="5672809"/>
                <a:ext cx="408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 стрелкой 306"/>
              <p:cNvCxnSpPr>
                <a:stCxn id="300" idx="6"/>
                <a:endCxn id="302" idx="2"/>
              </p:cNvCxnSpPr>
              <p:nvPr/>
            </p:nvCxnSpPr>
            <p:spPr>
              <a:xfrm>
                <a:off x="2622584" y="5672809"/>
                <a:ext cx="360292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 стрелкой 309"/>
              <p:cNvCxnSpPr>
                <a:stCxn id="302" idx="6"/>
                <a:endCxn id="303" idx="2"/>
              </p:cNvCxnSpPr>
              <p:nvPr/>
            </p:nvCxnSpPr>
            <p:spPr>
              <a:xfrm flipV="1">
                <a:off x="3427003" y="5672809"/>
                <a:ext cx="346143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TextBox 311"/>
              <p:cNvSpPr txBox="1"/>
              <p:nvPr/>
            </p:nvSpPr>
            <p:spPr>
              <a:xfrm>
                <a:off x="1833970" y="5313512"/>
                <a:ext cx="269096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2663777" y="5340683"/>
                <a:ext cx="269096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  <a:endParaRPr lang="ru-RU" sz="1600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386487" y="5326047"/>
                <a:ext cx="366160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Объект 315"/>
                  <p:cNvSpPr txBox="1"/>
                  <p:nvPr/>
                </p:nvSpPr>
                <p:spPr bwMode="auto">
                  <a:xfrm>
                    <a:off x="490974" y="6570804"/>
                    <a:ext cx="4711688" cy="380681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85000" lnSpcReduction="10000"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p>
                        </m:sSubSup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=min {c′(1,2), c′(2,5), c′(5,6)}= min { 2, 4, 12}=2</a:t>
                    </a:r>
                    <a:endParaRPr lang="ru-BY" dirty="0"/>
                  </a:p>
                </p:txBody>
              </p:sp>
            </mc:Choice>
            <mc:Fallback xmlns="">
              <p:sp>
                <p:nvSpPr>
                  <p:cNvPr id="316" name="Объект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90974" y="6570804"/>
                    <a:ext cx="4711688" cy="380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754" b="-12281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9" name="TextBox 358"/>
              <p:cNvSpPr txBox="1"/>
              <p:nvPr/>
            </p:nvSpPr>
            <p:spPr>
              <a:xfrm>
                <a:off x="796964" y="544309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P:</a:t>
                </a:r>
                <a:endParaRPr lang="ru-RU" dirty="0"/>
              </a:p>
            </p:txBody>
          </p:sp>
        </p:grpSp>
        <p:sp>
          <p:nvSpPr>
            <p:cNvPr id="201" name="Овал 200"/>
            <p:cNvSpPr/>
            <p:nvPr/>
          </p:nvSpPr>
          <p:spPr>
            <a:xfrm>
              <a:off x="1313937" y="3815693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2256572" y="3221915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2256572" y="4338303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3715838" y="4338303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10" name="Овал 209"/>
            <p:cNvSpPr/>
            <p:nvPr/>
          </p:nvSpPr>
          <p:spPr>
            <a:xfrm>
              <a:off x="3697713" y="3221915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11" name="Овал 210"/>
            <p:cNvSpPr/>
            <p:nvPr/>
          </p:nvSpPr>
          <p:spPr>
            <a:xfrm>
              <a:off x="4676607" y="3786388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2" name="Прямая со стрелкой 211"/>
            <p:cNvCxnSpPr>
              <a:stCxn id="201" idx="7"/>
              <a:endCxn id="202" idx="3"/>
            </p:cNvCxnSpPr>
            <p:nvPr/>
          </p:nvCxnSpPr>
          <p:spPr>
            <a:xfrm flipV="1">
              <a:off x="1693023" y="3630469"/>
              <a:ext cx="628591" cy="2553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cxnSpLocks/>
              <a:stCxn id="201" idx="5"/>
              <a:endCxn id="207" idx="2"/>
            </p:cNvCxnSpPr>
            <p:nvPr/>
          </p:nvCxnSpPr>
          <p:spPr>
            <a:xfrm>
              <a:off x="1693023" y="4224247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/>
            <p:nvPr/>
          </p:nvCxnSpPr>
          <p:spPr>
            <a:xfrm>
              <a:off x="2464929" y="3718025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2" idx="6"/>
              <a:endCxn id="210" idx="2"/>
            </p:cNvCxnSpPr>
            <p:nvPr/>
          </p:nvCxnSpPr>
          <p:spPr>
            <a:xfrm>
              <a:off x="2700699" y="3461241"/>
              <a:ext cx="9970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cxnSpLocks/>
              <a:stCxn id="207" idx="6"/>
              <a:endCxn id="209" idx="2"/>
            </p:cNvCxnSpPr>
            <p:nvPr/>
          </p:nvCxnSpPr>
          <p:spPr>
            <a:xfrm>
              <a:off x="2700699" y="4577629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9" idx="6"/>
              <a:endCxn id="211" idx="3"/>
            </p:cNvCxnSpPr>
            <p:nvPr/>
          </p:nvCxnSpPr>
          <p:spPr>
            <a:xfrm flipV="1">
              <a:off x="4159965" y="4194942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210" idx="6"/>
              <a:endCxn id="211" idx="1"/>
            </p:cNvCxnSpPr>
            <p:nvPr/>
          </p:nvCxnSpPr>
          <p:spPr>
            <a:xfrm>
              <a:off x="4141839" y="3461241"/>
              <a:ext cx="599809" cy="3952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2172874" y="3866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872671" y="4114698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864313" y="36881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053178" y="3402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081962" y="429434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135516" y="35973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227855" y="4132790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67" name="Скругленная соединительная линия 266"/>
            <p:cNvCxnSpPr>
              <a:stCxn id="210" idx="0"/>
              <a:endCxn id="202" idx="0"/>
            </p:cNvCxnSpPr>
            <p:nvPr/>
          </p:nvCxnSpPr>
          <p:spPr>
            <a:xfrm rot="16200000" flipV="1">
              <a:off x="3198707" y="2501344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Скругленная соединительная линия 267"/>
            <p:cNvCxnSpPr/>
            <p:nvPr/>
          </p:nvCxnSpPr>
          <p:spPr>
            <a:xfrm rot="16200000" flipV="1">
              <a:off x="4279300" y="3136207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Скругленная соединительная линия 268"/>
            <p:cNvCxnSpPr>
              <a:stCxn id="211" idx="4"/>
              <a:endCxn id="209" idx="5"/>
            </p:cNvCxnSpPr>
            <p:nvPr/>
          </p:nvCxnSpPr>
          <p:spPr>
            <a:xfrm rot="5400000">
              <a:off x="4255889" y="4104074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Скругленная соединительная линия 269"/>
            <p:cNvCxnSpPr>
              <a:stCxn id="209" idx="4"/>
              <a:endCxn id="207" idx="4"/>
            </p:cNvCxnSpPr>
            <p:nvPr/>
          </p:nvCxnSpPr>
          <p:spPr>
            <a:xfrm rot="5400000">
              <a:off x="3207770" y="4087322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Скругленная соединительная линия 270"/>
            <p:cNvCxnSpPr>
              <a:stCxn id="207" idx="3"/>
              <a:endCxn id="201" idx="3"/>
            </p:cNvCxnSpPr>
            <p:nvPr/>
          </p:nvCxnSpPr>
          <p:spPr>
            <a:xfrm rot="5400000" flipH="1">
              <a:off x="1588991" y="4014236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Скругленная соединительная линия 271"/>
            <p:cNvCxnSpPr>
              <a:stCxn id="202" idx="1"/>
              <a:endCxn id="201" idx="1"/>
            </p:cNvCxnSpPr>
            <p:nvPr/>
          </p:nvCxnSpPr>
          <p:spPr>
            <a:xfrm rot="16200000" flipH="1" flipV="1">
              <a:off x="1553407" y="3117583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/>
            <p:cNvCxnSpPr>
              <a:endCxn id="202" idx="5"/>
            </p:cNvCxnSpPr>
            <p:nvPr/>
          </p:nvCxnSpPr>
          <p:spPr>
            <a:xfrm flipV="1">
              <a:off x="2627416" y="3630470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/>
            <p:cNvCxnSpPr>
              <a:stCxn id="210" idx="3"/>
              <a:endCxn id="209" idx="1"/>
            </p:cNvCxnSpPr>
            <p:nvPr/>
          </p:nvCxnSpPr>
          <p:spPr>
            <a:xfrm>
              <a:off x="3762754" y="3630469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 стрелкой 274"/>
            <p:cNvCxnSpPr/>
            <p:nvPr/>
          </p:nvCxnSpPr>
          <p:spPr>
            <a:xfrm flipH="1" flipV="1">
              <a:off x="3936667" y="3700567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3504481" y="384735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456948" y="29949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961742" y="269930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532917" y="29583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586128" y="384716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904084" y="383669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053177" y="501501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678944" y="459745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456948" y="46892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861386" y="1260507"/>
            <a:ext cx="5069946" cy="3847518"/>
            <a:chOff x="5808632" y="2693653"/>
            <a:chExt cx="5069946" cy="3847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Объект 361"/>
                <p:cNvSpPr txBox="1"/>
                <p:nvPr/>
              </p:nvSpPr>
              <p:spPr bwMode="auto">
                <a:xfrm>
                  <a:off x="7310066" y="5868071"/>
                  <a:ext cx="2997200" cy="673100"/>
                </a:xfrm>
                <a:prstGeom prst="rect">
                  <a:avLst/>
                </a:prstGeom>
                <a:noFill/>
              </p:spPr>
              <p:txBody>
                <a:bodyPr>
                  <a:normAutofit lnSpcReduction="10000"/>
                </a:bodyPr>
                <a:lstStyle/>
                <a:p>
                  <a14:m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</m:oMath>
                  </a14:m>
                  <a:r>
                    <a:rPr lang="en-US" dirty="0">
                      <a:solidFill>
                        <a:srgbClr val="000000"/>
                      </a:solidFill>
                    </a:rPr>
                    <a:t>=0+2=2</a:t>
                  </a:r>
                  <a:br>
                    <a:rPr lang="ru-BY" dirty="0">
                      <a:solidFill>
                        <a:srgbClr val="000000"/>
                      </a:solidFill>
                    </a:rPr>
                  </a:br>
                  <a:endParaRPr lang="ru-BY" dirty="0"/>
                </a:p>
              </p:txBody>
            </p:sp>
          </mc:Choice>
          <mc:Fallback xmlns="">
            <p:sp>
              <p:nvSpPr>
                <p:cNvPr id="362" name="Объект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0066" y="5868071"/>
                  <a:ext cx="2997200" cy="673100"/>
                </a:xfrm>
                <a:prstGeom prst="rect">
                  <a:avLst/>
                </a:prstGeom>
                <a:blipFill>
                  <a:blip r:embed="rId4"/>
                  <a:stretch>
                    <a:fillRect t="-545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Стрелка вправо 8"/>
            <p:cNvSpPr/>
            <p:nvPr/>
          </p:nvSpPr>
          <p:spPr>
            <a:xfrm>
              <a:off x="5808632" y="4104851"/>
              <a:ext cx="883618" cy="22890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85" name="Группа 284"/>
            <p:cNvGrpSpPr/>
            <p:nvPr/>
          </p:nvGrpSpPr>
          <p:grpSpPr>
            <a:xfrm>
              <a:off x="7071781" y="2693653"/>
              <a:ext cx="3806797" cy="2654264"/>
              <a:chOff x="830531" y="1452347"/>
              <a:chExt cx="3806797" cy="2654264"/>
            </a:xfrm>
          </p:grpSpPr>
          <p:sp>
            <p:nvSpPr>
              <p:cNvPr id="286" name="Овал 285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87" name="Овал 286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88" name="Овал 287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89" name="Овал 288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92" name="Прямая со стрелкой 291"/>
              <p:cNvCxnSpPr>
                <a:stCxn id="286" idx="7"/>
                <a:endCxn id="287" idx="3"/>
              </p:cNvCxnSpPr>
              <p:nvPr/>
            </p:nvCxnSpPr>
            <p:spPr>
              <a:xfrm flipV="1">
                <a:off x="1209617" y="2383512"/>
                <a:ext cx="628591" cy="2553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86" idx="5"/>
                <a:endCxn id="288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 стрелкой 293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 стрелкой 294"/>
              <p:cNvCxnSpPr>
                <a:stCxn id="287" idx="6"/>
                <a:endCxn id="290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 стрелкой 295"/>
              <p:cNvCxnSpPr>
                <a:stCxn id="288" idx="6"/>
                <a:endCxn id="289" idx="2"/>
              </p:cNvCxnSpPr>
              <p:nvPr/>
            </p:nvCxnSpPr>
            <p:spPr>
              <a:xfrm>
                <a:off x="2217293" y="3330672"/>
                <a:ext cx="10151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 стрелкой 317"/>
              <p:cNvCxnSpPr>
                <a:stCxn id="289" idx="6"/>
                <a:endCxn id="291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 стрелкой 318"/>
              <p:cNvCxnSpPr>
                <a:stCxn id="290" idx="6"/>
                <a:endCxn id="291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1380907" y="244117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2569772" y="21554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2598556" y="30473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  <a:endParaRPr lang="ru-RU" sz="1600" dirty="0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8</a:t>
                </a:r>
                <a:endParaRPr lang="ru-RU" sz="1600" dirty="0"/>
              </a:p>
            </p:txBody>
          </p:sp>
          <p:cxnSp>
            <p:nvCxnSpPr>
              <p:cNvPr id="372" name="Скругленная соединительная линия 371"/>
              <p:cNvCxnSpPr>
                <a:stCxn id="290" idx="0"/>
                <a:endCxn id="287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Скругленная соединительная линия 372"/>
              <p:cNvCxnSpPr/>
              <p:nvPr/>
            </p:nvCxnSpPr>
            <p:spPr>
              <a:xfrm rot="16200000" flipV="1">
                <a:off x="3795894" y="1889250"/>
                <a:ext cx="494376" cy="821873"/>
              </a:xfrm>
              <a:prstGeom prst="curvedConnector3">
                <a:avLst>
                  <a:gd name="adj1" fmla="val 121095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Скругленная соединительная линия 373"/>
              <p:cNvCxnSpPr>
                <a:stCxn id="291" idx="4"/>
                <a:endCxn id="289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111507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Скругленная соединительная линия 374"/>
              <p:cNvCxnSpPr/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Скругленная соединительная линия 375"/>
              <p:cNvCxnSpPr/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Скругленная соединительная линия 376"/>
              <p:cNvCxnSpPr>
                <a:stCxn id="287" idx="1"/>
                <a:endCxn id="286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 стрелкой 377"/>
              <p:cNvCxnSpPr>
                <a:endCxn id="287" idx="5"/>
              </p:cNvCxnSpPr>
              <p:nvPr/>
            </p:nvCxnSpPr>
            <p:spPr>
              <a:xfrm flipV="1">
                <a:off x="2144010" y="2383513"/>
                <a:ext cx="8242" cy="7423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Прямая со стрелкой 378"/>
              <p:cNvCxnSpPr>
                <a:stCxn id="290" idx="3"/>
                <a:endCxn id="289" idx="1"/>
              </p:cNvCxnSpPr>
              <p:nvPr/>
            </p:nvCxnSpPr>
            <p:spPr>
              <a:xfrm>
                <a:off x="3279348" y="2383512"/>
                <a:ext cx="18125" cy="777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Прямая со стрелкой 379"/>
              <p:cNvCxnSpPr/>
              <p:nvPr/>
            </p:nvCxnSpPr>
            <p:spPr>
              <a:xfrm flipH="1" flipV="1">
                <a:off x="3453261" y="2453610"/>
                <a:ext cx="18125" cy="637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TextBox 380"/>
              <p:cNvSpPr txBox="1"/>
              <p:nvPr/>
            </p:nvSpPr>
            <p:spPr>
              <a:xfrm>
                <a:off x="3021075" y="2600394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73542" y="174796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2478336" y="145234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4049511" y="171138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2102722" y="260021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3420678" y="258974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2569771" y="37680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4195538" y="3350496"/>
                <a:ext cx="288862" cy="3385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73542" y="344233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0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223385" y="27492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-я</a:t>
            </a:r>
            <a:r>
              <a:rPr lang="en-US" dirty="0"/>
              <a:t> </a:t>
            </a:r>
            <a:r>
              <a:rPr lang="ru-RU" dirty="0"/>
              <a:t>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Объект 228"/>
              <p:cNvSpPr txBox="1"/>
              <p:nvPr/>
            </p:nvSpPr>
            <p:spPr bwMode="auto">
              <a:xfrm>
                <a:off x="1930453" y="1461806"/>
                <a:ext cx="1882172" cy="713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9" name="Объект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453" y="1461806"/>
                <a:ext cx="1882172" cy="7138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8" name="Рисунок 13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40" name="Группа 139"/>
          <p:cNvGrpSpPr/>
          <p:nvPr/>
        </p:nvGrpSpPr>
        <p:grpSpPr>
          <a:xfrm>
            <a:off x="4373882" y="353241"/>
            <a:ext cx="3806797" cy="2684617"/>
            <a:chOff x="830531" y="1452347"/>
            <a:chExt cx="3806797" cy="2684617"/>
          </a:xfrm>
        </p:grpSpPr>
        <p:sp>
          <p:nvSpPr>
            <p:cNvPr id="141" name="Овал 14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47" name="Прямая со стрелкой 146"/>
            <p:cNvCxnSpPr>
              <a:stCxn id="141" idx="7"/>
              <a:endCxn id="14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41" idx="5"/>
              <a:endCxn id="14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>
              <a:stCxn id="142" idx="6"/>
              <a:endCxn id="14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 стрелкой 150"/>
            <p:cNvCxnSpPr>
              <a:stCxn id="143" idx="6"/>
              <a:endCxn id="14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 стрелкой 151"/>
            <p:cNvCxnSpPr>
              <a:stCxn id="144" idx="6"/>
              <a:endCxn id="14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 стрелкой 152"/>
            <p:cNvCxnSpPr>
              <a:stCxn id="145" idx="6"/>
              <a:endCxn id="14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161" name="Скругленная соединительная линия 160"/>
            <p:cNvCxnSpPr>
              <a:stCxn id="145" idx="0"/>
              <a:endCxn id="14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46" idx="4"/>
              <a:endCxn id="14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44" idx="4"/>
              <a:endCxn id="14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Скругленная соединительная линия 164"/>
            <p:cNvCxnSpPr>
              <a:stCxn id="143" idx="3"/>
              <a:endCxn id="14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Скругленная соединительная линия 165"/>
            <p:cNvCxnSpPr>
              <a:stCxn id="142" idx="1"/>
              <a:endCxn id="14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/>
            <p:cNvCxnSpPr>
              <a:endCxn id="142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45" idx="3"/>
              <a:endCxn id="14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74738" y="2699304"/>
            <a:ext cx="5057775" cy="3668158"/>
            <a:chOff x="1074738" y="2699304"/>
            <a:chExt cx="5057775" cy="3668158"/>
          </a:xfrm>
        </p:grpSpPr>
        <p:grpSp>
          <p:nvGrpSpPr>
            <p:cNvPr id="364" name="Группа 363"/>
            <p:cNvGrpSpPr/>
            <p:nvPr/>
          </p:nvGrpSpPr>
          <p:grpSpPr>
            <a:xfrm>
              <a:off x="1074738" y="5387687"/>
              <a:ext cx="5057775" cy="979775"/>
              <a:chOff x="574133" y="5313512"/>
              <a:chExt cx="4711688" cy="1067950"/>
            </a:xfrm>
          </p:grpSpPr>
          <p:sp>
            <p:nvSpPr>
              <p:cNvPr id="299" name="Овал 298"/>
              <p:cNvSpPr/>
              <p:nvPr/>
            </p:nvSpPr>
            <p:spPr>
              <a:xfrm>
                <a:off x="1326010" y="5433483"/>
                <a:ext cx="444127" cy="47865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00" name="Овал 299"/>
              <p:cNvSpPr/>
              <p:nvPr/>
            </p:nvSpPr>
            <p:spPr>
              <a:xfrm>
                <a:off x="2178457" y="543348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02" name="Овал 301"/>
              <p:cNvSpPr/>
              <p:nvPr/>
            </p:nvSpPr>
            <p:spPr>
              <a:xfrm>
                <a:off x="2982876" y="544309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03" name="Овал 302"/>
              <p:cNvSpPr/>
              <p:nvPr/>
            </p:nvSpPr>
            <p:spPr>
              <a:xfrm>
                <a:off x="3773146" y="5433483"/>
                <a:ext cx="444127" cy="47865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05" name="Прямая со стрелкой 304"/>
              <p:cNvCxnSpPr>
                <a:stCxn id="299" idx="6"/>
                <a:endCxn id="300" idx="2"/>
              </p:cNvCxnSpPr>
              <p:nvPr/>
            </p:nvCxnSpPr>
            <p:spPr>
              <a:xfrm>
                <a:off x="1770137" y="5672809"/>
                <a:ext cx="408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 стрелкой 306"/>
              <p:cNvCxnSpPr>
                <a:stCxn id="300" idx="6"/>
                <a:endCxn id="302" idx="2"/>
              </p:cNvCxnSpPr>
              <p:nvPr/>
            </p:nvCxnSpPr>
            <p:spPr>
              <a:xfrm>
                <a:off x="2622584" y="5672809"/>
                <a:ext cx="360292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 стрелкой 309"/>
              <p:cNvCxnSpPr>
                <a:stCxn id="302" idx="6"/>
                <a:endCxn id="303" idx="2"/>
              </p:cNvCxnSpPr>
              <p:nvPr/>
            </p:nvCxnSpPr>
            <p:spPr>
              <a:xfrm flipV="1">
                <a:off x="3427003" y="5672809"/>
                <a:ext cx="346143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TextBox 311"/>
              <p:cNvSpPr txBox="1"/>
              <p:nvPr/>
            </p:nvSpPr>
            <p:spPr>
              <a:xfrm>
                <a:off x="1833970" y="531351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2663777" y="5340683"/>
                <a:ext cx="269096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386487" y="532604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8</a:t>
                </a:r>
                <a:endParaRPr lang="ru-RU" sz="1600" dirty="0"/>
              </a:p>
            </p:txBody>
          </p:sp>
          <p:sp>
            <p:nvSpPr>
              <p:cNvPr id="316" name="Объект 315"/>
              <p:cNvSpPr txBox="1"/>
              <p:nvPr/>
            </p:nvSpPr>
            <p:spPr bwMode="auto">
              <a:xfrm>
                <a:off x="574133" y="6000781"/>
                <a:ext cx="4711688" cy="380681"/>
              </a:xfrm>
              <a:prstGeom prst="rect">
                <a:avLst/>
              </a:prstGeom>
              <a:noFill/>
            </p:spPr>
            <p:txBody>
              <a:bodyPr>
                <a:normAutofit fontScale="92500" lnSpcReduction="10000"/>
              </a:bodyPr>
              <a:lstStyle/>
              <a:p>
                <a:endParaRPr lang="ru-BY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796964" y="544309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P:</a:t>
                </a:r>
                <a:endParaRPr lang="ru-RU" dirty="0"/>
              </a:p>
            </p:txBody>
          </p:sp>
        </p:grpSp>
        <p:sp>
          <p:nvSpPr>
            <p:cNvPr id="201" name="Овал 200"/>
            <p:cNvSpPr/>
            <p:nvPr/>
          </p:nvSpPr>
          <p:spPr>
            <a:xfrm>
              <a:off x="1313937" y="3815693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2256572" y="3221915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2256572" y="4338303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3715838" y="4338303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10" name="Овал 209"/>
            <p:cNvSpPr/>
            <p:nvPr/>
          </p:nvSpPr>
          <p:spPr>
            <a:xfrm>
              <a:off x="3697713" y="3221915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11" name="Овал 210"/>
            <p:cNvSpPr/>
            <p:nvPr/>
          </p:nvSpPr>
          <p:spPr>
            <a:xfrm>
              <a:off x="4676607" y="3786388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2" name="Прямая со стрелкой 211"/>
            <p:cNvCxnSpPr>
              <a:stCxn id="201" idx="7"/>
              <a:endCxn id="202" idx="3"/>
            </p:cNvCxnSpPr>
            <p:nvPr/>
          </p:nvCxnSpPr>
          <p:spPr>
            <a:xfrm flipV="1">
              <a:off x="1693023" y="3630469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stCxn id="201" idx="5"/>
              <a:endCxn id="207" idx="2"/>
            </p:cNvCxnSpPr>
            <p:nvPr/>
          </p:nvCxnSpPr>
          <p:spPr>
            <a:xfrm>
              <a:off x="1693023" y="4224247"/>
              <a:ext cx="563549" cy="3533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/>
            <p:nvPr/>
          </p:nvCxnSpPr>
          <p:spPr>
            <a:xfrm>
              <a:off x="2464929" y="3718025"/>
              <a:ext cx="0" cy="637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2" idx="6"/>
              <a:endCxn id="210" idx="2"/>
            </p:cNvCxnSpPr>
            <p:nvPr/>
          </p:nvCxnSpPr>
          <p:spPr>
            <a:xfrm>
              <a:off x="2700699" y="3461241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stCxn id="207" idx="6"/>
              <a:endCxn id="209" idx="2"/>
            </p:cNvCxnSpPr>
            <p:nvPr/>
          </p:nvCxnSpPr>
          <p:spPr>
            <a:xfrm>
              <a:off x="2700699" y="4577629"/>
              <a:ext cx="10151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9" idx="6"/>
              <a:endCxn id="211" idx="3"/>
            </p:cNvCxnSpPr>
            <p:nvPr/>
          </p:nvCxnSpPr>
          <p:spPr>
            <a:xfrm flipV="1">
              <a:off x="4159965" y="4194942"/>
              <a:ext cx="581684" cy="3826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210" idx="6"/>
              <a:endCxn id="211" idx="1"/>
            </p:cNvCxnSpPr>
            <p:nvPr/>
          </p:nvCxnSpPr>
          <p:spPr>
            <a:xfrm>
              <a:off x="4141839" y="3461241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2172874" y="3866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872671" y="4114698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864313" y="36881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053178" y="3402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081962" y="429434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135516" y="35973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227855" y="4132790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67" name="Скругленная соединительная линия 266"/>
            <p:cNvCxnSpPr>
              <a:stCxn id="210" idx="0"/>
              <a:endCxn id="202" idx="0"/>
            </p:cNvCxnSpPr>
            <p:nvPr/>
          </p:nvCxnSpPr>
          <p:spPr>
            <a:xfrm rot="16200000" flipV="1">
              <a:off x="3198707" y="2501344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Скругленная соединительная линия 267"/>
            <p:cNvCxnSpPr/>
            <p:nvPr/>
          </p:nvCxnSpPr>
          <p:spPr>
            <a:xfrm rot="16200000" flipV="1">
              <a:off x="4279300" y="3136207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Скругленная соединительная линия 268"/>
            <p:cNvCxnSpPr>
              <a:stCxn id="211" idx="4"/>
              <a:endCxn id="209" idx="5"/>
            </p:cNvCxnSpPr>
            <p:nvPr/>
          </p:nvCxnSpPr>
          <p:spPr>
            <a:xfrm rot="5400000">
              <a:off x="4255889" y="4104074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Скругленная соединительная линия 269"/>
            <p:cNvCxnSpPr>
              <a:stCxn id="209" idx="4"/>
              <a:endCxn id="207" idx="4"/>
            </p:cNvCxnSpPr>
            <p:nvPr/>
          </p:nvCxnSpPr>
          <p:spPr>
            <a:xfrm rot="5400000">
              <a:off x="3207770" y="4087322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Скругленная соединительная линия 270"/>
            <p:cNvCxnSpPr>
              <a:stCxn id="207" idx="3"/>
              <a:endCxn id="201" idx="3"/>
            </p:cNvCxnSpPr>
            <p:nvPr/>
          </p:nvCxnSpPr>
          <p:spPr>
            <a:xfrm rot="5400000" flipH="1">
              <a:off x="1588991" y="4014236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Скругленная соединительная линия 271"/>
            <p:cNvCxnSpPr>
              <a:stCxn id="202" idx="1"/>
              <a:endCxn id="201" idx="1"/>
            </p:cNvCxnSpPr>
            <p:nvPr/>
          </p:nvCxnSpPr>
          <p:spPr>
            <a:xfrm rot="16200000" flipH="1" flipV="1">
              <a:off x="1553407" y="3117583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/>
            <p:cNvCxnSpPr>
              <a:endCxn id="202" idx="5"/>
            </p:cNvCxnSpPr>
            <p:nvPr/>
          </p:nvCxnSpPr>
          <p:spPr>
            <a:xfrm flipV="1">
              <a:off x="2627416" y="3630470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/>
            <p:cNvCxnSpPr>
              <a:stCxn id="210" idx="3"/>
              <a:endCxn id="209" idx="1"/>
            </p:cNvCxnSpPr>
            <p:nvPr/>
          </p:nvCxnSpPr>
          <p:spPr>
            <a:xfrm>
              <a:off x="3762754" y="3630469"/>
              <a:ext cx="18125" cy="777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 стрелкой 274"/>
            <p:cNvCxnSpPr/>
            <p:nvPr/>
          </p:nvCxnSpPr>
          <p:spPr>
            <a:xfrm flipH="1" flipV="1">
              <a:off x="3936667" y="3700567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3504481" y="384735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456948" y="29949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961742" y="269930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532917" y="29583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586128" y="384716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904084" y="383669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053177" y="501501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678944" y="459745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456948" y="46892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808632" y="2693653"/>
            <a:ext cx="5069946" cy="3646129"/>
            <a:chOff x="5808632" y="2693653"/>
            <a:chExt cx="5069946" cy="36461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Объект 361"/>
                <p:cNvSpPr txBox="1"/>
                <p:nvPr/>
              </p:nvSpPr>
              <p:spPr bwMode="auto">
                <a:xfrm>
                  <a:off x="7310066" y="5868071"/>
                  <a:ext cx="2997200" cy="47171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</m:oMath>
                  </a14:m>
                  <a:r>
                    <a:rPr lang="ru-RU" dirty="0">
                      <a:solidFill>
                        <a:srgbClr val="000000"/>
                      </a:solidFill>
                    </a:rPr>
                    <a:t>=2+5=7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362" name="Объект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0066" y="5868071"/>
                  <a:ext cx="2997200" cy="471711"/>
                </a:xfrm>
                <a:prstGeom prst="rect">
                  <a:avLst/>
                </a:prstGeom>
                <a:blipFill>
                  <a:blip r:embed="rId4"/>
                  <a:stretch>
                    <a:fillRect t="-1299" b="-519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Стрелка вправо 8"/>
            <p:cNvSpPr/>
            <p:nvPr/>
          </p:nvSpPr>
          <p:spPr>
            <a:xfrm>
              <a:off x="5808632" y="4104851"/>
              <a:ext cx="883618" cy="22890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85" name="Группа 284"/>
            <p:cNvGrpSpPr/>
            <p:nvPr/>
          </p:nvGrpSpPr>
          <p:grpSpPr>
            <a:xfrm>
              <a:off x="7071781" y="2693653"/>
              <a:ext cx="3806797" cy="2654264"/>
              <a:chOff x="830531" y="1452347"/>
              <a:chExt cx="3806797" cy="2654264"/>
            </a:xfrm>
          </p:grpSpPr>
          <p:sp>
            <p:nvSpPr>
              <p:cNvPr id="286" name="Овал 285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87" name="Овал 286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88" name="Овал 287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89" name="Овал 288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92" name="Прямая со стрелкой 291"/>
              <p:cNvCxnSpPr>
                <a:stCxn id="286" idx="7"/>
                <a:endCxn id="287" idx="3"/>
              </p:cNvCxnSpPr>
              <p:nvPr/>
            </p:nvCxnSpPr>
            <p:spPr>
              <a:xfrm flipV="1">
                <a:off x="1209617" y="2383512"/>
                <a:ext cx="628591" cy="2553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86" idx="5"/>
                <a:endCxn id="288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 стрелкой 293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 стрелкой 294"/>
              <p:cNvCxnSpPr>
                <a:stCxn id="287" idx="6"/>
                <a:endCxn id="290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 стрелкой 295"/>
              <p:cNvCxnSpPr>
                <a:stCxn id="288" idx="6"/>
                <a:endCxn id="289" idx="2"/>
              </p:cNvCxnSpPr>
              <p:nvPr/>
            </p:nvCxnSpPr>
            <p:spPr>
              <a:xfrm>
                <a:off x="2217293" y="3330672"/>
                <a:ext cx="10151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 стрелкой 317"/>
              <p:cNvCxnSpPr>
                <a:stCxn id="289" idx="6"/>
                <a:endCxn id="291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 стрелкой 318"/>
              <p:cNvCxnSpPr>
                <a:stCxn id="290" idx="6"/>
                <a:endCxn id="291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1380907" y="244117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2569772" y="21554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2598556" y="30473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10</a:t>
                </a: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cxnSp>
            <p:nvCxnSpPr>
              <p:cNvPr id="372" name="Скругленная соединительная линия 371"/>
              <p:cNvCxnSpPr>
                <a:stCxn id="290" idx="0"/>
                <a:endCxn id="287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Скругленная соединительная линия 372"/>
              <p:cNvCxnSpPr/>
              <p:nvPr/>
            </p:nvCxnSpPr>
            <p:spPr>
              <a:xfrm rot="16200000" flipV="1">
                <a:off x="3795894" y="1889250"/>
                <a:ext cx="494376" cy="821873"/>
              </a:xfrm>
              <a:prstGeom prst="curvedConnector3">
                <a:avLst>
                  <a:gd name="adj1" fmla="val 121095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Скругленная соединительная линия 373"/>
              <p:cNvCxnSpPr>
                <a:stCxn id="291" idx="4"/>
                <a:endCxn id="289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111507"/>
                </a:avLst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Скругленная соединительная линия 374"/>
              <p:cNvCxnSpPr/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Скругленная соединительная линия 375"/>
              <p:cNvCxnSpPr/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Скругленная соединительная линия 376"/>
              <p:cNvCxnSpPr>
                <a:stCxn id="287" idx="1"/>
                <a:endCxn id="286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 стрелкой 377"/>
              <p:cNvCxnSpPr>
                <a:endCxn id="287" idx="5"/>
              </p:cNvCxnSpPr>
              <p:nvPr/>
            </p:nvCxnSpPr>
            <p:spPr>
              <a:xfrm flipV="1">
                <a:off x="2144010" y="2383513"/>
                <a:ext cx="8242" cy="7423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Прямая со стрелкой 378"/>
              <p:cNvCxnSpPr>
                <a:stCxn id="290" idx="3"/>
                <a:endCxn id="289" idx="1"/>
              </p:cNvCxnSpPr>
              <p:nvPr/>
            </p:nvCxnSpPr>
            <p:spPr>
              <a:xfrm>
                <a:off x="3279348" y="2383512"/>
                <a:ext cx="18125" cy="777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Прямая со стрелкой 379"/>
              <p:cNvCxnSpPr/>
              <p:nvPr/>
            </p:nvCxnSpPr>
            <p:spPr>
              <a:xfrm flipH="1" flipV="1">
                <a:off x="3453261" y="2453610"/>
                <a:ext cx="18125" cy="637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TextBox 380"/>
              <p:cNvSpPr txBox="1"/>
              <p:nvPr/>
            </p:nvSpPr>
            <p:spPr>
              <a:xfrm>
                <a:off x="3021075" y="2600394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73542" y="174796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2478336" y="145234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4049511" y="171138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2102722" y="260021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3420678" y="258974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2569771" y="37680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4195538" y="3350496"/>
                <a:ext cx="288862" cy="3385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73542" y="344233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Объект 315">
                <a:extLst>
                  <a:ext uri="{FF2B5EF4-FFF2-40B4-BE49-F238E27FC236}">
                    <a16:creationId xmlns:a16="http://schemas.microsoft.com/office/drawing/2014/main" id="{2483A185-2881-4BF6-9533-61AA271B72F4}"/>
                  </a:ext>
                </a:extLst>
              </p:cNvPr>
              <p:cNvSpPr txBox="1"/>
              <p:nvPr/>
            </p:nvSpPr>
            <p:spPr bwMode="auto">
              <a:xfrm>
                <a:off x="1199779" y="6011525"/>
                <a:ext cx="5057775" cy="3492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BY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=min {c′(1,</a:t>
                </a:r>
                <a:r>
                  <a:rPr lang="ru-RU" dirty="0"/>
                  <a:t>3</a:t>
                </a:r>
                <a:r>
                  <a:rPr lang="en-US" dirty="0"/>
                  <a:t>), c′(</a:t>
                </a:r>
                <a:r>
                  <a:rPr lang="ru-RU" dirty="0"/>
                  <a:t>3</a:t>
                </a:r>
                <a:r>
                  <a:rPr lang="en-US" dirty="0"/>
                  <a:t>,</a:t>
                </a:r>
                <a:r>
                  <a:rPr lang="ru-RU" dirty="0"/>
                  <a:t>4</a:t>
                </a:r>
                <a:r>
                  <a:rPr lang="en-US" dirty="0"/>
                  <a:t>), c′(</a:t>
                </a:r>
                <a:r>
                  <a:rPr lang="ru-RU" dirty="0"/>
                  <a:t>4</a:t>
                </a:r>
                <a:r>
                  <a:rPr lang="en-US" dirty="0"/>
                  <a:t>,6)}= min { </a:t>
                </a:r>
                <a:r>
                  <a:rPr lang="ru-RU" dirty="0"/>
                  <a:t>7</a:t>
                </a:r>
                <a:r>
                  <a:rPr lang="en-US" dirty="0"/>
                  <a:t>, </a:t>
                </a:r>
                <a:r>
                  <a:rPr lang="ru-RU" dirty="0"/>
                  <a:t>5</a:t>
                </a:r>
                <a:r>
                  <a:rPr lang="en-US" dirty="0"/>
                  <a:t>, </a:t>
                </a:r>
                <a:r>
                  <a:rPr lang="ru-RU" dirty="0"/>
                  <a:t>8</a:t>
                </a:r>
                <a:r>
                  <a:rPr lang="en-US" dirty="0"/>
                  <a:t>}=</a:t>
                </a:r>
                <a:r>
                  <a:rPr lang="ru-RU" dirty="0"/>
                  <a:t>5</a:t>
                </a:r>
                <a:endParaRPr lang="ru-BY" dirty="0"/>
              </a:p>
            </p:txBody>
          </p:sp>
        </mc:Choice>
        <mc:Fallback xmlns="">
          <p:sp>
            <p:nvSpPr>
              <p:cNvPr id="168" name="Объект 315">
                <a:extLst>
                  <a:ext uri="{FF2B5EF4-FFF2-40B4-BE49-F238E27FC236}">
                    <a16:creationId xmlns:a16="http://schemas.microsoft.com/office/drawing/2014/main" id="{2483A185-2881-4BF6-9533-61AA271B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779" y="6011525"/>
                <a:ext cx="5057775" cy="349250"/>
              </a:xfrm>
              <a:prstGeom prst="rect">
                <a:avLst/>
              </a:prstGeom>
              <a:blipFill>
                <a:blip r:embed="rId5"/>
                <a:stretch>
                  <a:fillRect t="-1754" b="-140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265336" y="355469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3-я</a:t>
            </a:r>
            <a:r>
              <a:rPr lang="en-US" dirty="0"/>
              <a:t> </a:t>
            </a:r>
            <a:r>
              <a:rPr lang="ru-RU" dirty="0"/>
              <a:t>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Объект 228"/>
              <p:cNvSpPr txBox="1"/>
              <p:nvPr/>
            </p:nvSpPr>
            <p:spPr bwMode="auto">
              <a:xfrm>
                <a:off x="2106715" y="973413"/>
                <a:ext cx="1819589" cy="7267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9" name="Объект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715" y="973413"/>
                <a:ext cx="1819589" cy="726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" name="Группа 178"/>
          <p:cNvGrpSpPr/>
          <p:nvPr/>
        </p:nvGrpSpPr>
        <p:grpSpPr>
          <a:xfrm>
            <a:off x="7153324" y="2486887"/>
            <a:ext cx="3765176" cy="1576025"/>
            <a:chOff x="1326777" y="466852"/>
            <a:chExt cx="3765176" cy="1576025"/>
          </a:xfrm>
        </p:grpSpPr>
        <p:sp>
          <p:nvSpPr>
            <p:cNvPr id="197" name="Овал 196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0" name="Прямая со стрелкой 209"/>
            <p:cNvCxnSpPr>
              <a:stCxn id="197" idx="7"/>
              <a:endCxn id="199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/>
            <p:cNvCxnSpPr>
              <a:stCxn id="197" idx="5"/>
              <a:endCxn id="20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/>
            <p:cNvCxnSpPr>
              <a:stCxn id="199" idx="4"/>
              <a:endCxn id="20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stCxn id="199" idx="6"/>
              <a:endCxn id="207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>
              <a:stCxn id="201" idx="6"/>
              <a:endCxn id="20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7" idx="4"/>
              <a:endCxn id="20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stCxn id="202" idx="6"/>
              <a:endCxn id="209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7" idx="6"/>
              <a:endCxn id="209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b="1" dirty="0">
                  <a:solidFill>
                    <a:srgbClr val="FF0000"/>
                  </a:solidFill>
                </a:rPr>
                <a:t>,0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5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993217" y="164276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000" b="1" dirty="0">
                  <a:solidFill>
                    <a:srgbClr val="FF0000"/>
                  </a:solidFill>
                </a:rPr>
                <a:t>5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FF0000"/>
                  </a:solidFill>
                </a:rPr>
                <a:t>,5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Стрелка вправо 4"/>
          <p:cNvSpPr/>
          <p:nvPr/>
        </p:nvSpPr>
        <p:spPr>
          <a:xfrm>
            <a:off x="5602431" y="3026535"/>
            <a:ext cx="999474" cy="2709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77402" y="4462929"/>
            <a:ext cx="11387166" cy="923330"/>
            <a:chOff x="335382" y="4680994"/>
            <a:chExt cx="1138716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35382" y="4680994"/>
              <a:ext cx="11387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Если для текущего потока </a:t>
              </a:r>
              <a:r>
                <a:rPr lang="en-US" i="1" dirty="0"/>
                <a:t>f</a:t>
              </a:r>
              <a:r>
                <a:rPr lang="en-US" dirty="0"/>
                <a:t> </a:t>
              </a:r>
              <a:r>
                <a:rPr lang="ru-RU" dirty="0"/>
                <a:t>в сети остаточных пропускных способностей </a:t>
              </a:r>
              <a:r>
                <a:rPr lang="en-US" i="1" dirty="0" err="1"/>
                <a:t>D</a:t>
              </a:r>
              <a:r>
                <a:rPr lang="en-US" baseline="-25000" dirty="0" err="1"/>
                <a:t>f</a:t>
              </a:r>
              <a:r>
                <a:rPr lang="en-US" baseline="-25000" dirty="0"/>
                <a:t> </a:t>
              </a:r>
              <a:r>
                <a:rPr lang="ru-RU" baseline="-25000" dirty="0"/>
                <a:t> </a:t>
              </a:r>
              <a:r>
                <a:rPr lang="ru-RU" dirty="0"/>
                <a:t>не существует увеличивающего (</a:t>
              </a:r>
              <a:r>
                <a:rPr lang="en-US" dirty="0" err="1"/>
                <a:t>s,t</a:t>
              </a:r>
              <a:r>
                <a:rPr lang="en-US" dirty="0"/>
                <a:t>)-</a:t>
              </a:r>
              <a:r>
                <a:rPr lang="ru-RU" dirty="0"/>
                <a:t>пути, то величина потока </a:t>
              </a:r>
              <a:r>
                <a:rPr lang="en-US" i="1" dirty="0"/>
                <a:t>f</a:t>
              </a:r>
              <a:r>
                <a:rPr lang="en-US" dirty="0"/>
                <a:t> </a:t>
              </a:r>
              <a:r>
                <a:rPr lang="ru-RU" dirty="0"/>
                <a:t>равна пропускной способности разреза </a:t>
              </a:r>
              <a:r>
                <a:rPr lang="en-US" dirty="0"/>
                <a:t>                       </a:t>
              </a:r>
              <a:r>
                <a:rPr lang="ru-RU" dirty="0"/>
                <a:t>(</a:t>
              </a:r>
              <a:r>
                <a:rPr lang="ru-RU" u="sng" dirty="0"/>
                <a:t>в множество </a:t>
              </a:r>
              <a:r>
                <a:rPr lang="ru-RU" i="1" u="sng" dirty="0"/>
                <a:t>Х</a:t>
              </a:r>
              <a:r>
                <a:rPr lang="en-US" u="sng" dirty="0"/>
                <a:t> </a:t>
              </a:r>
              <a:r>
                <a:rPr lang="ru-RU" u="sng" dirty="0"/>
                <a:t>берём вершину </a:t>
              </a:r>
              <a:r>
                <a:rPr lang="en-US" i="1" u="sng" dirty="0"/>
                <a:t>s</a:t>
              </a:r>
              <a:r>
                <a:rPr lang="ru-RU" u="sng" dirty="0"/>
                <a:t> и те вершины, до которых удалось дойти из вершины </a:t>
              </a:r>
              <a:r>
                <a:rPr lang="en-US" i="1" u="sng" dirty="0"/>
                <a:t>s </a:t>
              </a:r>
              <a:r>
                <a:rPr lang="ru-RU" u="sng" dirty="0"/>
                <a:t>на последней итерации метода Форда-</a:t>
              </a:r>
              <a:r>
                <a:rPr lang="ru-RU" u="sng" dirty="0" err="1"/>
                <a:t>Фалкерсона</a:t>
              </a:r>
              <a:r>
                <a:rPr lang="ru-RU" u="sng" dirty="0"/>
                <a:t> </a:t>
              </a:r>
              <a:r>
                <a:rPr lang="ru-RU" dirty="0"/>
                <a:t>).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Объект 267"/>
                <p:cNvSpPr txBox="1"/>
                <p:nvPr/>
              </p:nvSpPr>
              <p:spPr bwMode="auto">
                <a:xfrm>
                  <a:off x="7018508" y="4991513"/>
                  <a:ext cx="929357" cy="360809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pos m:val="top"/>
                                <m:ctrlPr>
                                  <a:rPr lang="ru-BY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BY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</m:d>
                      </m:oMath>
                    </m:oMathPara>
                  </a14:m>
                  <a:endParaRPr lang="ru-BY"/>
                </a:p>
              </p:txBody>
            </p:sp>
          </mc:Choice>
          <mc:Fallback xmlns="">
            <p:sp>
              <p:nvSpPr>
                <p:cNvPr id="268" name="Объект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8508" y="4991513"/>
                  <a:ext cx="929357" cy="3608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9" name="TextBox 268"/>
          <p:cNvSpPr txBox="1"/>
          <p:nvPr/>
        </p:nvSpPr>
        <p:spPr>
          <a:xfrm>
            <a:off x="355090" y="5778080"/>
            <a:ext cx="547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См. доказательство: «Сборник задач по теории алгоритмов : учеб.-метод. пособие» / В. М. Котов [и др.]. – Минск : БГУ, 2017. С. 26-30.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090" y="5375925"/>
            <a:ext cx="667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теореме Форда-</a:t>
            </a:r>
            <a:r>
              <a:rPr lang="ru-RU" dirty="0" err="1"/>
              <a:t>Фалкерсона</a:t>
            </a:r>
            <a:r>
              <a:rPr lang="ru-RU" dirty="0"/>
              <a:t> текущий поток </a:t>
            </a:r>
            <a:r>
              <a:rPr lang="en-US" dirty="0"/>
              <a:t>f  </a:t>
            </a:r>
            <a:r>
              <a:rPr lang="ru-RU" dirty="0"/>
              <a:t>- максимальный.</a:t>
            </a:r>
          </a:p>
        </p:txBody>
      </p:sp>
      <p:grpSp>
        <p:nvGrpSpPr>
          <p:cNvPr id="112" name="Группа 111"/>
          <p:cNvGrpSpPr/>
          <p:nvPr/>
        </p:nvGrpSpPr>
        <p:grpSpPr>
          <a:xfrm>
            <a:off x="4331745" y="137160"/>
            <a:ext cx="3806797" cy="2454868"/>
            <a:chOff x="830531" y="1452347"/>
            <a:chExt cx="3806797" cy="2654264"/>
          </a:xfrm>
        </p:grpSpPr>
        <p:sp>
          <p:nvSpPr>
            <p:cNvPr id="113" name="Овал 112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20" name="Прямая со стрелкой 119"/>
            <p:cNvCxnSpPr>
              <a:stCxn id="113" idx="7"/>
              <a:endCxn id="11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>
              <a:stCxn id="113" idx="5"/>
              <a:endCxn id="11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>
              <a:stCxn id="114" idx="6"/>
              <a:endCxn id="118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>
              <a:off x="2248749" y="3386689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>
              <a:stCxn id="117" idx="6"/>
              <a:endCxn id="119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>
              <a:stCxn id="118" idx="6"/>
              <a:endCxn id="119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134" name="Скругленная соединительная линия 133"/>
            <p:cNvCxnSpPr>
              <a:stCxn id="118" idx="0"/>
              <a:endCxn id="11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Скругленная соединительная линия 13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Скругленная соединительная линия 135"/>
            <p:cNvCxnSpPr>
              <a:stCxn id="119" idx="4"/>
              <a:endCxn id="117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Скругленная соединительная линия 136"/>
            <p:cNvCxnSpPr/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Скругленная соединительная линия 167"/>
            <p:cNvCxnSpPr/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Скругленная соединительная линия 173"/>
            <p:cNvCxnSpPr>
              <a:stCxn id="114" idx="1"/>
              <a:endCxn id="113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/>
            <p:cNvCxnSpPr>
              <a:endCxn id="114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/>
            <p:cNvCxnSpPr>
              <a:stCxn id="118" idx="3"/>
              <a:endCxn id="117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Группа 192"/>
          <p:cNvGrpSpPr/>
          <p:nvPr/>
        </p:nvGrpSpPr>
        <p:grpSpPr>
          <a:xfrm>
            <a:off x="542469" y="1822237"/>
            <a:ext cx="3806797" cy="2654264"/>
            <a:chOff x="830531" y="1452347"/>
            <a:chExt cx="3806797" cy="2654264"/>
          </a:xfrm>
        </p:grpSpPr>
        <p:sp>
          <p:nvSpPr>
            <p:cNvPr id="194" name="Овал 193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5" name="Овал 194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3" name="Овал 20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04" name="Прямая со стрелкой 203"/>
            <p:cNvCxnSpPr>
              <a:stCxn id="194" idx="7"/>
              <a:endCxn id="195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94" idx="5"/>
              <a:endCxn id="19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/>
            <p:cNvCxnSpPr>
              <a:stCxn id="195" idx="6"/>
              <a:endCxn id="200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Прямая со стрелкой 215"/>
            <p:cNvCxnSpPr/>
            <p:nvPr/>
          </p:nvCxnSpPr>
          <p:spPr>
            <a:xfrm>
              <a:off x="2248749" y="3386689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/>
            <p:cNvCxnSpPr>
              <a:stCxn id="198" idx="6"/>
              <a:endCxn id="20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 стрелкой 217"/>
            <p:cNvCxnSpPr>
              <a:stCxn id="200" idx="6"/>
              <a:endCxn id="20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226" name="Скругленная соединительная линия 225"/>
            <p:cNvCxnSpPr>
              <a:stCxn id="200" idx="0"/>
              <a:endCxn id="195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Скругленная соединительная линия 226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Скругленная соединительная линия 227"/>
            <p:cNvCxnSpPr>
              <a:stCxn id="203" idx="4"/>
              <a:endCxn id="198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Скругленная соединительная линия 269"/>
            <p:cNvCxnSpPr/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Скругленная соединительная линия 270"/>
            <p:cNvCxnSpPr>
              <a:stCxn id="195" idx="1"/>
              <a:endCxn id="194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 стрелкой 271"/>
            <p:cNvCxnSpPr>
              <a:endCxn id="195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/>
            <p:cNvCxnSpPr>
              <a:stCxn id="200" idx="3"/>
              <a:endCxn id="198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208807" y="853314"/>
            <a:ext cx="4773119" cy="1855694"/>
            <a:chOff x="1322881" y="4426226"/>
            <a:chExt cx="4773119" cy="1855694"/>
          </a:xfrm>
        </p:grpSpPr>
        <p:sp>
          <p:nvSpPr>
            <p:cNvPr id="127" name="Овал 126"/>
            <p:cNvSpPr/>
            <p:nvPr/>
          </p:nvSpPr>
          <p:spPr>
            <a:xfrm>
              <a:off x="1322881" y="5152367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2773577" y="51523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4224273" y="51523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5656729" y="5152367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1970044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3514141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3514140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4955159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127" idx="6"/>
              <a:endCxn id="128" idx="2"/>
            </p:cNvCxnSpPr>
            <p:nvPr/>
          </p:nvCxnSpPr>
          <p:spPr>
            <a:xfrm>
              <a:off x="1762152" y="5372002"/>
              <a:ext cx="1011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128" idx="6"/>
              <a:endCxn id="134" idx="2"/>
            </p:cNvCxnSpPr>
            <p:nvPr/>
          </p:nvCxnSpPr>
          <p:spPr>
            <a:xfrm>
              <a:off x="3212848" y="5372002"/>
              <a:ext cx="1011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34" idx="6"/>
              <a:endCxn id="136" idx="2"/>
            </p:cNvCxnSpPr>
            <p:nvPr/>
          </p:nvCxnSpPr>
          <p:spPr>
            <a:xfrm>
              <a:off x="4663544" y="5372002"/>
              <a:ext cx="9931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8" idx="5"/>
              <a:endCxn id="164" idx="1"/>
            </p:cNvCxnSpPr>
            <p:nvPr/>
          </p:nvCxnSpPr>
          <p:spPr>
            <a:xfrm>
              <a:off x="3148518" y="5527307"/>
              <a:ext cx="429952" cy="379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164" idx="6"/>
              <a:endCxn id="165" idx="2"/>
            </p:cNvCxnSpPr>
            <p:nvPr/>
          </p:nvCxnSpPr>
          <p:spPr>
            <a:xfrm>
              <a:off x="3953411" y="6062285"/>
              <a:ext cx="10017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5" idx="7"/>
              <a:endCxn id="136" idx="3"/>
            </p:cNvCxnSpPr>
            <p:nvPr/>
          </p:nvCxnSpPr>
          <p:spPr>
            <a:xfrm flipV="1">
              <a:off x="5330100" y="5527307"/>
              <a:ext cx="390959" cy="379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27" idx="0"/>
              <a:endCxn id="140" idx="3"/>
            </p:cNvCxnSpPr>
            <p:nvPr/>
          </p:nvCxnSpPr>
          <p:spPr>
            <a:xfrm flipV="1">
              <a:off x="1542517" y="4801166"/>
              <a:ext cx="491857" cy="351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40" idx="6"/>
              <a:endCxn id="141" idx="2"/>
            </p:cNvCxnSpPr>
            <p:nvPr/>
          </p:nvCxnSpPr>
          <p:spPr>
            <a:xfrm>
              <a:off x="2409315" y="4645861"/>
              <a:ext cx="11048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41" idx="5"/>
              <a:endCxn id="134" idx="1"/>
            </p:cNvCxnSpPr>
            <p:nvPr/>
          </p:nvCxnSpPr>
          <p:spPr>
            <a:xfrm>
              <a:off x="3889082" y="4801166"/>
              <a:ext cx="399521" cy="415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827849" y="486431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73958" y="46109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23303" y="489675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32554" y="50986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279005" y="55040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287785" y="577356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12780" y="511110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64837" y="509949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</p:grpSp>
      <p:grpSp>
        <p:nvGrpSpPr>
          <p:cNvPr id="266" name="Группа 265"/>
          <p:cNvGrpSpPr/>
          <p:nvPr/>
        </p:nvGrpSpPr>
        <p:grpSpPr>
          <a:xfrm>
            <a:off x="6349754" y="613499"/>
            <a:ext cx="4746852" cy="2699776"/>
            <a:chOff x="6349754" y="613499"/>
            <a:chExt cx="4746852" cy="2699776"/>
          </a:xfrm>
        </p:grpSpPr>
        <p:sp>
          <p:nvSpPr>
            <p:cNvPr id="225" name="TextBox 224"/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grpSp>
          <p:nvGrpSpPr>
            <p:cNvPr id="265" name="Группа 264"/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176" name="Группа 175"/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177" name="Овал 176"/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178" name="Овал 177"/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179" name="Овал 178"/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80" name="Овал 179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181" name="Овал 180"/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182" name="Овал 181"/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83" name="Овал 182"/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84" name="Овал 183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185" name="Прямая со стрелкой 184"/>
                <p:cNvCxnSpPr>
                  <a:stCxn id="177" idx="6"/>
                  <a:endCxn id="178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Прямая со стрелкой 185"/>
                <p:cNvCxnSpPr>
                  <a:stCxn id="178" idx="6"/>
                  <a:endCxn id="179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Прямая со стрелкой 186"/>
                <p:cNvCxnSpPr>
                  <a:stCxn id="179" idx="6"/>
                  <a:endCxn id="180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Прямая со стрелкой 187"/>
                <p:cNvCxnSpPr>
                  <a:stCxn id="178" idx="5"/>
                  <a:endCxn id="183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Прямая со стрелкой 188"/>
                <p:cNvCxnSpPr>
                  <a:stCxn id="183" idx="6"/>
                  <a:endCxn id="184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Прямая со стрелкой 189"/>
                <p:cNvCxnSpPr>
                  <a:stCxn id="184" idx="7"/>
                  <a:endCxn id="180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Прямая со стрелкой 190"/>
                <p:cNvCxnSpPr>
                  <a:stCxn id="177" idx="0"/>
                  <a:endCxn id="181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 стрелкой 191"/>
                <p:cNvCxnSpPr>
                  <a:stCxn id="181" idx="6"/>
                  <a:endCxn id="182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 стрелкой 192"/>
                <p:cNvCxnSpPr>
                  <a:stCxn id="182" idx="5"/>
                  <a:endCxn id="179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TextBox 193"/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2158821" y="509860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</p:grpSp>
          <p:cxnSp>
            <p:nvCxnSpPr>
              <p:cNvPr id="37" name="Скругленная соединительная линия 36"/>
              <p:cNvCxnSpPr>
                <a:stCxn id="181" idx="2"/>
                <a:endCxn id="177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Скругленная соединительная линия 47"/>
              <p:cNvCxnSpPr>
                <a:stCxn id="182" idx="1"/>
                <a:endCxn id="181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Скругленная соединительная линия 53"/>
              <p:cNvCxnSpPr>
                <a:stCxn id="178" idx="3"/>
                <a:endCxn id="177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Скругленная соединительная линия 62"/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Скругленная соединительная линия 65"/>
              <p:cNvCxnSpPr>
                <a:stCxn id="184" idx="3"/>
                <a:endCxn id="183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Скругленная соединительная линия 67"/>
              <p:cNvCxnSpPr>
                <a:stCxn id="183" idx="2"/>
                <a:endCxn id="178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Скругленная соединительная линия 69"/>
              <p:cNvCxnSpPr>
                <a:stCxn id="179" idx="0"/>
                <a:endCxn id="182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Скругленная соединительная линия 216"/>
              <p:cNvCxnSpPr>
                <a:stCxn id="180" idx="1"/>
                <a:endCxn id="179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Скругленная соединительная линия 217"/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267" name="Группа 266"/>
          <p:cNvGrpSpPr/>
          <p:nvPr/>
        </p:nvGrpSpPr>
        <p:grpSpPr>
          <a:xfrm>
            <a:off x="646045" y="3333649"/>
            <a:ext cx="4773119" cy="2699776"/>
            <a:chOff x="6323487" y="613499"/>
            <a:chExt cx="4773119" cy="2699776"/>
          </a:xfrm>
        </p:grpSpPr>
        <p:sp>
          <p:nvSpPr>
            <p:cNvPr id="268" name="TextBox 267"/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grpSp>
          <p:nvGrpSpPr>
            <p:cNvPr id="269" name="Группа 268"/>
            <p:cNvGrpSpPr/>
            <p:nvPr/>
          </p:nvGrpSpPr>
          <p:grpSpPr>
            <a:xfrm>
              <a:off x="6323487" y="1037290"/>
              <a:ext cx="4773119" cy="2275985"/>
              <a:chOff x="6323487" y="1037290"/>
              <a:chExt cx="4773119" cy="2275985"/>
            </a:xfrm>
          </p:grpSpPr>
          <p:grpSp>
            <p:nvGrpSpPr>
              <p:cNvPr id="270" name="Группа 269"/>
              <p:cNvGrpSpPr/>
              <p:nvPr/>
            </p:nvGrpSpPr>
            <p:grpSpPr>
              <a:xfrm>
                <a:off x="6323487" y="1037290"/>
                <a:ext cx="4773119" cy="1855694"/>
                <a:chOff x="1322881" y="4426226"/>
                <a:chExt cx="4773119" cy="1855694"/>
              </a:xfrm>
            </p:grpSpPr>
            <p:sp>
              <p:nvSpPr>
                <p:cNvPr id="289" name="Овал 288"/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290" name="Овал 289"/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291" name="Овал 290"/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292" name="Овал 291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293" name="Овал 292"/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294" name="Овал 293"/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295" name="Овал 294"/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296" name="Овал 295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297" name="Прямая со стрелкой 296"/>
                <p:cNvCxnSpPr>
                  <a:stCxn id="289" idx="6"/>
                  <a:endCxn id="290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Прямая со стрелкой 297"/>
                <p:cNvCxnSpPr>
                  <a:stCxn id="290" idx="6"/>
                  <a:endCxn id="291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Прямая со стрелкой 298"/>
                <p:cNvCxnSpPr>
                  <a:stCxn id="291" idx="6"/>
                  <a:endCxn id="292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Прямая со стрелкой 299"/>
                <p:cNvCxnSpPr>
                  <a:stCxn id="290" idx="5"/>
                  <a:endCxn id="295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Прямая со стрелкой 300"/>
                <p:cNvCxnSpPr>
                  <a:stCxn id="295" idx="6"/>
                  <a:endCxn id="296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Прямая со стрелкой 301"/>
                <p:cNvCxnSpPr>
                  <a:stCxn id="296" idx="7"/>
                  <a:endCxn id="292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Прямая со стрелкой 302"/>
                <p:cNvCxnSpPr>
                  <a:stCxn id="289" idx="0"/>
                  <a:endCxn id="293" idx="3"/>
                </p:cNvCxnSpPr>
                <p:nvPr/>
              </p:nvCxnSpPr>
              <p:spPr>
                <a:xfrm flipV="1">
                  <a:off x="1542517" y="4801166"/>
                  <a:ext cx="491857" cy="3512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Прямая со стрелкой 303"/>
                <p:cNvCxnSpPr>
                  <a:stCxn id="293" idx="6"/>
                  <a:endCxn id="294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Прямая со стрелкой 304"/>
                <p:cNvCxnSpPr>
                  <a:stCxn id="294" idx="5"/>
                  <a:endCxn id="291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307" name="TextBox 306"/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308" name="TextBox 307"/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309" name="TextBox 308"/>
                <p:cNvSpPr txBox="1"/>
                <p:nvPr/>
              </p:nvSpPr>
              <p:spPr>
                <a:xfrm>
                  <a:off x="2132554" y="509860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313" name="TextBox 312"/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</p:grpSp>
          <p:cxnSp>
            <p:nvCxnSpPr>
              <p:cNvPr id="271" name="Скругленная соединительная линия 270"/>
              <p:cNvCxnSpPr>
                <a:stCxn id="293" idx="2"/>
                <a:endCxn id="289" idx="1"/>
              </p:cNvCxnSpPr>
              <p:nvPr/>
            </p:nvCxnSpPr>
            <p:spPr>
              <a:xfrm rot="10800000" flipV="1">
                <a:off x="6387818" y="1256925"/>
                <a:ext cx="582833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Скругленная соединительная линия 271"/>
              <p:cNvCxnSpPr>
                <a:stCxn id="294" idx="1"/>
                <a:endCxn id="293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Скругленная соединительная линия 272"/>
              <p:cNvCxnSpPr>
                <a:stCxn id="290" idx="3"/>
                <a:endCxn id="289" idx="4"/>
              </p:cNvCxnSpPr>
              <p:nvPr/>
            </p:nvCxnSpPr>
            <p:spPr>
              <a:xfrm rot="5400000">
                <a:off x="7158653" y="1522841"/>
                <a:ext cx="64330" cy="1295390"/>
              </a:xfrm>
              <a:prstGeom prst="curvedConnector3">
                <a:avLst>
                  <a:gd name="adj1" fmla="val 343872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Скругленная соединительная линия 273"/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Скругленная соединительная линия 274"/>
              <p:cNvCxnSpPr>
                <a:stCxn id="296" idx="3"/>
                <a:endCxn id="295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Скругленная соединительная линия 275"/>
              <p:cNvCxnSpPr>
                <a:stCxn id="295" idx="2"/>
                <a:endCxn id="290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Скругленная соединительная линия 276"/>
              <p:cNvCxnSpPr>
                <a:stCxn id="291" idx="0"/>
                <a:endCxn id="294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Скругленная соединительная линия 277"/>
              <p:cNvCxnSpPr>
                <a:stCxn id="292" idx="1"/>
                <a:endCxn id="291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Скругленная соединительная линия 278"/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 w="381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/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15" name="TextBox 314"/>
          <p:cNvSpPr txBox="1"/>
          <p:nvPr/>
        </p:nvSpPr>
        <p:spPr>
          <a:xfrm>
            <a:off x="5342970" y="214609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1-я итерация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137232" y="2790693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2-я итерация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5595697" y="2936330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3-я 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Объект 369"/>
              <p:cNvSpPr txBox="1"/>
              <p:nvPr/>
            </p:nvSpPr>
            <p:spPr bwMode="auto">
              <a:xfrm>
                <a:off x="5364504" y="530957"/>
                <a:ext cx="1166875" cy="5308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0" name="Объект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504" y="530957"/>
                <a:ext cx="1166875" cy="53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Объект 370"/>
              <p:cNvSpPr txBox="1"/>
              <p:nvPr/>
            </p:nvSpPr>
            <p:spPr bwMode="auto">
              <a:xfrm>
                <a:off x="132627" y="3076472"/>
                <a:ext cx="1155498" cy="5486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1" name="Объект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627" y="3076472"/>
                <a:ext cx="1155498" cy="548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Объект 371"/>
              <p:cNvSpPr txBox="1"/>
              <p:nvPr/>
            </p:nvSpPr>
            <p:spPr bwMode="auto">
              <a:xfrm>
                <a:off x="5584506" y="3240789"/>
                <a:ext cx="1177162" cy="5547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2" name="Объект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4506" y="3240789"/>
                <a:ext cx="1177162" cy="554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20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3" name="Рисунок 20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9" name="Заголовок 1"/>
          <p:cNvSpPr>
            <a:spLocks noGrp="1"/>
          </p:cNvSpPr>
          <p:nvPr>
            <p:ph type="title"/>
          </p:nvPr>
        </p:nvSpPr>
        <p:spPr>
          <a:xfrm>
            <a:off x="89566" y="72831"/>
            <a:ext cx="3725095" cy="625179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z="2400" b="1" u="sng" dirty="0"/>
              <a:t>Пример </a:t>
            </a:r>
            <a:r>
              <a:rPr lang="en-US" sz="2400" b="1" u="sng" dirty="0"/>
              <a:t>2</a:t>
            </a:r>
            <a:endParaRPr lang="ru-RU" sz="2400" u="sng" dirty="0"/>
          </a:p>
        </p:txBody>
      </p:sp>
      <p:grpSp>
        <p:nvGrpSpPr>
          <p:cNvPr id="204" name="Группа 203"/>
          <p:cNvGrpSpPr/>
          <p:nvPr/>
        </p:nvGrpSpPr>
        <p:grpSpPr>
          <a:xfrm>
            <a:off x="6284930" y="3495052"/>
            <a:ext cx="4773119" cy="2680516"/>
            <a:chOff x="6323487" y="613499"/>
            <a:chExt cx="4773119" cy="2680516"/>
          </a:xfrm>
        </p:grpSpPr>
        <p:sp>
          <p:nvSpPr>
            <p:cNvPr id="205" name="TextBox 204"/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206" name="Группа 205"/>
            <p:cNvGrpSpPr/>
            <p:nvPr/>
          </p:nvGrpSpPr>
          <p:grpSpPr>
            <a:xfrm>
              <a:off x="6323487" y="1037290"/>
              <a:ext cx="4773119" cy="2256725"/>
              <a:chOff x="6323487" y="1037290"/>
              <a:chExt cx="4773119" cy="2256725"/>
            </a:xfrm>
          </p:grpSpPr>
          <p:grpSp>
            <p:nvGrpSpPr>
              <p:cNvPr id="207" name="Группа 206"/>
              <p:cNvGrpSpPr/>
              <p:nvPr/>
            </p:nvGrpSpPr>
            <p:grpSpPr>
              <a:xfrm>
                <a:off x="6323487" y="1037290"/>
                <a:ext cx="4773119" cy="1855694"/>
                <a:chOff x="1322881" y="4426226"/>
                <a:chExt cx="4773119" cy="1855694"/>
              </a:xfrm>
            </p:grpSpPr>
            <p:sp>
              <p:nvSpPr>
                <p:cNvPr id="239" name="Овал 238"/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240" name="Овал 239"/>
                <p:cNvSpPr/>
                <p:nvPr/>
              </p:nvSpPr>
              <p:spPr>
                <a:xfrm>
                  <a:off x="2750092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241" name="Овал 240"/>
                <p:cNvSpPr/>
                <p:nvPr/>
              </p:nvSpPr>
              <p:spPr>
                <a:xfrm>
                  <a:off x="4200788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242" name="Овал 241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243" name="Овал 242"/>
                <p:cNvSpPr/>
                <p:nvPr/>
              </p:nvSpPr>
              <p:spPr>
                <a:xfrm>
                  <a:off x="1946559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244" name="Овал 243"/>
                <p:cNvSpPr/>
                <p:nvPr/>
              </p:nvSpPr>
              <p:spPr>
                <a:xfrm>
                  <a:off x="3490656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245" name="Овал 244"/>
                <p:cNvSpPr/>
                <p:nvPr/>
              </p:nvSpPr>
              <p:spPr>
                <a:xfrm>
                  <a:off x="3490655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246" name="Овал 245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247" name="Прямая со стрелкой 246"/>
                <p:cNvCxnSpPr>
                  <a:stCxn id="239" idx="6"/>
                  <a:endCxn id="240" idx="2"/>
                </p:cNvCxnSpPr>
                <p:nvPr/>
              </p:nvCxnSpPr>
              <p:spPr>
                <a:xfrm>
                  <a:off x="1762152" y="5372002"/>
                  <a:ext cx="98794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Прямая со стрелкой 247"/>
                <p:cNvCxnSpPr>
                  <a:stCxn id="240" idx="6"/>
                  <a:endCxn id="241" idx="2"/>
                </p:cNvCxnSpPr>
                <p:nvPr/>
              </p:nvCxnSpPr>
              <p:spPr>
                <a:xfrm>
                  <a:off x="3189363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Прямая со стрелкой 248"/>
                <p:cNvCxnSpPr>
                  <a:stCxn id="241" idx="6"/>
                  <a:endCxn id="242" idx="2"/>
                </p:cNvCxnSpPr>
                <p:nvPr/>
              </p:nvCxnSpPr>
              <p:spPr>
                <a:xfrm>
                  <a:off x="4640059" y="5372002"/>
                  <a:ext cx="101667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Прямая со стрелкой 249"/>
                <p:cNvCxnSpPr>
                  <a:stCxn id="240" idx="5"/>
                  <a:endCxn id="245" idx="1"/>
                </p:cNvCxnSpPr>
                <p:nvPr/>
              </p:nvCxnSpPr>
              <p:spPr>
                <a:xfrm>
                  <a:off x="3125033" y="5527307"/>
                  <a:ext cx="429952" cy="3796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Прямая со стрелкой 250"/>
                <p:cNvCxnSpPr>
                  <a:stCxn id="245" idx="6"/>
                  <a:endCxn id="246" idx="2"/>
                </p:cNvCxnSpPr>
                <p:nvPr/>
              </p:nvCxnSpPr>
              <p:spPr>
                <a:xfrm>
                  <a:off x="3929926" y="6062285"/>
                  <a:ext cx="102523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Прямая со стрелкой 251"/>
                <p:cNvCxnSpPr>
                  <a:stCxn id="246" idx="7"/>
                  <a:endCxn id="242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Прямая со стрелкой 252"/>
                <p:cNvCxnSpPr>
                  <a:stCxn id="239" idx="0"/>
                  <a:endCxn id="243" idx="3"/>
                </p:cNvCxnSpPr>
                <p:nvPr/>
              </p:nvCxnSpPr>
              <p:spPr>
                <a:xfrm flipV="1">
                  <a:off x="1542517" y="4801166"/>
                  <a:ext cx="468372" cy="3512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Прямая со стрелкой 253"/>
                <p:cNvCxnSpPr>
                  <a:stCxn id="243" idx="6"/>
                  <a:endCxn id="244" idx="2"/>
                </p:cNvCxnSpPr>
                <p:nvPr/>
              </p:nvCxnSpPr>
              <p:spPr>
                <a:xfrm>
                  <a:off x="2385830" y="4645861"/>
                  <a:ext cx="11048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Прямая со стрелкой 254"/>
                <p:cNvCxnSpPr>
                  <a:stCxn id="244" idx="5"/>
                  <a:endCxn id="241" idx="1"/>
                </p:cNvCxnSpPr>
                <p:nvPr/>
              </p:nvCxnSpPr>
              <p:spPr>
                <a:xfrm>
                  <a:off x="3865597" y="4801166"/>
                  <a:ext cx="399521" cy="41553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TextBox 255"/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2132554" y="509860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</p:grpSp>
          <p:cxnSp>
            <p:nvCxnSpPr>
              <p:cNvPr id="208" name="Скругленная соединительная линия 207"/>
              <p:cNvCxnSpPr>
                <a:stCxn id="243" idx="2"/>
                <a:endCxn id="239" idx="1"/>
              </p:cNvCxnSpPr>
              <p:nvPr/>
            </p:nvCxnSpPr>
            <p:spPr>
              <a:xfrm rot="10800000" flipV="1">
                <a:off x="6387817" y="1256925"/>
                <a:ext cx="559348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Скругленная соединительная линия 209"/>
              <p:cNvCxnSpPr>
                <a:stCxn id="244" idx="1"/>
                <a:endCxn id="243" idx="7"/>
              </p:cNvCxnSpPr>
              <p:nvPr/>
            </p:nvCxnSpPr>
            <p:spPr>
              <a:xfrm rot="16200000" flipV="1">
                <a:off x="7938849" y="484877"/>
                <a:ext cx="12700" cy="1233486"/>
              </a:xfrm>
              <a:prstGeom prst="curvedConnector3">
                <a:avLst>
                  <a:gd name="adj1" fmla="val 230653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Скругленная соединительная линия 210"/>
              <p:cNvCxnSpPr>
                <a:stCxn id="240" idx="3"/>
                <a:endCxn id="239" idx="4"/>
              </p:cNvCxnSpPr>
              <p:nvPr/>
            </p:nvCxnSpPr>
            <p:spPr>
              <a:xfrm rot="5400000">
                <a:off x="7146911" y="1534584"/>
                <a:ext cx="64330" cy="1271905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Скругленная соединительная линия 211"/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Скругленная соединительная линия 212"/>
              <p:cNvCxnSpPr>
                <a:stCxn id="246" idx="3"/>
                <a:endCxn id="245" idx="5"/>
              </p:cNvCxnSpPr>
              <p:nvPr/>
            </p:nvCxnSpPr>
            <p:spPr>
              <a:xfrm rot="5400000">
                <a:off x="9443149" y="2251708"/>
                <a:ext cx="12700" cy="1153893"/>
              </a:xfrm>
              <a:prstGeom prst="curvedConnector3">
                <a:avLst>
                  <a:gd name="adj1" fmla="val 230653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Скругленная соединительная линия 213"/>
              <p:cNvCxnSpPr>
                <a:stCxn id="245" idx="2"/>
                <a:endCxn id="240" idx="4"/>
              </p:cNvCxnSpPr>
              <p:nvPr/>
            </p:nvCxnSpPr>
            <p:spPr>
              <a:xfrm rot="10800000">
                <a:off x="7970335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Скругленная соединительная линия 214"/>
              <p:cNvCxnSpPr>
                <a:stCxn id="241" idx="0"/>
                <a:endCxn id="244" idx="6"/>
              </p:cNvCxnSpPr>
              <p:nvPr/>
            </p:nvCxnSpPr>
            <p:spPr>
              <a:xfrm rot="16200000" flipV="1">
                <a:off x="8922529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Скругленная соединительная линия 215"/>
              <p:cNvCxnSpPr>
                <a:stCxn id="242" idx="1"/>
                <a:endCxn id="241" idx="7"/>
              </p:cNvCxnSpPr>
              <p:nvPr/>
            </p:nvCxnSpPr>
            <p:spPr>
              <a:xfrm rot="16200000" flipV="1">
                <a:off x="10149000" y="1255096"/>
                <a:ext cx="12700" cy="1145330"/>
              </a:xfrm>
              <a:prstGeom prst="curvedConnector3">
                <a:avLst>
                  <a:gd name="adj1" fmla="val 230653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Скругленная соединительная линия 218"/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8276229" y="206367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9253874" y="295546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87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  <p:bldP spid="316" grpId="0"/>
      <p:bldP spid="317" grpId="0"/>
      <p:bldP spid="370" grpId="0"/>
      <p:bldP spid="371" grpId="0"/>
      <p:bldP spid="3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9186374" y="152228"/>
            <a:ext cx="2858403" cy="1132463"/>
            <a:chOff x="1322881" y="4426226"/>
            <a:chExt cx="4773119" cy="1855694"/>
          </a:xfrm>
        </p:grpSpPr>
        <p:sp>
          <p:nvSpPr>
            <p:cNvPr id="127" name="Овал 126"/>
            <p:cNvSpPr/>
            <p:nvPr/>
          </p:nvSpPr>
          <p:spPr>
            <a:xfrm>
              <a:off x="1322881" y="5152367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2773577" y="51523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4224273" y="51523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5656729" y="5152367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1970044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3514141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3514140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4955159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127" idx="6"/>
              <a:endCxn id="128" idx="2"/>
            </p:cNvCxnSpPr>
            <p:nvPr/>
          </p:nvCxnSpPr>
          <p:spPr>
            <a:xfrm>
              <a:off x="1762152" y="5372002"/>
              <a:ext cx="1011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128" idx="6"/>
              <a:endCxn id="134" idx="2"/>
            </p:cNvCxnSpPr>
            <p:nvPr/>
          </p:nvCxnSpPr>
          <p:spPr>
            <a:xfrm>
              <a:off x="3212848" y="5372002"/>
              <a:ext cx="1011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34" idx="6"/>
              <a:endCxn id="136" idx="2"/>
            </p:cNvCxnSpPr>
            <p:nvPr/>
          </p:nvCxnSpPr>
          <p:spPr>
            <a:xfrm>
              <a:off x="4663544" y="5372002"/>
              <a:ext cx="9931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8" idx="5"/>
              <a:endCxn id="164" idx="1"/>
            </p:cNvCxnSpPr>
            <p:nvPr/>
          </p:nvCxnSpPr>
          <p:spPr>
            <a:xfrm>
              <a:off x="3148518" y="5527307"/>
              <a:ext cx="429952" cy="379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164" idx="6"/>
              <a:endCxn id="165" idx="2"/>
            </p:cNvCxnSpPr>
            <p:nvPr/>
          </p:nvCxnSpPr>
          <p:spPr>
            <a:xfrm>
              <a:off x="3953411" y="6062285"/>
              <a:ext cx="10017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5" idx="7"/>
              <a:endCxn id="136" idx="3"/>
            </p:cNvCxnSpPr>
            <p:nvPr/>
          </p:nvCxnSpPr>
          <p:spPr>
            <a:xfrm flipV="1">
              <a:off x="5330100" y="5527307"/>
              <a:ext cx="390959" cy="379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27" idx="0"/>
              <a:endCxn id="140" idx="3"/>
            </p:cNvCxnSpPr>
            <p:nvPr/>
          </p:nvCxnSpPr>
          <p:spPr>
            <a:xfrm flipV="1">
              <a:off x="1542517" y="4801166"/>
              <a:ext cx="491857" cy="351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40" idx="6"/>
              <a:endCxn id="141" idx="2"/>
            </p:cNvCxnSpPr>
            <p:nvPr/>
          </p:nvCxnSpPr>
          <p:spPr>
            <a:xfrm>
              <a:off x="2409315" y="4645861"/>
              <a:ext cx="11048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41" idx="5"/>
              <a:endCxn id="134" idx="1"/>
            </p:cNvCxnSpPr>
            <p:nvPr/>
          </p:nvCxnSpPr>
          <p:spPr>
            <a:xfrm>
              <a:off x="3889082" y="4801166"/>
              <a:ext cx="399521" cy="415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827849" y="486431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73958" y="46109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73668" y="489675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82920" y="509860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279005" y="550409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287785" y="577356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512780" y="511110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964837" y="5099495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418287" y="183576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4-я 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Объект 174"/>
              <p:cNvSpPr txBox="1"/>
              <p:nvPr/>
            </p:nvSpPr>
            <p:spPr bwMode="auto">
              <a:xfrm>
                <a:off x="888196" y="5751561"/>
                <a:ext cx="4229122" cy="615551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−максимальный поток в сети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5" name="Объект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8196" y="5751561"/>
                <a:ext cx="4229122" cy="615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3626626" y="3861064"/>
            <a:ext cx="4773119" cy="2075463"/>
            <a:chOff x="3338584" y="3419069"/>
            <a:chExt cx="4773119" cy="2075463"/>
          </a:xfrm>
        </p:grpSpPr>
        <p:grpSp>
          <p:nvGrpSpPr>
            <p:cNvPr id="203" name="Группа 202"/>
            <p:cNvGrpSpPr/>
            <p:nvPr/>
          </p:nvGrpSpPr>
          <p:grpSpPr>
            <a:xfrm>
              <a:off x="3338584" y="3516014"/>
              <a:ext cx="4773119" cy="1855694"/>
              <a:chOff x="1322881" y="4426226"/>
              <a:chExt cx="4773119" cy="1855694"/>
            </a:xfrm>
          </p:grpSpPr>
          <p:sp>
            <p:nvSpPr>
              <p:cNvPr id="204" name="Овал 203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5" name="Овал 204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6" name="Овал 205"/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212" name="Прямая со стрелкой 211"/>
              <p:cNvCxnSpPr>
                <a:stCxn id="204" idx="6"/>
                <a:endCxn id="205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 стрелкой 212"/>
              <p:cNvCxnSpPr>
                <a:stCxn id="205" idx="6"/>
                <a:endCxn id="206" idx="2"/>
              </p:cNvCxnSpPr>
              <p:nvPr/>
            </p:nvCxnSpPr>
            <p:spPr>
              <a:xfrm>
                <a:off x="3212848" y="5372002"/>
                <a:ext cx="10114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6" idx="6"/>
                <a:endCxn id="207" idx="2"/>
              </p:cNvCxnSpPr>
              <p:nvPr/>
            </p:nvCxnSpPr>
            <p:spPr>
              <a:xfrm>
                <a:off x="4663544" y="5372002"/>
                <a:ext cx="9931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>
                <a:stCxn id="205" idx="5"/>
                <a:endCxn id="210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10" idx="6"/>
                <a:endCxn id="211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7"/>
                <a:endCxn id="207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04" idx="0"/>
                <a:endCxn id="208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08" idx="6"/>
                <a:endCxn id="209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09" idx="5"/>
                <a:endCxn id="206" idx="1"/>
              </p:cNvCxnSpPr>
              <p:nvPr/>
            </p:nvCxnSpPr>
            <p:spPr>
              <a:xfrm>
                <a:off x="3889082" y="4801166"/>
                <a:ext cx="399521" cy="415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1403943" y="4662019"/>
                <a:ext cx="4828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</a:t>
                </a:r>
                <a:endParaRPr lang="ru-RU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4584003" y="3419069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912809" y="3710479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6859843" y="4357443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77855" y="4406821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922809" y="4617095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134388" y="5094422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470749" y="4710171"/>
              <a:ext cx="4828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581393" y="4374657"/>
              <a:ext cx="484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7" name="Рисунок 10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10" name="Группа 109"/>
          <p:cNvGrpSpPr/>
          <p:nvPr/>
        </p:nvGrpSpPr>
        <p:grpSpPr>
          <a:xfrm>
            <a:off x="3470470" y="891297"/>
            <a:ext cx="4773119" cy="2680516"/>
            <a:chOff x="6323487" y="613499"/>
            <a:chExt cx="4773119" cy="2680516"/>
          </a:xfrm>
        </p:grpSpPr>
        <p:sp>
          <p:nvSpPr>
            <p:cNvPr id="111" name="TextBox 110"/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112" name="Группа 111"/>
            <p:cNvGrpSpPr/>
            <p:nvPr/>
          </p:nvGrpSpPr>
          <p:grpSpPr>
            <a:xfrm>
              <a:off x="6323487" y="1037290"/>
              <a:ext cx="4773119" cy="2256725"/>
              <a:chOff x="6323487" y="1037290"/>
              <a:chExt cx="4773119" cy="2256725"/>
            </a:xfrm>
          </p:grpSpPr>
          <p:grpSp>
            <p:nvGrpSpPr>
              <p:cNvPr id="113" name="Группа 112"/>
              <p:cNvGrpSpPr/>
              <p:nvPr/>
            </p:nvGrpSpPr>
            <p:grpSpPr>
              <a:xfrm>
                <a:off x="6323487" y="1037290"/>
                <a:ext cx="4773119" cy="1855694"/>
                <a:chOff x="1322881" y="4426226"/>
                <a:chExt cx="4773119" cy="1855694"/>
              </a:xfrm>
            </p:grpSpPr>
            <p:sp>
              <p:nvSpPr>
                <p:cNvPr id="135" name="Овал 134"/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137" name="Овал 136"/>
                <p:cNvSpPr/>
                <p:nvPr/>
              </p:nvSpPr>
              <p:spPr>
                <a:xfrm>
                  <a:off x="2750092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138" name="Овал 137"/>
                <p:cNvSpPr/>
                <p:nvPr/>
              </p:nvSpPr>
              <p:spPr>
                <a:xfrm>
                  <a:off x="4200788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39" name="Овал 138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142" name="Овал 141"/>
                <p:cNvSpPr/>
                <p:nvPr/>
              </p:nvSpPr>
              <p:spPr>
                <a:xfrm>
                  <a:off x="1946559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143" name="Овал 142"/>
                <p:cNvSpPr/>
                <p:nvPr/>
              </p:nvSpPr>
              <p:spPr>
                <a:xfrm>
                  <a:off x="3490656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44" name="Овал 143"/>
                <p:cNvSpPr/>
                <p:nvPr/>
              </p:nvSpPr>
              <p:spPr>
                <a:xfrm>
                  <a:off x="3490655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45" name="Овал 144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146" name="Прямая со стрелкой 145"/>
                <p:cNvCxnSpPr>
                  <a:stCxn id="135" idx="6"/>
                  <a:endCxn id="137" idx="2"/>
                </p:cNvCxnSpPr>
                <p:nvPr/>
              </p:nvCxnSpPr>
              <p:spPr>
                <a:xfrm>
                  <a:off x="1762152" y="5372002"/>
                  <a:ext cx="98794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Прямая со стрелкой 146"/>
                <p:cNvCxnSpPr>
                  <a:stCxn id="137" idx="6"/>
                  <a:endCxn id="138" idx="2"/>
                </p:cNvCxnSpPr>
                <p:nvPr/>
              </p:nvCxnSpPr>
              <p:spPr>
                <a:xfrm>
                  <a:off x="3189363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Прямая со стрелкой 147"/>
                <p:cNvCxnSpPr>
                  <a:stCxn id="138" idx="6"/>
                  <a:endCxn id="139" idx="2"/>
                </p:cNvCxnSpPr>
                <p:nvPr/>
              </p:nvCxnSpPr>
              <p:spPr>
                <a:xfrm>
                  <a:off x="4640059" y="5372002"/>
                  <a:ext cx="101667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Прямая со стрелкой 148"/>
                <p:cNvCxnSpPr>
                  <a:stCxn id="137" idx="5"/>
                  <a:endCxn id="144" idx="1"/>
                </p:cNvCxnSpPr>
                <p:nvPr/>
              </p:nvCxnSpPr>
              <p:spPr>
                <a:xfrm>
                  <a:off x="3125033" y="5527307"/>
                  <a:ext cx="429952" cy="3796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Прямая со стрелкой 149"/>
                <p:cNvCxnSpPr>
                  <a:stCxn id="144" idx="6"/>
                  <a:endCxn id="145" idx="2"/>
                </p:cNvCxnSpPr>
                <p:nvPr/>
              </p:nvCxnSpPr>
              <p:spPr>
                <a:xfrm>
                  <a:off x="3929926" y="6062285"/>
                  <a:ext cx="102523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Прямая со стрелкой 150"/>
                <p:cNvCxnSpPr>
                  <a:stCxn id="145" idx="7"/>
                  <a:endCxn id="139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Прямая со стрелкой 151"/>
                <p:cNvCxnSpPr>
                  <a:stCxn id="135" idx="0"/>
                  <a:endCxn id="142" idx="3"/>
                </p:cNvCxnSpPr>
                <p:nvPr/>
              </p:nvCxnSpPr>
              <p:spPr>
                <a:xfrm flipV="1">
                  <a:off x="1542517" y="4801166"/>
                  <a:ext cx="468372" cy="3512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Прямая со стрелкой 152"/>
                <p:cNvCxnSpPr>
                  <a:stCxn id="142" idx="6"/>
                  <a:endCxn id="143" idx="2"/>
                </p:cNvCxnSpPr>
                <p:nvPr/>
              </p:nvCxnSpPr>
              <p:spPr>
                <a:xfrm>
                  <a:off x="2385830" y="4645861"/>
                  <a:ext cx="11048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 стрелкой 153"/>
                <p:cNvCxnSpPr>
                  <a:stCxn id="143" idx="5"/>
                  <a:endCxn id="138" idx="1"/>
                </p:cNvCxnSpPr>
                <p:nvPr/>
              </p:nvCxnSpPr>
              <p:spPr>
                <a:xfrm>
                  <a:off x="3865597" y="4801166"/>
                  <a:ext cx="399521" cy="41553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/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132554" y="509860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</p:grpSp>
          <p:cxnSp>
            <p:nvCxnSpPr>
              <p:cNvPr id="114" name="Скругленная соединительная линия 113"/>
              <p:cNvCxnSpPr>
                <a:stCxn id="142" idx="2"/>
                <a:endCxn id="135" idx="1"/>
              </p:cNvCxnSpPr>
              <p:nvPr/>
            </p:nvCxnSpPr>
            <p:spPr>
              <a:xfrm rot="10800000" flipV="1">
                <a:off x="6387817" y="1256925"/>
                <a:ext cx="559348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Скругленная соединительная линия 114"/>
              <p:cNvCxnSpPr>
                <a:stCxn id="143" idx="1"/>
                <a:endCxn id="142" idx="7"/>
              </p:cNvCxnSpPr>
              <p:nvPr/>
            </p:nvCxnSpPr>
            <p:spPr>
              <a:xfrm rot="16200000" flipV="1">
                <a:off x="7938849" y="484877"/>
                <a:ext cx="12700" cy="1233486"/>
              </a:xfrm>
              <a:prstGeom prst="curvedConnector3">
                <a:avLst>
                  <a:gd name="adj1" fmla="val 230653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Скругленная соединительная линия 115"/>
              <p:cNvCxnSpPr>
                <a:stCxn id="137" idx="3"/>
                <a:endCxn id="135" idx="4"/>
              </p:cNvCxnSpPr>
              <p:nvPr/>
            </p:nvCxnSpPr>
            <p:spPr>
              <a:xfrm rot="5400000">
                <a:off x="7146911" y="1534584"/>
                <a:ext cx="64330" cy="1271905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Скругленная соединительная линия 116"/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Скругленная соединительная линия 117"/>
              <p:cNvCxnSpPr>
                <a:stCxn id="145" idx="3"/>
                <a:endCxn id="144" idx="5"/>
              </p:cNvCxnSpPr>
              <p:nvPr/>
            </p:nvCxnSpPr>
            <p:spPr>
              <a:xfrm rot="5400000">
                <a:off x="9443149" y="2251708"/>
                <a:ext cx="12700" cy="1153893"/>
              </a:xfrm>
              <a:prstGeom prst="curvedConnector3">
                <a:avLst>
                  <a:gd name="adj1" fmla="val 230653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Скругленная соединительная линия 118"/>
              <p:cNvCxnSpPr>
                <a:stCxn id="144" idx="2"/>
                <a:endCxn id="137" idx="4"/>
              </p:cNvCxnSpPr>
              <p:nvPr/>
            </p:nvCxnSpPr>
            <p:spPr>
              <a:xfrm rot="10800000">
                <a:off x="7970335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Скругленная соединительная линия 119"/>
              <p:cNvCxnSpPr>
                <a:stCxn id="138" idx="0"/>
                <a:endCxn id="143" idx="6"/>
              </p:cNvCxnSpPr>
              <p:nvPr/>
            </p:nvCxnSpPr>
            <p:spPr>
              <a:xfrm rot="16200000" flipV="1">
                <a:off x="8922529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Скругленная соединительная линия 120"/>
              <p:cNvCxnSpPr>
                <a:stCxn id="139" idx="1"/>
                <a:endCxn id="138" idx="7"/>
              </p:cNvCxnSpPr>
              <p:nvPr/>
            </p:nvCxnSpPr>
            <p:spPr>
              <a:xfrm rot="16200000" flipV="1">
                <a:off x="10149000" y="1255096"/>
                <a:ext cx="12700" cy="1145330"/>
              </a:xfrm>
              <a:prstGeom prst="curvedConnector3">
                <a:avLst>
                  <a:gd name="adj1" fmla="val 230653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Скругленная соединительная линия 121"/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8276229" y="206367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253874" y="295546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0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00129" y="-68580"/>
            <a:ext cx="5391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200" b="1" dirty="0"/>
              <a:t>Метод Форда</a:t>
            </a:r>
            <a:r>
              <a:rPr lang="en-US" sz="3200" b="1" dirty="0"/>
              <a:t>  ̶  </a:t>
            </a:r>
            <a:r>
              <a:rPr lang="ru-RU" sz="3200" b="1" dirty="0" err="1"/>
              <a:t>Фалкерсона</a:t>
            </a:r>
            <a:endParaRPr lang="ru-RU" sz="20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82040" y="4610894"/>
            <a:ext cx="1036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/>
            <a:r>
              <a:rPr lang="ru-RU" sz="2400" dirty="0"/>
              <a:t>Поэтому, если на итерациях метода Форда-</a:t>
            </a:r>
            <a:r>
              <a:rPr lang="ru-RU" sz="2400" dirty="0" err="1"/>
              <a:t>Фалкерсона</a:t>
            </a:r>
            <a:r>
              <a:rPr lang="ru-RU" sz="2400" dirty="0"/>
              <a:t> используется поиск в глубину, то можно выписать следующую оценку </a:t>
            </a:r>
          </a:p>
          <a:p>
            <a:pPr algn="ctr" fontAlgn="t"/>
            <a:r>
              <a:rPr lang="en-US" sz="2400" b="1" dirty="0"/>
              <a:t>O(</a:t>
            </a:r>
            <a:r>
              <a:rPr lang="ru-RU" sz="2400" b="1" dirty="0"/>
              <a:t>с</a:t>
            </a:r>
            <a:r>
              <a:rPr lang="en-US" sz="2400" b="1" baseline="30000" dirty="0" err="1"/>
              <a:t>max</a:t>
            </a:r>
            <a:r>
              <a:rPr lang="en-US" sz="2400" b="1" dirty="0" err="1"/>
              <a:t>·n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·m)</a:t>
            </a:r>
            <a:r>
              <a:rPr lang="ru-RU" sz="2400" b="1" dirty="0"/>
              <a:t> - </a:t>
            </a:r>
            <a:r>
              <a:rPr lang="ru-RU" sz="2400" dirty="0" err="1"/>
              <a:t>псевдополиномиальный</a:t>
            </a:r>
            <a:r>
              <a:rPr lang="ru-RU" sz="2400" dirty="0"/>
              <a:t> алгоритм</a:t>
            </a:r>
          </a:p>
          <a:p>
            <a:pPr algn="ctr" fontAlgn="t"/>
            <a:endParaRPr lang="en-US" sz="2400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1894182" y="3548861"/>
            <a:ext cx="8880497" cy="707886"/>
            <a:chOff x="1894182" y="3548861"/>
            <a:chExt cx="8880497" cy="707886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894182" y="3548861"/>
              <a:ext cx="888049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fontAlgn="t"/>
              <a:r>
                <a:rPr lang="ru-RU" sz="2000" dirty="0"/>
                <a:t>для поиска увеличивающего пути воспользуемся поиском в глубину  (</a:t>
              </a:r>
              <a:r>
                <a:rPr lang="en-US" sz="2000" dirty="0"/>
                <a:t>DFS) - </a:t>
              </a:r>
              <a:r>
                <a:rPr lang="en-US" sz="2000" b="1" dirty="0"/>
                <a:t>O(</a:t>
              </a:r>
              <a:r>
                <a:rPr lang="en-US" sz="2000" b="1" dirty="0" err="1"/>
                <a:t>n+m</a:t>
              </a:r>
              <a:r>
                <a:rPr lang="en-US" sz="2000" b="1" dirty="0"/>
                <a:t>)</a:t>
              </a:r>
              <a:r>
                <a:rPr lang="en-US" sz="2000" dirty="0"/>
                <a:t>.</a:t>
              </a:r>
              <a:r>
                <a:rPr lang="ru-RU" sz="2000" dirty="0"/>
                <a:t> </a:t>
              </a:r>
              <a:endParaRPr lang="ru-RU" sz="2400" dirty="0"/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>
              <a:off x="2255520" y="3548861"/>
              <a:ext cx="7620" cy="707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9601" y="54216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392254" y="569590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endParaRPr lang="ru-RU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88720" y="50798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/>
            <a:r>
              <a:rPr lang="ru-RU" dirty="0"/>
              <a:t>Работает для сетей с целочисленными пропускными способностями дуг.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188720" y="926671"/>
            <a:ext cx="4742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2400" b="1" dirty="0"/>
              <a:t>Время работы:  </a:t>
            </a:r>
            <a:r>
              <a:rPr lang="en-US" sz="2400" b="1" dirty="0"/>
              <a:t>O</a:t>
            </a:r>
            <a:r>
              <a:rPr lang="en-US" sz="2400" dirty="0"/>
              <a:t>( M(</a:t>
            </a:r>
            <a:r>
              <a:rPr lang="en-US" sz="2400" dirty="0" err="1"/>
              <a:t>f</a:t>
            </a:r>
            <a:r>
              <a:rPr lang="en-US" sz="2400" baseline="30000" dirty="0" err="1"/>
              <a:t>max</a:t>
            </a:r>
            <a:r>
              <a:rPr lang="en-US" sz="2400" dirty="0"/>
              <a:t> ) </a:t>
            </a:r>
            <a:r>
              <a:rPr lang="en-US" sz="2400" b="1" dirty="0"/>
              <a:t>· </a:t>
            </a:r>
            <a:r>
              <a:rPr lang="en-US" sz="2400" dirty="0"/>
              <a:t>?</a:t>
            </a:r>
            <a:r>
              <a:rPr lang="en-US" sz="2400" b="1" dirty="0"/>
              <a:t> </a:t>
            </a:r>
            <a:r>
              <a:rPr lang="ru-RU" sz="2400" b="1" dirty="0"/>
              <a:t>)</a:t>
            </a:r>
            <a:r>
              <a:rPr lang="en-US" sz="2400" dirty="0"/>
              <a:t>, </a:t>
            </a:r>
            <a:r>
              <a:rPr lang="ru-RU" sz="2000" dirty="0"/>
              <a:t>где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567991" y="1390883"/>
            <a:ext cx="436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dirty="0"/>
              <a:t>M(</a:t>
            </a:r>
            <a:r>
              <a:rPr lang="en-US" dirty="0" err="1"/>
              <a:t>f</a:t>
            </a:r>
            <a:r>
              <a:rPr lang="en-US" baseline="30000" dirty="0" err="1"/>
              <a:t>max</a:t>
            </a:r>
            <a:r>
              <a:rPr lang="en-US" dirty="0"/>
              <a:t> ) – </a:t>
            </a:r>
            <a:r>
              <a:rPr lang="ru-RU" dirty="0"/>
              <a:t>величина максимального потока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1596742" y="2920231"/>
            <a:ext cx="4183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t"/>
            <a:r>
              <a:rPr lang="ru-RU" dirty="0"/>
              <a:t>?   </a:t>
            </a:r>
            <a:r>
              <a:rPr lang="en-US" dirty="0"/>
              <a:t>– </a:t>
            </a:r>
            <a:r>
              <a:rPr lang="ru-RU" dirty="0"/>
              <a:t>время поиска увеличивающего пути</a:t>
            </a:r>
          </a:p>
        </p:txBody>
      </p:sp>
      <p:grpSp>
        <p:nvGrpSpPr>
          <p:cNvPr id="35" name="Группа 34"/>
          <p:cNvGrpSpPr/>
          <p:nvPr/>
        </p:nvGrpSpPr>
        <p:grpSpPr>
          <a:xfrm>
            <a:off x="2186940" y="1760216"/>
            <a:ext cx="8145780" cy="1015663"/>
            <a:chOff x="2186940" y="1760216"/>
            <a:chExt cx="8145780" cy="101566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2186940" y="1796242"/>
              <a:ext cx="0" cy="941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рямоугольник 32"/>
            <p:cNvSpPr/>
            <p:nvPr/>
          </p:nvSpPr>
          <p:spPr>
            <a:xfrm>
              <a:off x="2273977" y="1760216"/>
              <a:ext cx="80587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t"/>
              <a:r>
                <a:rPr lang="ru-RU" sz="2000" dirty="0"/>
                <a:t>так как поток целочисленный, а в исходной сети (по сделанному ранее     предположению)   нет кратных дуг, то  </a:t>
              </a:r>
              <a:r>
                <a:rPr lang="en-US" sz="2000" dirty="0"/>
                <a:t>M</a:t>
              </a:r>
              <a:r>
                <a:rPr lang="ru-RU" sz="2000" dirty="0"/>
                <a:t>(</a:t>
              </a:r>
              <a:r>
                <a:rPr lang="en-US" sz="2000" dirty="0" err="1"/>
                <a:t>f</a:t>
              </a:r>
              <a:r>
                <a:rPr lang="en-US" sz="2000" baseline="30000" dirty="0" err="1"/>
                <a:t>max</a:t>
              </a:r>
              <a:r>
                <a:rPr lang="en-US" sz="2000" dirty="0"/>
                <a:t> </a:t>
              </a:r>
              <a:r>
                <a:rPr lang="ru-RU" sz="2000" dirty="0"/>
                <a:t>)</a:t>
              </a:r>
              <a:r>
                <a:rPr lang="en-US" sz="2000" dirty="0"/>
                <a:t> ≤</a:t>
              </a:r>
              <a:r>
                <a:rPr lang="en-US" sz="2000" b="1" dirty="0" err="1"/>
                <a:t>c</a:t>
              </a:r>
              <a:r>
                <a:rPr lang="en-US" sz="2000" b="1" baseline="30000" dirty="0" err="1"/>
                <a:t>max</a:t>
              </a:r>
              <a:r>
                <a:rPr lang="en-US" sz="2000" b="1" dirty="0" err="1"/>
                <a:t>·n</a:t>
              </a:r>
              <a:r>
                <a:rPr lang="ru-RU" sz="2000" dirty="0"/>
                <a:t>, </a:t>
              </a:r>
            </a:p>
            <a:p>
              <a:pPr algn="just" fontAlgn="t"/>
              <a:r>
                <a:rPr lang="ru-RU" sz="2000" dirty="0"/>
                <a:t>где </a:t>
              </a:r>
              <a:r>
                <a:rPr lang="en-US" sz="2000" b="1" dirty="0" err="1"/>
                <a:t>c</a:t>
              </a:r>
              <a:r>
                <a:rPr lang="en-US" sz="2000" b="1" baseline="30000" dirty="0" err="1"/>
                <a:t>max</a:t>
              </a:r>
              <a:r>
                <a:rPr lang="en-US" sz="2000" b="1" baseline="30000" dirty="0">
                  <a:solidFill>
                    <a:srgbClr val="7030A0"/>
                  </a:solidFill>
                </a:rPr>
                <a:t> </a:t>
              </a:r>
              <a:r>
                <a:rPr lang="en-US" sz="2000" baseline="30000" dirty="0">
                  <a:solidFill>
                    <a:srgbClr val="7030A0"/>
                  </a:solidFill>
                </a:rPr>
                <a:t> </a:t>
              </a:r>
              <a:r>
                <a:rPr lang="en-US" sz="2000" dirty="0"/>
                <a:t>-</a:t>
              </a:r>
              <a:r>
                <a:rPr lang="ru-RU" sz="2000" dirty="0"/>
                <a:t> наибольшая из пропускных стоимость дуг сети.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0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780447" y="81117"/>
            <a:ext cx="4390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2400" b="1" dirty="0" err="1"/>
              <a:t>Алгоритми</a:t>
            </a:r>
            <a:r>
              <a:rPr lang="ru-RU" sz="2400" b="1" dirty="0"/>
              <a:t> </a:t>
            </a:r>
            <a:r>
              <a:rPr lang="ru-RU" sz="2400" b="1" dirty="0" err="1"/>
              <a:t>Эдмондса</a:t>
            </a:r>
            <a:r>
              <a:rPr lang="en-US" sz="2400" b="1" dirty="0"/>
              <a:t>  ̶  </a:t>
            </a:r>
            <a:r>
              <a:rPr lang="ru-RU" sz="2400" b="1" dirty="0"/>
              <a:t>Карпа</a:t>
            </a:r>
          </a:p>
          <a:p>
            <a:pPr algn="ctr" fontAlgn="t"/>
            <a:r>
              <a:rPr lang="ru-RU" sz="2400" dirty="0"/>
              <a:t>полиномиальный алгоритм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28195" y="2014661"/>
            <a:ext cx="982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dirty="0"/>
              <a:t>O(</a:t>
            </a:r>
            <a:r>
              <a:rPr lang="en-US" sz="2000" dirty="0" err="1"/>
              <a:t>n+m</a:t>
            </a:r>
            <a:r>
              <a:rPr lang="en-US" sz="2000" dirty="0"/>
              <a:t>) – </a:t>
            </a:r>
            <a:r>
              <a:rPr lang="ru-RU" sz="2000" dirty="0"/>
              <a:t>время</a:t>
            </a:r>
            <a:r>
              <a:rPr lang="en-US" sz="2000" dirty="0"/>
              <a:t> </a:t>
            </a:r>
            <a:r>
              <a:rPr lang="ru-RU" sz="2000" dirty="0"/>
              <a:t>работы поиска в ширину</a:t>
            </a:r>
            <a:r>
              <a:rPr lang="en-US" sz="2000" dirty="0"/>
              <a:t>;</a:t>
            </a:r>
          </a:p>
          <a:p>
            <a:pPr fontAlgn="t"/>
            <a:r>
              <a:rPr lang="en-US" sz="2000" dirty="0"/>
              <a:t>O(</a:t>
            </a:r>
            <a:r>
              <a:rPr lang="en-US" sz="2000" dirty="0" err="1"/>
              <a:t>n·m</a:t>
            </a:r>
            <a:r>
              <a:rPr lang="en-US" sz="2000" dirty="0"/>
              <a:t>) – </a:t>
            </a:r>
            <a:r>
              <a:rPr lang="ru-RU" sz="2000" dirty="0"/>
              <a:t>число итераций алгоритма</a:t>
            </a:r>
            <a:r>
              <a:rPr lang="en-US" sz="2000" dirty="0"/>
              <a:t>; </a:t>
            </a:r>
            <a:endParaRPr lang="ru-RU" sz="2000" dirty="0"/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ru-RU" sz="2000" dirty="0"/>
              <a:t>Поиск увеличивающего пути: поиск в ширину  (</a:t>
            </a:r>
            <a:r>
              <a:rPr lang="en-US" sz="2000" b="1" dirty="0"/>
              <a:t>BFS</a:t>
            </a:r>
            <a:r>
              <a:rPr lang="en-US" sz="2000" dirty="0"/>
              <a:t>).</a:t>
            </a:r>
          </a:p>
          <a:p>
            <a:pPr marL="800100" lvl="1" indent="-342900" algn="just" fontAlgn="t">
              <a:buFont typeface="Arial" panose="020B0604020202020204" pitchFamily="34" charset="0"/>
              <a:buChar char="•"/>
            </a:pPr>
            <a:r>
              <a:rPr lang="ru-RU" sz="2000" dirty="0"/>
              <a:t>После каждой итерации алгоритма длина </a:t>
            </a:r>
            <a:r>
              <a:rPr lang="en-US" sz="2000" b="1" dirty="0" err="1"/>
              <a:t>dist</a:t>
            </a:r>
            <a:r>
              <a:rPr lang="en-US" sz="2000" b="1" dirty="0"/>
              <a:t>(</a:t>
            </a:r>
            <a:r>
              <a:rPr lang="en-US" sz="2000" b="1" dirty="0" err="1"/>
              <a:t>s,v</a:t>
            </a:r>
            <a:r>
              <a:rPr lang="en-US" sz="2000" b="1" dirty="0"/>
              <a:t>)</a:t>
            </a:r>
            <a:r>
              <a:rPr lang="ru-RU" sz="2000" b="1" dirty="0"/>
              <a:t> </a:t>
            </a:r>
            <a:r>
              <a:rPr lang="ru-RU" sz="2000" dirty="0"/>
              <a:t>(в дугах) наименьшего пути из источника </a:t>
            </a:r>
            <a:r>
              <a:rPr lang="en-US" sz="2000" b="1" dirty="0"/>
              <a:t>s</a:t>
            </a:r>
            <a:r>
              <a:rPr lang="ru-RU" sz="2000" dirty="0"/>
              <a:t> в вершину </a:t>
            </a:r>
            <a:r>
              <a:rPr lang="en-US" sz="2000" b="1" dirty="0"/>
              <a:t>v</a:t>
            </a:r>
            <a:r>
              <a:rPr lang="ru-RU" sz="2000" dirty="0"/>
              <a:t> монотонно не убывает</a:t>
            </a:r>
            <a:r>
              <a:rPr lang="en-US" sz="2000" dirty="0"/>
              <a:t>. </a:t>
            </a:r>
            <a:r>
              <a:rPr lang="ru-RU" sz="2000" dirty="0"/>
              <a:t>Так как длина (</a:t>
            </a:r>
            <a:r>
              <a:rPr lang="en-US" sz="2000" dirty="0" err="1"/>
              <a:t>s,t</a:t>
            </a:r>
            <a:r>
              <a:rPr lang="en-US" sz="2000" dirty="0"/>
              <a:t>)-</a:t>
            </a:r>
            <a:r>
              <a:rPr lang="ru-RU" sz="2000" dirty="0"/>
              <a:t>пути не превосходит (</a:t>
            </a:r>
            <a:r>
              <a:rPr lang="en-US" sz="2000" dirty="0"/>
              <a:t>n-1)</a:t>
            </a:r>
            <a:r>
              <a:rPr lang="ru-RU" sz="2000" dirty="0"/>
              <a:t>, то  конечная вершина </a:t>
            </a:r>
            <a:r>
              <a:rPr lang="en-US" sz="2000" dirty="0"/>
              <a:t>t</a:t>
            </a:r>
            <a:r>
              <a:rPr lang="ru-RU" sz="2000" dirty="0"/>
              <a:t> может изменять свою метку</a:t>
            </a:r>
            <a:r>
              <a:rPr lang="en-US" sz="2000" dirty="0"/>
              <a:t> </a:t>
            </a:r>
            <a:r>
              <a:rPr lang="en-US" sz="2000" dirty="0" err="1"/>
              <a:t>dist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  <a:r>
              <a:rPr lang="ru-RU" sz="2000" dirty="0"/>
              <a:t> не более, чем </a:t>
            </a:r>
            <a:r>
              <a:rPr lang="en-US" sz="2000" dirty="0"/>
              <a:t>n </a:t>
            </a:r>
            <a:r>
              <a:rPr lang="ru-RU" sz="2000" dirty="0"/>
              <a:t>раз. </a:t>
            </a:r>
          </a:p>
          <a:p>
            <a:pPr marL="800100" lvl="1" indent="-342900" algn="just" fontAlgn="t">
              <a:buFont typeface="Arial" panose="020B0604020202020204" pitchFamily="34" charset="0"/>
              <a:buChar char="•"/>
            </a:pPr>
            <a:r>
              <a:rPr lang="ru-RU" sz="2000" dirty="0"/>
              <a:t>Назовем </a:t>
            </a:r>
            <a:r>
              <a:rPr lang="en-US" sz="2000" b="1" dirty="0"/>
              <a:t>k-</a:t>
            </a:r>
            <a:r>
              <a:rPr lang="ru-RU" sz="2000" b="1" dirty="0"/>
              <a:t>этапом </a:t>
            </a:r>
            <a:r>
              <a:rPr lang="ru-RU" sz="2000" dirty="0"/>
              <a:t>совокупность итераций, на которых длина наименьшего пути сохраняется равной </a:t>
            </a:r>
            <a:r>
              <a:rPr lang="en-US" sz="2000" b="1" dirty="0"/>
              <a:t>k</a:t>
            </a:r>
            <a:r>
              <a:rPr lang="en-US" sz="2000" dirty="0"/>
              <a:t>. </a:t>
            </a:r>
            <a:r>
              <a:rPr lang="ru-RU" sz="2000" dirty="0"/>
              <a:t>Эти итерации идут подряд. На </a:t>
            </a:r>
            <a:r>
              <a:rPr lang="en-US" sz="2000" dirty="0"/>
              <a:t>k-</a:t>
            </a:r>
            <a:r>
              <a:rPr lang="ru-RU" sz="2000" dirty="0"/>
              <a:t>этапе  после каждой итерации </a:t>
            </a:r>
            <a:r>
              <a:rPr lang="en-US" sz="2000" dirty="0"/>
              <a:t> </a:t>
            </a:r>
            <a:r>
              <a:rPr lang="ru-RU" sz="2000" dirty="0"/>
              <a:t>алгоритма из новой сети вычёркивается хотя бы одна дуга, построенного на этой итерации увеличивающего пути и она не может появиться вновь, так как она не является обратной  дугам следующих увеличивающих путей </a:t>
            </a:r>
            <a:r>
              <a:rPr lang="en-US" sz="2000" b="1" dirty="0"/>
              <a:t>k</a:t>
            </a:r>
            <a:r>
              <a:rPr lang="en-US" sz="2000" dirty="0"/>
              <a:t>-</a:t>
            </a:r>
            <a:r>
              <a:rPr lang="ru-RU" sz="2000" dirty="0"/>
              <a:t>этапа. Поэтому число итераций алгоритма на </a:t>
            </a:r>
            <a:r>
              <a:rPr lang="en-US" sz="2000" b="1" dirty="0"/>
              <a:t>k</a:t>
            </a:r>
            <a:r>
              <a:rPr lang="en-US" sz="2000" dirty="0"/>
              <a:t>-</a:t>
            </a:r>
            <a:r>
              <a:rPr lang="ru-RU" sz="2000" dirty="0"/>
              <a:t>этапе  не превосходит </a:t>
            </a:r>
            <a:r>
              <a:rPr lang="en-US" sz="2000" b="1" dirty="0"/>
              <a:t>m</a:t>
            </a:r>
            <a:r>
              <a:rPr lang="en-US" sz="2000" dirty="0"/>
              <a:t>.</a:t>
            </a:r>
            <a:endParaRPr lang="ru-RU" sz="2000" dirty="0"/>
          </a:p>
          <a:p>
            <a:pPr marL="800100" lvl="1" indent="-342900" algn="just" fontAlgn="t">
              <a:buFont typeface="Arial" panose="020B0604020202020204" pitchFamily="34" charset="0"/>
              <a:buChar char="•"/>
            </a:pPr>
            <a:r>
              <a:rPr lang="ru-RU" sz="2000" dirty="0"/>
              <a:t>Получаем оценку на число итераций </a:t>
            </a:r>
            <a:r>
              <a:rPr lang="en-US" sz="2000" b="1" dirty="0"/>
              <a:t>O(</a:t>
            </a:r>
            <a:r>
              <a:rPr lang="en-US" sz="2000" b="1" dirty="0" err="1"/>
              <a:t>n·m</a:t>
            </a:r>
            <a:r>
              <a:rPr lang="en-US" sz="2000" b="1" dirty="0"/>
              <a:t>)</a:t>
            </a:r>
            <a:r>
              <a:rPr lang="ru-RU" sz="2000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328195" y="1001722"/>
            <a:ext cx="2256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2400" b="1" dirty="0"/>
              <a:t>Время работы: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10916" y="1391103"/>
            <a:ext cx="353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2400" b="1" dirty="0"/>
              <a:t>O(</a:t>
            </a:r>
            <a:r>
              <a:rPr lang="en-US" sz="2400" b="1" dirty="0" err="1"/>
              <a:t>n·m</a:t>
            </a:r>
            <a:r>
              <a:rPr lang="en-US" sz="2400" b="1" dirty="0"/>
              <a:t> ·</a:t>
            </a:r>
            <a:r>
              <a:rPr lang="ru-RU" sz="2400" b="1" dirty="0"/>
              <a:t>(</a:t>
            </a:r>
            <a:r>
              <a:rPr lang="en-US" sz="2400" b="1" dirty="0" err="1"/>
              <a:t>n+m</a:t>
            </a:r>
            <a:r>
              <a:rPr lang="en-US" sz="2400" b="1" dirty="0"/>
              <a:t>))</a:t>
            </a:r>
            <a:r>
              <a:rPr lang="ru-RU" sz="2400" b="1" dirty="0"/>
              <a:t>=</a:t>
            </a:r>
            <a:r>
              <a:rPr lang="en-US" sz="2400" b="1" dirty="0"/>
              <a:t>O(n · m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  <a:r>
              <a:rPr lang="en-US" sz="2400" dirty="0"/>
              <a:t>, </a:t>
            </a:r>
            <a:endParaRPr lang="ru-RU" sz="24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767840" y="2712720"/>
            <a:ext cx="7620" cy="3703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9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216" y="1107179"/>
            <a:ext cx="12166630" cy="4053906"/>
          </a:xfrm>
        </p:spPr>
        <p:txBody>
          <a:bodyPr numCol="2">
            <a:noAutofit/>
          </a:bodyPr>
          <a:lstStyle/>
          <a:p>
            <a:pPr marL="0" indent="0" fontAlgn="t">
              <a:buNone/>
            </a:pPr>
            <a:r>
              <a:rPr lang="ru-RU" sz="1400" dirty="0"/>
              <a:t>работает для сетей с </a:t>
            </a:r>
            <a:r>
              <a:rPr lang="ru-RU" sz="1400" u="sng" dirty="0"/>
              <a:t>целочисленными пропускными способностями дуг</a:t>
            </a:r>
            <a:endParaRPr lang="ru-RU" sz="1400" dirty="0"/>
          </a:p>
          <a:p>
            <a:pPr marL="0" indent="0" algn="ctr" fontAlgn="t">
              <a:buNone/>
            </a:pPr>
            <a:endParaRPr lang="ru-RU" sz="1800" dirty="0"/>
          </a:p>
          <a:p>
            <a:pPr marL="0" indent="0" algn="ctr" fontAlgn="t">
              <a:buNone/>
            </a:pPr>
            <a:endParaRPr lang="ru-RU" sz="2400" b="1" dirty="0"/>
          </a:p>
          <a:p>
            <a:pPr marL="0" indent="0" algn="ctr" fontAlgn="t">
              <a:buNone/>
            </a:pPr>
            <a:r>
              <a:rPr lang="en-US" sz="2400" b="1" dirty="0"/>
              <a:t>O(</a:t>
            </a:r>
            <a:r>
              <a:rPr lang="ru-RU" sz="2400" b="1" dirty="0"/>
              <a:t>с</a:t>
            </a:r>
            <a:r>
              <a:rPr lang="en-US" sz="2400" b="1" baseline="30000" dirty="0" err="1"/>
              <a:t>max</a:t>
            </a:r>
            <a:r>
              <a:rPr lang="en-US" sz="2400" b="1" dirty="0" err="1"/>
              <a:t>·n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·m)</a:t>
            </a:r>
            <a:endParaRPr lang="en-US" sz="2400" dirty="0"/>
          </a:p>
          <a:p>
            <a:pPr marL="0" indent="0" algn="ctr" fontAlgn="t">
              <a:buNone/>
            </a:pPr>
            <a:endParaRPr lang="ru-RU" sz="3400" b="1" dirty="0">
              <a:solidFill>
                <a:schemeClr val="accent2"/>
              </a:solidFill>
            </a:endParaRPr>
          </a:p>
          <a:p>
            <a:pPr marL="0" indent="0" algn="ctr" fontAlgn="t">
              <a:buNone/>
            </a:pPr>
            <a:endParaRPr lang="ru-RU" sz="3400" b="1" dirty="0">
              <a:solidFill>
                <a:schemeClr val="accent2"/>
              </a:solidFill>
            </a:endParaRPr>
          </a:p>
          <a:p>
            <a:pPr marL="0" indent="0" algn="ctr" fontAlgn="t">
              <a:buNone/>
            </a:pPr>
            <a:endParaRPr lang="ru-RU" sz="3400" b="1" dirty="0">
              <a:solidFill>
                <a:schemeClr val="accent2"/>
              </a:solidFill>
            </a:endParaRPr>
          </a:p>
          <a:p>
            <a:pPr marL="0" indent="0" algn="ctr" fontAlgn="t">
              <a:buNone/>
            </a:pPr>
            <a:endParaRPr lang="ru-RU" sz="3400" b="1" dirty="0">
              <a:solidFill>
                <a:schemeClr val="accent2"/>
              </a:solidFill>
            </a:endParaRPr>
          </a:p>
          <a:p>
            <a:pPr marL="0" indent="0" algn="ctr" fontAlgn="t">
              <a:buNone/>
            </a:pPr>
            <a:endParaRPr lang="ru-RU" sz="3400" b="1" dirty="0">
              <a:solidFill>
                <a:schemeClr val="accent2"/>
              </a:solidFill>
            </a:endParaRPr>
          </a:p>
          <a:p>
            <a:pPr marL="0" indent="0" fontAlgn="t">
              <a:buNone/>
            </a:pPr>
            <a:endParaRPr lang="ru-RU" sz="2400" dirty="0"/>
          </a:p>
          <a:p>
            <a:pPr marL="0" indent="0" algn="ctr" fontAlgn="t">
              <a:buNone/>
            </a:pPr>
            <a:r>
              <a:rPr lang="en-US" sz="2400" b="1" dirty="0"/>
              <a:t>O(n · m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373962" y="97056"/>
            <a:ext cx="34458" cy="4787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79948" y="337738"/>
            <a:ext cx="4839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2400" b="1" dirty="0"/>
              <a:t>Метод Форда</a:t>
            </a:r>
            <a:r>
              <a:rPr lang="en-US" sz="2400" b="1" dirty="0"/>
              <a:t>  ̶  </a:t>
            </a:r>
            <a:r>
              <a:rPr lang="ru-RU" sz="2400" b="1" dirty="0" err="1"/>
              <a:t>Фалкерсона</a:t>
            </a:r>
            <a:endParaRPr lang="ru-RU" sz="2400" b="1" dirty="0"/>
          </a:p>
          <a:p>
            <a:pPr algn="ctr" fontAlgn="t"/>
            <a:r>
              <a:rPr lang="ru-RU" sz="2400" dirty="0"/>
              <a:t> </a:t>
            </a:r>
            <a:r>
              <a:rPr lang="ru-RU" sz="2000" dirty="0" err="1">
                <a:solidFill>
                  <a:srgbClr val="7030A0"/>
                </a:solidFill>
              </a:rPr>
              <a:t>псевдополиномиальный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dirty="0">
                <a:solidFill>
                  <a:srgbClr val="7030A0"/>
                </a:solidFill>
              </a:rPr>
              <a:t>алгоритм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67487" y="337738"/>
            <a:ext cx="43905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2400" b="1" dirty="0" err="1"/>
              <a:t>Алгоритми</a:t>
            </a:r>
            <a:r>
              <a:rPr lang="ru-RU" sz="2400" b="1" dirty="0"/>
              <a:t> </a:t>
            </a:r>
            <a:r>
              <a:rPr lang="ru-RU" sz="2400" b="1" dirty="0" err="1"/>
              <a:t>Эдмондса</a:t>
            </a:r>
            <a:r>
              <a:rPr lang="en-US" sz="2400" b="1" dirty="0"/>
              <a:t>  ̶  </a:t>
            </a:r>
            <a:r>
              <a:rPr lang="ru-RU" sz="2400" b="1" dirty="0"/>
              <a:t>Карпа</a:t>
            </a:r>
          </a:p>
          <a:p>
            <a:pPr algn="ctr" fontAlgn="t"/>
            <a:r>
              <a:rPr lang="ru-RU" sz="2000" dirty="0">
                <a:solidFill>
                  <a:srgbClr val="7030A0"/>
                </a:solidFill>
              </a:rPr>
              <a:t>полиномиальный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85599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50" y="125186"/>
            <a:ext cx="11741524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Поток в сети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2497120" y="4771136"/>
                <a:ext cx="4907966" cy="8282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7120" y="4771136"/>
                <a:ext cx="4907966" cy="828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>
            <a:off x="513675" y="3017349"/>
            <a:ext cx="112792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Определение</a:t>
            </a:r>
            <a:endParaRPr lang="en-US" sz="2400" b="1" dirty="0"/>
          </a:p>
          <a:p>
            <a:pPr lvl="1"/>
            <a:r>
              <a:rPr lang="ru-RU" sz="2400" b="1" dirty="0"/>
              <a:t>Дивергенция</a:t>
            </a:r>
            <a:r>
              <a:rPr lang="en-US" sz="2400" b="1" dirty="0"/>
              <a:t>  </a:t>
            </a:r>
            <a:r>
              <a:rPr lang="ru-RU" sz="2400" b="1" dirty="0"/>
              <a:t>функции </a:t>
            </a:r>
            <a:r>
              <a:rPr lang="en-US" sz="2400" b="1" i="1" dirty="0"/>
              <a:t>f</a:t>
            </a:r>
            <a:r>
              <a:rPr lang="ru-RU" sz="2400" b="1" dirty="0"/>
              <a:t>  в вершине</a:t>
            </a:r>
            <a:r>
              <a:rPr lang="en-US" sz="2400" b="1" dirty="0"/>
              <a:t> </a:t>
            </a:r>
            <a:r>
              <a:rPr lang="en-US" sz="2400" b="1" i="1" dirty="0"/>
              <a:t>v</a:t>
            </a:r>
            <a:r>
              <a:rPr lang="ru-RU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от лат. </a:t>
            </a:r>
            <a:r>
              <a:rPr lang="ru-RU" sz="2400" i="1" dirty="0" err="1"/>
              <a:t>divergere</a:t>
            </a:r>
            <a:r>
              <a:rPr lang="ru-RU" sz="2400" dirty="0"/>
              <a:t> — расхождение</a:t>
            </a:r>
            <a:r>
              <a:rPr lang="en-US" sz="2400" dirty="0"/>
              <a:t>)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endParaRPr lang="en-US" sz="2400" b="1" i="1" dirty="0"/>
          </a:p>
          <a:p>
            <a:pPr lvl="2"/>
            <a:r>
              <a:rPr lang="ru-RU" sz="2400" dirty="0"/>
              <a:t>определяется как разность сумм её значений на выходящих и входящих дугах: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9"/>
              <p:cNvSpPr txBox="1"/>
              <p:nvPr/>
            </p:nvSpPr>
            <p:spPr bwMode="auto">
              <a:xfrm>
                <a:off x="862178" y="1638294"/>
                <a:ext cx="1485448" cy="4909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func>
                      <m:r>
                        <m:rPr>
                          <m:sty m:val="p"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0" name="Объект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178" y="1638294"/>
                <a:ext cx="1485448" cy="490990"/>
              </a:xfrm>
              <a:prstGeom prst="rect">
                <a:avLst/>
              </a:prstGeom>
              <a:blipFill>
                <a:blip r:embed="rId3"/>
                <a:stretch>
                  <a:fillRect l="-12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2691087" y="1700704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источник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554658" y="1729475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сток</a:t>
            </a:r>
          </a:p>
        </p:txBody>
      </p:sp>
      <p:grpSp>
        <p:nvGrpSpPr>
          <p:cNvPr id="79" name="Группа 78"/>
          <p:cNvGrpSpPr/>
          <p:nvPr/>
        </p:nvGrpSpPr>
        <p:grpSpPr>
          <a:xfrm>
            <a:off x="8850981" y="4869439"/>
            <a:ext cx="2710537" cy="1022045"/>
            <a:chOff x="8565792" y="2795627"/>
            <a:chExt cx="2901288" cy="1229055"/>
          </a:xfrm>
        </p:grpSpPr>
        <p:sp>
          <p:nvSpPr>
            <p:cNvPr id="66" name="Овал 65"/>
            <p:cNvSpPr/>
            <p:nvPr/>
          </p:nvSpPr>
          <p:spPr>
            <a:xfrm>
              <a:off x="9783900" y="2923150"/>
              <a:ext cx="376517" cy="3430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v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Прямая со стрелкой 67"/>
            <p:cNvCxnSpPr>
              <a:endCxn id="66" idx="2"/>
            </p:cNvCxnSpPr>
            <p:nvPr/>
          </p:nvCxnSpPr>
          <p:spPr>
            <a:xfrm>
              <a:off x="9242612" y="2846708"/>
              <a:ext cx="541288" cy="247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endCxn id="66" idx="2"/>
            </p:cNvCxnSpPr>
            <p:nvPr/>
          </p:nvCxnSpPr>
          <p:spPr>
            <a:xfrm flipV="1">
              <a:off x="9341224" y="3094661"/>
              <a:ext cx="442676" cy="445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66" idx="6"/>
            </p:cNvCxnSpPr>
            <p:nvPr/>
          </p:nvCxnSpPr>
          <p:spPr>
            <a:xfrm flipV="1">
              <a:off x="10160417" y="2795627"/>
              <a:ext cx="370105" cy="299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66" idx="6"/>
            </p:cNvCxnSpPr>
            <p:nvPr/>
          </p:nvCxnSpPr>
          <p:spPr>
            <a:xfrm>
              <a:off x="10160417" y="3094661"/>
              <a:ext cx="4687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6" idx="6"/>
            </p:cNvCxnSpPr>
            <p:nvPr/>
          </p:nvCxnSpPr>
          <p:spPr>
            <a:xfrm>
              <a:off x="10160417" y="3094661"/>
              <a:ext cx="370105" cy="297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Прямоугольник 76"/>
                <p:cNvSpPr/>
                <p:nvPr/>
              </p:nvSpPr>
              <p:spPr>
                <a:xfrm>
                  <a:off x="10113440" y="3571111"/>
                  <a:ext cx="1353640" cy="4441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ru-RU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ru-RU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Прямоугольник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440" y="3571111"/>
                  <a:ext cx="1353640" cy="444138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Прямоугольник 77"/>
                <p:cNvSpPr/>
                <p:nvPr/>
              </p:nvSpPr>
              <p:spPr>
                <a:xfrm>
                  <a:off x="8565792" y="3580544"/>
                  <a:ext cx="1353639" cy="4441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Прямоугольник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792" y="3580544"/>
                  <a:ext cx="1353639" cy="444138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Группа 90"/>
          <p:cNvGrpSpPr/>
          <p:nvPr/>
        </p:nvGrpSpPr>
        <p:grpSpPr>
          <a:xfrm>
            <a:off x="3787287" y="1052485"/>
            <a:ext cx="4638588" cy="1696513"/>
            <a:chOff x="1865215" y="874210"/>
            <a:chExt cx="4374179" cy="1185241"/>
          </a:xfrm>
        </p:grpSpPr>
        <p:grpSp>
          <p:nvGrpSpPr>
            <p:cNvPr id="62" name="Группа 61"/>
            <p:cNvGrpSpPr/>
            <p:nvPr/>
          </p:nvGrpSpPr>
          <p:grpSpPr>
            <a:xfrm>
              <a:off x="1865215" y="874210"/>
              <a:ext cx="4374179" cy="1185241"/>
              <a:chOff x="1621222" y="634515"/>
              <a:chExt cx="4374179" cy="1185241"/>
            </a:xfrm>
          </p:grpSpPr>
          <p:sp>
            <p:nvSpPr>
              <p:cNvPr id="14" name="Овал 13"/>
              <p:cNvSpPr/>
              <p:nvPr/>
            </p:nvSpPr>
            <p:spPr>
              <a:xfrm>
                <a:off x="1621222" y="1018765"/>
                <a:ext cx="759767" cy="343022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Прямая со стрелкой 16"/>
              <p:cNvCxnSpPr>
                <a:stCxn id="14" idx="7"/>
                <a:endCxn id="41" idx="2"/>
              </p:cNvCxnSpPr>
              <p:nvPr/>
            </p:nvCxnSpPr>
            <p:spPr>
              <a:xfrm flipV="1">
                <a:off x="2269724" y="806026"/>
                <a:ext cx="385984" cy="2629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14" idx="6"/>
              </p:cNvCxnSpPr>
              <p:nvPr/>
            </p:nvCxnSpPr>
            <p:spPr>
              <a:xfrm>
                <a:off x="2380989" y="1190276"/>
                <a:ext cx="1084790" cy="22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14" idx="5"/>
                <a:endCxn id="42" idx="1"/>
              </p:cNvCxnSpPr>
              <p:nvPr/>
            </p:nvCxnSpPr>
            <p:spPr>
              <a:xfrm>
                <a:off x="2269724" y="1311553"/>
                <a:ext cx="377624" cy="212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Овал 39"/>
              <p:cNvSpPr/>
              <p:nvPr/>
            </p:nvSpPr>
            <p:spPr>
              <a:xfrm>
                <a:off x="3475861" y="1034536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2655708" y="634515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2592208" y="1474082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4" name="Прямая со стрелкой 43"/>
              <p:cNvCxnSpPr>
                <a:stCxn id="41" idx="6"/>
                <a:endCxn id="40" idx="0"/>
              </p:cNvCxnSpPr>
              <p:nvPr/>
            </p:nvCxnSpPr>
            <p:spPr>
              <a:xfrm>
                <a:off x="3032225" y="806026"/>
                <a:ext cx="631895" cy="228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>
                <a:stCxn id="42" idx="7"/>
                <a:endCxn id="40" idx="3"/>
              </p:cNvCxnSpPr>
              <p:nvPr/>
            </p:nvCxnSpPr>
            <p:spPr>
              <a:xfrm flipV="1">
                <a:off x="2913585" y="1327324"/>
                <a:ext cx="617416" cy="196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Овал 48"/>
              <p:cNvSpPr/>
              <p:nvPr/>
            </p:nvSpPr>
            <p:spPr>
              <a:xfrm>
                <a:off x="4463206" y="676713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4469501" y="1476734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5241967" y="1043781"/>
                <a:ext cx="753434" cy="343022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=7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Прямая со стрелкой 54"/>
              <p:cNvCxnSpPr>
                <a:stCxn id="40" idx="5"/>
                <a:endCxn id="50" idx="1"/>
              </p:cNvCxnSpPr>
              <p:nvPr/>
            </p:nvCxnSpPr>
            <p:spPr>
              <a:xfrm>
                <a:off x="3797238" y="1327324"/>
                <a:ext cx="727403" cy="199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0" idx="6"/>
                <a:endCxn id="51" idx="3"/>
              </p:cNvCxnSpPr>
              <p:nvPr/>
            </p:nvCxnSpPr>
            <p:spPr>
              <a:xfrm flipV="1">
                <a:off x="4846018" y="1336569"/>
                <a:ext cx="506287" cy="3116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>
                <a:stCxn id="49" idx="6"/>
                <a:endCxn id="51" idx="1"/>
              </p:cNvCxnSpPr>
              <p:nvPr/>
            </p:nvCxnSpPr>
            <p:spPr>
              <a:xfrm>
                <a:off x="4839723" y="848224"/>
                <a:ext cx="512582" cy="24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60"/>
              <p:cNvCxnSpPr>
                <a:stCxn id="40" idx="7"/>
                <a:endCxn id="49" idx="2"/>
              </p:cNvCxnSpPr>
              <p:nvPr/>
            </p:nvCxnSpPr>
            <p:spPr>
              <a:xfrm flipV="1">
                <a:off x="3797238" y="848224"/>
                <a:ext cx="665968" cy="2365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485351" y="970847"/>
              <a:ext cx="195197" cy="26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10342" y="1656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60924" y="1592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31997" y="974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13675" y="970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33997" y="16784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48317" y="121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14040" y="1603404"/>
              <a:ext cx="30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41323" y="9099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82550" y="6082842"/>
            <a:ext cx="5396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Г.М. Адельсон-Вельский, Е.А. </a:t>
            </a:r>
            <a:r>
              <a:rPr lang="ru-RU" sz="1600" i="1" dirty="0" err="1">
                <a:solidFill>
                  <a:schemeClr val="accent3">
                    <a:lumMod val="50000"/>
                  </a:schemeClr>
                </a:solidFill>
              </a:rPr>
              <a:t>Диниц</a:t>
            </a:r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,</a:t>
            </a:r>
          </a:p>
          <a:p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А.В. </a:t>
            </a:r>
            <a:r>
              <a:rPr lang="ru-RU" sz="1600" i="1" dirty="0" err="1">
                <a:solidFill>
                  <a:schemeClr val="accent3">
                    <a:lumMod val="50000"/>
                  </a:schemeClr>
                </a:solidFill>
              </a:rPr>
              <a:t>Карзанов</a:t>
            </a:r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ru-RU" sz="1600" b="1" i="1" dirty="0">
                <a:solidFill>
                  <a:schemeClr val="accent3">
                    <a:lumMod val="50000"/>
                  </a:schemeClr>
                </a:solidFill>
              </a:rPr>
              <a:t>Потоковые алгоритмы.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</a:rPr>
              <a:t>М.,Наука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</a:rPr>
              <a:t>, 1975 г.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65023" y="3398807"/>
            <a:ext cx="0" cy="2518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63" grpId="0"/>
      <p:bldP spid="64" grpId="0"/>
      <p:bldP spid="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85881" y="145278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: </a:t>
            </a:r>
            <a:r>
              <a:rPr lang="en-US" dirty="0"/>
              <a:t>[ </a:t>
            </a:r>
            <a:r>
              <a:rPr lang="ru-RU" dirty="0"/>
              <a:t>(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/>
              <a:t>,2) </a:t>
            </a:r>
            <a:r>
              <a:rPr lang="ru-RU" dirty="0"/>
              <a:t>,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,3) ]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27533" y="913999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uv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2043297" y="1262032"/>
            <a:ext cx="12776" cy="263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0407" y="10270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endParaRPr lang="ru-RU" sz="1400" dirty="0"/>
          </a:p>
        </p:txBody>
      </p:sp>
      <p:cxnSp>
        <p:nvCxnSpPr>
          <p:cNvPr id="35" name="Прямая со стрелкой 34"/>
          <p:cNvCxnSpPr>
            <a:stCxn id="33" idx="2"/>
          </p:cNvCxnSpPr>
          <p:nvPr/>
        </p:nvCxnSpPr>
        <p:spPr>
          <a:xfrm>
            <a:off x="1580029" y="1334822"/>
            <a:ext cx="53422" cy="21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9894" y="97569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endParaRPr lang="ru-RU" sz="14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2247331" y="1279726"/>
            <a:ext cx="71294" cy="238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565" y="155853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  <a:endParaRPr lang="ru-RU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496558" y="1811412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: </a:t>
            </a:r>
            <a:r>
              <a:rPr lang="en-US" dirty="0"/>
              <a:t>[ </a:t>
            </a:r>
            <a:r>
              <a:rPr lang="ru-RU" dirty="0"/>
              <a:t>(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,3) </a:t>
            </a:r>
            <a:r>
              <a:rPr lang="ru-RU" dirty="0"/>
              <a:t>,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,4) ]</a:t>
            </a:r>
            <a:endParaRPr lang="ru-RU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3381473" y="1263220"/>
            <a:ext cx="1881306" cy="1152815"/>
            <a:chOff x="5887436" y="610115"/>
            <a:chExt cx="2193297" cy="1522135"/>
          </a:xfrm>
        </p:grpSpPr>
        <p:sp>
          <p:nvSpPr>
            <p:cNvPr id="13" name="Овал 12"/>
            <p:cNvSpPr/>
            <p:nvPr/>
          </p:nvSpPr>
          <p:spPr>
            <a:xfrm>
              <a:off x="5887436" y="1268167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6790570" y="610115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6779801" y="1719873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7671885" y="1156380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Прямая со стрелкой 4"/>
            <p:cNvCxnSpPr>
              <a:stCxn id="13" idx="7"/>
              <a:endCxn id="14" idx="3"/>
            </p:cNvCxnSpPr>
            <p:nvPr/>
          </p:nvCxnSpPr>
          <p:spPr>
            <a:xfrm flipV="1">
              <a:off x="6236410" y="962101"/>
              <a:ext cx="614034" cy="366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3" idx="5"/>
            </p:cNvCxnSpPr>
            <p:nvPr/>
          </p:nvCxnSpPr>
          <p:spPr>
            <a:xfrm>
              <a:off x="6236410" y="1620153"/>
              <a:ext cx="554160" cy="275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" idx="5"/>
            </p:cNvCxnSpPr>
            <p:nvPr/>
          </p:nvCxnSpPr>
          <p:spPr>
            <a:xfrm>
              <a:off x="7139544" y="962101"/>
              <a:ext cx="583910" cy="28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V="1">
              <a:off x="7199418" y="1535863"/>
              <a:ext cx="524036" cy="359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4" idx="4"/>
            </p:cNvCxnSpPr>
            <p:nvPr/>
          </p:nvCxnSpPr>
          <p:spPr>
            <a:xfrm>
              <a:off x="6994994" y="1022492"/>
              <a:ext cx="0" cy="666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11206" y="83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63628" y="11908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9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88725" y="1661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88660" y="781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5558" y="1668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85881" y="217003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: </a:t>
            </a:r>
            <a:r>
              <a:rPr lang="en-US" dirty="0"/>
              <a:t>[ </a:t>
            </a:r>
            <a:r>
              <a:rPr lang="ru-RU" dirty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,4) ]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176415" y="67225"/>
            <a:ext cx="973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Представление сети остаточных пропускных способностей на списках смежности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788723" y="682756"/>
            <a:ext cx="368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/>
              <a:t>списки смежности  для остаточной сети</a:t>
            </a:r>
            <a:endParaRPr lang="ru-RU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76415" y="533844"/>
            <a:ext cx="365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u="sng" dirty="0"/>
              <a:t>списки смежности  для исходной сети</a:t>
            </a:r>
            <a:endParaRPr lang="ru-RU" sz="1600" dirty="0"/>
          </a:p>
        </p:txBody>
      </p:sp>
      <p:grpSp>
        <p:nvGrpSpPr>
          <p:cNvPr id="145" name="Группа 144"/>
          <p:cNvGrpSpPr/>
          <p:nvPr/>
        </p:nvGrpSpPr>
        <p:grpSpPr>
          <a:xfrm>
            <a:off x="6183694" y="1150683"/>
            <a:ext cx="1767072" cy="1992816"/>
            <a:chOff x="5423675" y="2876476"/>
            <a:chExt cx="1767072" cy="1992816"/>
          </a:xfrm>
        </p:grpSpPr>
        <p:sp>
          <p:nvSpPr>
            <p:cNvPr id="114" name="TextBox 113"/>
            <p:cNvSpPr txBox="1"/>
            <p:nvPr/>
          </p:nvSpPr>
          <p:spPr>
            <a:xfrm>
              <a:off x="5423675" y="2876476"/>
              <a:ext cx="1120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network</a:t>
              </a:r>
              <a:endParaRPr lang="ru-RU" sz="2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036688" y="35914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ru-RU" dirty="0"/>
                <a:t>: </a:t>
              </a:r>
              <a:r>
                <a:rPr lang="en-US" sz="1600" dirty="0"/>
                <a:t>[ 0, 2 ]</a:t>
              </a:r>
              <a:endParaRPr lang="ru-RU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43477" y="3856493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ru-RU" dirty="0"/>
                <a:t>: </a:t>
              </a:r>
              <a:r>
                <a:rPr lang="en-US" sz="1600" dirty="0"/>
                <a:t>[ 1, 4, 6 ]</a:t>
              </a:r>
              <a:endParaRPr lang="ru-RU" sz="16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39470" y="4121511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ru-RU" dirty="0"/>
                <a:t>: </a:t>
              </a:r>
              <a:r>
                <a:rPr lang="en-US" sz="1600" dirty="0"/>
                <a:t>[ 3, 5, 8 </a:t>
              </a:r>
              <a:r>
                <a:rPr lang="en-US" dirty="0"/>
                <a:t>]</a:t>
              </a:r>
              <a:endParaRPr lang="ru-RU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47958" y="4351521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ru-RU" dirty="0"/>
                <a:t>: </a:t>
              </a:r>
              <a:r>
                <a:rPr lang="en-US" sz="1600" dirty="0"/>
                <a:t>[ 7, 9 </a:t>
              </a:r>
              <a:r>
                <a:rPr lang="en-US" dirty="0"/>
                <a:t>]</a:t>
              </a:r>
              <a:endParaRPr lang="ru-RU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01429" y="456151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endParaRPr lang="ru-RU" sz="1400" b="1" dirty="0"/>
            </a:p>
          </p:txBody>
        </p:sp>
        <p:cxnSp>
          <p:nvCxnSpPr>
            <p:cNvPr id="131" name="Прямая со стрелкой 130"/>
            <p:cNvCxnSpPr>
              <a:endCxn id="124" idx="1"/>
            </p:cNvCxnSpPr>
            <p:nvPr/>
          </p:nvCxnSpPr>
          <p:spPr>
            <a:xfrm flipV="1">
              <a:off x="5869306" y="4536187"/>
              <a:ext cx="178652" cy="108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>
            <a:off x="176415" y="2733474"/>
            <a:ext cx="5307937" cy="3917428"/>
            <a:chOff x="176415" y="2733474"/>
            <a:chExt cx="5307937" cy="3917428"/>
          </a:xfrm>
        </p:grpSpPr>
        <p:sp>
          <p:nvSpPr>
            <p:cNvPr id="54" name="Прямоугольник 53"/>
            <p:cNvSpPr/>
            <p:nvPr/>
          </p:nvSpPr>
          <p:spPr>
            <a:xfrm>
              <a:off x="2039729" y="2873263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</a:t>
              </a:r>
              <a:r>
                <a:rPr lang="en-US" baseline="-25000" dirty="0" err="1">
                  <a:solidFill>
                    <a:srgbClr val="FF0000"/>
                  </a:solidFill>
                </a:rPr>
                <a:t>uv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383592" y="2891321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</a:rPr>
                <a:t>f</a:t>
              </a:r>
              <a:r>
                <a:rPr lang="en-US" b="1" baseline="-25000" dirty="0" err="1">
                  <a:solidFill>
                    <a:srgbClr val="00B050"/>
                  </a:solidFill>
                </a:rPr>
                <a:t>uv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47886" y="289299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</a:t>
              </a:r>
              <a:endParaRPr lang="ru-RU" sz="1400" dirty="0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76415" y="2733474"/>
              <a:ext cx="5307937" cy="3917428"/>
              <a:chOff x="176415" y="2733474"/>
              <a:chExt cx="5307937" cy="391742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78992" y="4625516"/>
                <a:ext cx="1404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flow_edges</a:t>
                </a:r>
                <a:endParaRPr lang="ru-RU" sz="2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11049" y="3576446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/>
                  <a:t> </a:t>
                </a:r>
                <a:r>
                  <a:rPr lang="en-US" sz="1200" u="sng" dirty="0"/>
                  <a:t>0</a:t>
                </a:r>
                <a:r>
                  <a:rPr lang="ru-RU" dirty="0"/>
                  <a:t>: (1</a:t>
                </a:r>
                <a:r>
                  <a:rPr lang="en-US" dirty="0"/>
                  <a:t>,</a:t>
                </a:r>
                <a:r>
                  <a:rPr lang="ru-RU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2)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42330" y="2922099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u</a:t>
                </a:r>
                <a:endParaRPr lang="ru-RU" sz="1400" dirty="0"/>
              </a:p>
            </p:txBody>
          </p:sp>
          <p:cxnSp>
            <p:nvCxnSpPr>
              <p:cNvPr id="59" name="Прямая со стрелкой 58"/>
              <p:cNvCxnSpPr>
                <a:stCxn id="57" idx="2"/>
              </p:cNvCxnSpPr>
              <p:nvPr/>
            </p:nvCxnSpPr>
            <p:spPr>
              <a:xfrm flipH="1">
                <a:off x="2747886" y="3200773"/>
                <a:ext cx="133210" cy="265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60"/>
              <p:cNvCxnSpPr/>
              <p:nvPr/>
            </p:nvCxnSpPr>
            <p:spPr>
              <a:xfrm>
                <a:off x="1929675" y="3225425"/>
                <a:ext cx="139622" cy="3603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>
                <a:stCxn id="54" idx="2"/>
              </p:cNvCxnSpPr>
              <p:nvPr/>
            </p:nvCxnSpPr>
            <p:spPr>
              <a:xfrm>
                <a:off x="2255493" y="3242595"/>
                <a:ext cx="16870" cy="2861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 стрелкой 64"/>
              <p:cNvCxnSpPr/>
              <p:nvPr/>
            </p:nvCxnSpPr>
            <p:spPr>
              <a:xfrm flipH="1">
                <a:off x="2465463" y="3308380"/>
                <a:ext cx="114474" cy="24708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Группа 99"/>
              <p:cNvGrpSpPr/>
              <p:nvPr/>
            </p:nvGrpSpPr>
            <p:grpSpPr>
              <a:xfrm>
                <a:off x="3142727" y="2733474"/>
                <a:ext cx="2193297" cy="2437063"/>
                <a:chOff x="9884564" y="2003688"/>
                <a:chExt cx="2193297" cy="2437063"/>
              </a:xfrm>
            </p:grpSpPr>
            <p:grpSp>
              <p:nvGrpSpPr>
                <p:cNvPr id="68" name="Группа 67"/>
                <p:cNvGrpSpPr/>
                <p:nvPr/>
              </p:nvGrpSpPr>
              <p:grpSpPr>
                <a:xfrm>
                  <a:off x="9884564" y="2500090"/>
                  <a:ext cx="2193297" cy="1522135"/>
                  <a:chOff x="5887436" y="610115"/>
                  <a:chExt cx="2193297" cy="1522135"/>
                </a:xfrm>
              </p:grpSpPr>
              <p:sp>
                <p:nvSpPr>
                  <p:cNvPr id="69" name="Овал 68"/>
                  <p:cNvSpPr/>
                  <p:nvPr/>
                </p:nvSpPr>
                <p:spPr>
                  <a:xfrm>
                    <a:off x="5887436" y="1268167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Овал 69"/>
                  <p:cNvSpPr/>
                  <p:nvPr/>
                </p:nvSpPr>
                <p:spPr>
                  <a:xfrm>
                    <a:off x="6790570" y="610115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Овал 70"/>
                  <p:cNvSpPr/>
                  <p:nvPr/>
                </p:nvSpPr>
                <p:spPr>
                  <a:xfrm>
                    <a:off x="6779801" y="1719873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3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Овал 71"/>
                  <p:cNvSpPr/>
                  <p:nvPr/>
                </p:nvSpPr>
                <p:spPr>
                  <a:xfrm>
                    <a:off x="7671885" y="1156380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4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Прямая со стрелкой 72"/>
                  <p:cNvCxnSpPr>
                    <a:stCxn id="69" idx="7"/>
                    <a:endCxn id="70" idx="3"/>
                  </p:cNvCxnSpPr>
                  <p:nvPr/>
                </p:nvCxnSpPr>
                <p:spPr>
                  <a:xfrm flipV="1">
                    <a:off x="6236410" y="962101"/>
                    <a:ext cx="614034" cy="36645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Прямая со стрелкой 73"/>
                  <p:cNvCxnSpPr>
                    <a:stCxn id="69" idx="5"/>
                  </p:cNvCxnSpPr>
                  <p:nvPr/>
                </p:nvCxnSpPr>
                <p:spPr>
                  <a:xfrm>
                    <a:off x="6236410" y="1620153"/>
                    <a:ext cx="554160" cy="27551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Прямая со стрелкой 74"/>
                  <p:cNvCxnSpPr>
                    <a:stCxn id="70" idx="5"/>
                  </p:cNvCxnSpPr>
                  <p:nvPr/>
                </p:nvCxnSpPr>
                <p:spPr>
                  <a:xfrm>
                    <a:off x="7139544" y="962101"/>
                    <a:ext cx="583910" cy="28216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Прямая со стрелкой 75"/>
                  <p:cNvCxnSpPr/>
                  <p:nvPr/>
                </p:nvCxnSpPr>
                <p:spPr>
                  <a:xfrm flipV="1">
                    <a:off x="7199418" y="1535863"/>
                    <a:ext cx="524036" cy="3598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Прямая со стрелкой 76"/>
                  <p:cNvCxnSpPr>
                    <a:stCxn id="70" idx="4"/>
                  </p:cNvCxnSpPr>
                  <p:nvPr/>
                </p:nvCxnSpPr>
                <p:spPr>
                  <a:xfrm>
                    <a:off x="6994994" y="1022492"/>
                    <a:ext cx="0" cy="66698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311206" y="834268"/>
                    <a:ext cx="38023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2,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63628" y="1190872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9,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388724" y="1661984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FF0000"/>
                        </a:solidFill>
                      </a:rPr>
                      <a:t>7,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7288659" y="781460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3,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6275559" y="1668536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5,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84" name="Скругленная соединительная линия 83"/>
                <p:cNvCxnSpPr>
                  <a:stCxn id="70" idx="1"/>
                  <a:endCxn id="69" idx="0"/>
                </p:cNvCxnSpPr>
                <p:nvPr/>
              </p:nvCxnSpPr>
              <p:spPr>
                <a:xfrm rot="16200000" flipH="1" flipV="1">
                  <a:off x="10169449" y="2480019"/>
                  <a:ext cx="597661" cy="758584"/>
                </a:xfrm>
                <a:prstGeom prst="curvedConnector3">
                  <a:avLst>
                    <a:gd name="adj1" fmla="val -48354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Скругленная соединительная линия 85"/>
                <p:cNvCxnSpPr>
                  <a:stCxn id="72" idx="0"/>
                  <a:endCxn id="70" idx="7"/>
                </p:cNvCxnSpPr>
                <p:nvPr/>
              </p:nvCxnSpPr>
              <p:spPr>
                <a:xfrm rot="16200000" flipV="1">
                  <a:off x="11262118" y="2435035"/>
                  <a:ext cx="485874" cy="736765"/>
                </a:xfrm>
                <a:prstGeom prst="curvedConnector3">
                  <a:avLst>
                    <a:gd name="adj1" fmla="val 159479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Скругленная соединительная линия 87"/>
                <p:cNvCxnSpPr>
                  <a:stCxn id="71" idx="3"/>
                  <a:endCxn id="69" idx="3"/>
                </p:cNvCxnSpPr>
                <p:nvPr/>
              </p:nvCxnSpPr>
              <p:spPr>
                <a:xfrm rot="5400000" flipH="1">
                  <a:off x="10164768" y="3289799"/>
                  <a:ext cx="451706" cy="892365"/>
                </a:xfrm>
                <a:prstGeom prst="curvedConnector3">
                  <a:avLst>
                    <a:gd name="adj1" fmla="val -63978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Скругленная соединительная линия 89"/>
                <p:cNvCxnSpPr>
                  <a:stCxn id="72" idx="5"/>
                  <a:endCxn id="71" idx="5"/>
                </p:cNvCxnSpPr>
                <p:nvPr/>
              </p:nvCxnSpPr>
              <p:spPr>
                <a:xfrm rot="5400000">
                  <a:off x="11290199" y="3234045"/>
                  <a:ext cx="563493" cy="892084"/>
                </a:xfrm>
                <a:prstGeom prst="curvedConnector3">
                  <a:avLst>
                    <a:gd name="adj1" fmla="val 151286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0208043" y="2046979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1333739" y="200368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9884564" y="4163752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562333" y="4129153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98" name="Прямая со стрелкой 97"/>
                <p:cNvCxnSpPr>
                  <a:stCxn id="71" idx="1"/>
                  <a:endCxn id="70" idx="3"/>
                </p:cNvCxnSpPr>
                <p:nvPr/>
              </p:nvCxnSpPr>
              <p:spPr>
                <a:xfrm flipV="1">
                  <a:off x="10836803" y="2852076"/>
                  <a:ext cx="10769" cy="81816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10448820" y="3083425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1741643" y="3850821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r>
                  <a:rPr lang="ru-RU" dirty="0"/>
                  <a:t>: (</a:t>
                </a:r>
                <a:r>
                  <a:rPr lang="en-US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1)</a:t>
                </a:r>
                <a:endParaRPr lang="ru-RU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749394" y="4138120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2</a:t>
                </a:r>
                <a:r>
                  <a:rPr lang="ru-RU" dirty="0"/>
                  <a:t>: (1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3)</a:t>
                </a:r>
                <a:endParaRPr lang="ru-RU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750198" y="4472781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r>
                  <a:rPr lang="ru-RU" dirty="0"/>
                  <a:t>: (</a:t>
                </a:r>
                <a:r>
                  <a:rPr lang="en-US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1)</a:t>
                </a:r>
                <a:endParaRPr lang="ru-RU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52727" y="4749403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4</a:t>
                </a:r>
                <a:r>
                  <a:rPr lang="ru-RU" dirty="0"/>
                  <a:t>: (</a:t>
                </a:r>
                <a:r>
                  <a:rPr lang="en-US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3)</a:t>
                </a:r>
                <a:endParaRPr lang="ru-RU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57949" y="5071918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r>
                  <a:rPr lang="ru-RU" dirty="0"/>
                  <a:t>: (</a:t>
                </a:r>
                <a:r>
                  <a:rPr lang="en-US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2)</a:t>
                </a:r>
                <a:endParaRPr lang="ru-RU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46591" y="5385235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6</a:t>
                </a:r>
                <a:r>
                  <a:rPr lang="ru-RU" dirty="0"/>
                  <a:t>: (</a:t>
                </a:r>
                <a:r>
                  <a:rPr lang="en-US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4)</a:t>
                </a:r>
                <a:endParaRPr lang="ru-RU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757949" y="5663933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7</a:t>
                </a:r>
                <a:r>
                  <a:rPr lang="ru-RU" dirty="0"/>
                  <a:t>: (</a:t>
                </a:r>
                <a:r>
                  <a:rPr lang="en-US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2)</a:t>
                </a:r>
                <a:endParaRPr lang="ru-RU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53107" y="5984203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8</a:t>
                </a:r>
                <a:r>
                  <a:rPr lang="ru-RU" dirty="0"/>
                  <a:t>: (</a:t>
                </a:r>
                <a:r>
                  <a:rPr lang="en-US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4)</a:t>
                </a:r>
                <a:endParaRPr lang="ru-RU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749992" y="6281570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  <a:r>
                  <a:rPr lang="ru-RU" dirty="0"/>
                  <a:t>: (</a:t>
                </a:r>
                <a:r>
                  <a:rPr lang="en-US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3)</a:t>
                </a:r>
                <a:endParaRPr lang="ru-RU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76415" y="3104453"/>
                <a:ext cx="1103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u="sng" dirty="0"/>
                  <a:t>списки дуг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90447" y="5602378"/>
                <a:ext cx="229390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/>
                  <a:t>остаточная  пропускная </a:t>
                </a:r>
              </a:p>
              <a:p>
                <a:pPr algn="just"/>
                <a:r>
                  <a:rPr lang="ru-RU" sz="1600" dirty="0"/>
                  <a:t>способность:</a:t>
                </a:r>
              </a:p>
              <a:p>
                <a:r>
                  <a:rPr lang="en-US" dirty="0" err="1"/>
                  <a:t>c′</a:t>
                </a:r>
                <a:r>
                  <a:rPr lang="en-US" baseline="-25000" dirty="0" err="1"/>
                  <a:t>uv</a:t>
                </a:r>
                <a:r>
                  <a:rPr lang="en-US" dirty="0"/>
                  <a:t>=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f</a:t>
                </a:r>
                <a:r>
                  <a:rPr lang="en-US" b="1" baseline="-25000" dirty="0" err="1">
                    <a:solidFill>
                      <a:srgbClr val="00B050"/>
                    </a:solidFill>
                  </a:rPr>
                  <a:t>uv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- </a:t>
                </a:r>
                <a:r>
                  <a:rPr lang="en-US" dirty="0" err="1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uv</a:t>
                </a:r>
                <a:endParaRPr lang="ru-RU" dirty="0"/>
              </a:p>
            </p:txBody>
          </p:sp>
        </p:grpSp>
      </p:grpSp>
      <p:pic>
        <p:nvPicPr>
          <p:cNvPr id="137" name="Рисунок 1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3120" y="3975744"/>
            <a:ext cx="5415848" cy="191626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466921" y="24469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4: </a:t>
            </a:r>
            <a:r>
              <a:rPr lang="en-US" dirty="0"/>
              <a:t>[</a:t>
            </a:r>
            <a:r>
              <a:rPr lang="ru-RU" dirty="0"/>
              <a:t> </a:t>
            </a:r>
            <a:r>
              <a:rPr lang="en-US" dirty="0"/>
              <a:t>]</a:t>
            </a:r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9706926" y="489080"/>
            <a:ext cx="2136424" cy="3223041"/>
            <a:chOff x="9484076" y="67225"/>
            <a:chExt cx="2136424" cy="322304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9484076" y="67225"/>
              <a:ext cx="2136424" cy="3223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6" name="Рисунок 13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5886" y="112243"/>
              <a:ext cx="1579855" cy="1410584"/>
            </a:xfrm>
            <a:prstGeom prst="rect">
              <a:avLst/>
            </a:prstGeom>
          </p:spPr>
        </p:pic>
        <p:sp>
          <p:nvSpPr>
            <p:cNvPr id="138" name="Овал 137"/>
            <p:cNvSpPr/>
            <p:nvPr/>
          </p:nvSpPr>
          <p:spPr>
            <a:xfrm>
              <a:off x="10166421" y="2636272"/>
              <a:ext cx="886691" cy="417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source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10357641" y="1566122"/>
              <a:ext cx="886691" cy="417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target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692371" y="2170038"/>
              <a:ext cx="709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capacity</a:t>
              </a:r>
              <a:endParaRPr lang="ru-RU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272399" y="2183664"/>
              <a:ext cx="469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</a:rPr>
                <a:t>flow</a:t>
              </a:r>
              <a:endParaRPr lang="ru-RU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" name="Прямая со стрелкой 5"/>
            <p:cNvCxnSpPr>
              <a:stCxn id="138" idx="0"/>
              <a:endCxn id="139" idx="4"/>
            </p:cNvCxnSpPr>
            <p:nvPr/>
          </p:nvCxnSpPr>
          <p:spPr>
            <a:xfrm flipV="1">
              <a:off x="10609767" y="1983614"/>
              <a:ext cx="191220" cy="652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Прямая соединительная линия 14"/>
          <p:cNvCxnSpPr/>
          <p:nvPr/>
        </p:nvCxnSpPr>
        <p:spPr>
          <a:xfrm>
            <a:off x="88163" y="2806163"/>
            <a:ext cx="5552729" cy="6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689103" y="647852"/>
            <a:ext cx="0" cy="618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40183" y="5966114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5312" y="409575"/>
            <a:ext cx="3343275" cy="434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5312" y="4961965"/>
            <a:ext cx="2676525" cy="1743075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1469205" y="82491"/>
            <a:ext cx="427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Псевдокод функций для работы с сетью </a:t>
            </a:r>
          </a:p>
          <a:p>
            <a:r>
              <a:rPr lang="ru-RU" b="1" dirty="0"/>
              <a:t>остаточных пропускных способностей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602" y="774989"/>
            <a:ext cx="7581900" cy="26479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9901" y="3422939"/>
            <a:ext cx="6191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35" y="0"/>
            <a:ext cx="4131437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5537" y="0"/>
            <a:ext cx="4457700" cy="1933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2347" y="2212109"/>
            <a:ext cx="4867275" cy="37338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7441383" y="6310746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https://github.com/larandaA/alg-ds-snippets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21153" y="0"/>
            <a:ext cx="4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2212109"/>
            <a:ext cx="4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bfs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61397" y="184666"/>
            <a:ext cx="227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Общая схема метода</a:t>
            </a:r>
          </a:p>
          <a:p>
            <a:r>
              <a:rPr lang="ru-RU" dirty="0"/>
              <a:t>Форда – </a:t>
            </a:r>
            <a:r>
              <a:rPr lang="ru-RU" dirty="0" err="1"/>
              <a:t>Фалкерсона</a:t>
            </a:r>
            <a:r>
              <a:rPr lang="ru-RU" dirty="0"/>
              <a:t>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475163" y="1264024"/>
            <a:ext cx="1029166" cy="66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8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Приложения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3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Наибольшее число попарно различных путей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051" y="173961"/>
            <a:ext cx="8921899" cy="58513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Наибольшее число (</a:t>
            </a:r>
            <a:r>
              <a:rPr lang="en-US" sz="2400" b="1" dirty="0" err="1"/>
              <a:t>s,t</a:t>
            </a:r>
            <a:r>
              <a:rPr lang="en-US" sz="2400" b="1" dirty="0"/>
              <a:t>)-</a:t>
            </a:r>
            <a:r>
              <a:rPr lang="ru-RU" sz="2400" b="1" dirty="0"/>
              <a:t>путей, которые попарно не пересекаются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4796571" y="1937383"/>
            <a:ext cx="3580172" cy="1855913"/>
            <a:chOff x="3288497" y="3320239"/>
            <a:chExt cx="4836698" cy="2261796"/>
          </a:xfrm>
        </p:grpSpPr>
        <p:grpSp>
          <p:nvGrpSpPr>
            <p:cNvPr id="203" name="Группа 202"/>
            <p:cNvGrpSpPr/>
            <p:nvPr/>
          </p:nvGrpSpPr>
          <p:grpSpPr>
            <a:xfrm>
              <a:off x="3288497" y="3516014"/>
              <a:ext cx="4823206" cy="1855694"/>
              <a:chOff x="1272794" y="4426226"/>
              <a:chExt cx="4823206" cy="1855694"/>
            </a:xfrm>
          </p:grpSpPr>
          <p:sp>
            <p:nvSpPr>
              <p:cNvPr id="204" name="Овал 203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5" name="Овал 204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6" name="Овал 205"/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212" name="Прямая со стрелкой 211"/>
              <p:cNvCxnSpPr>
                <a:stCxn id="204" idx="6"/>
                <a:endCxn id="205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 стрелкой 212"/>
              <p:cNvCxnSpPr>
                <a:stCxn id="205" idx="6"/>
                <a:endCxn id="206" idx="2"/>
              </p:cNvCxnSpPr>
              <p:nvPr/>
            </p:nvCxnSpPr>
            <p:spPr>
              <a:xfrm>
                <a:off x="3212848" y="5372002"/>
                <a:ext cx="10114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6" idx="6"/>
                <a:endCxn id="207" idx="2"/>
              </p:cNvCxnSpPr>
              <p:nvPr/>
            </p:nvCxnSpPr>
            <p:spPr>
              <a:xfrm>
                <a:off x="4663544" y="5372002"/>
                <a:ext cx="99318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>
                <a:stCxn id="205" idx="5"/>
                <a:endCxn id="210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10" idx="6"/>
                <a:endCxn id="211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7"/>
                <a:endCxn id="207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04" idx="0"/>
                <a:endCxn id="208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08" idx="6"/>
                <a:endCxn id="209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09" idx="5"/>
                <a:endCxn id="206" idx="1"/>
              </p:cNvCxnSpPr>
              <p:nvPr/>
            </p:nvCxnSpPr>
            <p:spPr>
              <a:xfrm>
                <a:off x="3889082" y="4801166"/>
                <a:ext cx="399521" cy="41553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1272794" y="4598121"/>
                <a:ext cx="654447" cy="48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</a:t>
                </a:r>
                <a:endParaRPr lang="ru-RU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4610645" y="3320239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912809" y="3710479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6859843" y="4357443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77855" y="4406821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825684" y="4638605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134388" y="5094422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470748" y="4710170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581392" y="4374657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Стрелка вправо 2"/>
          <p:cNvSpPr/>
          <p:nvPr/>
        </p:nvSpPr>
        <p:spPr>
          <a:xfrm>
            <a:off x="4025389" y="2292886"/>
            <a:ext cx="654424" cy="2486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8" name="Группа 197"/>
          <p:cNvGrpSpPr/>
          <p:nvPr/>
        </p:nvGrpSpPr>
        <p:grpSpPr>
          <a:xfrm>
            <a:off x="206772" y="1922076"/>
            <a:ext cx="3706768" cy="1476924"/>
            <a:chOff x="352933" y="1164355"/>
            <a:chExt cx="4773119" cy="1855694"/>
          </a:xfrm>
        </p:grpSpPr>
        <p:grpSp>
          <p:nvGrpSpPr>
            <p:cNvPr id="106" name="Группа 105"/>
            <p:cNvGrpSpPr/>
            <p:nvPr/>
          </p:nvGrpSpPr>
          <p:grpSpPr>
            <a:xfrm>
              <a:off x="352933" y="1164355"/>
              <a:ext cx="4773119" cy="1855694"/>
              <a:chOff x="1322881" y="4426226"/>
              <a:chExt cx="4773119" cy="1855694"/>
            </a:xfrm>
          </p:grpSpPr>
          <p:sp>
            <p:nvSpPr>
              <p:cNvPr id="107" name="Овал 106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4206033" y="51472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12" name="Овал 111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115" name="Прямая со стрелкой 114"/>
              <p:cNvCxnSpPr>
                <a:stCxn id="107" idx="6"/>
                <a:endCxn id="108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08" idx="6"/>
                <a:endCxn id="109" idx="2"/>
              </p:cNvCxnSpPr>
              <p:nvPr/>
            </p:nvCxnSpPr>
            <p:spPr>
              <a:xfrm flipV="1">
                <a:off x="3212848" y="5366902"/>
                <a:ext cx="993185" cy="5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09" idx="6"/>
                <a:endCxn id="110" idx="2"/>
              </p:cNvCxnSpPr>
              <p:nvPr/>
            </p:nvCxnSpPr>
            <p:spPr>
              <a:xfrm>
                <a:off x="4645304" y="5366902"/>
                <a:ext cx="1011425" cy="5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8" idx="5"/>
                <a:endCxn id="113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/>
              <p:cNvCxnSpPr>
                <a:stCxn id="113" idx="6"/>
                <a:endCxn id="114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114" idx="7"/>
                <a:endCxn id="110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Прямая со стрелкой 120"/>
              <p:cNvCxnSpPr>
                <a:stCxn id="107" idx="0"/>
                <a:endCxn id="111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111" idx="6"/>
                <a:endCxn id="112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112" idx="5"/>
                <a:endCxn id="109" idx="1"/>
              </p:cNvCxnSpPr>
              <p:nvPr/>
            </p:nvCxnSpPr>
            <p:spPr>
              <a:xfrm>
                <a:off x="3889082" y="4801166"/>
                <a:ext cx="381281" cy="410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10072" y="1451226"/>
              <a:ext cx="355448" cy="464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ru-RU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47416" y="1515104"/>
              <a:ext cx="340997" cy="464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  <a:endParaRPr lang="ru-RU" b="1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773125" y="3406262"/>
            <a:ext cx="107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Ответ= 2 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51053" y="654188"/>
            <a:ext cx="857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 </a:t>
            </a:r>
            <a:r>
              <a:rPr lang="ru-RU" dirty="0" err="1"/>
              <a:t>ориентированый</a:t>
            </a:r>
            <a:r>
              <a:rPr lang="ru-RU" dirty="0"/>
              <a:t> граф, в котором выделены две вершины </a:t>
            </a:r>
            <a:r>
              <a:rPr lang="en-US" b="1" dirty="0"/>
              <a:t>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t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(1) </a:t>
            </a:r>
            <a:r>
              <a:rPr lang="ru-RU" dirty="0"/>
              <a:t>Необходимо найти наибольшее</a:t>
            </a:r>
            <a:r>
              <a:rPr lang="en-US" dirty="0"/>
              <a:t> </a:t>
            </a:r>
            <a:r>
              <a:rPr lang="ru-RU" dirty="0"/>
              <a:t>число (</a:t>
            </a:r>
            <a:r>
              <a:rPr lang="en-US" b="1" dirty="0" err="1"/>
              <a:t>s,t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 пересекаются по дугам</a:t>
            </a:r>
            <a:r>
              <a:rPr lang="ru-RU" dirty="0"/>
              <a:t>.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75712" y="3761266"/>
            <a:ext cx="858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ru-RU" dirty="0"/>
              <a:t>Необходимо найти наибольшее</a:t>
            </a:r>
            <a:r>
              <a:rPr lang="en-US" dirty="0"/>
              <a:t> </a:t>
            </a:r>
            <a:r>
              <a:rPr lang="ru-RU" dirty="0"/>
              <a:t>число (</a:t>
            </a:r>
            <a:r>
              <a:rPr lang="en-US" b="1" dirty="0" err="1"/>
              <a:t>s,t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пересекаются по вершинам</a:t>
            </a:r>
            <a:r>
              <a:rPr lang="ru-RU" dirty="0"/>
              <a:t>.</a:t>
            </a:r>
          </a:p>
        </p:txBody>
      </p:sp>
      <p:sp>
        <p:nvSpPr>
          <p:cNvPr id="306" name="Стрелка вправо 305"/>
          <p:cNvSpPr/>
          <p:nvPr/>
        </p:nvSpPr>
        <p:spPr>
          <a:xfrm>
            <a:off x="3037481" y="4875531"/>
            <a:ext cx="654424" cy="2486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8" name="Группа 267"/>
          <p:cNvGrpSpPr/>
          <p:nvPr/>
        </p:nvGrpSpPr>
        <p:grpSpPr>
          <a:xfrm>
            <a:off x="596124" y="4567710"/>
            <a:ext cx="2093741" cy="909917"/>
            <a:chOff x="1346481" y="4651731"/>
            <a:chExt cx="2093741" cy="909917"/>
          </a:xfrm>
        </p:grpSpPr>
        <p:sp>
          <p:nvSpPr>
            <p:cNvPr id="297" name="Овал 296"/>
            <p:cNvSpPr/>
            <p:nvPr/>
          </p:nvSpPr>
          <p:spPr>
            <a:xfrm>
              <a:off x="1710743" y="4822815"/>
              <a:ext cx="439271" cy="43927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2768258" y="4831028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53" name="Прямая со стрелкой 252"/>
            <p:cNvCxnSpPr>
              <a:endCxn id="297" idx="1"/>
            </p:cNvCxnSpPr>
            <p:nvPr/>
          </p:nvCxnSpPr>
          <p:spPr>
            <a:xfrm>
              <a:off x="1346481" y="4651731"/>
              <a:ext cx="428592" cy="2354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Прямая со стрелкой 254"/>
            <p:cNvCxnSpPr>
              <a:endCxn id="297" idx="2"/>
            </p:cNvCxnSpPr>
            <p:nvPr/>
          </p:nvCxnSpPr>
          <p:spPr>
            <a:xfrm flipV="1">
              <a:off x="1346481" y="5042450"/>
              <a:ext cx="364262" cy="63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endCxn id="297" idx="3"/>
            </p:cNvCxnSpPr>
            <p:nvPr/>
          </p:nvCxnSpPr>
          <p:spPr>
            <a:xfrm flipV="1">
              <a:off x="1710743" y="5197755"/>
              <a:ext cx="64330" cy="3638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301" idx="7"/>
            </p:cNvCxnSpPr>
            <p:nvPr/>
          </p:nvCxnSpPr>
          <p:spPr>
            <a:xfrm flipV="1">
              <a:off x="3143199" y="4651731"/>
              <a:ext cx="219635" cy="24362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/>
            <p:cNvCxnSpPr>
              <a:stCxn id="301" idx="5"/>
            </p:cNvCxnSpPr>
            <p:nvPr/>
          </p:nvCxnSpPr>
          <p:spPr>
            <a:xfrm>
              <a:off x="3143199" y="5205968"/>
              <a:ext cx="297023" cy="13604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Прямая со стрелкой 264"/>
            <p:cNvCxnSpPr>
              <a:stCxn id="297" idx="6"/>
              <a:endCxn id="301" idx="2"/>
            </p:cNvCxnSpPr>
            <p:nvPr/>
          </p:nvCxnSpPr>
          <p:spPr>
            <a:xfrm>
              <a:off x="2150014" y="5042450"/>
              <a:ext cx="618244" cy="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Группа 282"/>
          <p:cNvGrpSpPr/>
          <p:nvPr/>
        </p:nvGrpSpPr>
        <p:grpSpPr>
          <a:xfrm>
            <a:off x="4272214" y="4546417"/>
            <a:ext cx="4051404" cy="973890"/>
            <a:chOff x="6859513" y="4651731"/>
            <a:chExt cx="4051404" cy="973890"/>
          </a:xfrm>
        </p:grpSpPr>
        <p:grpSp>
          <p:nvGrpSpPr>
            <p:cNvPr id="382" name="Группа 381"/>
            <p:cNvGrpSpPr/>
            <p:nvPr/>
          </p:nvGrpSpPr>
          <p:grpSpPr>
            <a:xfrm>
              <a:off x="6859513" y="4651731"/>
              <a:ext cx="4051404" cy="973890"/>
              <a:chOff x="1346481" y="4587759"/>
              <a:chExt cx="4051404" cy="973890"/>
            </a:xfrm>
          </p:grpSpPr>
          <p:sp>
            <p:nvSpPr>
              <p:cNvPr id="383" name="Овал 382"/>
              <p:cNvSpPr/>
              <p:nvPr/>
            </p:nvSpPr>
            <p:spPr>
              <a:xfrm>
                <a:off x="1710743" y="4822815"/>
                <a:ext cx="485937" cy="4392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v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  <a:endParaRPr lang="ru-RU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2663679" y="4829956"/>
                <a:ext cx="530246" cy="40486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v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  <a:endParaRPr lang="ru-RU" sz="160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5" name="Прямая со стрелкой 384"/>
              <p:cNvCxnSpPr>
                <a:endCxn id="383" idx="1"/>
              </p:cNvCxnSpPr>
              <p:nvPr/>
            </p:nvCxnSpPr>
            <p:spPr>
              <a:xfrm>
                <a:off x="1346481" y="4651731"/>
                <a:ext cx="435426" cy="2354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Прямая со стрелкой 385"/>
              <p:cNvCxnSpPr>
                <a:endCxn id="383" idx="2"/>
              </p:cNvCxnSpPr>
              <p:nvPr/>
            </p:nvCxnSpPr>
            <p:spPr>
              <a:xfrm flipV="1">
                <a:off x="1346481" y="5042450"/>
                <a:ext cx="364262" cy="638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endCxn id="383" idx="3"/>
              </p:cNvCxnSpPr>
              <p:nvPr/>
            </p:nvCxnSpPr>
            <p:spPr>
              <a:xfrm flipV="1">
                <a:off x="1710743" y="5197755"/>
                <a:ext cx="71164" cy="3638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>
                <a:stCxn id="392" idx="7"/>
              </p:cNvCxnSpPr>
              <p:nvPr/>
            </p:nvCxnSpPr>
            <p:spPr>
              <a:xfrm flipV="1">
                <a:off x="5111524" y="4587759"/>
                <a:ext cx="176676" cy="27839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92" idx="5"/>
              </p:cNvCxnSpPr>
              <p:nvPr/>
            </p:nvCxnSpPr>
            <p:spPr>
              <a:xfrm>
                <a:off x="5111524" y="5176764"/>
                <a:ext cx="286361" cy="159037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3" idx="6"/>
                <a:endCxn id="384" idx="2"/>
              </p:cNvCxnSpPr>
              <p:nvPr/>
            </p:nvCxnSpPr>
            <p:spPr>
              <a:xfrm flipV="1">
                <a:off x="2196680" y="5032388"/>
                <a:ext cx="466999" cy="10062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Овал 390"/>
            <p:cNvSpPr/>
            <p:nvPr/>
          </p:nvSpPr>
          <p:spPr>
            <a:xfrm>
              <a:off x="9173956" y="4864240"/>
              <a:ext cx="57184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ru-RU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2" name="Овал 391"/>
            <p:cNvSpPr/>
            <p:nvPr/>
          </p:nvSpPr>
          <p:spPr>
            <a:xfrm>
              <a:off x="10136459" y="4865796"/>
              <a:ext cx="57184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ru-RU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93" name="Прямая со стрелкой 392"/>
            <p:cNvCxnSpPr>
              <a:stCxn id="384" idx="6"/>
              <a:endCxn id="391" idx="2"/>
            </p:cNvCxnSpPr>
            <p:nvPr/>
          </p:nvCxnSpPr>
          <p:spPr>
            <a:xfrm flipV="1">
              <a:off x="8706957" y="5083875"/>
              <a:ext cx="466999" cy="124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 стрелкой 279"/>
            <p:cNvCxnSpPr>
              <a:stCxn id="391" idx="6"/>
              <a:endCxn id="392" idx="2"/>
            </p:cNvCxnSpPr>
            <p:nvPr/>
          </p:nvCxnSpPr>
          <p:spPr>
            <a:xfrm>
              <a:off x="9745797" y="5083875"/>
              <a:ext cx="390662" cy="155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320086" y="5631463"/>
            <a:ext cx="8541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После преобразования решается задача нахождения наибольшего</a:t>
            </a:r>
            <a:r>
              <a:rPr lang="en-US" dirty="0"/>
              <a:t> </a:t>
            </a:r>
            <a:r>
              <a:rPr lang="ru-RU" dirty="0"/>
              <a:t>числа (</a:t>
            </a:r>
            <a:r>
              <a:rPr lang="en-US" b="1" dirty="0" err="1"/>
              <a:t>s,t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 пересекаются по дугам </a:t>
            </a:r>
            <a:r>
              <a:rPr lang="ru-RU" dirty="0"/>
              <a:t>(пропускные способности всех дуг сети полагаются равными 1).</a:t>
            </a:r>
          </a:p>
          <a:p>
            <a:pPr algn="just"/>
            <a:r>
              <a:rPr lang="ru-RU" dirty="0"/>
              <a:t> 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9438715" y="2034279"/>
            <a:ext cx="2172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9784742" y="255455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O(</a:t>
            </a:r>
            <a:r>
              <a:rPr lang="en-US" sz="2400" b="1" dirty="0" err="1"/>
              <a:t>m·n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8968988" y="759095"/>
            <a:ext cx="23660" cy="608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9" grpId="0"/>
      <p:bldP spid="296" grpId="0"/>
      <p:bldP spid="306" grpId="0" animBg="1"/>
      <p:bldP spid="293" grpId="0"/>
      <p:bldP spid="394" grpId="0"/>
      <p:bldP spid="3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право 6"/>
          <p:cNvSpPr/>
          <p:nvPr/>
        </p:nvSpPr>
        <p:spPr>
          <a:xfrm>
            <a:off x="5011215" y="2416111"/>
            <a:ext cx="713089" cy="2614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12610" y="28315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482541" y="23453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1050008" y="30038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480958" y="199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1019708" y="26125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018455" y="16932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000132" y="21910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320432" y="1492627"/>
            <a:ext cx="4212881" cy="2165391"/>
            <a:chOff x="204582" y="1159362"/>
            <a:chExt cx="4212881" cy="2165391"/>
          </a:xfrm>
        </p:grpSpPr>
        <p:grpSp>
          <p:nvGrpSpPr>
            <p:cNvPr id="99" name="Группа 98"/>
            <p:cNvGrpSpPr/>
            <p:nvPr/>
          </p:nvGrpSpPr>
          <p:grpSpPr>
            <a:xfrm>
              <a:off x="204582" y="1159362"/>
              <a:ext cx="4212881" cy="2165391"/>
              <a:chOff x="1013543" y="3345228"/>
              <a:chExt cx="4212881" cy="2165391"/>
            </a:xfrm>
          </p:grpSpPr>
          <p:sp>
            <p:nvSpPr>
              <p:cNvPr id="100" name="Овал 99"/>
              <p:cNvSpPr/>
              <p:nvPr/>
            </p:nvSpPr>
            <p:spPr>
              <a:xfrm>
                <a:off x="1013543" y="3345228"/>
                <a:ext cx="412376" cy="43030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Овал 100"/>
              <p:cNvSpPr/>
              <p:nvPr/>
            </p:nvSpPr>
            <p:spPr>
              <a:xfrm>
                <a:off x="4667692" y="3941537"/>
                <a:ext cx="493077" cy="36986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Овал 101"/>
              <p:cNvSpPr/>
              <p:nvPr/>
            </p:nvSpPr>
            <p:spPr>
              <a:xfrm>
                <a:off x="1058655" y="4125916"/>
                <a:ext cx="412376" cy="43030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Овал 102"/>
              <p:cNvSpPr/>
              <p:nvPr/>
            </p:nvSpPr>
            <p:spPr>
              <a:xfrm>
                <a:off x="1038785" y="4989107"/>
                <a:ext cx="412376" cy="43030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Овал 103"/>
              <p:cNvSpPr/>
              <p:nvPr/>
            </p:nvSpPr>
            <p:spPr>
              <a:xfrm>
                <a:off x="4683939" y="3365311"/>
                <a:ext cx="542485" cy="35659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Овал 104"/>
              <p:cNvSpPr/>
              <p:nvPr/>
            </p:nvSpPr>
            <p:spPr>
              <a:xfrm>
                <a:off x="4667691" y="4517763"/>
                <a:ext cx="493078" cy="34647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Овал 123"/>
              <p:cNvSpPr/>
              <p:nvPr/>
            </p:nvSpPr>
            <p:spPr>
              <a:xfrm>
                <a:off x="4667691" y="5083871"/>
                <a:ext cx="493078" cy="40776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1858074" y="36210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36" name="Овал 135"/>
              <p:cNvSpPr/>
              <p:nvPr/>
            </p:nvSpPr>
            <p:spPr>
              <a:xfrm>
                <a:off x="2230642" y="439439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3494196" y="3711204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sp>
            <p:nvSpPr>
              <p:cNvPr id="140" name="Овал 139"/>
              <p:cNvSpPr/>
              <p:nvPr/>
            </p:nvSpPr>
            <p:spPr>
              <a:xfrm>
                <a:off x="2264681" y="5071349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41" name="Овал 140"/>
              <p:cNvSpPr/>
              <p:nvPr/>
            </p:nvSpPr>
            <p:spPr>
              <a:xfrm>
                <a:off x="3468809" y="438848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lang="ru-RU" dirty="0"/>
              </a:p>
            </p:txBody>
          </p:sp>
          <p:sp>
            <p:nvSpPr>
              <p:cNvPr id="142" name="Овал 141"/>
              <p:cNvSpPr/>
              <p:nvPr/>
            </p:nvSpPr>
            <p:spPr>
              <a:xfrm>
                <a:off x="3555800" y="5083871"/>
                <a:ext cx="500719" cy="4077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  <a:endParaRPr lang="ru-RU" sz="1200" dirty="0"/>
              </a:p>
            </p:txBody>
          </p:sp>
          <p:sp>
            <p:nvSpPr>
              <p:cNvPr id="149" name="Овал 148"/>
              <p:cNvSpPr/>
              <p:nvPr/>
            </p:nvSpPr>
            <p:spPr>
              <a:xfrm>
                <a:off x="2557311" y="33541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150" name="Прямая со стрелкой 149"/>
              <p:cNvCxnSpPr>
                <a:stCxn id="103" idx="6"/>
                <a:endCxn id="136" idx="3"/>
              </p:cNvCxnSpPr>
              <p:nvPr/>
            </p:nvCxnSpPr>
            <p:spPr>
              <a:xfrm flipV="1">
                <a:off x="1451161" y="4769337"/>
                <a:ext cx="843811" cy="434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 стрелкой 150"/>
              <p:cNvCxnSpPr>
                <a:stCxn id="102" idx="7"/>
                <a:endCxn id="134" idx="3"/>
              </p:cNvCxnSpPr>
              <p:nvPr/>
            </p:nvCxnSpPr>
            <p:spPr>
              <a:xfrm flipV="1">
                <a:off x="1410640" y="3995990"/>
                <a:ext cx="511764" cy="1929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02" idx="5"/>
                <a:endCxn id="136" idx="2"/>
              </p:cNvCxnSpPr>
              <p:nvPr/>
            </p:nvCxnSpPr>
            <p:spPr>
              <a:xfrm>
                <a:off x="1410640" y="4493205"/>
                <a:ext cx="820002" cy="120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Прямая со стрелкой 152"/>
              <p:cNvCxnSpPr>
                <a:stCxn id="100" idx="6"/>
                <a:endCxn id="134" idx="2"/>
              </p:cNvCxnSpPr>
              <p:nvPr/>
            </p:nvCxnSpPr>
            <p:spPr>
              <a:xfrm>
                <a:off x="1425919" y="3560381"/>
                <a:ext cx="432155" cy="280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Прямая со стрелкой 153"/>
              <p:cNvCxnSpPr>
                <a:stCxn id="149" idx="6"/>
                <a:endCxn id="137" idx="1"/>
              </p:cNvCxnSpPr>
              <p:nvPr/>
            </p:nvCxnSpPr>
            <p:spPr>
              <a:xfrm>
                <a:off x="2996582" y="3573761"/>
                <a:ext cx="561944" cy="2017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/>
              <p:nvPr/>
            </p:nvCxnSpPr>
            <p:spPr>
              <a:xfrm flipV="1">
                <a:off x="3880484" y="3577713"/>
                <a:ext cx="814802" cy="190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Прямая со стрелкой 155"/>
              <p:cNvCxnSpPr>
                <a:stCxn id="141" idx="7"/>
                <a:endCxn id="101" idx="2"/>
              </p:cNvCxnSpPr>
              <p:nvPr/>
            </p:nvCxnSpPr>
            <p:spPr>
              <a:xfrm flipV="1">
                <a:off x="3843750" y="4126467"/>
                <a:ext cx="823942" cy="32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 стрелкой 156"/>
              <p:cNvCxnSpPr/>
              <p:nvPr/>
            </p:nvCxnSpPr>
            <p:spPr>
              <a:xfrm>
                <a:off x="3897821" y="4021506"/>
                <a:ext cx="798554" cy="6512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 стрелкой 157"/>
              <p:cNvCxnSpPr>
                <a:stCxn id="140" idx="6"/>
                <a:endCxn id="142" idx="2"/>
              </p:cNvCxnSpPr>
              <p:nvPr/>
            </p:nvCxnSpPr>
            <p:spPr>
              <a:xfrm flipV="1">
                <a:off x="2703952" y="5287752"/>
                <a:ext cx="851848" cy="3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 стрелкой 158"/>
              <p:cNvCxnSpPr>
                <a:stCxn id="142" idx="6"/>
                <a:endCxn id="124" idx="2"/>
              </p:cNvCxnSpPr>
              <p:nvPr/>
            </p:nvCxnSpPr>
            <p:spPr>
              <a:xfrm>
                <a:off x="4056519" y="5287752"/>
                <a:ext cx="6111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 стрелкой 159"/>
              <p:cNvCxnSpPr>
                <a:stCxn id="141" idx="6"/>
                <a:endCxn id="105" idx="2"/>
              </p:cNvCxnSpPr>
              <p:nvPr/>
            </p:nvCxnSpPr>
            <p:spPr>
              <a:xfrm>
                <a:off x="3908080" y="4608122"/>
                <a:ext cx="759611" cy="82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 стрелкой 161"/>
              <p:cNvCxnSpPr>
                <a:stCxn id="142" idx="6"/>
              </p:cNvCxnSpPr>
              <p:nvPr/>
            </p:nvCxnSpPr>
            <p:spPr>
              <a:xfrm flipV="1">
                <a:off x="4056519" y="4879126"/>
                <a:ext cx="611172" cy="4086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 стрелкой 163"/>
              <p:cNvCxnSpPr>
                <a:stCxn id="102" idx="4"/>
                <a:endCxn id="140" idx="1"/>
              </p:cNvCxnSpPr>
              <p:nvPr/>
            </p:nvCxnSpPr>
            <p:spPr>
              <a:xfrm>
                <a:off x="1264843" y="4556222"/>
                <a:ext cx="1064168" cy="5794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Прямая со стрелкой 164"/>
              <p:cNvCxnSpPr>
                <a:stCxn id="136" idx="5"/>
                <a:endCxn id="142" idx="1"/>
              </p:cNvCxnSpPr>
              <p:nvPr/>
            </p:nvCxnSpPr>
            <p:spPr>
              <a:xfrm>
                <a:off x="2605583" y="4769337"/>
                <a:ext cx="1023546" cy="374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 стрелкой 166"/>
              <p:cNvCxnSpPr>
                <a:stCxn id="134" idx="5"/>
                <a:endCxn id="136" idx="0"/>
              </p:cNvCxnSpPr>
              <p:nvPr/>
            </p:nvCxnSpPr>
            <p:spPr>
              <a:xfrm>
                <a:off x="2233015" y="3995990"/>
                <a:ext cx="217263" cy="3984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Прямая со стрелкой 167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2605583" y="4086144"/>
                <a:ext cx="952943" cy="3725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 стрелкой 168"/>
              <p:cNvCxnSpPr>
                <a:stCxn id="136" idx="6"/>
                <a:endCxn id="141" idx="2"/>
              </p:cNvCxnSpPr>
              <p:nvPr/>
            </p:nvCxnSpPr>
            <p:spPr>
              <a:xfrm flipV="1">
                <a:off x="2669913" y="4608122"/>
                <a:ext cx="798896" cy="59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 стрелкой 169"/>
              <p:cNvCxnSpPr>
                <a:stCxn id="100" idx="7"/>
                <a:endCxn id="149" idx="1"/>
              </p:cNvCxnSpPr>
              <p:nvPr/>
            </p:nvCxnSpPr>
            <p:spPr>
              <a:xfrm>
                <a:off x="1365528" y="3408245"/>
                <a:ext cx="1256113" cy="10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 стрелкой 170"/>
              <p:cNvCxnSpPr>
                <a:endCxn id="104" idx="1"/>
              </p:cNvCxnSpPr>
              <p:nvPr/>
            </p:nvCxnSpPr>
            <p:spPr>
              <a:xfrm flipV="1">
                <a:off x="2943898" y="3417533"/>
                <a:ext cx="1819486" cy="124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34" idx="7"/>
                <a:endCxn id="149" idx="2"/>
              </p:cNvCxnSpPr>
              <p:nvPr/>
            </p:nvCxnSpPr>
            <p:spPr>
              <a:xfrm flipV="1">
                <a:off x="2233015" y="3573761"/>
                <a:ext cx="324296" cy="1116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Прямая со стрелкой 15"/>
            <p:cNvCxnSpPr>
              <a:stCxn id="103" idx="6"/>
              <a:endCxn id="140" idx="2"/>
            </p:cNvCxnSpPr>
            <p:nvPr/>
          </p:nvCxnSpPr>
          <p:spPr>
            <a:xfrm>
              <a:off x="642200" y="3018394"/>
              <a:ext cx="813520" cy="8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5975401" y="1355078"/>
            <a:ext cx="5916903" cy="2260369"/>
            <a:chOff x="6096000" y="1030265"/>
            <a:chExt cx="5916903" cy="2260369"/>
          </a:xfrm>
        </p:grpSpPr>
        <p:sp>
          <p:nvSpPr>
            <p:cNvPr id="5" name="Овал 4"/>
            <p:cNvSpPr/>
            <p:nvPr/>
          </p:nvSpPr>
          <p:spPr>
            <a:xfrm>
              <a:off x="6902520" y="1101591"/>
              <a:ext cx="412376" cy="43030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10556669" y="1697900"/>
              <a:ext cx="493077" cy="36986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6947632" y="1882279"/>
              <a:ext cx="412376" cy="43030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6927762" y="2745470"/>
              <a:ext cx="412376" cy="43030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10572916" y="1121674"/>
              <a:ext cx="542485" cy="35659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10556668" y="2274126"/>
              <a:ext cx="493078" cy="34647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10556668" y="2840234"/>
              <a:ext cx="493078" cy="40776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6096000" y="1874769"/>
              <a:ext cx="412376" cy="430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11600527" y="1843820"/>
              <a:ext cx="412376" cy="4303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stCxn id="146" idx="7"/>
              <a:endCxn id="5" idx="3"/>
            </p:cNvCxnSpPr>
            <p:nvPr/>
          </p:nvCxnSpPr>
          <p:spPr>
            <a:xfrm flipV="1">
              <a:off x="6447985" y="1468880"/>
              <a:ext cx="514926" cy="46890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46" idx="6"/>
              <a:endCxn id="138" idx="2"/>
            </p:cNvCxnSpPr>
            <p:nvPr/>
          </p:nvCxnSpPr>
          <p:spPr>
            <a:xfrm>
              <a:off x="6508376" y="2089922"/>
              <a:ext cx="439256" cy="751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146" idx="5"/>
              <a:endCxn id="139" idx="1"/>
            </p:cNvCxnSpPr>
            <p:nvPr/>
          </p:nvCxnSpPr>
          <p:spPr>
            <a:xfrm>
              <a:off x="6447985" y="2242058"/>
              <a:ext cx="540168" cy="56642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5" idx="6"/>
              <a:endCxn id="147" idx="3"/>
            </p:cNvCxnSpPr>
            <p:nvPr/>
          </p:nvCxnSpPr>
          <p:spPr>
            <a:xfrm flipV="1">
              <a:off x="11049746" y="2211109"/>
              <a:ext cx="611172" cy="83300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44" idx="6"/>
              <a:endCxn id="147" idx="3"/>
            </p:cNvCxnSpPr>
            <p:nvPr/>
          </p:nvCxnSpPr>
          <p:spPr>
            <a:xfrm flipV="1">
              <a:off x="11049746" y="2211109"/>
              <a:ext cx="611172" cy="23625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35" idx="6"/>
              <a:endCxn id="147" idx="2"/>
            </p:cNvCxnSpPr>
            <p:nvPr/>
          </p:nvCxnSpPr>
          <p:spPr>
            <a:xfrm>
              <a:off x="11049746" y="1882830"/>
              <a:ext cx="550781" cy="17614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43" idx="6"/>
              <a:endCxn id="147" idx="1"/>
            </p:cNvCxnSpPr>
            <p:nvPr/>
          </p:nvCxnSpPr>
          <p:spPr>
            <a:xfrm>
              <a:off x="11115401" y="1299970"/>
              <a:ext cx="545517" cy="60686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Овал 160"/>
            <p:cNvSpPr/>
            <p:nvPr/>
          </p:nvSpPr>
          <p:spPr>
            <a:xfrm>
              <a:off x="7747051" y="1377413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6" name="Овал 165"/>
            <p:cNvSpPr/>
            <p:nvPr/>
          </p:nvSpPr>
          <p:spPr>
            <a:xfrm>
              <a:off x="8119619" y="215076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6" name="Овал 175"/>
            <p:cNvSpPr/>
            <p:nvPr/>
          </p:nvSpPr>
          <p:spPr>
            <a:xfrm>
              <a:off x="9383173" y="14675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>
              <a:off x="8153658" y="2827712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9357786" y="21448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9444777" y="2840234"/>
              <a:ext cx="500719" cy="4077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8446288" y="1110489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Прямая со стрелкой 35"/>
            <p:cNvCxnSpPr>
              <a:stCxn id="139" idx="6"/>
              <a:endCxn id="166" idx="3"/>
            </p:cNvCxnSpPr>
            <p:nvPr/>
          </p:nvCxnSpPr>
          <p:spPr>
            <a:xfrm flipV="1">
              <a:off x="7340138" y="2525700"/>
              <a:ext cx="843811" cy="434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8" idx="7"/>
              <a:endCxn id="161" idx="3"/>
            </p:cNvCxnSpPr>
            <p:nvPr/>
          </p:nvCxnSpPr>
          <p:spPr>
            <a:xfrm flipV="1">
              <a:off x="7299617" y="1752353"/>
              <a:ext cx="511764" cy="192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138" idx="5"/>
              <a:endCxn id="166" idx="2"/>
            </p:cNvCxnSpPr>
            <p:nvPr/>
          </p:nvCxnSpPr>
          <p:spPr>
            <a:xfrm>
              <a:off x="7299617" y="2249568"/>
              <a:ext cx="820002" cy="120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5" idx="6"/>
              <a:endCxn id="161" idx="2"/>
            </p:cNvCxnSpPr>
            <p:nvPr/>
          </p:nvCxnSpPr>
          <p:spPr>
            <a:xfrm>
              <a:off x="7314896" y="1316744"/>
              <a:ext cx="432155" cy="280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180" idx="6"/>
              <a:endCxn id="176" idx="1"/>
            </p:cNvCxnSpPr>
            <p:nvPr/>
          </p:nvCxnSpPr>
          <p:spPr>
            <a:xfrm>
              <a:off x="8885559" y="1330124"/>
              <a:ext cx="561944" cy="201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V="1">
              <a:off x="9769461" y="1334076"/>
              <a:ext cx="814802" cy="190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178" idx="7"/>
              <a:endCxn id="135" idx="2"/>
            </p:cNvCxnSpPr>
            <p:nvPr/>
          </p:nvCxnSpPr>
          <p:spPr>
            <a:xfrm flipV="1">
              <a:off x="9732727" y="1882830"/>
              <a:ext cx="823942" cy="32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>
              <a:off x="9786798" y="1777869"/>
              <a:ext cx="798554" cy="651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177" idx="6"/>
              <a:endCxn id="179" idx="2"/>
            </p:cNvCxnSpPr>
            <p:nvPr/>
          </p:nvCxnSpPr>
          <p:spPr>
            <a:xfrm flipV="1">
              <a:off x="8592929" y="3044115"/>
              <a:ext cx="851848" cy="3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179" idx="6"/>
              <a:endCxn id="145" idx="2"/>
            </p:cNvCxnSpPr>
            <p:nvPr/>
          </p:nvCxnSpPr>
          <p:spPr>
            <a:xfrm>
              <a:off x="9945496" y="3044115"/>
              <a:ext cx="6111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178" idx="6"/>
              <a:endCxn id="144" idx="2"/>
            </p:cNvCxnSpPr>
            <p:nvPr/>
          </p:nvCxnSpPr>
          <p:spPr>
            <a:xfrm>
              <a:off x="9797057" y="2364485"/>
              <a:ext cx="759611" cy="82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179" idx="6"/>
              <a:endCxn id="144" idx="3"/>
            </p:cNvCxnSpPr>
            <p:nvPr/>
          </p:nvCxnSpPr>
          <p:spPr>
            <a:xfrm flipV="1">
              <a:off x="9945496" y="2569860"/>
              <a:ext cx="683382" cy="47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138" idx="4"/>
              <a:endCxn id="177" idx="1"/>
            </p:cNvCxnSpPr>
            <p:nvPr/>
          </p:nvCxnSpPr>
          <p:spPr>
            <a:xfrm>
              <a:off x="7153820" y="2312585"/>
              <a:ext cx="1064168" cy="579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166" idx="5"/>
              <a:endCxn id="179" idx="1"/>
            </p:cNvCxnSpPr>
            <p:nvPr/>
          </p:nvCxnSpPr>
          <p:spPr>
            <a:xfrm>
              <a:off x="8494560" y="2525700"/>
              <a:ext cx="1023546" cy="374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161" idx="5"/>
              <a:endCxn id="166" idx="0"/>
            </p:cNvCxnSpPr>
            <p:nvPr/>
          </p:nvCxnSpPr>
          <p:spPr>
            <a:xfrm>
              <a:off x="8121992" y="1752353"/>
              <a:ext cx="217263" cy="3984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stCxn id="166" idx="7"/>
              <a:endCxn id="176" idx="3"/>
            </p:cNvCxnSpPr>
            <p:nvPr/>
          </p:nvCxnSpPr>
          <p:spPr>
            <a:xfrm flipV="1">
              <a:off x="8494560" y="1842507"/>
              <a:ext cx="952943" cy="372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166" idx="6"/>
              <a:endCxn id="178" idx="2"/>
            </p:cNvCxnSpPr>
            <p:nvPr/>
          </p:nvCxnSpPr>
          <p:spPr>
            <a:xfrm flipV="1">
              <a:off x="8558890" y="2364485"/>
              <a:ext cx="798896" cy="5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5" idx="7"/>
              <a:endCxn id="180" idx="1"/>
            </p:cNvCxnSpPr>
            <p:nvPr/>
          </p:nvCxnSpPr>
          <p:spPr>
            <a:xfrm>
              <a:off x="7254505" y="1164608"/>
              <a:ext cx="1256113" cy="10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/>
            <p:cNvCxnSpPr>
              <a:endCxn id="143" idx="1"/>
            </p:cNvCxnSpPr>
            <p:nvPr/>
          </p:nvCxnSpPr>
          <p:spPr>
            <a:xfrm flipV="1">
              <a:off x="8832875" y="1173896"/>
              <a:ext cx="1819486" cy="124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Прямая со стрелкой 235"/>
            <p:cNvCxnSpPr>
              <a:stCxn id="161" idx="7"/>
              <a:endCxn id="180" idx="2"/>
            </p:cNvCxnSpPr>
            <p:nvPr/>
          </p:nvCxnSpPr>
          <p:spPr>
            <a:xfrm flipV="1">
              <a:off x="8121992" y="1330124"/>
              <a:ext cx="324296" cy="111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766226" y="103026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551674" y="1039064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91906" y="132728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374154" y="175641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0073824" y="301363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805830" y="2979880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cxnSp>
          <p:nvCxnSpPr>
            <p:cNvPr id="14" name="Прямая со стрелкой 13"/>
            <p:cNvCxnSpPr>
              <a:stCxn id="139" idx="6"/>
              <a:endCxn id="177" idx="2"/>
            </p:cNvCxnSpPr>
            <p:nvPr/>
          </p:nvCxnSpPr>
          <p:spPr>
            <a:xfrm>
              <a:off x="7340138" y="2960623"/>
              <a:ext cx="813520" cy="8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7570169" y="298233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03417" y="2580759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151866" y="2656581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826748" y="1742958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945496" y="1281703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907102" y="222075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888031" y="1880308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990791" y="225708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435537" y="2402840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579833" y="217512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985997" y="1288823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090652" y="172773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820490" y="199719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</p:grpSp>
      <p:sp>
        <p:nvSpPr>
          <p:cNvPr id="22" name="Стрелка вниз 21"/>
          <p:cNvSpPr/>
          <p:nvPr/>
        </p:nvSpPr>
        <p:spPr>
          <a:xfrm>
            <a:off x="6352174" y="3317651"/>
            <a:ext cx="277349" cy="69384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45"/>
          <p:cNvGrpSpPr/>
          <p:nvPr/>
        </p:nvGrpSpPr>
        <p:grpSpPr>
          <a:xfrm>
            <a:off x="2885492" y="4163213"/>
            <a:ext cx="5916903" cy="2165391"/>
            <a:chOff x="5615099" y="3840483"/>
            <a:chExt cx="5916903" cy="2165391"/>
          </a:xfrm>
        </p:grpSpPr>
        <p:grpSp>
          <p:nvGrpSpPr>
            <p:cNvPr id="231" name="Группа 230"/>
            <p:cNvGrpSpPr/>
            <p:nvPr/>
          </p:nvGrpSpPr>
          <p:grpSpPr>
            <a:xfrm>
              <a:off x="5615099" y="3840483"/>
              <a:ext cx="5916903" cy="2165391"/>
              <a:chOff x="6076622" y="1101591"/>
              <a:chExt cx="5916903" cy="2165391"/>
            </a:xfrm>
          </p:grpSpPr>
          <p:sp>
            <p:nvSpPr>
              <p:cNvPr id="233" name="Овал 232"/>
              <p:cNvSpPr/>
              <p:nvPr/>
            </p:nvSpPr>
            <p:spPr>
              <a:xfrm>
                <a:off x="6902520" y="1101591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Овал 233"/>
              <p:cNvSpPr/>
              <p:nvPr/>
            </p:nvSpPr>
            <p:spPr>
              <a:xfrm>
                <a:off x="10556669" y="1697900"/>
                <a:ext cx="493077" cy="36986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Овал 236"/>
              <p:cNvSpPr/>
              <p:nvPr/>
            </p:nvSpPr>
            <p:spPr>
              <a:xfrm>
                <a:off x="6947632" y="1882279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Овал 238"/>
              <p:cNvSpPr/>
              <p:nvPr/>
            </p:nvSpPr>
            <p:spPr>
              <a:xfrm>
                <a:off x="6927762" y="2745470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572916" y="1121674"/>
                <a:ext cx="542485" cy="35659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Овал 248"/>
              <p:cNvSpPr/>
              <p:nvPr/>
            </p:nvSpPr>
            <p:spPr>
              <a:xfrm>
                <a:off x="10556668" y="2274126"/>
                <a:ext cx="493078" cy="34647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Овал 249"/>
              <p:cNvSpPr/>
              <p:nvPr/>
            </p:nvSpPr>
            <p:spPr>
              <a:xfrm>
                <a:off x="10556668" y="2840234"/>
                <a:ext cx="493078" cy="40776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Овал 250"/>
              <p:cNvSpPr/>
              <p:nvPr/>
            </p:nvSpPr>
            <p:spPr>
              <a:xfrm>
                <a:off x="6076622" y="1874558"/>
                <a:ext cx="412376" cy="43030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Овал 251"/>
              <p:cNvSpPr/>
              <p:nvPr/>
            </p:nvSpPr>
            <p:spPr>
              <a:xfrm>
                <a:off x="11581149" y="1843609"/>
                <a:ext cx="412376" cy="43030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3" name="Прямая со стрелкой 252"/>
              <p:cNvCxnSpPr/>
              <p:nvPr/>
            </p:nvCxnSpPr>
            <p:spPr>
              <a:xfrm flipV="1">
                <a:off x="6447985" y="1443274"/>
                <a:ext cx="514926" cy="46890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 стрелкой 253"/>
              <p:cNvCxnSpPr/>
              <p:nvPr/>
            </p:nvCxnSpPr>
            <p:spPr>
              <a:xfrm>
                <a:off x="6508376" y="2064316"/>
                <a:ext cx="439256" cy="751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 стрелкой 254"/>
              <p:cNvCxnSpPr/>
              <p:nvPr/>
            </p:nvCxnSpPr>
            <p:spPr>
              <a:xfrm>
                <a:off x="6447985" y="2216452"/>
                <a:ext cx="540168" cy="56642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 стрелкой 255"/>
              <p:cNvCxnSpPr>
                <a:stCxn id="250" idx="6"/>
                <a:endCxn id="252" idx="3"/>
              </p:cNvCxnSpPr>
              <p:nvPr/>
            </p:nvCxnSpPr>
            <p:spPr>
              <a:xfrm flipV="1">
                <a:off x="11049746" y="2210898"/>
                <a:ext cx="591794" cy="83321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Прямая со стрелкой 256"/>
              <p:cNvCxnSpPr>
                <a:stCxn id="249" idx="6"/>
                <a:endCxn id="252" idx="3"/>
              </p:cNvCxnSpPr>
              <p:nvPr/>
            </p:nvCxnSpPr>
            <p:spPr>
              <a:xfrm flipV="1">
                <a:off x="11049746" y="2210898"/>
                <a:ext cx="591794" cy="23646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Прямая со стрелкой 257"/>
              <p:cNvCxnSpPr/>
              <p:nvPr/>
            </p:nvCxnSpPr>
            <p:spPr>
              <a:xfrm>
                <a:off x="11049746" y="1857224"/>
                <a:ext cx="550781" cy="1761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Прямая со стрелкой 258"/>
              <p:cNvCxnSpPr/>
              <p:nvPr/>
            </p:nvCxnSpPr>
            <p:spPr>
              <a:xfrm>
                <a:off x="11115401" y="1274364"/>
                <a:ext cx="545517" cy="6068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Овал 259"/>
              <p:cNvSpPr/>
              <p:nvPr/>
            </p:nvSpPr>
            <p:spPr>
              <a:xfrm>
                <a:off x="7747051" y="1377413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61" name="Овал 260"/>
              <p:cNvSpPr/>
              <p:nvPr/>
            </p:nvSpPr>
            <p:spPr>
              <a:xfrm>
                <a:off x="8119619" y="215076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62" name="Овал 261"/>
              <p:cNvSpPr/>
              <p:nvPr/>
            </p:nvSpPr>
            <p:spPr>
              <a:xfrm>
                <a:off x="9383173" y="14675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sp>
            <p:nvSpPr>
              <p:cNvPr id="263" name="Овал 262"/>
              <p:cNvSpPr/>
              <p:nvPr/>
            </p:nvSpPr>
            <p:spPr>
              <a:xfrm>
                <a:off x="8153658" y="2827712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64" name="Овал 263"/>
              <p:cNvSpPr/>
              <p:nvPr/>
            </p:nvSpPr>
            <p:spPr>
              <a:xfrm>
                <a:off x="9357786" y="21448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lang="ru-RU" dirty="0"/>
              </a:p>
            </p:txBody>
          </p:sp>
          <p:sp>
            <p:nvSpPr>
              <p:cNvPr id="265" name="Овал 264"/>
              <p:cNvSpPr/>
              <p:nvPr/>
            </p:nvSpPr>
            <p:spPr>
              <a:xfrm>
                <a:off x="9444777" y="2840234"/>
                <a:ext cx="500719" cy="40776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  <a:endParaRPr lang="ru-RU" sz="1200" dirty="0"/>
              </a:p>
            </p:txBody>
          </p:sp>
          <p:sp>
            <p:nvSpPr>
              <p:cNvPr id="266" name="Овал 265"/>
              <p:cNvSpPr/>
              <p:nvPr/>
            </p:nvSpPr>
            <p:spPr>
              <a:xfrm>
                <a:off x="8446288" y="1110489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67" name="Прямая со стрелкой 266"/>
              <p:cNvCxnSpPr>
                <a:stCxn id="239" idx="6"/>
                <a:endCxn id="261" idx="3"/>
              </p:cNvCxnSpPr>
              <p:nvPr/>
            </p:nvCxnSpPr>
            <p:spPr>
              <a:xfrm flipV="1">
                <a:off x="7340138" y="2525700"/>
                <a:ext cx="843811" cy="4349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Прямая со стрелкой 267"/>
              <p:cNvCxnSpPr>
                <a:stCxn id="237" idx="7"/>
                <a:endCxn id="260" idx="3"/>
              </p:cNvCxnSpPr>
              <p:nvPr/>
            </p:nvCxnSpPr>
            <p:spPr>
              <a:xfrm flipV="1">
                <a:off x="7299617" y="1752353"/>
                <a:ext cx="511764" cy="19294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Прямая со стрелкой 268"/>
              <p:cNvCxnSpPr>
                <a:stCxn id="237" idx="5"/>
                <a:endCxn id="261" idx="2"/>
              </p:cNvCxnSpPr>
              <p:nvPr/>
            </p:nvCxnSpPr>
            <p:spPr>
              <a:xfrm>
                <a:off x="7299617" y="2249568"/>
                <a:ext cx="820002" cy="120827"/>
              </a:xfrm>
              <a:prstGeom prst="straightConnector1">
                <a:avLst/>
              </a:prstGeom>
              <a:ln w="381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 стрелкой 269"/>
              <p:cNvCxnSpPr>
                <a:stCxn id="233" idx="6"/>
                <a:endCxn id="260" idx="2"/>
              </p:cNvCxnSpPr>
              <p:nvPr/>
            </p:nvCxnSpPr>
            <p:spPr>
              <a:xfrm>
                <a:off x="7314896" y="1316744"/>
                <a:ext cx="432155" cy="28030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Прямая со стрелкой 270"/>
              <p:cNvCxnSpPr>
                <a:stCxn id="266" idx="6"/>
                <a:endCxn id="262" idx="1"/>
              </p:cNvCxnSpPr>
              <p:nvPr/>
            </p:nvCxnSpPr>
            <p:spPr>
              <a:xfrm>
                <a:off x="8885559" y="1330124"/>
                <a:ext cx="561944" cy="20177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 стрелкой 271"/>
              <p:cNvCxnSpPr/>
              <p:nvPr/>
            </p:nvCxnSpPr>
            <p:spPr>
              <a:xfrm flipV="1">
                <a:off x="9769461" y="1334076"/>
                <a:ext cx="814802" cy="19058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 стрелкой 272"/>
              <p:cNvCxnSpPr>
                <a:stCxn id="264" idx="7"/>
                <a:endCxn id="234" idx="2"/>
              </p:cNvCxnSpPr>
              <p:nvPr/>
            </p:nvCxnSpPr>
            <p:spPr>
              <a:xfrm flipV="1">
                <a:off x="9732727" y="1882830"/>
                <a:ext cx="823942" cy="3263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 стрелкой 273"/>
              <p:cNvCxnSpPr/>
              <p:nvPr/>
            </p:nvCxnSpPr>
            <p:spPr>
              <a:xfrm>
                <a:off x="9786798" y="1777869"/>
                <a:ext cx="798554" cy="651254"/>
              </a:xfrm>
              <a:prstGeom prst="straightConnector1">
                <a:avLst/>
              </a:prstGeom>
              <a:ln w="381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Прямая со стрелкой 274"/>
              <p:cNvCxnSpPr>
                <a:stCxn id="263" idx="6"/>
                <a:endCxn id="265" idx="2"/>
              </p:cNvCxnSpPr>
              <p:nvPr/>
            </p:nvCxnSpPr>
            <p:spPr>
              <a:xfrm flipV="1">
                <a:off x="8592929" y="3044115"/>
                <a:ext cx="851848" cy="3232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Прямая со стрелкой 275"/>
              <p:cNvCxnSpPr>
                <a:stCxn id="265" idx="6"/>
                <a:endCxn id="250" idx="2"/>
              </p:cNvCxnSpPr>
              <p:nvPr/>
            </p:nvCxnSpPr>
            <p:spPr>
              <a:xfrm>
                <a:off x="9945496" y="3044115"/>
                <a:ext cx="61117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Прямая со стрелкой 276"/>
              <p:cNvCxnSpPr>
                <a:stCxn id="264" idx="6"/>
                <a:endCxn id="249" idx="2"/>
              </p:cNvCxnSpPr>
              <p:nvPr/>
            </p:nvCxnSpPr>
            <p:spPr>
              <a:xfrm>
                <a:off x="9797057" y="2364485"/>
                <a:ext cx="759611" cy="82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 стрелкой 277"/>
              <p:cNvCxnSpPr>
                <a:stCxn id="265" idx="6"/>
                <a:endCxn id="249" idx="3"/>
              </p:cNvCxnSpPr>
              <p:nvPr/>
            </p:nvCxnSpPr>
            <p:spPr>
              <a:xfrm flipV="1">
                <a:off x="9945496" y="2569860"/>
                <a:ext cx="683382" cy="4742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 стрелкой 278"/>
              <p:cNvCxnSpPr>
                <a:stCxn id="237" idx="4"/>
                <a:endCxn id="263" idx="1"/>
              </p:cNvCxnSpPr>
              <p:nvPr/>
            </p:nvCxnSpPr>
            <p:spPr>
              <a:xfrm>
                <a:off x="7153820" y="2312585"/>
                <a:ext cx="1064168" cy="5794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Прямая со стрелкой 279"/>
              <p:cNvCxnSpPr>
                <a:stCxn id="261" idx="5"/>
                <a:endCxn id="265" idx="1"/>
              </p:cNvCxnSpPr>
              <p:nvPr/>
            </p:nvCxnSpPr>
            <p:spPr>
              <a:xfrm>
                <a:off x="8494560" y="2525700"/>
                <a:ext cx="1023546" cy="3742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Прямая со стрелкой 280"/>
              <p:cNvCxnSpPr>
                <a:stCxn id="260" idx="5"/>
                <a:endCxn id="261" idx="0"/>
              </p:cNvCxnSpPr>
              <p:nvPr/>
            </p:nvCxnSpPr>
            <p:spPr>
              <a:xfrm>
                <a:off x="8121992" y="1752353"/>
                <a:ext cx="217263" cy="39840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 стрелкой 281"/>
              <p:cNvCxnSpPr>
                <a:stCxn id="261" idx="7"/>
                <a:endCxn id="262" idx="3"/>
              </p:cNvCxnSpPr>
              <p:nvPr/>
            </p:nvCxnSpPr>
            <p:spPr>
              <a:xfrm flipV="1">
                <a:off x="8494560" y="1842507"/>
                <a:ext cx="952943" cy="37258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 стрелкой 282"/>
              <p:cNvCxnSpPr>
                <a:stCxn id="261" idx="6"/>
                <a:endCxn id="264" idx="2"/>
              </p:cNvCxnSpPr>
              <p:nvPr/>
            </p:nvCxnSpPr>
            <p:spPr>
              <a:xfrm flipV="1">
                <a:off x="8558890" y="2364485"/>
                <a:ext cx="798896" cy="59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 стрелкой 283"/>
              <p:cNvCxnSpPr>
                <a:stCxn id="233" idx="7"/>
                <a:endCxn id="266" idx="1"/>
              </p:cNvCxnSpPr>
              <p:nvPr/>
            </p:nvCxnSpPr>
            <p:spPr>
              <a:xfrm>
                <a:off x="7254505" y="1164608"/>
                <a:ext cx="1256113" cy="1021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 стрелкой 284"/>
              <p:cNvCxnSpPr>
                <a:endCxn id="240" idx="1"/>
              </p:cNvCxnSpPr>
              <p:nvPr/>
            </p:nvCxnSpPr>
            <p:spPr>
              <a:xfrm flipV="1">
                <a:off x="8832875" y="1173896"/>
                <a:ext cx="1819486" cy="124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 стрелкой 285"/>
              <p:cNvCxnSpPr>
                <a:stCxn id="260" idx="7"/>
                <a:endCxn id="266" idx="2"/>
              </p:cNvCxnSpPr>
              <p:nvPr/>
            </p:nvCxnSpPr>
            <p:spPr>
              <a:xfrm flipV="1">
                <a:off x="8121992" y="1330124"/>
                <a:ext cx="324296" cy="111619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39" idx="6"/>
                <a:endCxn id="263" idx="2"/>
              </p:cNvCxnSpPr>
              <p:nvPr/>
            </p:nvCxnSpPr>
            <p:spPr>
              <a:xfrm>
                <a:off x="7340138" y="2960623"/>
                <a:ext cx="813520" cy="8672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Прямая со стрелкой 36"/>
            <p:cNvCxnSpPr>
              <a:stCxn id="237" idx="6"/>
              <a:endCxn id="261" idx="1"/>
            </p:cNvCxnSpPr>
            <p:nvPr/>
          </p:nvCxnSpPr>
          <p:spPr>
            <a:xfrm>
              <a:off x="6898485" y="4836324"/>
              <a:ext cx="823941" cy="1176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endCxn id="234" idx="1"/>
            </p:cNvCxnSpPr>
            <p:nvPr/>
          </p:nvCxnSpPr>
          <p:spPr>
            <a:xfrm>
              <a:off x="9341889" y="4355003"/>
              <a:ext cx="825466" cy="1359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262" idx="5"/>
              <a:endCxn id="249" idx="1"/>
            </p:cNvCxnSpPr>
            <p:nvPr/>
          </p:nvCxnSpPr>
          <p:spPr>
            <a:xfrm>
              <a:off x="9296591" y="4581399"/>
              <a:ext cx="870764" cy="482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20432" y="5436213"/>
            <a:ext cx="271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M(f)=6  </a:t>
            </a:r>
            <a:r>
              <a:rPr lang="ru-RU" dirty="0"/>
              <a:t>- решение задачи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9901" y="372186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={1, 2, 3}</a:t>
            </a:r>
            <a:endParaRPr lang="ru-RU" baseline="-25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3205112" y="369462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={11, 12, 13, 14}</a:t>
            </a:r>
            <a:endParaRPr lang="ru-RU" baseline="-25000" dirty="0"/>
          </a:p>
        </p:txBody>
      </p:sp>
      <p:cxnSp>
        <p:nvCxnSpPr>
          <p:cNvPr id="52" name="Прямая со стрелкой 51"/>
          <p:cNvCxnSpPr>
            <a:stCxn id="137" idx="6"/>
            <a:endCxn id="101" idx="1"/>
          </p:cNvCxnSpPr>
          <p:nvPr/>
        </p:nvCxnSpPr>
        <p:spPr>
          <a:xfrm>
            <a:off x="3240356" y="2078238"/>
            <a:ext cx="806434" cy="64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76" idx="6"/>
            <a:endCxn id="135" idx="1"/>
          </p:cNvCxnSpPr>
          <p:nvPr/>
        </p:nvCxnSpPr>
        <p:spPr>
          <a:xfrm>
            <a:off x="9701845" y="2012015"/>
            <a:ext cx="806434" cy="6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2424" y="2075717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строим сеть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18191" y="3665017"/>
            <a:ext cx="3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находим максимальный поток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45332" y="4569810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работы алгоритма: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24172" y="503996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O(m</a:t>
            </a:r>
            <a:r>
              <a:rPr lang="ru-RU" sz="2400" b="1" baseline="30000" dirty="0"/>
              <a:t>2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72077" y="120635"/>
            <a:ext cx="11819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Задан </a:t>
            </a:r>
            <a:r>
              <a:rPr lang="ru-RU" dirty="0" err="1"/>
              <a:t>ориентированый</a:t>
            </a:r>
            <a:r>
              <a:rPr lang="ru-RU" dirty="0"/>
              <a:t> граф, в котором выделены два подмножества вершин: 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ru-RU" dirty="0"/>
              <a:t> и </a:t>
            </a:r>
            <a:r>
              <a:rPr lang="ru-RU" baseline="-25000" dirty="0"/>
              <a:t> </a:t>
            </a:r>
            <a:r>
              <a:rPr lang="en-US" b="1" dirty="0"/>
              <a:t>V</a:t>
            </a:r>
            <a:r>
              <a:rPr lang="ru-RU" b="1" baseline="-25000" dirty="0"/>
              <a:t>2</a:t>
            </a:r>
            <a:r>
              <a:rPr lang="ru-RU" baseline="-25000" dirty="0"/>
              <a:t>. </a:t>
            </a:r>
            <a:r>
              <a:rPr lang="ru-RU" dirty="0"/>
              <a:t> </a:t>
            </a:r>
          </a:p>
          <a:p>
            <a:r>
              <a:rPr lang="ru-RU" dirty="0"/>
              <a:t>Необходимо найти наибольшее число путей, которые начинаются в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ru-RU" dirty="0"/>
              <a:t> и заканчиваются в</a:t>
            </a:r>
            <a:r>
              <a:rPr lang="ru-RU" baseline="-25000" dirty="0"/>
              <a:t> </a:t>
            </a:r>
            <a:r>
              <a:rPr lang="en-US" b="1" dirty="0"/>
              <a:t>V</a:t>
            </a:r>
            <a:r>
              <a:rPr lang="ru-RU" b="1" baseline="-25000" dirty="0"/>
              <a:t>2</a:t>
            </a:r>
            <a:r>
              <a:rPr lang="ru-RU" baseline="-25000" dirty="0"/>
              <a:t> </a:t>
            </a:r>
            <a:r>
              <a:rPr lang="ru-RU" dirty="0"/>
              <a:t> и попарно не пересекаются по дугам.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3" grpId="0"/>
      <p:bldP spid="174" grpId="0"/>
      <p:bldP spid="175" grpId="0"/>
      <p:bldP spid="181" grpId="0"/>
      <p:bldP spid="182" grpId="0"/>
      <p:bldP spid="183" grpId="0"/>
      <p:bldP spid="22" grpId="0" animBg="1"/>
      <p:bldP spid="48" grpId="0"/>
      <p:bldP spid="49" grpId="0"/>
      <p:bldP spid="308" grpId="0"/>
      <p:bldP spid="55" grpId="0"/>
      <p:bldP spid="56" grpId="0"/>
      <p:bldP spid="57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375" y="2705725"/>
            <a:ext cx="11900191" cy="142864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Наибольшее </a:t>
            </a:r>
            <a:r>
              <a:rPr lang="ru-RU" sz="3200" b="1" dirty="0" err="1"/>
              <a:t>паросочетание</a:t>
            </a:r>
            <a:r>
              <a:rPr lang="ru-RU" sz="3200" b="1" dirty="0"/>
              <a:t> в двудольном графе</a:t>
            </a:r>
            <a:br>
              <a:rPr lang="ru-RU" sz="3200" b="1" dirty="0"/>
            </a:br>
            <a:r>
              <a:rPr lang="en-US" sz="3200" b="1" dirty="0"/>
              <a:t> </a:t>
            </a:r>
            <a:br>
              <a:rPr lang="ru-RU" sz="3200" b="1" dirty="0"/>
            </a:br>
            <a:r>
              <a:rPr lang="ru-RU" sz="3200" b="1" dirty="0"/>
              <a:t>(</a:t>
            </a:r>
            <a:r>
              <a:rPr lang="ru-RU" sz="3200" b="1" i="1" dirty="0"/>
              <a:t>англ</a:t>
            </a:r>
            <a:r>
              <a:rPr lang="ru-RU" sz="3200" b="1" dirty="0"/>
              <a:t>. </a:t>
            </a:r>
            <a:r>
              <a:rPr lang="en-US" sz="3200" b="1" dirty="0"/>
              <a:t>maximum matching)</a:t>
            </a:r>
            <a:endParaRPr lang="ru-RU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16401" y="480283"/>
            <a:ext cx="10448365" cy="1375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Задан двудольный граф. Необходимо найти: </a:t>
            </a:r>
          </a:p>
          <a:p>
            <a:pPr marL="971550" lvl="1" indent="-514350">
              <a:buAutoNum type="arabicParenBoth"/>
            </a:pPr>
            <a:r>
              <a:rPr lang="ru-RU" dirty="0"/>
              <a:t>наибольшее </a:t>
            </a:r>
            <a:r>
              <a:rPr lang="ru-RU" dirty="0" err="1"/>
              <a:t>паросочетание</a:t>
            </a:r>
            <a:r>
              <a:rPr lang="en-US" dirty="0"/>
              <a:t>;</a:t>
            </a:r>
          </a:p>
          <a:p>
            <a:pPr marL="971550" lvl="1" indent="-514350">
              <a:buAutoNum type="arabicParenBoth"/>
            </a:pPr>
            <a:r>
              <a:rPr lang="ru-RU" dirty="0"/>
              <a:t>наибольшее </a:t>
            </a:r>
            <a:r>
              <a:rPr lang="ru-RU" dirty="0" err="1"/>
              <a:t>паросочетание</a:t>
            </a:r>
            <a:r>
              <a:rPr lang="ru-RU" dirty="0"/>
              <a:t> минимального веса (взвешенный граф)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775012" y="2962834"/>
            <a:ext cx="430305" cy="3854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1775011" y="3800144"/>
            <a:ext cx="430305" cy="3854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832847" y="2962834"/>
            <a:ext cx="430305" cy="38548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2832847" y="3800144"/>
            <a:ext cx="430305" cy="38548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Прямая соединительная линия 10"/>
          <p:cNvCxnSpPr>
            <a:stCxn id="5" idx="6"/>
            <a:endCxn id="9" idx="1"/>
          </p:cNvCxnSpPr>
          <p:nvPr/>
        </p:nvCxnSpPr>
        <p:spPr>
          <a:xfrm>
            <a:off x="2205317" y="3155575"/>
            <a:ext cx="690547" cy="701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6"/>
            <a:endCxn id="7" idx="2"/>
          </p:cNvCxnSpPr>
          <p:nvPr/>
        </p:nvCxnSpPr>
        <p:spPr>
          <a:xfrm>
            <a:off x="2205317" y="3155575"/>
            <a:ext cx="627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2841" y="510543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={{1,5}</a:t>
            </a:r>
            <a:r>
              <a:rPr lang="ru-RU" dirty="0"/>
              <a:t>, </a:t>
            </a:r>
            <a:r>
              <a:rPr lang="en-US" dirty="0"/>
              <a:t>{3,6}}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832846" y="5087033"/>
            <a:ext cx="32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максимальное </a:t>
            </a:r>
            <a:r>
              <a:rPr lang="ru-RU" dirty="0" err="1"/>
              <a:t>паросочетание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>
            <a:stCxn id="6" idx="6"/>
            <a:endCxn id="9" idx="2"/>
          </p:cNvCxnSpPr>
          <p:nvPr/>
        </p:nvCxnSpPr>
        <p:spPr>
          <a:xfrm>
            <a:off x="2205316" y="3992885"/>
            <a:ext cx="62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2841" y="543623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={{1,</a:t>
            </a:r>
            <a:r>
              <a:rPr lang="ru-RU" dirty="0"/>
              <a:t>4</a:t>
            </a:r>
            <a:r>
              <a:rPr lang="en-US" dirty="0"/>
              <a:t>}, {2,5}}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850774" y="5460486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паросочетание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1775011" y="4496221"/>
            <a:ext cx="430305" cy="3854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Овал 38"/>
          <p:cNvSpPr/>
          <p:nvPr/>
        </p:nvSpPr>
        <p:spPr>
          <a:xfrm>
            <a:off x="2832846" y="4496221"/>
            <a:ext cx="430305" cy="38548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1" name="Прямая соединительная линия 40"/>
          <p:cNvCxnSpPr>
            <a:stCxn id="38" idx="6"/>
            <a:endCxn id="39" idx="2"/>
          </p:cNvCxnSpPr>
          <p:nvPr/>
        </p:nvCxnSpPr>
        <p:spPr>
          <a:xfrm>
            <a:off x="2205316" y="4688962"/>
            <a:ext cx="627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6530" y="582171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r>
              <a:rPr lang="en-US" dirty="0"/>
              <a:t>={{1,</a:t>
            </a:r>
            <a:r>
              <a:rPr lang="ru-RU" dirty="0"/>
              <a:t>4</a:t>
            </a:r>
            <a:r>
              <a:rPr lang="en-US" dirty="0"/>
              <a:t>}, {2,5}, {3,6}}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32846" y="5833940"/>
            <a:ext cx="299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наибольшее </a:t>
            </a:r>
            <a:r>
              <a:rPr lang="ru-RU" b="1" dirty="0" err="1"/>
              <a:t>паросочетание</a:t>
            </a:r>
            <a:endParaRPr lang="ru-RU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3605" y="616594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ru-RU" baseline="-25000" dirty="0"/>
              <a:t>4</a:t>
            </a:r>
            <a:r>
              <a:rPr lang="en-US" dirty="0"/>
              <a:t>={{1,5}</a:t>
            </a:r>
            <a:r>
              <a:rPr lang="ru-RU" dirty="0"/>
              <a:t>, </a:t>
            </a:r>
            <a:r>
              <a:rPr lang="en-US" dirty="0"/>
              <a:t>{</a:t>
            </a:r>
            <a:r>
              <a:rPr lang="ru-RU" dirty="0"/>
              <a:t>1</a:t>
            </a:r>
            <a:r>
              <a:rPr lang="en-US" dirty="0"/>
              <a:t>,</a:t>
            </a:r>
            <a:r>
              <a:rPr lang="ru-RU" dirty="0"/>
              <a:t>4</a:t>
            </a:r>
            <a:r>
              <a:rPr lang="en-US" dirty="0"/>
              <a:t>}}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832846" y="6203272"/>
            <a:ext cx="197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</a:t>
            </a:r>
            <a:r>
              <a:rPr lang="ru-RU" dirty="0" err="1"/>
              <a:t>паросочетание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21742" y="2510614"/>
            <a:ext cx="793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Паросочетание</a:t>
            </a:r>
            <a:r>
              <a:rPr lang="ru-RU" sz="2400" dirty="0"/>
              <a:t> это некоторое подмножество рёбер графа, в котором никакие два ребра не </a:t>
            </a:r>
            <a:r>
              <a:rPr lang="ru-RU" sz="2400" dirty="0" err="1"/>
              <a:t>смежны</a:t>
            </a:r>
            <a:r>
              <a:rPr lang="ru-RU" sz="2400" dirty="0"/>
              <a:t>.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3647078" y="3725262"/>
            <a:ext cx="6657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maxim</a:t>
            </a:r>
            <a:r>
              <a:rPr lang="en-US" sz="2400" b="1" dirty="0">
                <a:solidFill>
                  <a:srgbClr val="FF0000"/>
                </a:solidFill>
              </a:rPr>
              <a:t>um</a:t>
            </a:r>
            <a:r>
              <a:rPr lang="en-US" sz="2400" dirty="0"/>
              <a:t> matching – </a:t>
            </a:r>
            <a:r>
              <a:rPr lang="ru-RU" sz="2400" dirty="0"/>
              <a:t>наибольшее </a:t>
            </a:r>
            <a:r>
              <a:rPr lang="ru-RU" sz="2400" dirty="0" err="1"/>
              <a:t>паросочетание</a:t>
            </a:r>
            <a:endParaRPr lang="ru-RU" sz="2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3647078" y="4265388"/>
            <a:ext cx="6728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maxim</a:t>
            </a:r>
            <a:r>
              <a:rPr lang="en-US" sz="2400" b="1" dirty="0">
                <a:solidFill>
                  <a:srgbClr val="FF0000"/>
                </a:solidFill>
              </a:rPr>
              <a:t>al</a:t>
            </a:r>
            <a:r>
              <a:rPr lang="en-US" sz="2400" b="1" dirty="0"/>
              <a:t> </a:t>
            </a:r>
            <a:r>
              <a:rPr lang="en-US" sz="2400" dirty="0"/>
              <a:t>matching – </a:t>
            </a:r>
            <a:r>
              <a:rPr lang="ru-RU" sz="2400" dirty="0"/>
              <a:t>максимальное </a:t>
            </a:r>
            <a:r>
              <a:rPr lang="ru-RU" sz="2400" dirty="0" err="1"/>
              <a:t>паросочетание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77498" y="5833940"/>
            <a:ext cx="30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совершенное </a:t>
            </a:r>
            <a:r>
              <a:rPr lang="ru-RU" dirty="0" err="1"/>
              <a:t>паросочетание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9" grpId="0" animBg="1"/>
      <p:bldP spid="21" grpId="0"/>
      <p:bldP spid="27" grpId="0"/>
      <p:bldP spid="33" grpId="0"/>
      <p:bldP spid="34" grpId="0"/>
      <p:bldP spid="38" grpId="0" animBg="1"/>
      <p:bldP spid="39" grpId="0" animBg="1"/>
      <p:bldP spid="43" grpId="0"/>
      <p:bldP spid="45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379" y="78254"/>
            <a:ext cx="6453243" cy="748428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Наибольшее </a:t>
            </a:r>
            <a:r>
              <a:rPr lang="ru-RU" sz="2400" b="1" dirty="0" err="1"/>
              <a:t>паросочетание</a:t>
            </a:r>
            <a:r>
              <a:rPr lang="ru-RU" sz="2400" b="1" dirty="0"/>
              <a:t> в двудольном графе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74460" y="877765"/>
            <a:ext cx="8646464" cy="1129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Задан двудольный граф. </a:t>
            </a:r>
          </a:p>
          <a:p>
            <a:pPr marL="0" indent="0">
              <a:buNone/>
            </a:pPr>
            <a:r>
              <a:rPr lang="ru-RU" sz="2000" b="1" dirty="0"/>
              <a:t>Известно разбиение на доли</a:t>
            </a:r>
            <a:r>
              <a:rPr lang="ru-RU" sz="2000" dirty="0"/>
              <a:t>.  </a:t>
            </a:r>
          </a:p>
          <a:p>
            <a:pPr marL="0" indent="0">
              <a:buNone/>
            </a:pPr>
            <a:r>
              <a:rPr lang="ru-RU" sz="2000" dirty="0"/>
              <a:t>Необходимо найти </a:t>
            </a:r>
            <a:r>
              <a:rPr lang="ru-RU" sz="2000" b="1" dirty="0"/>
              <a:t>наибольшее </a:t>
            </a:r>
            <a:r>
              <a:rPr lang="ru-RU" sz="2000" b="1" dirty="0" err="1"/>
              <a:t>паросочетание</a:t>
            </a:r>
            <a:r>
              <a:rPr lang="ru-RU" sz="2000" b="1" dirty="0"/>
              <a:t>.</a:t>
            </a:r>
            <a:endParaRPr lang="en-US" sz="2000" b="1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2233939" y="2934493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3115906" y="2179467"/>
            <a:ext cx="3216478" cy="2202255"/>
            <a:chOff x="3085849" y="2108580"/>
            <a:chExt cx="3216478" cy="2202255"/>
          </a:xfrm>
        </p:grpSpPr>
        <p:sp>
          <p:nvSpPr>
            <p:cNvPr id="56" name="TextBox 55"/>
            <p:cNvSpPr txBox="1"/>
            <p:nvPr/>
          </p:nvSpPr>
          <p:spPr>
            <a:xfrm>
              <a:off x="4547156" y="21085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grpSp>
          <p:nvGrpSpPr>
            <p:cNvPr id="116" name="Группа 115"/>
            <p:cNvGrpSpPr/>
            <p:nvPr/>
          </p:nvGrpSpPr>
          <p:grpSpPr>
            <a:xfrm>
              <a:off x="3085849" y="2222689"/>
              <a:ext cx="3216478" cy="2088146"/>
              <a:chOff x="3085849" y="2222689"/>
              <a:chExt cx="3216478" cy="2088146"/>
            </a:xfrm>
          </p:grpSpPr>
          <p:sp>
            <p:nvSpPr>
              <p:cNvPr id="25" name="Овал 24"/>
              <p:cNvSpPr/>
              <p:nvPr/>
            </p:nvSpPr>
            <p:spPr>
              <a:xfrm>
                <a:off x="3910340" y="3059999"/>
                <a:ext cx="430305" cy="3854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4968176" y="2222689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4968176" y="3059999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3910340" y="3756076"/>
                <a:ext cx="430305" cy="3854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4968175" y="375607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3085849" y="3059999"/>
                <a:ext cx="421606" cy="3854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5880721" y="2951645"/>
                <a:ext cx="421606" cy="3854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Прямая со стрелкой 11"/>
              <p:cNvCxnSpPr>
                <a:stCxn id="8" idx="0"/>
                <a:endCxn id="24" idx="3"/>
              </p:cNvCxnSpPr>
              <p:nvPr/>
            </p:nvCxnSpPr>
            <p:spPr>
              <a:xfrm flipV="1">
                <a:off x="3296652" y="2551718"/>
                <a:ext cx="676706" cy="5082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6"/>
                <a:endCxn id="25" idx="2"/>
              </p:cNvCxnSpPr>
              <p:nvPr/>
            </p:nvCxnSpPr>
            <p:spPr>
              <a:xfrm>
                <a:off x="3507455" y="3252740"/>
                <a:ext cx="4028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8" idx="5"/>
                <a:endCxn id="35" idx="2"/>
              </p:cNvCxnSpPr>
              <p:nvPr/>
            </p:nvCxnSpPr>
            <p:spPr>
              <a:xfrm>
                <a:off x="3445712" y="3389028"/>
                <a:ext cx="464628" cy="5597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36" idx="6"/>
                <a:endCxn id="40" idx="3"/>
              </p:cNvCxnSpPr>
              <p:nvPr/>
            </p:nvCxnSpPr>
            <p:spPr>
              <a:xfrm flipV="1">
                <a:off x="5398480" y="3280674"/>
                <a:ext cx="543984" cy="6681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28" idx="6"/>
                <a:endCxn id="40" idx="2"/>
              </p:cNvCxnSpPr>
              <p:nvPr/>
            </p:nvCxnSpPr>
            <p:spPr>
              <a:xfrm flipV="1">
                <a:off x="5398481" y="3144386"/>
                <a:ext cx="482240" cy="108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26" idx="6"/>
                <a:endCxn id="40" idx="1"/>
              </p:cNvCxnSpPr>
              <p:nvPr/>
            </p:nvCxnSpPr>
            <p:spPr>
              <a:xfrm>
                <a:off x="5398481" y="2415430"/>
                <a:ext cx="543983" cy="592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/>
              <p:cNvCxnSpPr>
                <a:stCxn id="24" idx="6"/>
                <a:endCxn id="26" idx="2"/>
              </p:cNvCxnSpPr>
              <p:nvPr/>
            </p:nvCxnSpPr>
            <p:spPr>
              <a:xfrm>
                <a:off x="4340646" y="2415430"/>
                <a:ext cx="62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>
                <a:off x="4342560" y="2414445"/>
                <a:ext cx="690547" cy="7010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/>
              <p:cNvCxnSpPr>
                <a:stCxn id="25" idx="6"/>
                <a:endCxn id="28" idx="2"/>
              </p:cNvCxnSpPr>
              <p:nvPr/>
            </p:nvCxnSpPr>
            <p:spPr>
              <a:xfrm>
                <a:off x="4340645" y="3252740"/>
                <a:ext cx="6275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35" idx="6"/>
                <a:endCxn id="36" idx="2"/>
              </p:cNvCxnSpPr>
              <p:nvPr/>
            </p:nvCxnSpPr>
            <p:spPr>
              <a:xfrm>
                <a:off x="4340645" y="3948817"/>
                <a:ext cx="6275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542905" y="298233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63082" y="246730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72455" y="361972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94964" y="299999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446999" y="397228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59115" y="2930869"/>
                <a:ext cx="288862" cy="338554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26168" y="255693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75413" y="361879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3910341" y="2222689"/>
                <a:ext cx="430305" cy="3854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sp>
        <p:nvSpPr>
          <p:cNvPr id="65" name="Стрелка вправо 64"/>
          <p:cNvSpPr/>
          <p:nvPr/>
        </p:nvSpPr>
        <p:spPr>
          <a:xfrm>
            <a:off x="6485704" y="2990945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7529705" y="2076429"/>
            <a:ext cx="3275861" cy="2153085"/>
            <a:chOff x="7559617" y="2053359"/>
            <a:chExt cx="3275861" cy="2153085"/>
          </a:xfrm>
        </p:grpSpPr>
        <p:sp>
          <p:nvSpPr>
            <p:cNvPr id="72" name="Овал 71"/>
            <p:cNvSpPr/>
            <p:nvPr/>
          </p:nvSpPr>
          <p:spPr>
            <a:xfrm>
              <a:off x="7559617" y="3001756"/>
              <a:ext cx="421606" cy="3854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7803427" y="2053359"/>
              <a:ext cx="3032051" cy="2153085"/>
              <a:chOff x="7770420" y="2050337"/>
              <a:chExt cx="3032051" cy="2153085"/>
            </a:xfrm>
          </p:grpSpPr>
          <p:sp>
            <p:nvSpPr>
              <p:cNvPr id="66" name="Овал 65"/>
              <p:cNvSpPr/>
              <p:nvPr/>
            </p:nvSpPr>
            <p:spPr>
              <a:xfrm>
                <a:off x="8384109" y="2164446"/>
                <a:ext cx="430305" cy="3854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7" name="Овал 66"/>
              <p:cNvSpPr/>
              <p:nvPr/>
            </p:nvSpPr>
            <p:spPr>
              <a:xfrm>
                <a:off x="8384108" y="3001756"/>
                <a:ext cx="430305" cy="3854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8" name="Овал 67"/>
              <p:cNvSpPr/>
              <p:nvPr/>
            </p:nvSpPr>
            <p:spPr>
              <a:xfrm>
                <a:off x="9441944" y="216444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9" name="Овал 68"/>
              <p:cNvSpPr/>
              <p:nvPr/>
            </p:nvSpPr>
            <p:spPr>
              <a:xfrm>
                <a:off x="9441944" y="300175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0" name="Овал 69"/>
              <p:cNvSpPr/>
              <p:nvPr/>
            </p:nvSpPr>
            <p:spPr>
              <a:xfrm>
                <a:off x="8384108" y="3697833"/>
                <a:ext cx="430305" cy="3854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1" name="Овал 70"/>
              <p:cNvSpPr/>
              <p:nvPr/>
            </p:nvSpPr>
            <p:spPr>
              <a:xfrm>
                <a:off x="9441943" y="3697833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73" name="Овал 72"/>
              <p:cNvSpPr/>
              <p:nvPr/>
            </p:nvSpPr>
            <p:spPr>
              <a:xfrm>
                <a:off x="10380865" y="2973954"/>
                <a:ext cx="421606" cy="3854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Прямая со стрелкой 73"/>
              <p:cNvCxnSpPr>
                <a:stCxn id="72" idx="0"/>
                <a:endCxn id="66" idx="3"/>
              </p:cNvCxnSpPr>
              <p:nvPr/>
            </p:nvCxnSpPr>
            <p:spPr>
              <a:xfrm flipV="1">
                <a:off x="7770420" y="2493475"/>
                <a:ext cx="676706" cy="5082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4"/>
              <p:cNvCxnSpPr>
                <a:stCxn id="72" idx="6"/>
                <a:endCxn id="67" idx="2"/>
              </p:cNvCxnSpPr>
              <p:nvPr/>
            </p:nvCxnSpPr>
            <p:spPr>
              <a:xfrm>
                <a:off x="7948216" y="3191475"/>
                <a:ext cx="435892" cy="30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>
                <a:stCxn id="72" idx="5"/>
                <a:endCxn id="70" idx="2"/>
              </p:cNvCxnSpPr>
              <p:nvPr/>
            </p:nvCxnSpPr>
            <p:spPr>
              <a:xfrm>
                <a:off x="7886473" y="3327763"/>
                <a:ext cx="497635" cy="5628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>
                <a:stCxn id="71" idx="6"/>
                <a:endCxn id="73" idx="3"/>
              </p:cNvCxnSpPr>
              <p:nvPr/>
            </p:nvCxnSpPr>
            <p:spPr>
              <a:xfrm flipV="1">
                <a:off x="9872248" y="3302983"/>
                <a:ext cx="570360" cy="5875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 стрелкой 77"/>
              <p:cNvCxnSpPr>
                <a:stCxn id="69" idx="6"/>
                <a:endCxn id="73" idx="2"/>
              </p:cNvCxnSpPr>
              <p:nvPr/>
            </p:nvCxnSpPr>
            <p:spPr>
              <a:xfrm flipV="1">
                <a:off x="9872249" y="3166695"/>
                <a:ext cx="508616" cy="278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68" idx="6"/>
                <a:endCxn id="73" idx="1"/>
              </p:cNvCxnSpPr>
              <p:nvPr/>
            </p:nvCxnSpPr>
            <p:spPr>
              <a:xfrm>
                <a:off x="9872249" y="2357187"/>
                <a:ext cx="570359" cy="6732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>
                <a:stCxn id="66" idx="6"/>
                <a:endCxn id="68" idx="2"/>
              </p:cNvCxnSpPr>
              <p:nvPr/>
            </p:nvCxnSpPr>
            <p:spPr>
              <a:xfrm>
                <a:off x="8814414" y="2357187"/>
                <a:ext cx="62753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/>
              <p:nvPr/>
            </p:nvCxnSpPr>
            <p:spPr>
              <a:xfrm>
                <a:off x="8802487" y="2380168"/>
                <a:ext cx="690547" cy="7010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67" idx="6"/>
                <a:endCxn id="69" idx="2"/>
              </p:cNvCxnSpPr>
              <p:nvPr/>
            </p:nvCxnSpPr>
            <p:spPr>
              <a:xfrm>
                <a:off x="8814413" y="3194497"/>
                <a:ext cx="62753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stCxn id="70" idx="6"/>
                <a:endCxn id="71" idx="2"/>
              </p:cNvCxnSpPr>
              <p:nvPr/>
            </p:nvCxnSpPr>
            <p:spPr>
              <a:xfrm>
                <a:off x="8814413" y="3890574"/>
                <a:ext cx="62753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9020924" y="205033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029155" y="2855237"/>
                <a:ext cx="288862" cy="338554"/>
              </a:xfrm>
              <a:prstGeom prst="rect">
                <a:avLst/>
              </a:prstGeom>
              <a:ln w="38100">
                <a:noFill/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035787" y="2348654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809372" y="3506504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868732" y="294175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37649" y="386486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921160" y="291635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899936" y="249868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079755" y="3575867"/>
                <a:ext cx="288862" cy="338554"/>
              </a:xfrm>
              <a:prstGeom prst="rect">
                <a:avLst/>
              </a:prstGeom>
              <a:ln w="38100">
                <a:noFill/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</p:grpSp>
      </p:grpSp>
      <p:grpSp>
        <p:nvGrpSpPr>
          <p:cNvPr id="18" name="Группа 17"/>
          <p:cNvGrpSpPr/>
          <p:nvPr/>
        </p:nvGrpSpPr>
        <p:grpSpPr>
          <a:xfrm>
            <a:off x="8463224" y="4528913"/>
            <a:ext cx="1488141" cy="1918869"/>
            <a:chOff x="2798187" y="4609319"/>
            <a:chExt cx="1488141" cy="1918869"/>
          </a:xfrm>
        </p:grpSpPr>
        <p:sp>
          <p:nvSpPr>
            <p:cNvPr id="93" name="Овал 92"/>
            <p:cNvSpPr/>
            <p:nvPr/>
          </p:nvSpPr>
          <p:spPr>
            <a:xfrm>
              <a:off x="2798188" y="4609319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798187" y="5446629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3856023" y="460931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Овал 95"/>
            <p:cNvSpPr/>
            <p:nvPr/>
          </p:nvSpPr>
          <p:spPr>
            <a:xfrm>
              <a:off x="3856023" y="544662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8" name="Прямая соединительная линия 97"/>
            <p:cNvCxnSpPr/>
            <p:nvPr/>
          </p:nvCxnSpPr>
          <p:spPr>
            <a:xfrm>
              <a:off x="3228492" y="4764752"/>
              <a:ext cx="627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>
              <a:off x="3228492" y="5669850"/>
              <a:ext cx="62753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2798187" y="6142706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3856022" y="6142706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3228492" y="6335447"/>
              <a:ext cx="627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6040002" y="587383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M={{1,</a:t>
            </a:r>
            <a:r>
              <a:rPr lang="ru-RU" dirty="0"/>
              <a:t>4</a:t>
            </a:r>
            <a:r>
              <a:rPr lang="en-US" dirty="0"/>
              <a:t>}, {2,5}, {3,6}}</a:t>
            </a:r>
            <a:endParaRPr lang="ru-RU" dirty="0"/>
          </a:p>
        </p:txBody>
      </p:sp>
      <p:grpSp>
        <p:nvGrpSpPr>
          <p:cNvPr id="115" name="Группа 114"/>
          <p:cNvGrpSpPr/>
          <p:nvPr/>
        </p:nvGrpSpPr>
        <p:grpSpPr>
          <a:xfrm>
            <a:off x="449964" y="2222689"/>
            <a:ext cx="1488141" cy="2313014"/>
            <a:chOff x="449964" y="2222689"/>
            <a:chExt cx="1488141" cy="2313014"/>
          </a:xfrm>
        </p:grpSpPr>
        <p:sp>
          <p:nvSpPr>
            <p:cNvPr id="5" name="Овал 4"/>
            <p:cNvSpPr/>
            <p:nvPr/>
          </p:nvSpPr>
          <p:spPr>
            <a:xfrm>
              <a:off x="449965" y="2222689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449964" y="3059999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1507800" y="222268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507800" y="305999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1" name="Прямая соединительная линия 10"/>
            <p:cNvCxnSpPr>
              <a:stCxn id="5" idx="6"/>
              <a:endCxn id="9" idx="1"/>
            </p:cNvCxnSpPr>
            <p:nvPr/>
          </p:nvCxnSpPr>
          <p:spPr>
            <a:xfrm>
              <a:off x="880270" y="2415430"/>
              <a:ext cx="690547" cy="70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5" idx="6"/>
              <a:endCxn id="7" idx="2"/>
            </p:cNvCxnSpPr>
            <p:nvPr/>
          </p:nvCxnSpPr>
          <p:spPr>
            <a:xfrm>
              <a:off x="880270" y="2415430"/>
              <a:ext cx="627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6" idx="6"/>
              <a:endCxn id="9" idx="2"/>
            </p:cNvCxnSpPr>
            <p:nvPr/>
          </p:nvCxnSpPr>
          <p:spPr>
            <a:xfrm>
              <a:off x="880269" y="3252740"/>
              <a:ext cx="6275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449964" y="3756076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1507799" y="3756076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1" name="Прямая соединительная линия 40"/>
            <p:cNvCxnSpPr>
              <a:stCxn id="38" idx="6"/>
              <a:endCxn id="39" idx="2"/>
            </p:cNvCxnSpPr>
            <p:nvPr/>
          </p:nvCxnSpPr>
          <p:spPr>
            <a:xfrm>
              <a:off x="880269" y="3948817"/>
              <a:ext cx="627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Прямоугольник 107"/>
            <p:cNvSpPr/>
            <p:nvPr/>
          </p:nvSpPr>
          <p:spPr>
            <a:xfrm>
              <a:off x="450795" y="4166371"/>
              <a:ext cx="38343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ru-RU" dirty="0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1550184" y="4166371"/>
              <a:ext cx="38343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ru-RU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97641" y="2275688"/>
            <a:ext cx="118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достраиваем</a:t>
            </a:r>
          </a:p>
          <a:p>
            <a:r>
              <a:rPr lang="ru-RU" sz="1400" dirty="0"/>
              <a:t>до сети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38946" y="2287278"/>
            <a:ext cx="1346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находим</a:t>
            </a:r>
          </a:p>
          <a:p>
            <a:r>
              <a:rPr lang="ru-RU" sz="1400" dirty="0"/>
              <a:t>максимальный</a:t>
            </a:r>
          </a:p>
          <a:p>
            <a:r>
              <a:rPr lang="ru-RU" sz="1400" dirty="0"/>
              <a:t>поток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83053" y="4674668"/>
            <a:ext cx="20830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рёбра двудольного</a:t>
            </a:r>
          </a:p>
          <a:p>
            <a:r>
              <a:rPr lang="ru-RU" sz="1400" dirty="0"/>
              <a:t>графа, по которым поток</a:t>
            </a:r>
          </a:p>
          <a:p>
            <a:r>
              <a:rPr lang="ru-RU" sz="1400" dirty="0"/>
              <a:t>равен 1, включаем</a:t>
            </a:r>
          </a:p>
          <a:p>
            <a:r>
              <a:rPr lang="ru-RU" sz="1400" dirty="0"/>
              <a:t>в наибольшее </a:t>
            </a:r>
          </a:p>
          <a:p>
            <a:r>
              <a:rPr lang="ru-RU" sz="1400" dirty="0" err="1"/>
              <a:t>паросочетание</a:t>
            </a:r>
            <a:r>
              <a:rPr lang="ru-RU" sz="1400" dirty="0"/>
              <a:t> 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0" name="Рисунок 10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622907" y="4822714"/>
            <a:ext cx="4920619" cy="1977310"/>
            <a:chOff x="6352382" y="4457615"/>
            <a:chExt cx="4920619" cy="1977310"/>
          </a:xfrm>
        </p:grpSpPr>
        <p:sp>
          <p:nvSpPr>
            <p:cNvPr id="106" name="TextBox 105"/>
            <p:cNvSpPr txBox="1"/>
            <p:nvPr/>
          </p:nvSpPr>
          <p:spPr>
            <a:xfrm>
              <a:off x="6417761" y="5408938"/>
              <a:ext cx="485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/>
              <a:r>
                <a:rPr lang="ru-RU" dirty="0"/>
                <a:t>число итераций </a:t>
              </a:r>
              <a:r>
                <a:rPr lang="en-US" dirty="0" err="1"/>
                <a:t>bfs</a:t>
              </a:r>
              <a:r>
                <a:rPr lang="en-US" dirty="0"/>
                <a:t> - </a:t>
              </a:r>
              <a:r>
                <a:rPr lang="ru-RU" dirty="0"/>
                <a:t> </a:t>
              </a:r>
              <a:r>
                <a:rPr lang="en-US" dirty="0"/>
                <a:t>min {|X</a:t>
              </a:r>
              <a:r>
                <a:rPr lang="en-US" baseline="-25000" dirty="0"/>
                <a:t>1</a:t>
              </a:r>
              <a:r>
                <a:rPr lang="en-US" dirty="0"/>
                <a:t>|, {|X</a:t>
              </a:r>
              <a:r>
                <a:rPr lang="en-US" baseline="-25000" dirty="0"/>
                <a:t>2</a:t>
              </a:r>
              <a:r>
                <a:rPr lang="en-US" dirty="0"/>
                <a:t>|}</a:t>
              </a:r>
              <a:r>
                <a:rPr lang="ru-RU" dirty="0"/>
                <a:t>=О(</a:t>
              </a:r>
              <a:r>
                <a:rPr lang="en-US" dirty="0"/>
                <a:t>n)</a:t>
              </a:r>
              <a:endParaRPr lang="ru-RU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334663" y="4457615"/>
              <a:ext cx="933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О(</a:t>
              </a:r>
              <a:r>
                <a:rPr lang="en-US" sz="2000" b="1" dirty="0" err="1"/>
                <a:t>n·m</a:t>
              </a:r>
              <a:r>
                <a:rPr lang="en-US" sz="2000" b="1" dirty="0"/>
                <a:t>)</a:t>
              </a:r>
              <a:endParaRPr lang="ru-RU" sz="2000" b="1" dirty="0"/>
            </a:p>
          </p:txBody>
        </p:sp>
        <p:grpSp>
          <p:nvGrpSpPr>
            <p:cNvPr id="30" name="Группа 29"/>
            <p:cNvGrpSpPr/>
            <p:nvPr/>
          </p:nvGrpSpPr>
          <p:grpSpPr>
            <a:xfrm>
              <a:off x="6352382" y="4481419"/>
              <a:ext cx="4440257" cy="1953506"/>
              <a:chOff x="6267006" y="4450964"/>
              <a:chExt cx="4440257" cy="1953506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382939" y="4450964"/>
                <a:ext cx="19225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Время работы: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332384" y="4970518"/>
                <a:ext cx="3403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dirty="0"/>
                  <a:t> </a:t>
                </a:r>
                <a:r>
                  <a:rPr lang="ru-RU" dirty="0"/>
                  <a:t>время работы </a:t>
                </a:r>
                <a:r>
                  <a:rPr lang="en-US" dirty="0" err="1"/>
                  <a:t>bfs,dfs</a:t>
                </a:r>
                <a:r>
                  <a:rPr lang="en-US" dirty="0"/>
                  <a:t> -</a:t>
                </a:r>
                <a:r>
                  <a:rPr lang="ru-RU" dirty="0"/>
                  <a:t> О(</a:t>
                </a:r>
                <a:r>
                  <a:rPr lang="en-US" dirty="0"/>
                  <a:t>m)</a:t>
                </a:r>
                <a:endParaRPr lang="ru-RU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267006" y="5942805"/>
                <a:ext cx="4440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i="1" dirty="0"/>
                  <a:t>Теория алгоритмов: учеб.-метод. пособие / П. А. </a:t>
                </a:r>
                <a:r>
                  <a:rPr lang="ru-RU" sz="1200" i="1" dirty="0" err="1"/>
                  <a:t>Иржавский</a:t>
                </a:r>
                <a:r>
                  <a:rPr lang="ru-RU" sz="1200" i="1" dirty="0"/>
                  <a:t> и др.]. – Минск : БГУ, 2013. С. 77-105.</a:t>
                </a:r>
              </a:p>
            </p:txBody>
          </p: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6804237" y="4901430"/>
                <a:ext cx="10387" cy="945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08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105" grpId="0"/>
      <p:bldP spid="10" grpId="0"/>
      <p:bldP spid="103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6438" y="642313"/>
            <a:ext cx="118181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Определение</a:t>
            </a:r>
            <a:endParaRPr lang="en-US" sz="2400" b="1" dirty="0"/>
          </a:p>
          <a:p>
            <a:pPr lvl="1"/>
            <a:r>
              <a:rPr lang="ru-RU" sz="2400" b="1" dirty="0"/>
              <a:t>Потоком</a:t>
            </a:r>
            <a:r>
              <a:rPr lang="ru-RU" sz="2400" dirty="0"/>
              <a:t> </a:t>
            </a:r>
            <a:r>
              <a:rPr lang="ru-RU" sz="2400" b="1" dirty="0"/>
              <a:t>в сети</a:t>
            </a:r>
            <a:r>
              <a:rPr lang="en-US" sz="2400" b="1" dirty="0"/>
              <a:t> D </a:t>
            </a:r>
            <a:r>
              <a:rPr lang="ru-RU" sz="2400" dirty="0"/>
              <a:t>называют функцию</a:t>
            </a:r>
            <a:r>
              <a:rPr lang="en-US" sz="2400" dirty="0"/>
              <a:t>                       </a:t>
            </a:r>
            <a:r>
              <a:rPr lang="ru-RU" sz="2400" dirty="0"/>
              <a:t>  дивергенция которой на внутренних вершинах сети равна 0</a:t>
            </a:r>
            <a:r>
              <a:rPr lang="en-US" sz="2400" dirty="0"/>
              <a:t> 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pPr lvl="1"/>
            <a:r>
              <a:rPr lang="ru-RU" sz="2000" dirty="0"/>
              <a:t>Внутренние вершины сети – это вершины, отличные от источника и стока.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7370389" y="25598"/>
                <a:ext cx="4821611" cy="77855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Дивергенция: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0389" y="25598"/>
                <a:ext cx="4821611" cy="778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Объект 89"/>
              <p:cNvSpPr txBox="1"/>
              <p:nvPr/>
            </p:nvSpPr>
            <p:spPr bwMode="auto">
              <a:xfrm>
                <a:off x="5764166" y="973137"/>
                <a:ext cx="1278543" cy="44782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fName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func>
                      <m:r>
                        <m:rPr>
                          <m:sty m:val="p"/>
                        </m:rPr>
                        <a:rPr lang="ru-BY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90" name="Объект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4166" y="973137"/>
                <a:ext cx="1278543" cy="447829"/>
              </a:xfrm>
              <a:prstGeom prst="rect">
                <a:avLst/>
              </a:prstGeom>
              <a:blipFill>
                <a:blip r:embed="rId3"/>
                <a:stretch>
                  <a:fillRect r="-4306" b="-274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Объект 119"/>
              <p:cNvSpPr txBox="1"/>
              <p:nvPr/>
            </p:nvSpPr>
            <p:spPr bwMode="auto">
              <a:xfrm>
                <a:off x="5821878" y="5152293"/>
                <a:ext cx="3097022" cy="4169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0" name="Объект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1878" y="5152293"/>
                <a:ext cx="3097022" cy="416907"/>
              </a:xfrm>
              <a:prstGeom prst="rect">
                <a:avLst/>
              </a:prstGeom>
              <a:blipFill>
                <a:blip r:embed="rId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Объект 120"/>
              <p:cNvSpPr txBox="1"/>
              <p:nvPr/>
            </p:nvSpPr>
            <p:spPr bwMode="auto">
              <a:xfrm>
                <a:off x="5819158" y="3068824"/>
                <a:ext cx="5216525" cy="9493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Пусть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поток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\{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1" name="Объект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9158" y="3068824"/>
                <a:ext cx="5216525" cy="949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10361052" y="3250232"/>
            <a:ext cx="58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Объект 122"/>
              <p:cNvSpPr txBox="1"/>
              <p:nvPr/>
            </p:nvSpPr>
            <p:spPr bwMode="auto">
              <a:xfrm>
                <a:off x="5820082" y="4029229"/>
                <a:ext cx="1993900" cy="7493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3" name="Объект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082" y="4029229"/>
                <a:ext cx="1993900" cy="749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/>
          <p:cNvSpPr txBox="1"/>
          <p:nvPr/>
        </p:nvSpPr>
        <p:spPr>
          <a:xfrm>
            <a:off x="3372072" y="5942964"/>
            <a:ext cx="205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/>
              <a:t>величина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потока </a:t>
            </a:r>
            <a:r>
              <a:rPr lang="en-US" i="1" dirty="0"/>
              <a:t>f</a:t>
            </a:r>
            <a:endParaRPr lang="ru-RU" i="1" dirty="0"/>
          </a:p>
        </p:txBody>
      </p:sp>
      <p:cxnSp>
        <p:nvCxnSpPr>
          <p:cNvPr id="126" name="Прямая со стрелкой 125"/>
          <p:cNvCxnSpPr/>
          <p:nvPr/>
        </p:nvCxnSpPr>
        <p:spPr>
          <a:xfrm flipV="1">
            <a:off x="5079195" y="5568745"/>
            <a:ext cx="684971" cy="336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9" name="Рисунок 11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750353" y="1110638"/>
            <a:ext cx="0" cy="1038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440607" y="3180972"/>
            <a:ext cx="4638588" cy="1696513"/>
            <a:chOff x="1865215" y="874210"/>
            <a:chExt cx="4374179" cy="1185241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1865215" y="874210"/>
              <a:ext cx="4374179" cy="1185241"/>
              <a:chOff x="1621222" y="634515"/>
              <a:chExt cx="4374179" cy="1185241"/>
            </a:xfrm>
          </p:grpSpPr>
          <p:sp>
            <p:nvSpPr>
              <p:cNvPr id="55" name="Овал 54"/>
              <p:cNvSpPr/>
              <p:nvPr/>
            </p:nvSpPr>
            <p:spPr>
              <a:xfrm>
                <a:off x="1621222" y="1018765"/>
                <a:ext cx="759767" cy="343022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Прямая со стрелкой 55"/>
              <p:cNvCxnSpPr>
                <a:stCxn id="55" idx="7"/>
                <a:endCxn id="60" idx="2"/>
              </p:cNvCxnSpPr>
              <p:nvPr/>
            </p:nvCxnSpPr>
            <p:spPr>
              <a:xfrm flipV="1">
                <a:off x="2269724" y="806026"/>
                <a:ext cx="385984" cy="2629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5" idx="6"/>
              </p:cNvCxnSpPr>
              <p:nvPr/>
            </p:nvCxnSpPr>
            <p:spPr>
              <a:xfrm>
                <a:off x="2380989" y="1190276"/>
                <a:ext cx="1084790" cy="22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/>
              <p:cNvCxnSpPr>
                <a:stCxn id="55" idx="5"/>
                <a:endCxn id="61" idx="1"/>
              </p:cNvCxnSpPr>
              <p:nvPr/>
            </p:nvCxnSpPr>
            <p:spPr>
              <a:xfrm>
                <a:off x="2269724" y="1311553"/>
                <a:ext cx="377624" cy="212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Овал 58"/>
              <p:cNvSpPr/>
              <p:nvPr/>
            </p:nvSpPr>
            <p:spPr>
              <a:xfrm>
                <a:off x="3475861" y="1034536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2655708" y="634515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2592208" y="1474082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62" name="Прямая со стрелкой 61"/>
              <p:cNvCxnSpPr>
                <a:stCxn id="60" idx="6"/>
                <a:endCxn id="59" idx="0"/>
              </p:cNvCxnSpPr>
              <p:nvPr/>
            </p:nvCxnSpPr>
            <p:spPr>
              <a:xfrm>
                <a:off x="3032225" y="806026"/>
                <a:ext cx="631895" cy="228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>
                <a:stCxn id="61" idx="7"/>
                <a:endCxn id="59" idx="3"/>
              </p:cNvCxnSpPr>
              <p:nvPr/>
            </p:nvCxnSpPr>
            <p:spPr>
              <a:xfrm flipV="1">
                <a:off x="2913585" y="1327324"/>
                <a:ext cx="617416" cy="196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63"/>
              <p:cNvSpPr/>
              <p:nvPr/>
            </p:nvSpPr>
            <p:spPr>
              <a:xfrm>
                <a:off x="4463206" y="676713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5" name="Овал 64"/>
              <p:cNvSpPr/>
              <p:nvPr/>
            </p:nvSpPr>
            <p:spPr>
              <a:xfrm>
                <a:off x="4469501" y="1476734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66" name="Овал 65"/>
              <p:cNvSpPr/>
              <p:nvPr/>
            </p:nvSpPr>
            <p:spPr>
              <a:xfrm>
                <a:off x="5241967" y="1043781"/>
                <a:ext cx="753434" cy="343022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=7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Прямая со стрелкой 66"/>
              <p:cNvCxnSpPr>
                <a:stCxn id="59" idx="5"/>
                <a:endCxn id="65" idx="1"/>
              </p:cNvCxnSpPr>
              <p:nvPr/>
            </p:nvCxnSpPr>
            <p:spPr>
              <a:xfrm>
                <a:off x="3797238" y="1327324"/>
                <a:ext cx="727403" cy="199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 стрелкой 67"/>
              <p:cNvCxnSpPr>
                <a:stCxn id="65" idx="6"/>
                <a:endCxn id="66" idx="3"/>
              </p:cNvCxnSpPr>
              <p:nvPr/>
            </p:nvCxnSpPr>
            <p:spPr>
              <a:xfrm flipV="1">
                <a:off x="4846018" y="1336569"/>
                <a:ext cx="506287" cy="3116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 стрелкой 68"/>
              <p:cNvCxnSpPr>
                <a:stCxn id="64" idx="6"/>
                <a:endCxn id="66" idx="1"/>
              </p:cNvCxnSpPr>
              <p:nvPr/>
            </p:nvCxnSpPr>
            <p:spPr>
              <a:xfrm>
                <a:off x="4839723" y="848224"/>
                <a:ext cx="512582" cy="24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 стрелкой 69"/>
              <p:cNvCxnSpPr>
                <a:stCxn id="59" idx="7"/>
                <a:endCxn id="64" idx="2"/>
              </p:cNvCxnSpPr>
              <p:nvPr/>
            </p:nvCxnSpPr>
            <p:spPr>
              <a:xfrm flipV="1">
                <a:off x="3797238" y="848224"/>
                <a:ext cx="665968" cy="2365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85351" y="970847"/>
              <a:ext cx="195197" cy="26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10342" y="1656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60924" y="1592484"/>
              <a:ext cx="284489" cy="258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31997" y="974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13675" y="970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33997" y="16784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48317" y="121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4040" y="1603404"/>
              <a:ext cx="30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41323" y="909974"/>
              <a:ext cx="284489" cy="258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Наибольшее </a:t>
            </a:r>
            <a:r>
              <a:rPr lang="ru-RU" sz="3200" b="1" dirty="0" err="1"/>
              <a:t>паросочетание</a:t>
            </a:r>
            <a:r>
              <a:rPr lang="ru-RU" sz="3200" b="1" dirty="0"/>
              <a:t> минимального веса</a:t>
            </a:r>
            <a:br>
              <a:rPr lang="ru-RU" sz="3200" b="1" dirty="0"/>
            </a:br>
            <a:r>
              <a:rPr lang="ru-RU" sz="3200" b="1" dirty="0"/>
              <a:t>в двудольном графе</a:t>
            </a:r>
            <a:r>
              <a:rPr lang="en-US" sz="3200" b="1" dirty="0"/>
              <a:t> </a:t>
            </a:r>
            <a:br>
              <a:rPr lang="ru-RU" sz="3200" b="1" dirty="0"/>
            </a:br>
            <a:endParaRPr lang="ru-RU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35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07830" y="335361"/>
            <a:ext cx="11171325" cy="9835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ru-RU" sz="2000" dirty="0"/>
              <a:t>Задан двудольный граф. Каждому ребру которого приписан целочисленный вес </a:t>
            </a:r>
            <a:r>
              <a:rPr lang="en-US" sz="2000" dirty="0"/>
              <a:t>c (e)≥0</a:t>
            </a:r>
            <a:r>
              <a:rPr lang="ru-RU" sz="2000" dirty="0"/>
              <a:t>. Известно разбиение вершин двудольного графа на доли.  </a:t>
            </a:r>
          </a:p>
          <a:p>
            <a:pPr marL="457200" lvl="1" indent="0">
              <a:buNone/>
            </a:pPr>
            <a:r>
              <a:rPr lang="ru-RU" sz="2000" dirty="0"/>
              <a:t>Необходимо найти: </a:t>
            </a:r>
            <a:r>
              <a:rPr lang="ru-RU" sz="2000" b="1" dirty="0"/>
              <a:t>наибольшее </a:t>
            </a:r>
            <a:r>
              <a:rPr lang="ru-RU" sz="2000" b="1" dirty="0" err="1"/>
              <a:t>паросочетание</a:t>
            </a:r>
            <a:r>
              <a:rPr lang="ru-RU" sz="2000" b="1" dirty="0"/>
              <a:t> минимального веса в двудольном графе.</a:t>
            </a:r>
            <a:endParaRPr lang="en-US" sz="2000" b="1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2233939" y="2934493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право 64"/>
          <p:cNvSpPr/>
          <p:nvPr/>
        </p:nvSpPr>
        <p:spPr>
          <a:xfrm>
            <a:off x="6485704" y="2990945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/>
          <p:cNvSpPr txBox="1"/>
          <p:nvPr/>
        </p:nvSpPr>
        <p:spPr>
          <a:xfrm>
            <a:off x="5266169" y="6048569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|M</a:t>
            </a:r>
            <a:r>
              <a:rPr lang="en-US" baseline="-25000" dirty="0"/>
              <a:t>1</a:t>
            </a:r>
            <a:r>
              <a:rPr lang="en-US" dirty="0"/>
              <a:t>|=3</a:t>
            </a:r>
            <a:r>
              <a:rPr lang="ru-RU" dirty="0"/>
              <a:t>, с</a:t>
            </a:r>
            <a:r>
              <a:rPr lang="en-US" dirty="0"/>
              <a:t>(M</a:t>
            </a:r>
            <a:r>
              <a:rPr lang="en-US" baseline="-25000" dirty="0"/>
              <a:t>1</a:t>
            </a:r>
            <a:r>
              <a:rPr lang="en-US" dirty="0"/>
              <a:t>)=20+4+3=27</a:t>
            </a:r>
            <a:endParaRPr lang="ru-RU" dirty="0"/>
          </a:p>
        </p:txBody>
      </p:sp>
      <p:grpSp>
        <p:nvGrpSpPr>
          <p:cNvPr id="179" name="Группа 178"/>
          <p:cNvGrpSpPr/>
          <p:nvPr/>
        </p:nvGrpSpPr>
        <p:grpSpPr>
          <a:xfrm>
            <a:off x="7581724" y="2176241"/>
            <a:ext cx="3242854" cy="1936841"/>
            <a:chOff x="7559617" y="2164446"/>
            <a:chExt cx="3242854" cy="1936841"/>
          </a:xfrm>
        </p:grpSpPr>
        <p:sp>
          <p:nvSpPr>
            <p:cNvPr id="67" name="Овал 66"/>
            <p:cNvSpPr/>
            <p:nvPr/>
          </p:nvSpPr>
          <p:spPr>
            <a:xfrm>
              <a:off x="8398083" y="3013341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" name="Овал 67"/>
            <p:cNvSpPr/>
            <p:nvPr/>
          </p:nvSpPr>
          <p:spPr>
            <a:xfrm>
              <a:off x="9441944" y="2164446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9441944" y="3001756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8384108" y="3715805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Овал 70"/>
            <p:cNvSpPr/>
            <p:nvPr/>
          </p:nvSpPr>
          <p:spPr>
            <a:xfrm>
              <a:off x="9452581" y="3711846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7559617" y="2971106"/>
              <a:ext cx="421606" cy="3854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10380865" y="2973954"/>
              <a:ext cx="421606" cy="3854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Прямая со стрелкой 73"/>
            <p:cNvCxnSpPr>
              <a:stCxn id="72" idx="0"/>
              <a:endCxn id="66" idx="3"/>
            </p:cNvCxnSpPr>
            <p:nvPr/>
          </p:nvCxnSpPr>
          <p:spPr>
            <a:xfrm flipV="1">
              <a:off x="7770420" y="2493475"/>
              <a:ext cx="676706" cy="47763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72" idx="6"/>
              <a:endCxn id="67" idx="2"/>
            </p:cNvCxnSpPr>
            <p:nvPr/>
          </p:nvCxnSpPr>
          <p:spPr>
            <a:xfrm>
              <a:off x="7981223" y="3163847"/>
              <a:ext cx="416860" cy="4223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72" idx="5"/>
              <a:endCxn id="70" idx="2"/>
            </p:cNvCxnSpPr>
            <p:nvPr/>
          </p:nvCxnSpPr>
          <p:spPr>
            <a:xfrm>
              <a:off x="7919480" y="3300135"/>
              <a:ext cx="464628" cy="6084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1" idx="6"/>
              <a:endCxn id="73" idx="3"/>
            </p:cNvCxnSpPr>
            <p:nvPr/>
          </p:nvCxnSpPr>
          <p:spPr>
            <a:xfrm flipV="1">
              <a:off x="9882886" y="3302983"/>
              <a:ext cx="559722" cy="6016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69" idx="6"/>
              <a:endCxn id="73" idx="2"/>
            </p:cNvCxnSpPr>
            <p:nvPr/>
          </p:nvCxnSpPr>
          <p:spPr>
            <a:xfrm flipV="1">
              <a:off x="9872249" y="3166695"/>
              <a:ext cx="508616" cy="27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8" idx="6"/>
              <a:endCxn id="73" idx="1"/>
            </p:cNvCxnSpPr>
            <p:nvPr/>
          </p:nvCxnSpPr>
          <p:spPr>
            <a:xfrm>
              <a:off x="9872249" y="2357187"/>
              <a:ext cx="570359" cy="673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6" idx="6"/>
              <a:endCxn id="68" idx="2"/>
            </p:cNvCxnSpPr>
            <p:nvPr/>
          </p:nvCxnSpPr>
          <p:spPr>
            <a:xfrm>
              <a:off x="8814414" y="2357187"/>
              <a:ext cx="62753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>
              <a:endCxn id="69" idx="1"/>
            </p:cNvCxnSpPr>
            <p:nvPr/>
          </p:nvCxnSpPr>
          <p:spPr>
            <a:xfrm>
              <a:off x="8760096" y="2303077"/>
              <a:ext cx="744865" cy="75513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>
              <a:stCxn id="67" idx="6"/>
              <a:endCxn id="69" idx="2"/>
            </p:cNvCxnSpPr>
            <p:nvPr/>
          </p:nvCxnSpPr>
          <p:spPr>
            <a:xfrm flipV="1">
              <a:off x="8828388" y="3194497"/>
              <a:ext cx="613556" cy="115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stCxn id="70" idx="6"/>
              <a:endCxn id="71" idx="2"/>
            </p:cNvCxnSpPr>
            <p:nvPr/>
          </p:nvCxnSpPr>
          <p:spPr>
            <a:xfrm flipV="1">
              <a:off x="8814413" y="3904587"/>
              <a:ext cx="638168" cy="39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67" idx="7"/>
            </p:cNvCxnSpPr>
            <p:nvPr/>
          </p:nvCxnSpPr>
          <p:spPr>
            <a:xfrm flipV="1">
              <a:off x="8765371" y="2505060"/>
              <a:ext cx="753565" cy="564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/>
            <p:cNvSpPr/>
            <p:nvPr/>
          </p:nvSpPr>
          <p:spPr>
            <a:xfrm>
              <a:off x="8384109" y="2164446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78" name="Группа 177"/>
          <p:cNvGrpSpPr/>
          <p:nvPr/>
        </p:nvGrpSpPr>
        <p:grpSpPr>
          <a:xfrm>
            <a:off x="404796" y="2193834"/>
            <a:ext cx="1488141" cy="2322109"/>
            <a:chOff x="404796" y="2193834"/>
            <a:chExt cx="1488141" cy="2322109"/>
          </a:xfrm>
        </p:grpSpPr>
        <p:grpSp>
          <p:nvGrpSpPr>
            <p:cNvPr id="115" name="Группа 114"/>
            <p:cNvGrpSpPr/>
            <p:nvPr/>
          </p:nvGrpSpPr>
          <p:grpSpPr>
            <a:xfrm>
              <a:off x="404796" y="2202929"/>
              <a:ext cx="1488141" cy="2313014"/>
              <a:chOff x="449964" y="2222689"/>
              <a:chExt cx="1488141" cy="2313014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449965" y="2222689"/>
                <a:ext cx="430305" cy="3854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449964" y="3059999"/>
                <a:ext cx="430305" cy="3854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1507800" y="2222689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1507800" y="3059999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1" name="Прямая соединительная линия 10"/>
              <p:cNvCxnSpPr>
                <a:stCxn id="5" idx="6"/>
                <a:endCxn id="9" idx="1"/>
              </p:cNvCxnSpPr>
              <p:nvPr/>
            </p:nvCxnSpPr>
            <p:spPr>
              <a:xfrm>
                <a:off x="880270" y="2415430"/>
                <a:ext cx="690547" cy="701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>
                <a:stCxn id="5" idx="6"/>
                <a:endCxn id="7" idx="2"/>
              </p:cNvCxnSpPr>
              <p:nvPr/>
            </p:nvCxnSpPr>
            <p:spPr>
              <a:xfrm>
                <a:off x="880270" y="2415430"/>
                <a:ext cx="6275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>
                <a:stCxn id="6" idx="6"/>
                <a:endCxn id="9" idx="2"/>
              </p:cNvCxnSpPr>
              <p:nvPr/>
            </p:nvCxnSpPr>
            <p:spPr>
              <a:xfrm>
                <a:off x="880269" y="3252740"/>
                <a:ext cx="6275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Овал 37"/>
              <p:cNvSpPr/>
              <p:nvPr/>
            </p:nvSpPr>
            <p:spPr>
              <a:xfrm>
                <a:off x="449964" y="3756076"/>
                <a:ext cx="430305" cy="38548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507799" y="3756076"/>
                <a:ext cx="430305" cy="38548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1" name="Прямая соединительная линия 40"/>
              <p:cNvCxnSpPr>
                <a:stCxn id="38" idx="6"/>
                <a:endCxn id="39" idx="2"/>
              </p:cNvCxnSpPr>
              <p:nvPr/>
            </p:nvCxnSpPr>
            <p:spPr>
              <a:xfrm>
                <a:off x="880269" y="3948817"/>
                <a:ext cx="6275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Прямоугольник 107"/>
              <p:cNvSpPr/>
              <p:nvPr/>
            </p:nvSpPr>
            <p:spPr>
              <a:xfrm>
                <a:off x="450795" y="4166371"/>
                <a:ext cx="383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  <a:r>
                  <a:rPr lang="en-US" baseline="-25000"/>
                  <a:t>1</a:t>
                </a:r>
                <a:endParaRPr lang="ru-RU" dirty="0"/>
              </a:p>
            </p:txBody>
          </p:sp>
          <p:sp>
            <p:nvSpPr>
              <p:cNvPr id="112" name="Прямоугольник 111"/>
              <p:cNvSpPr/>
              <p:nvPr/>
            </p:nvSpPr>
            <p:spPr>
              <a:xfrm>
                <a:off x="1550184" y="4166371"/>
                <a:ext cx="38343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endParaRPr lang="ru-RU" dirty="0"/>
              </a:p>
            </p:txBody>
          </p:sp>
        </p:grpSp>
        <p:cxnSp>
          <p:nvCxnSpPr>
            <p:cNvPr id="104" name="Прямая соединительная линия 103"/>
            <p:cNvCxnSpPr>
              <a:stCxn id="6" idx="7"/>
              <a:endCxn id="7" idx="3"/>
            </p:cNvCxnSpPr>
            <p:nvPr/>
          </p:nvCxnSpPr>
          <p:spPr>
            <a:xfrm flipV="1">
              <a:off x="772084" y="2531958"/>
              <a:ext cx="753565" cy="564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074246" y="2193834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28288" y="3864868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3</a:t>
              </a:r>
              <a:endParaRPr lang="ru-RU" sz="12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6385" y="316327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4</a:t>
              </a:r>
              <a:endParaRPr lang="ru-RU" sz="12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8745" y="2705703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ru-RU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24423" y="269741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7</a:t>
              </a:r>
              <a:endParaRPr lang="ru-RU" sz="1200" b="1" dirty="0"/>
            </a:p>
          </p:txBody>
        </p:sp>
      </p:grpSp>
      <p:grpSp>
        <p:nvGrpSpPr>
          <p:cNvPr id="184" name="Группа 183"/>
          <p:cNvGrpSpPr/>
          <p:nvPr/>
        </p:nvGrpSpPr>
        <p:grpSpPr>
          <a:xfrm>
            <a:off x="8406215" y="4329046"/>
            <a:ext cx="1488141" cy="2096930"/>
            <a:chOff x="2226889" y="4192474"/>
            <a:chExt cx="1488141" cy="2096930"/>
          </a:xfrm>
        </p:grpSpPr>
        <p:sp>
          <p:nvSpPr>
            <p:cNvPr id="127" name="TextBox 126"/>
            <p:cNvSpPr txBox="1"/>
            <p:nvPr/>
          </p:nvSpPr>
          <p:spPr>
            <a:xfrm>
              <a:off x="2779583" y="4192474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2226890" y="4370535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226889" y="5207845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3284725" y="437053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Овал 95"/>
            <p:cNvSpPr/>
            <p:nvPr/>
          </p:nvSpPr>
          <p:spPr>
            <a:xfrm>
              <a:off x="3284725" y="520784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8" name="Прямая соединительная линия 97"/>
            <p:cNvCxnSpPr/>
            <p:nvPr/>
          </p:nvCxnSpPr>
          <p:spPr>
            <a:xfrm>
              <a:off x="2657194" y="4495488"/>
              <a:ext cx="627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4" idx="6"/>
              <a:endCxn id="96" idx="2"/>
            </p:cNvCxnSpPr>
            <p:nvPr/>
          </p:nvCxnSpPr>
          <p:spPr>
            <a:xfrm>
              <a:off x="2657194" y="5400586"/>
              <a:ext cx="62753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2226889" y="5903922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3284724" y="590392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2657194" y="6096663"/>
              <a:ext cx="627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790248" y="516096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74660" y="5851388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19027" y="2216609"/>
            <a:ext cx="14226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сначала найдём</a:t>
            </a:r>
          </a:p>
          <a:p>
            <a:r>
              <a:rPr lang="ru-RU" sz="1400" dirty="0"/>
              <a:t>наибольшее</a:t>
            </a:r>
          </a:p>
          <a:p>
            <a:r>
              <a:rPr lang="ru-RU" sz="1400" dirty="0" err="1"/>
              <a:t>паросочетание</a:t>
            </a:r>
            <a:endParaRPr lang="ru-RU" sz="14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3127398" y="2127651"/>
            <a:ext cx="3216478" cy="2154708"/>
            <a:chOff x="3127398" y="2127651"/>
            <a:chExt cx="3216478" cy="2154708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3127398" y="2127651"/>
              <a:ext cx="3216478" cy="2154708"/>
              <a:chOff x="3127398" y="2127651"/>
              <a:chExt cx="3216478" cy="2154708"/>
            </a:xfrm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3127398" y="2127651"/>
                <a:ext cx="3216478" cy="2154708"/>
                <a:chOff x="3127398" y="2127651"/>
                <a:chExt cx="3216478" cy="2154708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491032" y="394380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83" name="Группа 182"/>
                <p:cNvGrpSpPr/>
                <p:nvPr/>
              </p:nvGrpSpPr>
              <p:grpSpPr>
                <a:xfrm>
                  <a:off x="3127398" y="2127651"/>
                  <a:ext cx="3216478" cy="2004502"/>
                  <a:chOff x="3129882" y="2108580"/>
                  <a:chExt cx="3216478" cy="2004502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547156" y="2108580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5" name="Овал 24"/>
                  <p:cNvSpPr/>
                  <p:nvPr/>
                </p:nvSpPr>
                <p:spPr>
                  <a:xfrm>
                    <a:off x="3954373" y="3031523"/>
                    <a:ext cx="430305" cy="38548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6" name="Овал 25"/>
                  <p:cNvSpPr/>
                  <p:nvPr/>
                </p:nvSpPr>
                <p:spPr>
                  <a:xfrm>
                    <a:off x="5012209" y="2194213"/>
                    <a:ext cx="430305" cy="38548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8" name="Овал 27"/>
                  <p:cNvSpPr/>
                  <p:nvPr/>
                </p:nvSpPr>
                <p:spPr>
                  <a:xfrm>
                    <a:off x="5012209" y="3031523"/>
                    <a:ext cx="430305" cy="38548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5" name="Овал 34"/>
                  <p:cNvSpPr/>
                  <p:nvPr/>
                </p:nvSpPr>
                <p:spPr>
                  <a:xfrm>
                    <a:off x="3954373" y="3727600"/>
                    <a:ext cx="430305" cy="38548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6" name="Овал 35"/>
                  <p:cNvSpPr/>
                  <p:nvPr/>
                </p:nvSpPr>
                <p:spPr>
                  <a:xfrm>
                    <a:off x="5012208" y="3727600"/>
                    <a:ext cx="430305" cy="385482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8" name="Овал 7"/>
                  <p:cNvSpPr/>
                  <p:nvPr/>
                </p:nvSpPr>
                <p:spPr>
                  <a:xfrm>
                    <a:off x="3129882" y="3031523"/>
                    <a:ext cx="421606" cy="38548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Овал 39"/>
                  <p:cNvSpPr/>
                  <p:nvPr/>
                </p:nvSpPr>
                <p:spPr>
                  <a:xfrm>
                    <a:off x="5924754" y="2923169"/>
                    <a:ext cx="421606" cy="38548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Прямая со стрелкой 11"/>
                  <p:cNvCxnSpPr/>
                  <p:nvPr/>
                </p:nvCxnSpPr>
                <p:spPr>
                  <a:xfrm flipV="1">
                    <a:off x="3348646" y="2548963"/>
                    <a:ext cx="676706" cy="5082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я со стрелкой 14"/>
                  <p:cNvCxnSpPr>
                    <a:stCxn id="8" idx="6"/>
                    <a:endCxn id="25" idx="2"/>
                  </p:cNvCxnSpPr>
                  <p:nvPr/>
                </p:nvCxnSpPr>
                <p:spPr>
                  <a:xfrm>
                    <a:off x="3551488" y="3224264"/>
                    <a:ext cx="40288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Прямая со стрелкой 16"/>
                  <p:cNvCxnSpPr>
                    <a:stCxn id="8" idx="5"/>
                    <a:endCxn id="35" idx="2"/>
                  </p:cNvCxnSpPr>
                  <p:nvPr/>
                </p:nvCxnSpPr>
                <p:spPr>
                  <a:xfrm>
                    <a:off x="3489745" y="3360552"/>
                    <a:ext cx="464628" cy="5597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Прямая со стрелкой 18"/>
                  <p:cNvCxnSpPr>
                    <a:stCxn id="36" idx="6"/>
                    <a:endCxn id="40" idx="3"/>
                  </p:cNvCxnSpPr>
                  <p:nvPr/>
                </p:nvCxnSpPr>
                <p:spPr>
                  <a:xfrm flipV="1">
                    <a:off x="5442513" y="3252198"/>
                    <a:ext cx="543984" cy="6681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я со стрелкой 21"/>
                  <p:cNvCxnSpPr>
                    <a:stCxn id="28" idx="6"/>
                    <a:endCxn id="40" idx="2"/>
                  </p:cNvCxnSpPr>
                  <p:nvPr/>
                </p:nvCxnSpPr>
                <p:spPr>
                  <a:xfrm flipV="1">
                    <a:off x="5442514" y="3115910"/>
                    <a:ext cx="482240" cy="1083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Прямая со стрелкой 41"/>
                  <p:cNvCxnSpPr>
                    <a:stCxn id="26" idx="6"/>
                    <a:endCxn id="40" idx="1"/>
                  </p:cNvCxnSpPr>
                  <p:nvPr/>
                </p:nvCxnSpPr>
                <p:spPr>
                  <a:xfrm>
                    <a:off x="5442514" y="2386954"/>
                    <a:ext cx="543983" cy="59266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Прямая со стрелкой 48"/>
                  <p:cNvCxnSpPr>
                    <a:stCxn id="24" idx="6"/>
                    <a:endCxn id="26" idx="2"/>
                  </p:cNvCxnSpPr>
                  <p:nvPr/>
                </p:nvCxnSpPr>
                <p:spPr>
                  <a:xfrm>
                    <a:off x="4384679" y="2386954"/>
                    <a:ext cx="62753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Прямая со стрелкой 50"/>
                  <p:cNvCxnSpPr>
                    <a:endCxn id="28" idx="1"/>
                  </p:cNvCxnSpPr>
                  <p:nvPr/>
                </p:nvCxnSpPr>
                <p:spPr>
                  <a:xfrm>
                    <a:off x="4330361" y="2332844"/>
                    <a:ext cx="744865" cy="75513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Прямая со стрелкой 52"/>
                  <p:cNvCxnSpPr>
                    <a:stCxn id="25" idx="6"/>
                    <a:endCxn id="28" idx="2"/>
                  </p:cNvCxnSpPr>
                  <p:nvPr/>
                </p:nvCxnSpPr>
                <p:spPr>
                  <a:xfrm>
                    <a:off x="4384678" y="3224264"/>
                    <a:ext cx="62753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Прямая со стрелкой 54"/>
                  <p:cNvCxnSpPr>
                    <a:stCxn id="35" idx="6"/>
                    <a:endCxn id="36" idx="2"/>
                  </p:cNvCxnSpPr>
                  <p:nvPr/>
                </p:nvCxnSpPr>
                <p:spPr>
                  <a:xfrm>
                    <a:off x="4384678" y="3920341"/>
                    <a:ext cx="62753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586938" y="2953855"/>
                    <a:ext cx="28886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607115" y="2438828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416488" y="3591244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438997" y="2971518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05589" y="2994504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470201" y="2528455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19446" y="3590314"/>
                    <a:ext cx="28886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5" name="Прямая со стрелкой 44"/>
                  <p:cNvCxnSpPr>
                    <a:stCxn id="25" idx="5"/>
                    <a:endCxn id="36" idx="2"/>
                  </p:cNvCxnSpPr>
                  <p:nvPr/>
                </p:nvCxnSpPr>
                <p:spPr>
                  <a:xfrm>
                    <a:off x="4321661" y="3360552"/>
                    <a:ext cx="690547" cy="5597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Прямая со стрелкой 109"/>
                  <p:cNvCxnSpPr>
                    <a:stCxn id="25" idx="7"/>
                    <a:endCxn id="26" idx="3"/>
                  </p:cNvCxnSpPr>
                  <p:nvPr/>
                </p:nvCxnSpPr>
                <p:spPr>
                  <a:xfrm flipV="1">
                    <a:off x="4321661" y="2523242"/>
                    <a:ext cx="753565" cy="5647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Овал 23"/>
                  <p:cNvSpPr/>
                  <p:nvPr/>
                </p:nvSpPr>
                <p:spPr>
                  <a:xfrm>
                    <a:off x="3954374" y="2194213"/>
                    <a:ext cx="430305" cy="38548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06" name="TextBox 105"/>
              <p:cNvSpPr txBox="1"/>
              <p:nvPr/>
            </p:nvSpPr>
            <p:spPr>
              <a:xfrm flipH="1">
                <a:off x="4803948" y="2716803"/>
                <a:ext cx="2313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389899" y="249736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438552" y="352336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332115" y="2240475"/>
            <a:ext cx="1346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строим </a:t>
            </a:r>
          </a:p>
          <a:p>
            <a:r>
              <a:rPr lang="ru-RU" sz="1400" dirty="0"/>
              <a:t>максимальный</a:t>
            </a:r>
          </a:p>
          <a:p>
            <a:r>
              <a:rPr lang="ru-RU" sz="1400" dirty="0"/>
              <a:t> поток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800771" y="4479707"/>
            <a:ext cx="2359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1600" dirty="0"/>
              <a:t>рёбра двудольного</a:t>
            </a:r>
          </a:p>
          <a:p>
            <a:pPr algn="just"/>
            <a:r>
              <a:rPr lang="ru-RU" sz="1600" dirty="0"/>
              <a:t>графа, по которым поток</a:t>
            </a:r>
          </a:p>
          <a:p>
            <a:pPr algn="just"/>
            <a:r>
              <a:rPr lang="ru-RU" sz="1600" dirty="0"/>
              <a:t>равен 1, включаем</a:t>
            </a:r>
          </a:p>
          <a:p>
            <a:pPr algn="just"/>
            <a:r>
              <a:rPr lang="ru-RU" sz="1600" dirty="0"/>
              <a:t>в наибольшее </a:t>
            </a:r>
          </a:p>
          <a:p>
            <a:pPr algn="just"/>
            <a:r>
              <a:rPr lang="ru-RU" sz="1600" dirty="0" err="1"/>
              <a:t>паросочетание</a:t>
            </a:r>
            <a:r>
              <a:rPr lang="ru-RU" sz="1600" dirty="0"/>
              <a:t> 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6" name="Рисунок 11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105" grpId="0"/>
      <p:bldP spid="10" grpId="0"/>
      <p:bldP spid="111" grpId="0"/>
      <p:bldP spid="1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8979" y="511538"/>
            <a:ext cx="11414128" cy="636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C00000"/>
                </a:solidFill>
              </a:rPr>
              <a:t>(</a:t>
            </a:r>
            <a:r>
              <a:rPr lang="ru-RU" sz="2000" i="1" dirty="0">
                <a:solidFill>
                  <a:srgbClr val="C00000"/>
                </a:solidFill>
              </a:rPr>
              <a:t>продолжение</a:t>
            </a:r>
            <a:r>
              <a:rPr lang="ru-RU" sz="2000" dirty="0">
                <a:solidFill>
                  <a:srgbClr val="C00000"/>
                </a:solidFill>
              </a:rPr>
              <a:t>) </a:t>
            </a:r>
            <a:r>
              <a:rPr lang="ru-RU" sz="2000" dirty="0"/>
              <a:t>наибольшее </a:t>
            </a:r>
            <a:r>
              <a:rPr lang="ru-RU" sz="2000" dirty="0" err="1"/>
              <a:t>паросочетание</a:t>
            </a:r>
            <a:r>
              <a:rPr lang="ru-RU" sz="2000" dirty="0"/>
              <a:t> минимального веса</a:t>
            </a:r>
            <a:endParaRPr lang="en-US" sz="2000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38523" y="1638737"/>
            <a:ext cx="1863011" cy="2954502"/>
            <a:chOff x="688408" y="1638737"/>
            <a:chExt cx="1863011" cy="2954502"/>
          </a:xfrm>
        </p:grpSpPr>
        <p:sp>
          <p:nvSpPr>
            <p:cNvPr id="93" name="Овал 92"/>
            <p:cNvSpPr/>
            <p:nvPr/>
          </p:nvSpPr>
          <p:spPr>
            <a:xfrm>
              <a:off x="875845" y="1816798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75844" y="2654108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933680" y="181679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Овал 95"/>
            <p:cNvSpPr/>
            <p:nvPr/>
          </p:nvSpPr>
          <p:spPr>
            <a:xfrm>
              <a:off x="1933680" y="265410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7" name="Прямая соединительная линия 96"/>
            <p:cNvCxnSpPr>
              <a:stCxn id="93" idx="6"/>
              <a:endCxn id="96" idx="1"/>
            </p:cNvCxnSpPr>
            <p:nvPr/>
          </p:nvCxnSpPr>
          <p:spPr>
            <a:xfrm>
              <a:off x="1306150" y="2009539"/>
              <a:ext cx="690547" cy="70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>
              <a:off x="1306149" y="1941751"/>
              <a:ext cx="627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4" idx="6"/>
              <a:endCxn id="96" idx="2"/>
            </p:cNvCxnSpPr>
            <p:nvPr/>
          </p:nvCxnSpPr>
          <p:spPr>
            <a:xfrm>
              <a:off x="1306149" y="2846849"/>
              <a:ext cx="62753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875844" y="3350185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1933679" y="335018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1306149" y="3542926"/>
              <a:ext cx="627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88408" y="3946908"/>
              <a:ext cx="18630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|M</a:t>
              </a:r>
              <a:r>
                <a:rPr lang="en-US" baseline="-25000" dirty="0"/>
                <a:t>1</a:t>
              </a:r>
              <a:r>
                <a:rPr lang="en-US" dirty="0"/>
                <a:t>|=3</a:t>
              </a:r>
              <a:r>
                <a:rPr lang="ru-RU" dirty="0"/>
                <a:t> </a:t>
              </a:r>
            </a:p>
            <a:p>
              <a:r>
                <a:rPr lang="ru-RU" dirty="0"/>
                <a:t>с</a:t>
              </a:r>
              <a:r>
                <a:rPr lang="en-US" dirty="0"/>
                <a:t>(M</a:t>
              </a:r>
              <a:r>
                <a:rPr lang="en-US" baseline="-25000" dirty="0"/>
                <a:t>1</a:t>
              </a:r>
              <a:r>
                <a:rPr lang="en-US" dirty="0"/>
                <a:t>)=20+4+3=27</a:t>
              </a:r>
              <a:endParaRPr lang="ru-RU" dirty="0"/>
            </a:p>
          </p:txBody>
        </p:sp>
        <p:cxnSp>
          <p:nvCxnSpPr>
            <p:cNvPr id="54" name="Прямая соединительная линия 53"/>
            <p:cNvCxnSpPr>
              <a:stCxn id="94" idx="7"/>
              <a:endCxn id="95" idx="3"/>
            </p:cNvCxnSpPr>
            <p:nvPr/>
          </p:nvCxnSpPr>
          <p:spPr>
            <a:xfrm flipV="1">
              <a:off x="1243132" y="2145827"/>
              <a:ext cx="753565" cy="564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428538" y="1638737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39203" y="2607229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423615" y="3297651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7174" y="2301151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752041" y="234538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p:sp>
        <p:nvSpPr>
          <p:cNvPr id="132" name="Стрелка вправо 131"/>
          <p:cNvSpPr/>
          <p:nvPr/>
        </p:nvSpPr>
        <p:spPr>
          <a:xfrm>
            <a:off x="2336944" y="2718155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03" name="Группа 102"/>
          <p:cNvGrpSpPr/>
          <p:nvPr/>
        </p:nvGrpSpPr>
        <p:grpSpPr>
          <a:xfrm>
            <a:off x="3215186" y="1735611"/>
            <a:ext cx="1488141" cy="1965087"/>
            <a:chOff x="3533583" y="1743007"/>
            <a:chExt cx="1488141" cy="1965087"/>
          </a:xfrm>
        </p:grpSpPr>
        <p:sp>
          <p:nvSpPr>
            <p:cNvPr id="133" name="Овал 132"/>
            <p:cNvSpPr/>
            <p:nvPr/>
          </p:nvSpPr>
          <p:spPr>
            <a:xfrm>
              <a:off x="3533584" y="1789225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33583" y="2626535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4591419" y="178922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91419" y="262653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3533583" y="3322612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4591418" y="332261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6942" y="2579656"/>
              <a:ext cx="309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081354" y="3270078"/>
              <a:ext cx="309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-3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904913" y="2273578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398932" y="236322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  <p:cxnSp>
          <p:nvCxnSpPr>
            <p:cNvPr id="149" name="Прямая со стрелкой 148"/>
            <p:cNvCxnSpPr>
              <a:stCxn id="133" idx="6"/>
              <a:endCxn id="135" idx="2"/>
            </p:cNvCxnSpPr>
            <p:nvPr/>
          </p:nvCxnSpPr>
          <p:spPr>
            <a:xfrm>
              <a:off x="3963889" y="1981966"/>
              <a:ext cx="6275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100814" y="1743007"/>
              <a:ext cx="3882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</a:t>
              </a:r>
              <a:r>
                <a:rPr lang="en-US" sz="1200" b="1" dirty="0"/>
                <a:t>20</a:t>
              </a:r>
              <a:endParaRPr lang="ru-RU" sz="1200" b="1" dirty="0"/>
            </a:p>
          </p:txBody>
        </p:sp>
        <p:cxnSp>
          <p:nvCxnSpPr>
            <p:cNvPr id="152" name="Прямая со стрелкой 151"/>
            <p:cNvCxnSpPr>
              <a:stCxn id="134" idx="6"/>
              <a:endCxn id="136" idx="2"/>
            </p:cNvCxnSpPr>
            <p:nvPr/>
          </p:nvCxnSpPr>
          <p:spPr>
            <a:xfrm>
              <a:off x="3963888" y="2819276"/>
              <a:ext cx="6275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 стрелкой 153"/>
            <p:cNvCxnSpPr>
              <a:stCxn id="140" idx="6"/>
              <a:endCxn id="141" idx="2"/>
            </p:cNvCxnSpPr>
            <p:nvPr/>
          </p:nvCxnSpPr>
          <p:spPr>
            <a:xfrm>
              <a:off x="3963888" y="3515353"/>
              <a:ext cx="6275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/>
            <p:cNvCxnSpPr>
              <a:stCxn id="135" idx="3"/>
              <a:endCxn id="134" idx="7"/>
            </p:cNvCxnSpPr>
            <p:nvPr/>
          </p:nvCxnSpPr>
          <p:spPr>
            <a:xfrm flipH="1">
              <a:off x="3900871" y="2118254"/>
              <a:ext cx="753565" cy="564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/>
            <p:cNvCxnSpPr>
              <a:stCxn id="136" idx="1"/>
              <a:endCxn id="133" idx="5"/>
            </p:cNvCxnSpPr>
            <p:nvPr/>
          </p:nvCxnSpPr>
          <p:spPr>
            <a:xfrm flipH="1" flipV="1">
              <a:off x="3900872" y="2118254"/>
              <a:ext cx="753564" cy="564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/>
          <p:cNvSpPr txBox="1"/>
          <p:nvPr/>
        </p:nvSpPr>
        <p:spPr>
          <a:xfrm>
            <a:off x="2952949" y="3797116"/>
            <a:ext cx="256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контур отрицательного веса (=-16):</a:t>
            </a:r>
          </a:p>
          <a:p>
            <a:r>
              <a:rPr lang="ru-RU" dirty="0"/>
              <a:t>1</a:t>
            </a:r>
            <a:r>
              <a:rPr lang="en-US" dirty="0"/>
              <a:t> </a:t>
            </a:r>
            <a:r>
              <a:rPr lang="ru-RU" b="1" dirty="0"/>
              <a:t>-</a:t>
            </a:r>
            <a:r>
              <a:rPr lang="en-US" b="1" dirty="0"/>
              <a:t>&gt; </a:t>
            </a:r>
            <a:r>
              <a:rPr lang="en-US" dirty="0"/>
              <a:t>4 -&gt; 2 </a:t>
            </a:r>
            <a:r>
              <a:rPr lang="en-US" b="1" dirty="0"/>
              <a:t>-&gt; </a:t>
            </a:r>
            <a:r>
              <a:rPr lang="en-US" dirty="0"/>
              <a:t>5 -&gt; 1</a:t>
            </a:r>
            <a:endParaRPr lang="ru-RU" dirty="0"/>
          </a:p>
        </p:txBody>
      </p:sp>
      <p:sp>
        <p:nvSpPr>
          <p:cNvPr id="160" name="Стрелка вправо 159"/>
          <p:cNvSpPr/>
          <p:nvPr/>
        </p:nvSpPr>
        <p:spPr>
          <a:xfrm>
            <a:off x="5190009" y="2702497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06" name="Группа 105"/>
          <p:cNvGrpSpPr/>
          <p:nvPr/>
        </p:nvGrpSpPr>
        <p:grpSpPr>
          <a:xfrm>
            <a:off x="6079472" y="1638737"/>
            <a:ext cx="1488141" cy="2096930"/>
            <a:chOff x="6102466" y="1638737"/>
            <a:chExt cx="1488141" cy="2096930"/>
          </a:xfrm>
        </p:grpSpPr>
        <p:sp>
          <p:nvSpPr>
            <p:cNvPr id="161" name="Овал 160"/>
            <p:cNvSpPr/>
            <p:nvPr/>
          </p:nvSpPr>
          <p:spPr>
            <a:xfrm>
              <a:off x="6102467" y="1816798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6102466" y="2654108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Овал 162"/>
            <p:cNvSpPr/>
            <p:nvPr/>
          </p:nvSpPr>
          <p:spPr>
            <a:xfrm>
              <a:off x="7160302" y="181679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7160302" y="265410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5" name="Прямая соединительная линия 164"/>
            <p:cNvCxnSpPr>
              <a:stCxn id="161" idx="6"/>
              <a:endCxn id="164" idx="1"/>
            </p:cNvCxnSpPr>
            <p:nvPr/>
          </p:nvCxnSpPr>
          <p:spPr>
            <a:xfrm>
              <a:off x="6532772" y="2009539"/>
              <a:ext cx="690547" cy="7010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>
              <a:off x="6532771" y="1941751"/>
              <a:ext cx="627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>
              <a:stCxn id="162" idx="6"/>
              <a:endCxn id="164" idx="2"/>
            </p:cNvCxnSpPr>
            <p:nvPr/>
          </p:nvCxnSpPr>
          <p:spPr>
            <a:xfrm>
              <a:off x="6532771" y="2846849"/>
              <a:ext cx="6275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Овал 167"/>
            <p:cNvSpPr/>
            <p:nvPr/>
          </p:nvSpPr>
          <p:spPr>
            <a:xfrm>
              <a:off x="6102466" y="3350185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9" name="Овал 168"/>
            <p:cNvSpPr/>
            <p:nvPr/>
          </p:nvSpPr>
          <p:spPr>
            <a:xfrm>
              <a:off x="7160301" y="335018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70" name="Прямая соединительная линия 169"/>
            <p:cNvCxnSpPr>
              <a:stCxn id="168" idx="6"/>
              <a:endCxn id="169" idx="2"/>
            </p:cNvCxnSpPr>
            <p:nvPr/>
          </p:nvCxnSpPr>
          <p:spPr>
            <a:xfrm>
              <a:off x="6532771" y="3542926"/>
              <a:ext cx="627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>
              <a:stCxn id="162" idx="7"/>
              <a:endCxn id="163" idx="3"/>
            </p:cNvCxnSpPr>
            <p:nvPr/>
          </p:nvCxnSpPr>
          <p:spPr>
            <a:xfrm flipV="1">
              <a:off x="6469754" y="2145827"/>
              <a:ext cx="753565" cy="5647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655160" y="1638737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694433" y="282791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650237" y="3297651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456810" y="2377390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978663" y="234538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5920578" y="3957830"/>
            <a:ext cx="2333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новое </a:t>
            </a:r>
            <a:r>
              <a:rPr lang="ru-RU" dirty="0" err="1"/>
              <a:t>паросочетание</a:t>
            </a:r>
            <a:endParaRPr lang="ru-RU" dirty="0"/>
          </a:p>
          <a:p>
            <a:r>
              <a:rPr lang="en-US" dirty="0"/>
              <a:t>|M</a:t>
            </a:r>
            <a:r>
              <a:rPr lang="en-US" baseline="-25000" dirty="0"/>
              <a:t>2</a:t>
            </a:r>
            <a:r>
              <a:rPr lang="en-US" dirty="0"/>
              <a:t>|=3</a:t>
            </a:r>
            <a:r>
              <a:rPr lang="ru-RU" dirty="0"/>
              <a:t>, </a:t>
            </a:r>
          </a:p>
          <a:p>
            <a:r>
              <a:rPr lang="ru-RU" dirty="0"/>
              <a:t>с</a:t>
            </a:r>
            <a:r>
              <a:rPr lang="en-US" dirty="0"/>
              <a:t>(M</a:t>
            </a:r>
            <a:r>
              <a:rPr lang="en-US" baseline="-25000" dirty="0"/>
              <a:t>2</a:t>
            </a:r>
            <a:r>
              <a:rPr lang="en-US" dirty="0"/>
              <a:t>)=1+7+3=11</a:t>
            </a:r>
            <a:endParaRPr lang="ru-RU" dirty="0"/>
          </a:p>
        </p:txBody>
      </p:sp>
      <p:grpSp>
        <p:nvGrpSpPr>
          <p:cNvPr id="109" name="Группа 108"/>
          <p:cNvGrpSpPr/>
          <p:nvPr/>
        </p:nvGrpSpPr>
        <p:grpSpPr>
          <a:xfrm>
            <a:off x="2895177" y="4813110"/>
            <a:ext cx="1760866" cy="1181095"/>
            <a:chOff x="3260857" y="4862427"/>
            <a:chExt cx="1760866" cy="1181095"/>
          </a:xfrm>
        </p:grpSpPr>
        <p:sp>
          <p:nvSpPr>
            <p:cNvPr id="137" name="Овал 136"/>
            <p:cNvSpPr/>
            <p:nvPr/>
          </p:nvSpPr>
          <p:spPr>
            <a:xfrm>
              <a:off x="3439036" y="4891092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4496871" y="5629644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4496872" y="489109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3439036" y="5629644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Прямая со стрелкой 15"/>
            <p:cNvCxnSpPr>
              <a:stCxn id="137" idx="4"/>
              <a:endCxn id="142" idx="0"/>
            </p:cNvCxnSpPr>
            <p:nvPr/>
          </p:nvCxnSpPr>
          <p:spPr>
            <a:xfrm>
              <a:off x="3654189" y="5276574"/>
              <a:ext cx="0" cy="3530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38" idx="0"/>
              <a:endCxn id="139" idx="4"/>
            </p:cNvCxnSpPr>
            <p:nvPr/>
          </p:nvCxnSpPr>
          <p:spPr>
            <a:xfrm flipV="1">
              <a:off x="4712024" y="5276574"/>
              <a:ext cx="1" cy="3530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142" idx="6"/>
              <a:endCxn id="138" idx="2"/>
            </p:cNvCxnSpPr>
            <p:nvPr/>
          </p:nvCxnSpPr>
          <p:spPr>
            <a:xfrm>
              <a:off x="3869341" y="5822385"/>
              <a:ext cx="627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139" idx="2"/>
              <a:endCxn id="137" idx="6"/>
            </p:cNvCxnSpPr>
            <p:nvPr/>
          </p:nvCxnSpPr>
          <p:spPr>
            <a:xfrm flipH="1">
              <a:off x="3869341" y="5083833"/>
              <a:ext cx="6275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3260857" y="5276574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</a:t>
              </a:r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712023" y="5312879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-4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069113" y="486242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992172" y="576652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8289865" y="3922518"/>
            <a:ext cx="34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контур отрицательного веса: НЕТ</a:t>
            </a:r>
          </a:p>
        </p:txBody>
      </p:sp>
      <p:sp>
        <p:nvSpPr>
          <p:cNvPr id="199" name="Стрелка вправо 198"/>
          <p:cNvSpPr/>
          <p:nvPr/>
        </p:nvSpPr>
        <p:spPr>
          <a:xfrm>
            <a:off x="7814463" y="2585283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97821" y="4389295"/>
            <a:ext cx="299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ru-RU" baseline="-25000" dirty="0"/>
              <a:t>2</a:t>
            </a:r>
            <a:r>
              <a:rPr lang="en-US" dirty="0"/>
              <a:t>={{1,</a:t>
            </a:r>
            <a:r>
              <a:rPr lang="ru-RU" dirty="0"/>
              <a:t>5</a:t>
            </a:r>
            <a:r>
              <a:rPr lang="en-US" dirty="0"/>
              <a:t>}, {2,</a:t>
            </a:r>
            <a:r>
              <a:rPr lang="ru-RU" dirty="0"/>
              <a:t>4</a:t>
            </a:r>
            <a:r>
              <a:rPr lang="en-US" dirty="0"/>
              <a:t>}, {3,6}}</a:t>
            </a:r>
            <a:r>
              <a:rPr lang="ru-RU" dirty="0"/>
              <a:t> – </a:t>
            </a:r>
          </a:p>
          <a:p>
            <a:r>
              <a:rPr lang="ru-RU" dirty="0"/>
              <a:t>наибольшее </a:t>
            </a:r>
            <a:r>
              <a:rPr lang="ru-RU" dirty="0" err="1"/>
              <a:t>паросочетание</a:t>
            </a:r>
            <a:r>
              <a:rPr lang="ru-RU" dirty="0"/>
              <a:t> </a:t>
            </a:r>
          </a:p>
          <a:p>
            <a:r>
              <a:rPr lang="ru-RU" dirty="0"/>
              <a:t>минимального веса</a:t>
            </a:r>
            <a:r>
              <a:rPr lang="en-US" dirty="0"/>
              <a:t> </a:t>
            </a:r>
          </a:p>
          <a:p>
            <a:r>
              <a:rPr lang="ru-RU" dirty="0"/>
              <a:t> </a:t>
            </a:r>
            <a:r>
              <a:rPr lang="en-US" dirty="0"/>
              <a:t>c(M</a:t>
            </a:r>
            <a:r>
              <a:rPr lang="ru-RU" baseline="-25000" dirty="0"/>
              <a:t>2 </a:t>
            </a:r>
            <a:r>
              <a:rPr lang="en-US" dirty="0"/>
              <a:t>)=11</a:t>
            </a:r>
            <a:endParaRPr lang="ru-RU" dirty="0"/>
          </a:p>
        </p:txBody>
      </p:sp>
      <p:grpSp>
        <p:nvGrpSpPr>
          <p:cNvPr id="107" name="Группа 106"/>
          <p:cNvGrpSpPr/>
          <p:nvPr/>
        </p:nvGrpSpPr>
        <p:grpSpPr>
          <a:xfrm>
            <a:off x="8629992" y="1611136"/>
            <a:ext cx="1488141" cy="2040505"/>
            <a:chOff x="8629992" y="1611136"/>
            <a:chExt cx="1488141" cy="2040505"/>
          </a:xfrm>
        </p:grpSpPr>
        <p:sp>
          <p:nvSpPr>
            <p:cNvPr id="183" name="Овал 182"/>
            <p:cNvSpPr/>
            <p:nvPr/>
          </p:nvSpPr>
          <p:spPr>
            <a:xfrm>
              <a:off x="8629993" y="1732772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629992" y="2570082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687828" y="173277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9687828" y="2570082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87" name="Прямая соединительная линия 186"/>
            <p:cNvCxnSpPr>
              <a:stCxn id="183" idx="6"/>
              <a:endCxn id="186" idx="1"/>
            </p:cNvCxnSpPr>
            <p:nvPr/>
          </p:nvCxnSpPr>
          <p:spPr>
            <a:xfrm>
              <a:off x="9060298" y="1925513"/>
              <a:ext cx="690547" cy="701022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/>
            <p:nvPr/>
          </p:nvCxnSpPr>
          <p:spPr>
            <a:xfrm>
              <a:off x="9060297" y="1857725"/>
              <a:ext cx="62753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>
              <a:stCxn id="184" idx="6"/>
              <a:endCxn id="186" idx="2"/>
            </p:cNvCxnSpPr>
            <p:nvPr/>
          </p:nvCxnSpPr>
          <p:spPr>
            <a:xfrm>
              <a:off x="9060297" y="2762823"/>
              <a:ext cx="6275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Овал 189"/>
            <p:cNvSpPr/>
            <p:nvPr/>
          </p:nvSpPr>
          <p:spPr>
            <a:xfrm>
              <a:off x="8629992" y="3266159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1" name="Овал 190"/>
            <p:cNvSpPr/>
            <p:nvPr/>
          </p:nvSpPr>
          <p:spPr>
            <a:xfrm>
              <a:off x="9687827" y="3266159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92" name="Прямая соединительная линия 191"/>
            <p:cNvCxnSpPr>
              <a:stCxn id="190" idx="6"/>
              <a:endCxn id="191" idx="2"/>
            </p:cNvCxnSpPr>
            <p:nvPr/>
          </p:nvCxnSpPr>
          <p:spPr>
            <a:xfrm>
              <a:off x="9060297" y="3458900"/>
              <a:ext cx="62753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>
              <a:stCxn id="184" idx="7"/>
              <a:endCxn id="185" idx="3"/>
            </p:cNvCxnSpPr>
            <p:nvPr/>
          </p:nvCxnSpPr>
          <p:spPr>
            <a:xfrm flipV="1">
              <a:off x="8997280" y="2061801"/>
              <a:ext cx="753565" cy="56473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9193351" y="2523203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177763" y="3213625"/>
              <a:ext cx="309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-3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001322" y="2217125"/>
              <a:ext cx="309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506189" y="2261360"/>
              <a:ext cx="309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-7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207358" y="1611136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35665" y="1318039"/>
            <a:ext cx="12320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400" dirty="0"/>
              <a:t>ориентируем</a:t>
            </a:r>
          </a:p>
          <a:p>
            <a:r>
              <a:rPr lang="ru-RU" sz="1400" dirty="0"/>
              <a:t>рёбра графа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02951" y="1315986"/>
            <a:ext cx="13778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400" dirty="0"/>
              <a:t>перестраиваем</a:t>
            </a:r>
          </a:p>
          <a:p>
            <a:r>
              <a:rPr lang="ru-RU" sz="1400" dirty="0" err="1"/>
              <a:t>паросочетание</a:t>
            </a:r>
            <a:endParaRPr lang="ru-RU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01456" y="1301497"/>
            <a:ext cx="10296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400" dirty="0"/>
              <a:t>повторяем</a:t>
            </a:r>
          </a:p>
          <a:p>
            <a:r>
              <a:rPr lang="ru-RU" sz="1400" dirty="0"/>
              <a:t>процесс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1" name="Рисунок 1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59" grpId="0"/>
      <p:bldP spid="160" grpId="0" animBg="1"/>
      <p:bldP spid="177" grpId="0"/>
      <p:bldP spid="198" grpId="0"/>
      <p:bldP spid="199" grpId="0" animBg="1"/>
      <p:bldP spid="200" grpId="0"/>
      <p:bldP spid="3" grpId="0"/>
      <p:bldP spid="104" grpId="0"/>
      <p:bldP spid="1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201"/>
          <p:cNvSpPr txBox="1"/>
          <p:nvPr/>
        </p:nvSpPr>
        <p:spPr>
          <a:xfrm>
            <a:off x="6418053" y="2418074"/>
            <a:ext cx="29950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/>
              <a:t>O(</a:t>
            </a:r>
            <a:r>
              <a:rPr lang="en-US" sz="3200" b="1" dirty="0" err="1"/>
              <a:t>n·m</a:t>
            </a:r>
            <a:r>
              <a:rPr lang="en-US" sz="3200" b="1" dirty="0"/>
              <a:t>) </a:t>
            </a:r>
            <a:r>
              <a:rPr lang="ru-RU" sz="3200" b="1" dirty="0"/>
              <a:t>+ О(</a:t>
            </a:r>
            <a:r>
              <a:rPr lang="en-US" sz="3200" b="1" dirty="0"/>
              <a:t>m)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endParaRPr lang="ru-RU" sz="3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627509" y="91591"/>
            <a:ext cx="4339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Время работы алгоритма</a:t>
            </a:r>
            <a:r>
              <a:rPr lang="en-US" sz="2800" dirty="0"/>
              <a:t> </a:t>
            </a:r>
            <a:endParaRPr lang="ru-RU" sz="2800" dirty="0"/>
          </a:p>
          <a:p>
            <a:endParaRPr lang="ru-RU" sz="200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328402" y="3901032"/>
            <a:ext cx="179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поиск наибольшего  </a:t>
            </a:r>
            <a:r>
              <a:rPr lang="ru-RU" dirty="0" err="1"/>
              <a:t>паросочетания</a:t>
            </a:r>
            <a:r>
              <a:rPr lang="ru-RU" dirty="0"/>
              <a:t> в двудольном графе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205" name="TextBox 204"/>
          <p:cNvSpPr txBox="1"/>
          <p:nvPr/>
        </p:nvSpPr>
        <p:spPr>
          <a:xfrm>
            <a:off x="4862392" y="877152"/>
            <a:ext cx="327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О(</a:t>
            </a:r>
            <a:r>
              <a:rPr lang="en-US" sz="3200" b="1" dirty="0" err="1"/>
              <a:t>c</a:t>
            </a:r>
            <a:r>
              <a:rPr lang="en-US" sz="3200" b="1" baseline="30000" dirty="0" err="1"/>
              <a:t>max</a:t>
            </a:r>
            <a:r>
              <a:rPr lang="ru-RU" sz="3200" b="1" baseline="30000" dirty="0"/>
              <a:t> </a:t>
            </a:r>
            <a:r>
              <a:rPr lang="en-US" sz="3200" b="1" dirty="0"/>
              <a:t>·m · n</a:t>
            </a:r>
            <a:r>
              <a:rPr lang="en-US" sz="3200" b="1" baseline="30000" dirty="0"/>
              <a:t>2</a:t>
            </a:r>
            <a:r>
              <a:rPr lang="en-US" sz="3200" b="1" dirty="0"/>
              <a:t>)</a:t>
            </a:r>
            <a:endParaRPr lang="ru-RU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281227" y="0"/>
            <a:ext cx="1488141" cy="2096930"/>
            <a:chOff x="6102466" y="1638737"/>
            <a:chExt cx="1488141" cy="2096930"/>
          </a:xfrm>
        </p:grpSpPr>
        <p:sp>
          <p:nvSpPr>
            <p:cNvPr id="32" name="Овал 31"/>
            <p:cNvSpPr/>
            <p:nvPr/>
          </p:nvSpPr>
          <p:spPr>
            <a:xfrm>
              <a:off x="6102467" y="1816798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102466" y="2654108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7160302" y="181679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7160302" y="2654108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6" name="Прямая соединительная линия 35"/>
            <p:cNvCxnSpPr>
              <a:stCxn id="32" idx="6"/>
              <a:endCxn id="35" idx="1"/>
            </p:cNvCxnSpPr>
            <p:nvPr/>
          </p:nvCxnSpPr>
          <p:spPr>
            <a:xfrm>
              <a:off x="6532772" y="2009539"/>
              <a:ext cx="690547" cy="7010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6532771" y="1941751"/>
              <a:ext cx="627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3" idx="6"/>
              <a:endCxn id="35" idx="2"/>
            </p:cNvCxnSpPr>
            <p:nvPr/>
          </p:nvCxnSpPr>
          <p:spPr>
            <a:xfrm>
              <a:off x="6532771" y="2846849"/>
              <a:ext cx="6275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6102466" y="3350185"/>
              <a:ext cx="430305" cy="38548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7160301" y="3350185"/>
              <a:ext cx="430305" cy="3854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1" name="Прямая соединительная линия 40"/>
            <p:cNvCxnSpPr>
              <a:stCxn id="39" idx="6"/>
              <a:endCxn id="40" idx="2"/>
            </p:cNvCxnSpPr>
            <p:nvPr/>
          </p:nvCxnSpPr>
          <p:spPr>
            <a:xfrm>
              <a:off x="6532771" y="3542926"/>
              <a:ext cx="6275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33" idx="7"/>
              <a:endCxn id="34" idx="3"/>
            </p:cNvCxnSpPr>
            <p:nvPr/>
          </p:nvCxnSpPr>
          <p:spPr>
            <a:xfrm flipV="1">
              <a:off x="6469754" y="2145827"/>
              <a:ext cx="753565" cy="5647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655160" y="1638737"/>
              <a:ext cx="3417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94433" y="282791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0237" y="3297651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6810" y="2377390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78663" y="234538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600717" y="4035768"/>
            <a:ext cx="38173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максимальный вес  наибольшего </a:t>
            </a:r>
            <a:r>
              <a:rPr lang="ru-RU" sz="1600" dirty="0" err="1"/>
              <a:t>паросочетания</a:t>
            </a:r>
            <a:r>
              <a:rPr lang="en-US" sz="1600" dirty="0"/>
              <a:t> </a:t>
            </a:r>
            <a:r>
              <a:rPr lang="ru-RU" sz="1600" dirty="0"/>
              <a:t> </a:t>
            </a:r>
          </a:p>
          <a:p>
            <a:pPr algn="just"/>
            <a:r>
              <a:rPr lang="ru-RU" sz="1600" dirty="0"/>
              <a:t>(в </a:t>
            </a:r>
            <a:r>
              <a:rPr lang="ru-RU" sz="1600" dirty="0" err="1"/>
              <a:t>паросочетании</a:t>
            </a:r>
            <a:r>
              <a:rPr lang="ru-RU" sz="1600" dirty="0"/>
              <a:t> не может быть более, чем </a:t>
            </a:r>
            <a:r>
              <a:rPr lang="en-US" sz="1600" dirty="0"/>
              <a:t>n </a:t>
            </a:r>
            <a:r>
              <a:rPr lang="ru-RU" sz="1600" dirty="0"/>
              <a:t>рёбер), поэтому данной величиной можно оценить наибольшее число итераций поиска контура отрицательного веса</a:t>
            </a:r>
            <a:r>
              <a:rPr lang="en-US" sz="1600" dirty="0"/>
              <a:t>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16891" y="3834057"/>
            <a:ext cx="42758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поиск контура </a:t>
            </a:r>
            <a:r>
              <a:rPr lang="en-US" dirty="0"/>
              <a:t> </a:t>
            </a:r>
            <a:r>
              <a:rPr lang="ru-RU" dirty="0"/>
              <a:t>отрицательного веса алгоритмом Форда  ̶ Беллмана и</a:t>
            </a:r>
            <a:r>
              <a:rPr lang="en-US" dirty="0"/>
              <a:t>  </a:t>
            </a:r>
            <a:r>
              <a:rPr lang="ru-RU" dirty="0"/>
              <a:t>перестройка </a:t>
            </a:r>
            <a:r>
              <a:rPr lang="en-US" dirty="0"/>
              <a:t>   </a:t>
            </a:r>
            <a:r>
              <a:rPr lang="ru-RU" dirty="0"/>
              <a:t>наибольшего </a:t>
            </a:r>
            <a:r>
              <a:rPr lang="ru-RU" dirty="0" err="1"/>
              <a:t>паросочетания</a:t>
            </a:r>
            <a:r>
              <a:rPr lang="ru-RU" dirty="0"/>
              <a:t> вдоль контура отрицательного веса</a:t>
            </a:r>
            <a:endParaRPr lang="ru-RU" sz="24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5097534" y="3497806"/>
            <a:ext cx="112143" cy="37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7297947" y="3497807"/>
            <a:ext cx="319178" cy="376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1025297" y="3496431"/>
            <a:ext cx="551127" cy="290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8238445" y="3442150"/>
            <a:ext cx="112143" cy="37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855329" y="241807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+</a:t>
            </a:r>
            <a:endParaRPr lang="ru-RU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08006" y="2418074"/>
            <a:ext cx="1855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О(</a:t>
            </a:r>
            <a:r>
              <a:rPr lang="en-US" sz="3200" b="1" dirty="0" err="1"/>
              <a:t>c</a:t>
            </a:r>
            <a:r>
              <a:rPr lang="en-US" sz="3200" b="1" baseline="30000" dirty="0" err="1"/>
              <a:t>max</a:t>
            </a:r>
            <a:r>
              <a:rPr lang="ru-RU" sz="3200" b="1" baseline="30000" dirty="0"/>
              <a:t> </a:t>
            </a:r>
            <a:r>
              <a:rPr lang="en-US" sz="3200" b="1" dirty="0"/>
              <a:t>·n</a:t>
            </a:r>
            <a:r>
              <a:rPr lang="ru-RU" sz="3200" b="1" dirty="0"/>
              <a:t>)</a:t>
            </a:r>
            <a:r>
              <a:rPr lang="en-US" sz="3200" b="1" dirty="0"/>
              <a:t> </a:t>
            </a:r>
            <a:endParaRPr lang="ru-RU" sz="3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26042" y="2418074"/>
            <a:ext cx="1475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О(</a:t>
            </a:r>
            <a:r>
              <a:rPr lang="en-US" sz="3200" b="1" dirty="0" err="1"/>
              <a:t>n·m</a:t>
            </a:r>
            <a:r>
              <a:rPr lang="en-US" sz="3200" b="1" dirty="0"/>
              <a:t>) </a:t>
            </a:r>
            <a:endParaRPr lang="ru-RU" sz="32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5953629" y="2418074"/>
            <a:ext cx="295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·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405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4" grpId="0"/>
      <p:bldP spid="205" grpId="0"/>
      <p:bldP spid="2" grpId="0"/>
      <p:bldP spid="3" grpId="0"/>
      <p:bldP spid="11" grpId="0"/>
      <p:bldP spid="12" grpId="0"/>
      <p:bldP spid="13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 </a:t>
            </a:r>
            <a:br>
              <a:rPr lang="ru-RU" sz="3200" b="1" dirty="0"/>
            </a:br>
            <a:r>
              <a:rPr lang="en-US" sz="3200" b="1" i="1" dirty="0"/>
              <a:t>(</a:t>
            </a:r>
            <a:r>
              <a:rPr lang="ru-RU" sz="3200" b="1" i="1" dirty="0"/>
              <a:t>англ. </a:t>
            </a:r>
            <a:r>
              <a:rPr lang="en-US" sz="3200" b="1" i="1" dirty="0"/>
              <a:t>max flow min cost</a:t>
            </a:r>
            <a:r>
              <a:rPr lang="ru-RU" sz="3200" b="1" i="1" dirty="0"/>
              <a:t>)</a:t>
            </a:r>
            <a:endParaRPr lang="ru-RU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50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Группа 167"/>
          <p:cNvGrpSpPr/>
          <p:nvPr/>
        </p:nvGrpSpPr>
        <p:grpSpPr>
          <a:xfrm>
            <a:off x="7110839" y="1076617"/>
            <a:ext cx="3765176" cy="1645357"/>
            <a:chOff x="1326777" y="466852"/>
            <a:chExt cx="3765176" cy="1645357"/>
          </a:xfrm>
        </p:grpSpPr>
        <p:sp>
          <p:nvSpPr>
            <p:cNvPr id="174" name="Овал 173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stCxn id="174" idx="7"/>
              <a:endCxn id="180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stCxn id="174" idx="5"/>
              <a:endCxn id="18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stCxn id="180" idx="4"/>
              <a:endCxn id="18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0" idx="6"/>
              <a:endCxn id="183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1" idx="6"/>
              <a:endCxn id="18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  <a:endCxn id="18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2" idx="6"/>
              <a:endCxn id="184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stCxn id="183" idx="6"/>
              <a:endCxn id="184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r>
                <a:rPr lang="en-US" b="1" dirty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7030A0"/>
                  </a:solidFill>
                </a:rPr>
                <a:t>,5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Объект 204"/>
              <p:cNvSpPr txBox="1"/>
              <p:nvPr/>
            </p:nvSpPr>
            <p:spPr bwMode="auto">
              <a:xfrm>
                <a:off x="5198531" y="1476867"/>
                <a:ext cx="1495346" cy="4392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5" name="Объект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8531" y="1476867"/>
                <a:ext cx="1495346" cy="439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15489" y="933808"/>
            <a:ext cx="4340911" cy="1822201"/>
            <a:chOff x="690425" y="581514"/>
            <a:chExt cx="4340911" cy="1822201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6000" y="1521660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53706" y="1153469"/>
              <a:ext cx="481635" cy="34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08693" y="108954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56550" y="189121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425" y="923260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c(e)&gt;0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5" idx="3"/>
            </p:cNvCxnSpPr>
            <p:nvPr/>
          </p:nvCxnSpPr>
          <p:spPr>
            <a:xfrm flipH="1">
              <a:off x="1444504" y="1107926"/>
              <a:ext cx="17286" cy="140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773889" y="581514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p(e)≥0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H="1">
              <a:off x="1773889" y="942405"/>
              <a:ext cx="143191" cy="234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8725" y="3651434"/>
                <a:ext cx="2235035" cy="672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5" y="3651434"/>
                <a:ext cx="2235035" cy="67217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15190" y="3106151"/>
            <a:ext cx="21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Стоимость потока </a:t>
            </a:r>
            <a:r>
              <a:rPr lang="en-US" i="1" dirty="0"/>
              <a:t>f</a:t>
            </a:r>
            <a:r>
              <a:rPr lang="ru-RU" i="1" dirty="0"/>
              <a:t> 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7"/>
              <p:cNvSpPr txBox="1"/>
              <p:nvPr/>
            </p:nvSpPr>
            <p:spPr bwMode="auto">
              <a:xfrm>
                <a:off x="4607624" y="2830729"/>
                <a:ext cx="7333693" cy="57443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(1,2)⋅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(1,2)+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(2,5)⋅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(2,5)+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(5,6)⋅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(5,6)+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(1,3)⋅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(1,3)+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(3,4)⋅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(3,4)+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(4,6)⋅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(4,6)=2⋅1+2⋅20+2⋅30+5⋅5+5⋅1+5⋅1=137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Объект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7624" y="2830729"/>
                <a:ext cx="7333693" cy="574433"/>
              </a:xfrm>
              <a:prstGeom prst="rect">
                <a:avLst/>
              </a:prstGeom>
              <a:blipFill>
                <a:blip r:embed="rId5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Группа 207"/>
          <p:cNvGrpSpPr/>
          <p:nvPr/>
        </p:nvGrpSpPr>
        <p:grpSpPr>
          <a:xfrm>
            <a:off x="7297987" y="3662708"/>
            <a:ext cx="3765176" cy="1645357"/>
            <a:chOff x="1326777" y="466852"/>
            <a:chExt cx="3765176" cy="1645357"/>
          </a:xfrm>
        </p:grpSpPr>
        <p:sp>
          <p:nvSpPr>
            <p:cNvPr id="216" name="Овал 215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17" name="Овал 216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18" name="Овал 217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19" name="Овал 218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20" name="Овал 219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21" name="Овал 220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22" name="Прямая со стрелкой 221"/>
            <p:cNvCxnSpPr>
              <a:stCxn id="216" idx="7"/>
              <a:endCxn id="217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 стрелкой 222"/>
            <p:cNvCxnSpPr>
              <a:stCxn id="216" idx="5"/>
              <a:endCxn id="218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 стрелкой 223"/>
            <p:cNvCxnSpPr>
              <a:stCxn id="217" idx="4"/>
              <a:endCxn id="218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Прямая со стрелкой 224"/>
            <p:cNvCxnSpPr>
              <a:stCxn id="217" idx="6"/>
              <a:endCxn id="220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 стрелкой 225"/>
            <p:cNvCxnSpPr>
              <a:stCxn id="218" idx="6"/>
              <a:endCxn id="219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 стрелкой 226"/>
            <p:cNvCxnSpPr>
              <a:stCxn id="220" idx="4"/>
              <a:endCxn id="219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 стрелкой 227"/>
            <p:cNvCxnSpPr>
              <a:stCxn id="219" idx="6"/>
              <a:endCxn id="221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Прямая со стрелкой 228"/>
            <p:cNvCxnSpPr>
              <a:stCxn id="220" idx="6"/>
              <a:endCxn id="221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r>
                <a:rPr lang="en-US" b="1" dirty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7030A0"/>
                  </a:solidFill>
                </a:rPr>
                <a:t>,7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Объект 237"/>
              <p:cNvSpPr txBox="1"/>
              <p:nvPr/>
            </p:nvSpPr>
            <p:spPr bwMode="auto">
              <a:xfrm>
                <a:off x="5156546" y="4318021"/>
                <a:ext cx="1384260" cy="4498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8" name="Объект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6546" y="4318021"/>
                <a:ext cx="1384260" cy="449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Объект 238"/>
              <p:cNvSpPr txBox="1"/>
              <p:nvPr/>
            </p:nvSpPr>
            <p:spPr bwMode="auto">
              <a:xfrm>
                <a:off x="4891088" y="5607050"/>
                <a:ext cx="6883400" cy="6223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(1,2)⋅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(1,2)+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(2,5)⋅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(2,5)+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(5,4)⋅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(5,4)+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(1,3)⋅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(1,3)+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(3,4)⋅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(3,4)+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(4,6)⋅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(4,6)=2⋅1+2⋅20+2⋅1+5⋅5+5⋅1+7⋅1=81</m:t>
                      </m:r>
                    </m:oMath>
                  </m:oMathPara>
                </a14:m>
                <a:endParaRPr lang="ru-BY"/>
              </a:p>
            </p:txBody>
          </p:sp>
        </mc:Choice>
        <mc:Fallback xmlns="">
          <p:sp>
            <p:nvSpPr>
              <p:cNvPr id="239" name="Объект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1088" y="5607050"/>
                <a:ext cx="6883400" cy="622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913265" y="81720"/>
            <a:ext cx="70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Максимальный поток, но среди всех максимальных потоков его удельная стоимость не является минимальной.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341182" y="961644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f(e)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6" name="Прямая со стрелкой 5"/>
          <p:cNvCxnSpPr>
            <a:cxnSpLocks/>
          </p:cNvCxnSpPr>
          <p:nvPr/>
        </p:nvCxnSpPr>
        <p:spPr>
          <a:xfrm>
            <a:off x="7571512" y="1273017"/>
            <a:ext cx="192962" cy="16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84890" y="121950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c(e)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95" idx="1"/>
          </p:cNvCxnSpPr>
          <p:nvPr/>
        </p:nvCxnSpPr>
        <p:spPr>
          <a:xfrm>
            <a:off x="7337871" y="1442442"/>
            <a:ext cx="170609" cy="77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77699" y="33138"/>
            <a:ext cx="8626" cy="6824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475163" y="3475483"/>
            <a:ext cx="7716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16" grpId="0" animBg="1"/>
      <p:bldP spid="17" grpId="0"/>
      <p:bldP spid="18" grpId="0"/>
      <p:bldP spid="238" grpId="0"/>
      <p:bldP spid="239" grpId="0"/>
      <p:bldP spid="19" grpId="0"/>
      <p:bldP spid="88" grpId="0"/>
      <p:bldP spid="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30692"/>
            <a:ext cx="12349386" cy="15249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</a:t>
            </a:r>
            <a:br>
              <a:rPr lang="ru-RU" sz="3200" b="1" dirty="0"/>
            </a:b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dirty="0"/>
              <a:t>Метод устранения отрицательных циклов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8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Группа 167"/>
          <p:cNvGrpSpPr/>
          <p:nvPr/>
        </p:nvGrpSpPr>
        <p:grpSpPr>
          <a:xfrm>
            <a:off x="5628902" y="777822"/>
            <a:ext cx="3765176" cy="1706912"/>
            <a:chOff x="1326777" y="466852"/>
            <a:chExt cx="3765176" cy="1706912"/>
          </a:xfrm>
        </p:grpSpPr>
        <p:sp>
          <p:nvSpPr>
            <p:cNvPr id="174" name="Овал 173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stCxn id="174" idx="7"/>
              <a:endCxn id="180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stCxn id="174" idx="5"/>
              <a:endCxn id="18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stCxn id="180" idx="4"/>
              <a:endCxn id="18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0" idx="6"/>
              <a:endCxn id="183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1" idx="6"/>
              <a:endCxn id="18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  <a:endCxn id="18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2" idx="6"/>
              <a:endCxn id="184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stCxn id="183" idx="6"/>
              <a:endCxn id="184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416571" y="1114773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r>
                <a:rPr lang="en-US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0</a:t>
              </a:r>
              <a:endParaRPr lang="ru-RU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40868" y="156365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2400" dirty="0"/>
                <a:t>,5</a:t>
              </a:r>
              <a:endParaRPr lang="ru-RU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724418" y="7101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66357" y="1145551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0</a:t>
              </a:r>
              <a:endParaRPr lang="ru-RU" sz="2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93217" y="466852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53" y="171209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400" dirty="0"/>
                <a:t>5</a:t>
              </a:r>
              <a:endParaRPr lang="ru-RU" sz="2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23858" y="591553"/>
              <a:ext cx="614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59822" y="1564341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5</a:t>
              </a:r>
              <a:endParaRPr lang="ru-RU" sz="2400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371108" y="521855"/>
            <a:ext cx="4340911" cy="1822201"/>
            <a:chOff x="690425" y="581514"/>
            <a:chExt cx="4340911" cy="1822201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6000" y="1521660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53706" y="1153469"/>
              <a:ext cx="481635" cy="34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08693" y="108954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56550" y="189121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425" y="92326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c(e)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5" idx="3"/>
            </p:cNvCxnSpPr>
            <p:nvPr/>
          </p:nvCxnSpPr>
          <p:spPr>
            <a:xfrm>
              <a:off x="1229355" y="1107926"/>
              <a:ext cx="215149" cy="140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773889" y="58151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p(e)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H="1">
              <a:off x="1773889" y="942405"/>
              <a:ext cx="143191" cy="234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Группа 86"/>
          <p:cNvGrpSpPr/>
          <p:nvPr/>
        </p:nvGrpSpPr>
        <p:grpSpPr>
          <a:xfrm>
            <a:off x="565463" y="2554908"/>
            <a:ext cx="3780153" cy="2654264"/>
            <a:chOff x="830531" y="1452347"/>
            <a:chExt cx="3780153" cy="2654264"/>
          </a:xfrm>
        </p:grpSpPr>
        <p:sp>
          <p:nvSpPr>
            <p:cNvPr id="88" name="Овал 87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89" name="Овал 88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92" name="Овал 91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4166557" y="2540401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94" name="Прямая со стрелкой 93"/>
            <p:cNvCxnSpPr>
              <a:stCxn id="88" idx="7"/>
              <a:endCxn id="89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stCxn id="88" idx="5"/>
              <a:endCxn id="90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89" idx="6"/>
              <a:endCxn id="92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90" idx="6"/>
              <a:endCxn id="91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>
              <a:stCxn id="91" idx="6"/>
              <a:endCxn id="93" idx="3"/>
            </p:cNvCxnSpPr>
            <p:nvPr/>
          </p:nvCxnSpPr>
          <p:spPr>
            <a:xfrm flipV="1">
              <a:off x="3676559" y="2948956"/>
              <a:ext cx="555039" cy="38171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2" idx="6"/>
              <a:endCxn id="93" idx="1"/>
            </p:cNvCxnSpPr>
            <p:nvPr/>
          </p:nvCxnSpPr>
          <p:spPr>
            <a:xfrm>
              <a:off x="3658434" y="2214284"/>
              <a:ext cx="573164" cy="3962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3</a:t>
              </a:r>
            </a:p>
          </p:txBody>
        </p:sp>
        <p:cxnSp>
          <p:nvCxnSpPr>
            <p:cNvPr id="108" name="Скругленная соединительная линия 107"/>
            <p:cNvCxnSpPr>
              <a:stCxn id="92" idx="0"/>
              <a:endCxn id="89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Скругленная соединительная линия 108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Скругленная соединительная линия 109"/>
            <p:cNvCxnSpPr>
              <a:stCxn id="93" idx="4"/>
              <a:endCxn id="91" idx="5"/>
            </p:cNvCxnSpPr>
            <p:nvPr/>
          </p:nvCxnSpPr>
          <p:spPr>
            <a:xfrm rot="5400000">
              <a:off x="3759646" y="2870926"/>
              <a:ext cx="480848" cy="777103"/>
            </a:xfrm>
            <a:prstGeom prst="curvedConnector3">
              <a:avLst>
                <a:gd name="adj1" fmla="val 162119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Скругленная соединительная линия 110"/>
            <p:cNvCxnSpPr>
              <a:stCxn id="91" idx="4"/>
              <a:endCxn id="90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Скругленная соединительная линия 111"/>
            <p:cNvCxnSpPr>
              <a:stCxn id="90" idx="3"/>
              <a:endCxn id="88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stCxn id="89" idx="1"/>
              <a:endCxn id="88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92" idx="3"/>
              <a:endCxn id="91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6146463" y="2543823"/>
            <a:ext cx="3837844" cy="2654264"/>
            <a:chOff x="799484" y="1452347"/>
            <a:chExt cx="3837844" cy="2654264"/>
          </a:xfrm>
        </p:grpSpPr>
        <p:sp>
          <p:nvSpPr>
            <p:cNvPr id="130" name="Овал 12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2" name="Овал 13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39" name="Прямая со стрелкой 138"/>
            <p:cNvCxnSpPr>
              <a:stCxn id="130" idx="5"/>
              <a:endCxn id="13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 стрелкой 139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144"/>
            <p:cNvCxnSpPr>
              <a:stCxn id="131" idx="6"/>
              <a:endCxn id="1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33" idx="6"/>
              <a:endCxn id="137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>
              <a:stCxn id="135" idx="6"/>
              <a:endCxn id="137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772" y="21554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59" name="Скругленная соединительная линия 158"/>
            <p:cNvCxnSpPr>
              <a:stCxn id="135" idx="0"/>
              <a:endCxn id="13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кругленная соединительная линия 15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Скругленная соединительная линия 160"/>
            <p:cNvCxnSpPr>
              <a:stCxn id="137" idx="4"/>
              <a:endCxn id="13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>
              <a:stCxn id="133" idx="4"/>
              <a:endCxn id="13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32" idx="3"/>
              <a:endCxn id="13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31" idx="1"/>
              <a:endCxn id="13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35" idx="3"/>
              <a:endCxn id="13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3542" y="1747962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78336" y="145234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-20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49511" y="171138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-30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69771" y="376805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95538" y="3350496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99484" y="3476425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-5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86068" y="5110190"/>
            <a:ext cx="5917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C={ (6,5),(5,4),(4,6)} </a:t>
            </a:r>
            <a:r>
              <a:rPr lang="en-US" sz="1600" dirty="0"/>
              <a:t>– </a:t>
            </a:r>
            <a:r>
              <a:rPr lang="ru-RU" sz="1600" dirty="0"/>
              <a:t>контур отрицательной стоимости </a:t>
            </a:r>
            <a:r>
              <a:rPr lang="ru-RU" sz="2000" b="1" dirty="0"/>
              <a:t>-28</a:t>
            </a:r>
            <a:r>
              <a:rPr lang="en-US" sz="1600" dirty="0"/>
              <a:t>;</a:t>
            </a:r>
            <a:r>
              <a:rPr lang="ru-RU" sz="1600" dirty="0"/>
              <a:t>  </a:t>
            </a:r>
          </a:p>
          <a:p>
            <a:r>
              <a:rPr lang="ru-RU" dirty="0"/>
              <a:t>перераспределяя вдоль контура 1 единицу потока, получим поток</a:t>
            </a:r>
            <a:r>
              <a:rPr lang="en-US" dirty="0"/>
              <a:t> </a:t>
            </a:r>
            <a:r>
              <a:rPr lang="ru-RU" dirty="0"/>
              <a:t>той же величины, но стоимость которого меньше на </a:t>
            </a:r>
            <a:r>
              <a:rPr lang="en-US" b="1" dirty="0">
                <a:solidFill>
                  <a:srgbClr val="FF0000"/>
                </a:solidFill>
              </a:rPr>
              <a:t>|p'(C)</a:t>
            </a:r>
            <a:r>
              <a:rPr lang="en-US" dirty="0"/>
              <a:t>|</a:t>
            </a:r>
            <a:r>
              <a:rPr lang="ru-RU" dirty="0"/>
              <a:t> единиц, чем у текущего</a:t>
            </a:r>
            <a:r>
              <a:rPr lang="en-US" dirty="0"/>
              <a:t> </a:t>
            </a:r>
            <a:r>
              <a:rPr lang="ru-RU" dirty="0"/>
              <a:t>потока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824059" y="129246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исходная сеть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671899" y="239415"/>
            <a:ext cx="210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максимальный поток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78762" y="5224859"/>
            <a:ext cx="399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сеть остаточных пропускных способностей на последней итерации алгоритма построения максимального потока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4470837" y="2612058"/>
            <a:ext cx="0" cy="4245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470837" y="2554908"/>
            <a:ext cx="7721163" cy="3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4786488" y="2702123"/>
            <a:ext cx="7230108" cy="1039271"/>
            <a:chOff x="4786488" y="2702123"/>
            <a:chExt cx="7047058" cy="1039271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4786488" y="2725731"/>
              <a:ext cx="7047058" cy="1015663"/>
              <a:chOff x="4786488" y="2725731"/>
              <a:chExt cx="7047058" cy="101566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786488" y="2725731"/>
                <a:ext cx="16495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дуге </a:t>
                </a:r>
                <a:r>
                  <a:rPr lang="en-US" sz="2000" b="1" i="1" dirty="0"/>
                  <a:t>e</a:t>
                </a:r>
                <a:r>
                  <a:rPr lang="en-US" sz="2000" dirty="0"/>
                  <a:t> </a:t>
                </a:r>
                <a:r>
                  <a:rPr lang="ru-RU" sz="2000" dirty="0"/>
                  <a:t>исходной сети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p(e)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Объект 15"/>
                  <p:cNvSpPr txBox="1"/>
                  <p:nvPr/>
                </p:nvSpPr>
                <p:spPr bwMode="auto">
                  <a:xfrm>
                    <a:off x="11635367" y="2769600"/>
                    <a:ext cx="198179" cy="247724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55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̄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oMath>
                      </m:oMathPara>
                    </a14:m>
                    <a:endParaRPr lang="ru-BY"/>
                  </a:p>
                </p:txBody>
              </p:sp>
            </mc:Choice>
            <mc:Fallback xmlns="">
              <p:sp>
                <p:nvSpPr>
                  <p:cNvPr id="16" name="Объект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635367" y="2769600"/>
                    <a:ext cx="198179" cy="2477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Прямоугольник 26"/>
            <p:cNvSpPr/>
            <p:nvPr/>
          </p:nvSpPr>
          <p:spPr>
            <a:xfrm>
              <a:off x="9943186" y="2702123"/>
              <a:ext cx="182487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/>
                <a:t>обратной дуге </a:t>
              </a:r>
            </a:p>
            <a:p>
              <a:r>
                <a:rPr lang="ru-RU" sz="2000" dirty="0"/>
                <a:t>ставим </a:t>
              </a:r>
              <a:r>
                <a:rPr lang="ru-RU" sz="2000" b="1" dirty="0">
                  <a:solidFill>
                    <a:srgbClr val="FF0000"/>
                  </a:solidFill>
                </a:rPr>
                <a:t>−</a:t>
              </a:r>
              <a:r>
                <a:rPr lang="en-US" sz="2000" b="1" dirty="0">
                  <a:solidFill>
                    <a:srgbClr val="FF0000"/>
                  </a:solidFill>
                </a:rPr>
                <a:t>p(e)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6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179" grpId="0"/>
      <p:bldP spid="19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9535649" y="221"/>
            <a:ext cx="2512624" cy="1305801"/>
            <a:chOff x="1093694" y="802988"/>
            <a:chExt cx="3937642" cy="1647225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6774" y="145020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03099" y="1037360"/>
              <a:ext cx="698043" cy="42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38020" y="80298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0335" y="2107808"/>
              <a:ext cx="464707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122136" y="657645"/>
            <a:ext cx="3806797" cy="2654264"/>
            <a:chOff x="830531" y="1452347"/>
            <a:chExt cx="3806797" cy="2654264"/>
          </a:xfrm>
        </p:grpSpPr>
        <p:sp>
          <p:nvSpPr>
            <p:cNvPr id="130" name="Овал 12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2" name="Овал 13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39" name="Прямая со стрелкой 138"/>
            <p:cNvCxnSpPr>
              <a:stCxn id="130" idx="5"/>
              <a:endCxn id="13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 стрелкой 139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144"/>
            <p:cNvCxnSpPr>
              <a:stCxn id="131" idx="6"/>
              <a:endCxn id="1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33" idx="6"/>
              <a:endCxn id="137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>
              <a:stCxn id="135" idx="6"/>
              <a:endCxn id="137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772" y="2155474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59" name="Скругленная соединительная линия 158"/>
            <p:cNvCxnSpPr>
              <a:stCxn id="135" idx="0"/>
              <a:endCxn id="13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кругленная соединительная линия 15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Скругленная соединительная линия 160"/>
            <p:cNvCxnSpPr>
              <a:stCxn id="137" idx="4"/>
              <a:endCxn id="13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>
              <a:stCxn id="133" idx="4"/>
              <a:endCxn id="13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32" idx="3"/>
              <a:endCxn id="13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31" idx="1"/>
              <a:endCxn id="13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35" idx="3"/>
              <a:endCxn id="13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3542" y="1747962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78336" y="1452347"/>
              <a:ext cx="455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-20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49511" y="1711387"/>
              <a:ext cx="455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-30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69771" y="3768057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95538" y="3350496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73542" y="3442339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-5</a:t>
              </a:r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345467" y="3438551"/>
            <a:ext cx="3806797" cy="2654264"/>
            <a:chOff x="830531" y="1452347"/>
            <a:chExt cx="3806797" cy="2654264"/>
          </a:xfrm>
        </p:grpSpPr>
        <p:sp>
          <p:nvSpPr>
            <p:cNvPr id="147" name="Овал 14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75" name="Прямая со стрелкой 174"/>
            <p:cNvCxnSpPr>
              <a:stCxn id="147" idx="7"/>
              <a:endCxn id="15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47" idx="5"/>
              <a:endCxn id="15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/>
            <p:cNvCxnSpPr>
              <a:stCxn id="154" idx="6"/>
              <a:endCxn id="167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156" idx="6"/>
              <a:endCxn id="165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/>
            <p:cNvCxnSpPr>
              <a:stCxn id="165" idx="6"/>
              <a:endCxn id="17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67" idx="6"/>
              <a:endCxn id="17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cxnSp>
          <p:nvCxnSpPr>
            <p:cNvPr id="214" name="Скругленная соединительная линия 213"/>
            <p:cNvCxnSpPr>
              <a:stCxn id="167" idx="0"/>
              <a:endCxn id="15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кругленная соединительная линия 21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Скругленная соединительная линия 215"/>
            <p:cNvCxnSpPr>
              <a:stCxn id="173" idx="4"/>
              <a:endCxn id="165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кругленная соединительная линия 216"/>
            <p:cNvCxnSpPr>
              <a:stCxn id="165" idx="4"/>
              <a:endCxn id="156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Скругленная соединительная линия 217"/>
            <p:cNvCxnSpPr>
              <a:stCxn id="156" idx="3"/>
              <a:endCxn id="14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кругленная соединительная линия 218"/>
            <p:cNvCxnSpPr>
              <a:stCxn id="154" idx="1"/>
              <a:endCxn id="14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219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220"/>
            <p:cNvCxnSpPr>
              <a:stCxn id="167" idx="3"/>
              <a:endCxn id="165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7</a:t>
              </a:r>
              <a:endParaRPr lang="ru-RU" sz="16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4578658" y="749026"/>
            <a:ext cx="7394724" cy="2317064"/>
            <a:chOff x="5265404" y="379449"/>
            <a:chExt cx="7394724" cy="2317064"/>
          </a:xfrm>
        </p:grpSpPr>
        <p:sp>
          <p:nvSpPr>
            <p:cNvPr id="237" name="TextBox 236"/>
            <p:cNvSpPr txBox="1"/>
            <p:nvPr/>
          </p:nvSpPr>
          <p:spPr>
            <a:xfrm>
              <a:off x="8302121" y="6105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5265404" y="379449"/>
              <a:ext cx="7394724" cy="2317064"/>
              <a:chOff x="5265404" y="379449"/>
              <a:chExt cx="7394724" cy="2317064"/>
            </a:xfrm>
          </p:grpSpPr>
          <p:grpSp>
            <p:nvGrpSpPr>
              <p:cNvPr id="87" name="Группа 86"/>
              <p:cNvGrpSpPr/>
              <p:nvPr/>
            </p:nvGrpSpPr>
            <p:grpSpPr>
              <a:xfrm>
                <a:off x="5265404" y="379449"/>
                <a:ext cx="5579273" cy="2317064"/>
                <a:chOff x="830531" y="1452347"/>
                <a:chExt cx="6042961" cy="2328546"/>
              </a:xfrm>
            </p:grpSpPr>
            <p:sp>
              <p:nvSpPr>
                <p:cNvPr id="88" name="Овал 87"/>
                <p:cNvSpPr/>
                <p:nvPr/>
              </p:nvSpPr>
              <p:spPr>
                <a:xfrm>
                  <a:off x="830531" y="2568736"/>
                  <a:ext cx="444127" cy="4786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1773166" y="1974958"/>
                  <a:ext cx="444127" cy="4786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1773166" y="3091346"/>
                  <a:ext cx="444127" cy="4786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3232432" y="3091346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3214307" y="1974958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193201" y="2539431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cxnSp>
              <p:nvCxnSpPr>
                <p:cNvPr id="94" name="Прямая со стрелкой 93"/>
                <p:cNvCxnSpPr>
                  <a:stCxn id="88" idx="7"/>
                  <a:endCxn id="89" idx="3"/>
                </p:cNvCxnSpPr>
                <p:nvPr/>
              </p:nvCxnSpPr>
              <p:spPr>
                <a:xfrm flipV="1">
                  <a:off x="1209617" y="2383512"/>
                  <a:ext cx="628591" cy="25532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 стрелкой 94"/>
                <p:cNvCxnSpPr>
                  <a:stCxn id="88" idx="5"/>
                  <a:endCxn id="90" idx="2"/>
                </p:cNvCxnSpPr>
                <p:nvPr/>
              </p:nvCxnSpPr>
              <p:spPr>
                <a:xfrm>
                  <a:off x="1209617" y="2977290"/>
                  <a:ext cx="563549" cy="35338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 стрелкой 95"/>
                <p:cNvCxnSpPr/>
                <p:nvPr/>
              </p:nvCxnSpPr>
              <p:spPr>
                <a:xfrm>
                  <a:off x="1981523" y="2471068"/>
                  <a:ext cx="0" cy="6377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 стрелкой 96"/>
                <p:cNvCxnSpPr>
                  <a:stCxn id="89" idx="6"/>
                  <a:endCxn id="92" idx="2"/>
                </p:cNvCxnSpPr>
                <p:nvPr/>
              </p:nvCxnSpPr>
              <p:spPr>
                <a:xfrm>
                  <a:off x="2217293" y="2214284"/>
                  <a:ext cx="99701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 стрелкой 97"/>
                <p:cNvCxnSpPr>
                  <a:stCxn id="90" idx="6"/>
                  <a:endCxn id="91" idx="2"/>
                </p:cNvCxnSpPr>
                <p:nvPr/>
              </p:nvCxnSpPr>
              <p:spPr>
                <a:xfrm>
                  <a:off x="2217293" y="3330672"/>
                  <a:ext cx="1015139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 стрелкой 98"/>
                <p:cNvCxnSpPr>
                  <a:stCxn id="91" idx="6"/>
                  <a:endCxn id="93" idx="3"/>
                </p:cNvCxnSpPr>
                <p:nvPr/>
              </p:nvCxnSpPr>
              <p:spPr>
                <a:xfrm flipV="1">
                  <a:off x="3676559" y="2947985"/>
                  <a:ext cx="581684" cy="382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 стрелкой 99"/>
                <p:cNvCxnSpPr>
                  <a:stCxn id="92" idx="6"/>
                  <a:endCxn id="93" idx="1"/>
                </p:cNvCxnSpPr>
                <p:nvPr/>
              </p:nvCxnSpPr>
              <p:spPr>
                <a:xfrm>
                  <a:off x="3658433" y="2214284"/>
                  <a:ext cx="599809" cy="39524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1689468" y="261972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389265" y="286774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380907" y="2441173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569772" y="215547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598556" y="304738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652110" y="2350373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10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744449" y="2885833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3</a:t>
                  </a:r>
                </a:p>
              </p:txBody>
            </p:sp>
            <p:cxnSp>
              <p:nvCxnSpPr>
                <p:cNvPr id="108" name="Скругленная соединительная линия 107"/>
                <p:cNvCxnSpPr>
                  <a:stCxn id="92" idx="0"/>
                  <a:endCxn id="89" idx="0"/>
                </p:cNvCxnSpPr>
                <p:nvPr/>
              </p:nvCxnSpPr>
              <p:spPr>
                <a:xfrm rot="16200000" flipV="1">
                  <a:off x="2715301" y="1254387"/>
                  <a:ext cx="13839" cy="1441140"/>
                </a:xfrm>
                <a:prstGeom prst="curvedConnector3">
                  <a:avLst>
                    <a:gd name="adj1" fmla="val 1800000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Скругленная соединительная линия 108"/>
                <p:cNvCxnSpPr/>
                <p:nvPr/>
              </p:nvCxnSpPr>
              <p:spPr>
                <a:xfrm rot="16200000" flipV="1">
                  <a:off x="3795894" y="1889250"/>
                  <a:ext cx="494376" cy="821873"/>
                </a:xfrm>
                <a:prstGeom prst="curvedConnector3">
                  <a:avLst>
                    <a:gd name="adj1" fmla="val 121095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Скругленная соединительная линия 109"/>
                <p:cNvCxnSpPr>
                  <a:stCxn id="93" idx="4"/>
                  <a:endCxn id="91" idx="5"/>
                </p:cNvCxnSpPr>
                <p:nvPr/>
              </p:nvCxnSpPr>
              <p:spPr>
                <a:xfrm rot="5400000">
                  <a:off x="3772483" y="2857117"/>
                  <a:ext cx="481817" cy="803748"/>
                </a:xfrm>
                <a:prstGeom prst="curvedConnector3">
                  <a:avLst>
                    <a:gd name="adj1" fmla="val 111507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Скругленная соединительная линия 110"/>
                <p:cNvCxnSpPr>
                  <a:stCxn id="91" idx="4"/>
                  <a:endCxn id="90" idx="4"/>
                </p:cNvCxnSpPr>
                <p:nvPr/>
              </p:nvCxnSpPr>
              <p:spPr>
                <a:xfrm rot="5400000">
                  <a:off x="2724364" y="2840365"/>
                  <a:ext cx="13839" cy="1459266"/>
                </a:xfrm>
                <a:prstGeom prst="curvedConnector3">
                  <a:avLst>
                    <a:gd name="adj1" fmla="val 1214102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Скругленная соединительная линия 111"/>
                <p:cNvCxnSpPr>
                  <a:stCxn id="90" idx="3"/>
                  <a:endCxn id="88" idx="3"/>
                </p:cNvCxnSpPr>
                <p:nvPr/>
              </p:nvCxnSpPr>
              <p:spPr>
                <a:xfrm rot="5400000" flipH="1">
                  <a:off x="1105585" y="2767279"/>
                  <a:ext cx="522610" cy="942635"/>
                </a:xfrm>
                <a:prstGeom prst="curvedConnector3">
                  <a:avLst>
                    <a:gd name="adj1" fmla="val -16217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Скругленная соединительная линия 112"/>
                <p:cNvCxnSpPr>
                  <a:stCxn id="89" idx="1"/>
                  <a:endCxn id="88" idx="1"/>
                </p:cNvCxnSpPr>
                <p:nvPr/>
              </p:nvCxnSpPr>
              <p:spPr>
                <a:xfrm rot="16200000" flipH="1" flipV="1">
                  <a:off x="1070001" y="1870626"/>
                  <a:ext cx="593778" cy="942635"/>
                </a:xfrm>
                <a:prstGeom prst="curvedConnector3">
                  <a:avLst>
                    <a:gd name="adj1" fmla="val -7692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Прямая со стрелкой 113"/>
                <p:cNvCxnSpPr/>
                <p:nvPr/>
              </p:nvCxnSpPr>
              <p:spPr>
                <a:xfrm flipV="1">
                  <a:off x="2144010" y="2347949"/>
                  <a:ext cx="0" cy="7779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 стрелкой 114"/>
                <p:cNvCxnSpPr>
                  <a:stCxn id="92" idx="3"/>
                  <a:endCxn id="91" idx="1"/>
                </p:cNvCxnSpPr>
                <p:nvPr/>
              </p:nvCxnSpPr>
              <p:spPr>
                <a:xfrm>
                  <a:off x="3279348" y="2383512"/>
                  <a:ext cx="18125" cy="7779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Прямая со стрелкой 115"/>
                <p:cNvCxnSpPr/>
                <p:nvPr/>
              </p:nvCxnSpPr>
              <p:spPr>
                <a:xfrm flipH="1" flipV="1">
                  <a:off x="3453261" y="2453610"/>
                  <a:ext cx="18125" cy="6377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3021075" y="2600394"/>
                  <a:ext cx="292055" cy="368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73542" y="174796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478336" y="1452347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584630" y="303782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102722" y="2600212"/>
                  <a:ext cx="288862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420678" y="258974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2577455" y="343632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5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23510" y="3307840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5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973542" y="344233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5</a:t>
                  </a:r>
                </a:p>
              </p:txBody>
            </p:sp>
          </p:grpSp>
          <p:grpSp>
            <p:nvGrpSpPr>
              <p:cNvPr id="28" name="Группа 27"/>
              <p:cNvGrpSpPr/>
              <p:nvPr/>
            </p:nvGrpSpPr>
            <p:grpSpPr>
              <a:xfrm>
                <a:off x="9029226" y="1120681"/>
                <a:ext cx="3630902" cy="1394579"/>
                <a:chOff x="9041286" y="1327015"/>
                <a:chExt cx="3630902" cy="1394579"/>
              </a:xfrm>
            </p:grpSpPr>
            <p:sp>
              <p:nvSpPr>
                <p:cNvPr id="232" name="Овал 231"/>
                <p:cNvSpPr/>
                <p:nvPr/>
              </p:nvSpPr>
              <p:spPr>
                <a:xfrm>
                  <a:off x="9359898" y="2242942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234" name="Овал 233"/>
                <p:cNvSpPr/>
                <p:nvPr/>
              </p:nvSpPr>
              <p:spPr>
                <a:xfrm>
                  <a:off x="10135859" y="2229343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235" name="Овал 234"/>
                <p:cNvSpPr/>
                <p:nvPr/>
              </p:nvSpPr>
              <p:spPr>
                <a:xfrm>
                  <a:off x="10920787" y="2216507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cxnSp>
              <p:nvCxnSpPr>
                <p:cNvPr id="18" name="Прямая со стрелкой 17"/>
                <p:cNvCxnSpPr>
                  <a:stCxn id="232" idx="6"/>
                  <a:endCxn id="234" idx="2"/>
                </p:cNvCxnSpPr>
                <p:nvPr/>
              </p:nvCxnSpPr>
              <p:spPr>
                <a:xfrm flipV="1">
                  <a:off x="9804025" y="2468669"/>
                  <a:ext cx="331834" cy="135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/>
                <p:nvPr/>
              </p:nvCxnSpPr>
              <p:spPr>
                <a:xfrm flipV="1">
                  <a:off x="10579986" y="2427812"/>
                  <a:ext cx="340801" cy="128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Скругленная соединительная линия 23"/>
                <p:cNvCxnSpPr/>
                <p:nvPr/>
              </p:nvCxnSpPr>
              <p:spPr>
                <a:xfrm rot="16200000" flipH="1" flipV="1">
                  <a:off x="10361079" y="1434132"/>
                  <a:ext cx="27419" cy="1536125"/>
                </a:xfrm>
                <a:prstGeom prst="curvedConnector3">
                  <a:avLst>
                    <a:gd name="adj1" fmla="val -833728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/>
                <p:cNvSpPr txBox="1"/>
                <p:nvPr/>
              </p:nvSpPr>
              <p:spPr>
                <a:xfrm>
                  <a:off x="9830464" y="2180643"/>
                  <a:ext cx="288862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10140323" y="173364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3</a:t>
                  </a:r>
                  <a:endParaRPr lang="ru-RU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Прямоугольник 26"/>
                    <p:cNvSpPr/>
                    <p:nvPr/>
                  </p:nvSpPr>
                  <p:spPr>
                    <a:xfrm>
                      <a:off x="9041286" y="1327015"/>
                      <a:ext cx="3630902" cy="608693"/>
                    </a:xfrm>
                    <a:prstGeom prst="rect">
                      <a:avLst/>
                    </a:prstGeom>
                    <a:ln w="28575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/>
                        <a:t>2</a:t>
                      </a:r>
                      <a:r>
                        <a:rPr lang="ru-RU" dirty="0"/>
                        <a:t> </a:t>
                      </a:r>
                      <a:r>
                        <a:rPr lang="ru-RU" sz="1200" dirty="0"/>
                        <a:t>количество перераспределяемых</a:t>
                      </a:r>
                    </a:p>
                    <a:p>
                      <a:r>
                        <a:rPr lang="ru-RU" sz="1200" dirty="0"/>
                        <a:t>единиц потока</a:t>
                      </a:r>
                    </a:p>
                  </p:txBody>
                </p:sp>
              </mc:Choice>
              <mc:Fallback xmlns="">
                <p:sp>
                  <p:nvSpPr>
                    <p:cNvPr id="27" name="Прямоугольник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41286" y="1327015"/>
                      <a:ext cx="3630902" cy="608693"/>
                    </a:xfrm>
                    <a:prstGeom prst="rect">
                      <a:avLst/>
                    </a:prstGeom>
                    <a:blipFill rotWithShape="0">
                      <a:blip r:embed="rId3" cstate="print"/>
                      <a:stretch>
                        <a:fillRect l="-168" b="-7000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Объект 269"/>
              <p:cNvSpPr txBox="1"/>
              <p:nvPr/>
            </p:nvSpPr>
            <p:spPr bwMode="auto">
              <a:xfrm>
                <a:off x="571500" y="6086475"/>
                <a:ext cx="2171700" cy="571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137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br>
                  <a:rPr lang="ru-BY" dirty="0">
                    <a:solidFill>
                      <a:srgbClr val="000000"/>
                    </a:solidFill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270" name="Объект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6086475"/>
                <a:ext cx="2171700" cy="571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>
            <a:stCxn id="243" idx="0"/>
            <a:endCxn id="244" idx="4"/>
          </p:cNvCxnSpPr>
          <p:nvPr/>
        </p:nvCxnSpPr>
        <p:spPr>
          <a:xfrm flipH="1" flipV="1">
            <a:off x="7165475" y="4451375"/>
            <a:ext cx="18125" cy="637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443136" y="3450112"/>
            <a:ext cx="3955955" cy="3090265"/>
            <a:chOff x="4461483" y="3247040"/>
            <a:chExt cx="3955955" cy="3090265"/>
          </a:xfrm>
        </p:grpSpPr>
        <p:grpSp>
          <p:nvGrpSpPr>
            <p:cNvPr id="239" name="Группа 238"/>
            <p:cNvGrpSpPr/>
            <p:nvPr/>
          </p:nvGrpSpPr>
          <p:grpSpPr>
            <a:xfrm>
              <a:off x="4577982" y="3247040"/>
              <a:ext cx="3806797" cy="2654264"/>
              <a:chOff x="830531" y="1452347"/>
              <a:chExt cx="3806797" cy="2654264"/>
            </a:xfrm>
          </p:grpSpPr>
          <p:sp>
            <p:nvSpPr>
              <p:cNvPr id="240" name="Овал 239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46" name="Прямая со стрелкой 245"/>
              <p:cNvCxnSpPr>
                <a:stCxn id="240" idx="5"/>
                <a:endCxn id="242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Прямая со стрелкой 246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 стрелкой 247"/>
              <p:cNvCxnSpPr>
                <a:stCxn id="241" idx="6"/>
                <a:endCxn id="244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 стрелкой 248"/>
              <p:cNvCxnSpPr>
                <a:stCxn id="243" idx="6"/>
                <a:endCxn id="245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 стрелкой 249"/>
              <p:cNvCxnSpPr>
                <a:stCxn id="244" idx="6"/>
                <a:endCxn id="245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569772" y="21554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30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256" name="Скругленная соединительная линия 255"/>
              <p:cNvCxnSpPr>
                <a:stCxn id="244" idx="0"/>
                <a:endCxn id="241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Скругленная соединительная линия 257"/>
              <p:cNvCxnSpPr>
                <a:stCxn id="245" idx="4"/>
                <a:endCxn id="243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98974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Скругленная соединительная линия 258"/>
              <p:cNvCxnSpPr>
                <a:stCxn id="243" idx="4"/>
                <a:endCxn id="242" idx="4"/>
              </p:cNvCxnSpPr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Скругленная соединительная линия 259"/>
              <p:cNvCxnSpPr>
                <a:stCxn id="242" idx="3"/>
                <a:endCxn id="240" idx="3"/>
              </p:cNvCxnSpPr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Скругленная соединительная линия 260"/>
              <p:cNvCxnSpPr>
                <a:stCxn id="241" idx="1"/>
                <a:endCxn id="240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TextBox 262"/>
              <p:cNvSpPr txBox="1"/>
              <p:nvPr/>
            </p:nvSpPr>
            <p:spPr>
              <a:xfrm>
                <a:off x="3092914" y="2628463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-</a:t>
                </a:r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973542" y="1747962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78336" y="1452347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-20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569771" y="3768057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4195538" y="335049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73542" y="3442339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-5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461483" y="5967973"/>
              <a:ext cx="395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нет контура отрицательной стоимости</a:t>
              </a:r>
            </a:p>
          </p:txBody>
        </p:sp>
      </p:grpSp>
      <p:grpSp>
        <p:nvGrpSpPr>
          <p:cNvPr id="272" name="Группа 271"/>
          <p:cNvGrpSpPr/>
          <p:nvPr/>
        </p:nvGrpSpPr>
        <p:grpSpPr>
          <a:xfrm>
            <a:off x="8621996" y="3808922"/>
            <a:ext cx="3297636" cy="1559662"/>
            <a:chOff x="1326777" y="403758"/>
            <a:chExt cx="3765176" cy="1759791"/>
          </a:xfrm>
        </p:grpSpPr>
        <p:sp>
          <p:nvSpPr>
            <p:cNvPr id="273" name="Овал 272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74" name="Овал 273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75" name="Овал 274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76" name="Овал 275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77" name="Овал 276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78" name="Овал 277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79" name="Прямая со стрелкой 278"/>
            <p:cNvCxnSpPr>
              <a:stCxn id="273" idx="7"/>
              <a:endCxn id="274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 стрелкой 279"/>
            <p:cNvCxnSpPr>
              <a:stCxn id="273" idx="5"/>
              <a:endCxn id="275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Прямая со стрелкой 280"/>
            <p:cNvCxnSpPr>
              <a:stCxn id="274" idx="4"/>
              <a:endCxn id="275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Прямая со стрелкой 281"/>
            <p:cNvCxnSpPr>
              <a:stCxn id="274" idx="6"/>
              <a:endCxn id="277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 стрелкой 282"/>
            <p:cNvCxnSpPr>
              <a:stCxn id="275" idx="6"/>
              <a:endCxn id="276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Прямая со стрелкой 283"/>
            <p:cNvCxnSpPr>
              <a:stCxn id="277" idx="4"/>
              <a:endCxn id="276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 стрелкой 284"/>
            <p:cNvCxnSpPr>
              <a:stCxn id="276" idx="6"/>
              <a:endCxn id="278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 стрелкой 285"/>
            <p:cNvCxnSpPr>
              <a:stCxn id="277" idx="6"/>
              <a:endCxn id="278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1692614" y="154347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724418" y="710195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466357" y="114555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20847" y="403758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048053" y="1712099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359822" y="156434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7</a:t>
              </a:r>
              <a:endParaRPr lang="ru-RU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Объект 294"/>
              <p:cNvSpPr txBox="1"/>
              <p:nvPr/>
            </p:nvSpPr>
            <p:spPr bwMode="auto">
              <a:xfrm>
                <a:off x="9714969" y="5629202"/>
                <a:ext cx="1443025" cy="6223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5" name="Объект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4969" y="5629202"/>
                <a:ext cx="1443025" cy="622300"/>
              </a:xfrm>
              <a:prstGeom prst="rect">
                <a:avLst/>
              </a:prstGeom>
              <a:blipFill>
                <a:blip r:embed="rId5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495894" y="336118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f(e)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10382689" y="3697591"/>
            <a:ext cx="185237" cy="14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902" y="122860"/>
            <a:ext cx="8508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берём сеть остаточных пропускных способностей последней итерации алгоритма построения максимального потока  и вдоль контура отрицательного веса перераспределяем поток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7" name="Рисунок 256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9094540" y="221"/>
            <a:ext cx="5121" cy="1580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099660" y="1580903"/>
            <a:ext cx="3092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право 21"/>
          <p:cNvSpPr/>
          <p:nvPr/>
        </p:nvSpPr>
        <p:spPr>
          <a:xfrm>
            <a:off x="4048702" y="1630260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2" name="Стрелка вправо 261"/>
          <p:cNvSpPr/>
          <p:nvPr/>
        </p:nvSpPr>
        <p:spPr>
          <a:xfrm>
            <a:off x="4273772" y="3839435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6" name="Стрелка вправо 265"/>
          <p:cNvSpPr/>
          <p:nvPr/>
        </p:nvSpPr>
        <p:spPr>
          <a:xfrm>
            <a:off x="176515" y="3511111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9083032" y="-23601"/>
            <a:ext cx="111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исходная сеть</a:t>
            </a:r>
            <a:endParaRPr lang="ru-RU" dirty="0"/>
          </a:p>
        </p:txBody>
      </p:sp>
      <p:sp>
        <p:nvSpPr>
          <p:cNvPr id="271" name="Стрелка вправо 270"/>
          <p:cNvSpPr/>
          <p:nvPr/>
        </p:nvSpPr>
        <p:spPr>
          <a:xfrm>
            <a:off x="8194532" y="3775947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95" grpId="0"/>
      <p:bldP spid="40" grpId="0"/>
      <p:bldP spid="22" grpId="0" animBg="1"/>
      <p:bldP spid="262" grpId="0" animBg="1"/>
      <p:bldP spid="266" grpId="0" animBg="1"/>
      <p:bldP spid="2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1062818" y="3029591"/>
            <a:ext cx="252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О(</a:t>
            </a:r>
            <a:r>
              <a:rPr lang="en-US" sz="2400" b="1" dirty="0" err="1"/>
              <a:t>c</a:t>
            </a:r>
            <a:r>
              <a:rPr lang="en-US" sz="2400" b="1" baseline="30000" dirty="0" err="1"/>
              <a:t>max</a:t>
            </a:r>
            <a:r>
              <a:rPr lang="ru-RU" sz="2400" b="1" baseline="30000" dirty="0"/>
              <a:t> </a:t>
            </a:r>
            <a:r>
              <a:rPr lang="en-US" sz="2400" b="1" dirty="0"/>
              <a:t>· n · </a:t>
            </a:r>
            <a:r>
              <a:rPr lang="en-US" sz="2400" b="1" dirty="0" err="1"/>
              <a:t>p</a:t>
            </a:r>
            <a:r>
              <a:rPr lang="en-US" sz="2400" b="1" baseline="30000" dirty="0" err="1"/>
              <a:t>max</a:t>
            </a:r>
            <a:r>
              <a:rPr lang="ru-RU" sz="2400" b="1" dirty="0"/>
              <a:t>)   </a:t>
            </a:r>
            <a:r>
              <a:rPr lang="en-US" sz="2400" b="1" dirty="0"/>
              <a:t>·</a:t>
            </a:r>
            <a:endParaRPr lang="ru-RU" sz="2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236773" y="587291"/>
            <a:ext cx="2791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Время</a:t>
            </a:r>
            <a:r>
              <a:rPr lang="ru-RU" sz="2400" dirty="0">
                <a:solidFill>
                  <a:srgbClr val="002060"/>
                </a:solidFill>
              </a:rPr>
              <a:t> </a:t>
            </a:r>
            <a:r>
              <a:rPr lang="ru-RU" sz="3200" dirty="0">
                <a:solidFill>
                  <a:srgbClr val="002060"/>
                </a:solidFill>
              </a:rPr>
              <a:t>работы: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62818" y="2019653"/>
            <a:ext cx="1087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О(</a:t>
            </a:r>
            <a:r>
              <a:rPr lang="en-US" sz="2400" b="1" dirty="0" err="1"/>
              <a:t>n·m</a:t>
            </a:r>
            <a:r>
              <a:rPr lang="ru-RU" sz="2400" b="1" baseline="30000" dirty="0"/>
              <a:t>2</a:t>
            </a:r>
            <a:r>
              <a:rPr lang="en-US" sz="2400" b="1" dirty="0"/>
              <a:t>)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поиск максимального потока, например, алгоритмом </a:t>
            </a:r>
            <a:r>
              <a:rPr lang="ru-RU" sz="2400" dirty="0" err="1"/>
              <a:t>Эдмондса</a:t>
            </a:r>
            <a:r>
              <a:rPr lang="ru-RU" sz="2400" dirty="0"/>
              <a:t>  ̶  Карпа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4159604" y="587291"/>
            <a:ext cx="509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О(</a:t>
            </a:r>
            <a:r>
              <a:rPr lang="en-US" sz="3200" b="1" dirty="0" err="1">
                <a:solidFill>
                  <a:srgbClr val="002060"/>
                </a:solidFill>
              </a:rPr>
              <a:t>c</a:t>
            </a:r>
            <a:r>
              <a:rPr lang="en-US" sz="3200" b="1" baseline="30000" dirty="0" err="1">
                <a:solidFill>
                  <a:srgbClr val="002060"/>
                </a:solidFill>
              </a:rPr>
              <a:t>max</a:t>
            </a:r>
            <a:r>
              <a:rPr lang="ru-RU" sz="3200" b="1" baseline="30000" dirty="0">
                <a:solidFill>
                  <a:srgbClr val="002060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· </a:t>
            </a:r>
            <a:r>
              <a:rPr lang="en-US" sz="3200" b="1" dirty="0" err="1">
                <a:solidFill>
                  <a:srgbClr val="002060"/>
                </a:solidFill>
              </a:rPr>
              <a:t>p</a:t>
            </a:r>
            <a:r>
              <a:rPr lang="en-US" sz="3200" b="1" baseline="30000" dirty="0" err="1">
                <a:solidFill>
                  <a:srgbClr val="002060"/>
                </a:solidFill>
              </a:rPr>
              <a:t>max</a:t>
            </a:r>
            <a:r>
              <a:rPr lang="en-US" sz="3200" b="1" baseline="30000" dirty="0">
                <a:solidFill>
                  <a:srgbClr val="002060"/>
                </a:solidFill>
              </a:rPr>
              <a:t> </a:t>
            </a:r>
            <a:r>
              <a:rPr lang="ru-RU" sz="3200" b="1" baseline="30000" dirty="0">
                <a:solidFill>
                  <a:srgbClr val="002060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· m · n</a:t>
            </a:r>
            <a:r>
              <a:rPr lang="en-US" sz="3200" b="1" baseline="30000" dirty="0">
                <a:solidFill>
                  <a:srgbClr val="002060"/>
                </a:solidFill>
              </a:rPr>
              <a:t>2</a:t>
            </a:r>
            <a:r>
              <a:rPr lang="ru-RU" sz="3200" b="1" baseline="30000" dirty="0">
                <a:solidFill>
                  <a:srgbClr val="002060"/>
                </a:solidFill>
              </a:rPr>
              <a:t> </a:t>
            </a:r>
            <a:r>
              <a:rPr lang="ru-RU" sz="3200" b="1" dirty="0">
                <a:solidFill>
                  <a:srgbClr val="002060"/>
                </a:solidFill>
              </a:rPr>
              <a:t> + </a:t>
            </a:r>
            <a:r>
              <a:rPr lang="en-US" sz="3200" b="1" dirty="0">
                <a:solidFill>
                  <a:srgbClr val="002060"/>
                </a:solidFill>
              </a:rPr>
              <a:t>n · m</a:t>
            </a:r>
            <a:r>
              <a:rPr lang="en-US" sz="3200" b="1" baseline="30000" dirty="0">
                <a:solidFill>
                  <a:srgbClr val="002060"/>
                </a:solidFill>
              </a:rPr>
              <a:t>2</a:t>
            </a:r>
            <a:r>
              <a:rPr lang="en-US" sz="3200" b="1" dirty="0">
                <a:solidFill>
                  <a:srgbClr val="002060"/>
                </a:solidFill>
              </a:rPr>
              <a:t>)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773" y="26823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0036" y="4080469"/>
            <a:ext cx="3592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наибольшая возможная удельная стоимость максимального потока</a:t>
            </a:r>
            <a:r>
              <a:rPr lang="en-US" sz="2000" dirty="0"/>
              <a:t> (</a:t>
            </a:r>
            <a:r>
              <a:rPr lang="ru-RU" sz="2000" dirty="0"/>
              <a:t>по предположению сеть целочисленная и нет кратных дуг)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75163" y="4115149"/>
            <a:ext cx="36202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поиск циклов отрицательной удельной стоимости, например,  алгоритмом Форда  ̶ Беллмана</a:t>
            </a:r>
            <a:endParaRPr lang="en-US" sz="20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0" y="1561382"/>
            <a:ext cx="12192000" cy="11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1726383" y="3674853"/>
            <a:ext cx="439995" cy="310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4684144" y="3630630"/>
            <a:ext cx="379562" cy="354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584790" y="303922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b="1" dirty="0"/>
              <a:t>О(</a:t>
            </a:r>
            <a:r>
              <a:rPr lang="en-US" sz="2400" b="1" dirty="0"/>
              <a:t>n · m)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02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62" grpId="0"/>
      <p:bldP spid="266" grpId="0"/>
      <p:bldP spid="3" grpId="0"/>
      <p:bldP spid="5" grpId="0"/>
      <p:bldP spid="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737" y="126062"/>
            <a:ext cx="693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Зададим на дугах сети </a:t>
            </a:r>
            <a:r>
              <a:rPr lang="en-US" sz="2400" i="1" dirty="0"/>
              <a:t>D</a:t>
            </a:r>
            <a:r>
              <a:rPr lang="en-US" sz="2400" dirty="0"/>
              <a:t> </a:t>
            </a:r>
            <a:r>
              <a:rPr lang="ru-RU" sz="2400" dirty="0"/>
              <a:t>для потока </a:t>
            </a:r>
            <a:r>
              <a:rPr lang="en-US" sz="2400" i="1" dirty="0"/>
              <a:t>f </a:t>
            </a:r>
            <a:r>
              <a:rPr lang="ru-RU" sz="2400" dirty="0"/>
              <a:t>ограничения:</a:t>
            </a:r>
            <a:endParaRPr lang="ru-RU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7604260" y="192699"/>
                <a:ext cx="2585330" cy="4716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4260" y="192699"/>
                <a:ext cx="2585330" cy="471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4048" y="996560"/>
            <a:ext cx="341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верхнее ограничение называют</a:t>
            </a:r>
          </a:p>
          <a:p>
            <a:r>
              <a:rPr lang="ru-RU" i="1" dirty="0"/>
              <a:t>пропускной способностью дуги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9869616" y="639531"/>
            <a:ext cx="152400" cy="25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788192" y="936931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в классической задаче</a:t>
            </a:r>
          </a:p>
          <a:p>
            <a:r>
              <a:rPr lang="ru-RU" i="1" dirty="0"/>
              <a:t>нижнее ограничение </a:t>
            </a:r>
            <a:r>
              <a:rPr lang="en-US" i="1" dirty="0"/>
              <a:t>d(e)=0</a:t>
            </a:r>
            <a:endParaRPr lang="ru-RU" i="1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7305145" y="769391"/>
            <a:ext cx="263082" cy="227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616498" y="1885748"/>
            <a:ext cx="11218944" cy="1938992"/>
            <a:chOff x="602404" y="1748873"/>
            <a:chExt cx="10465646" cy="1424925"/>
          </a:xfrm>
        </p:grpSpPr>
        <p:sp>
          <p:nvSpPr>
            <p:cNvPr id="16" name="TextBox 15"/>
            <p:cNvSpPr txBox="1"/>
            <p:nvPr/>
          </p:nvSpPr>
          <p:spPr>
            <a:xfrm>
              <a:off x="602404" y="1748873"/>
              <a:ext cx="10465646" cy="1424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400" b="1" dirty="0"/>
                <a:t>Классическая задача о максимальном потоке:</a:t>
              </a:r>
              <a:r>
                <a:rPr lang="ru-RU" b="1" dirty="0"/>
                <a:t> </a:t>
              </a:r>
            </a:p>
            <a:p>
              <a:pPr lvl="1" algn="just"/>
              <a:r>
                <a:rPr lang="ru-RU" sz="2400" dirty="0"/>
                <a:t>для двухполюсной сети </a:t>
              </a:r>
              <a:r>
                <a:rPr lang="en-US" sz="2400" i="1" dirty="0"/>
                <a:t>D</a:t>
              </a:r>
              <a:r>
                <a:rPr lang="en-US" sz="2400" dirty="0"/>
                <a:t> </a:t>
              </a:r>
              <a:r>
                <a:rPr lang="ru-RU" sz="2400" dirty="0"/>
                <a:t>требуется найти  поток </a:t>
              </a:r>
              <a:r>
                <a:rPr lang="en-US" sz="2400" b="1" i="1" dirty="0"/>
                <a:t>f</a:t>
              </a:r>
              <a:r>
                <a:rPr lang="en-US" sz="2400" dirty="0"/>
                <a:t> </a:t>
              </a:r>
              <a:r>
                <a:rPr lang="ru-RU" sz="2400" dirty="0"/>
                <a:t>максимальной величины, удовлетворяющий ограничениям:                            </a:t>
              </a:r>
            </a:p>
            <a:p>
              <a:pPr algn="just"/>
              <a:endParaRPr lang="ru-RU" sz="2400" dirty="0"/>
            </a:p>
            <a:p>
              <a:pPr algn="just"/>
              <a:r>
                <a:rPr lang="ru-RU" sz="2400" dirty="0"/>
                <a:t>Поток, величина которого максимальна, называется </a:t>
              </a:r>
              <a:r>
                <a:rPr lang="ru-RU" sz="2400" b="1" dirty="0"/>
                <a:t>максимальным потоком</a:t>
              </a:r>
              <a:r>
                <a:rPr lang="ru-RU" sz="2400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Объект 124"/>
                <p:cNvSpPr txBox="1"/>
                <p:nvPr/>
              </p:nvSpPr>
              <p:spPr bwMode="auto">
                <a:xfrm>
                  <a:off x="5483867" y="2330634"/>
                  <a:ext cx="2696168" cy="42957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,∀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25" name="Объект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83867" y="2330634"/>
                  <a:ext cx="2696168" cy="4295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Объект 126"/>
              <p:cNvSpPr txBox="1"/>
              <p:nvPr/>
            </p:nvSpPr>
            <p:spPr bwMode="auto">
              <a:xfrm>
                <a:off x="8166052" y="4638694"/>
                <a:ext cx="1146175" cy="403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BY"/>
              </a:p>
            </p:txBody>
          </p:sp>
        </mc:Choice>
        <mc:Fallback xmlns="">
          <p:sp>
            <p:nvSpPr>
              <p:cNvPr id="127" name="Объект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66052" y="4638694"/>
                <a:ext cx="1146175" cy="403225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Группа 25"/>
          <p:cNvGrpSpPr/>
          <p:nvPr/>
        </p:nvGrpSpPr>
        <p:grpSpPr>
          <a:xfrm>
            <a:off x="1995454" y="3911662"/>
            <a:ext cx="5046006" cy="1849884"/>
            <a:chOff x="2756867" y="3564579"/>
            <a:chExt cx="5046006" cy="1849884"/>
          </a:xfrm>
        </p:grpSpPr>
        <p:cxnSp>
          <p:nvCxnSpPr>
            <p:cNvPr id="20" name="Прямая со стрелкой 19"/>
            <p:cNvCxnSpPr/>
            <p:nvPr/>
          </p:nvCxnSpPr>
          <p:spPr>
            <a:xfrm>
              <a:off x="3346035" y="4184632"/>
              <a:ext cx="191865" cy="65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2756867" y="3564579"/>
              <a:ext cx="5046006" cy="1849884"/>
              <a:chOff x="2756867" y="3564579"/>
              <a:chExt cx="5046006" cy="1849884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2756867" y="3986838"/>
                <a:ext cx="5046006" cy="1427625"/>
                <a:chOff x="1506801" y="746607"/>
                <a:chExt cx="5046006" cy="1427625"/>
              </a:xfrm>
            </p:grpSpPr>
            <p:grpSp>
              <p:nvGrpSpPr>
                <p:cNvPr id="93" name="Группа 92"/>
                <p:cNvGrpSpPr/>
                <p:nvPr/>
              </p:nvGrpSpPr>
              <p:grpSpPr>
                <a:xfrm>
                  <a:off x="1506801" y="746607"/>
                  <a:ext cx="5046006" cy="1427625"/>
                  <a:chOff x="1262808" y="506912"/>
                  <a:chExt cx="5046006" cy="1427625"/>
                </a:xfrm>
              </p:grpSpPr>
              <p:sp>
                <p:nvSpPr>
                  <p:cNvPr id="103" name="Овал 102"/>
                  <p:cNvSpPr/>
                  <p:nvPr/>
                </p:nvSpPr>
                <p:spPr>
                  <a:xfrm>
                    <a:off x="1262808" y="1010649"/>
                    <a:ext cx="861827" cy="34302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s=1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4" name="Прямая со стрелкой 103"/>
                  <p:cNvCxnSpPr>
                    <a:stCxn id="103" idx="7"/>
                  </p:cNvCxnSpPr>
                  <p:nvPr/>
                </p:nvCxnSpPr>
                <p:spPr>
                  <a:xfrm flipV="1">
                    <a:off x="1998423" y="739061"/>
                    <a:ext cx="583413" cy="3218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Прямая со стрелкой 104"/>
                  <p:cNvCxnSpPr>
                    <a:stCxn id="103" idx="6"/>
                  </p:cNvCxnSpPr>
                  <p:nvPr/>
                </p:nvCxnSpPr>
                <p:spPr>
                  <a:xfrm>
                    <a:off x="2124635" y="1182160"/>
                    <a:ext cx="1468040" cy="221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Прямая со стрелкой 105"/>
                  <p:cNvCxnSpPr>
                    <a:stCxn id="103" idx="5"/>
                  </p:cNvCxnSpPr>
                  <p:nvPr/>
                </p:nvCxnSpPr>
                <p:spPr>
                  <a:xfrm>
                    <a:off x="1998423" y="1303437"/>
                    <a:ext cx="638553" cy="32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Овал 106"/>
                  <p:cNvSpPr/>
                  <p:nvPr/>
                </p:nvSpPr>
                <p:spPr>
                  <a:xfrm>
                    <a:off x="3592675" y="1032808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2581836" y="506912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2581836" y="159151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10" name="Прямая со стрелкой 109"/>
                  <p:cNvCxnSpPr>
                    <a:stCxn id="108" idx="6"/>
                    <a:endCxn id="107" idx="0"/>
                  </p:cNvCxnSpPr>
                  <p:nvPr/>
                </p:nvCxnSpPr>
                <p:spPr>
                  <a:xfrm>
                    <a:off x="2958353" y="678423"/>
                    <a:ext cx="822581" cy="3543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Прямая со стрелкой 110"/>
                  <p:cNvCxnSpPr>
                    <a:stCxn id="109" idx="7"/>
                    <a:endCxn id="107" idx="3"/>
                  </p:cNvCxnSpPr>
                  <p:nvPr/>
                </p:nvCxnSpPr>
                <p:spPr>
                  <a:xfrm flipV="1">
                    <a:off x="2903213" y="1325596"/>
                    <a:ext cx="744602" cy="3161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740158" y="596934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4652439" y="156528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5537848" y="1045327"/>
                    <a:ext cx="770966" cy="34302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t=7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Прямая со стрелкой 114"/>
                  <p:cNvCxnSpPr>
                    <a:stCxn id="107" idx="5"/>
                    <a:endCxn id="113" idx="1"/>
                  </p:cNvCxnSpPr>
                  <p:nvPr/>
                </p:nvCxnSpPr>
                <p:spPr>
                  <a:xfrm>
                    <a:off x="3914052" y="1325596"/>
                    <a:ext cx="793527" cy="2899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Прямая со стрелкой 115"/>
                  <p:cNvCxnSpPr>
                    <a:stCxn id="113" idx="6"/>
                    <a:endCxn id="114" idx="3"/>
                  </p:cNvCxnSpPr>
                  <p:nvPr/>
                </p:nvCxnSpPr>
                <p:spPr>
                  <a:xfrm flipV="1">
                    <a:off x="5028956" y="1338115"/>
                    <a:ext cx="621797" cy="3986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Прямая со стрелкой 116"/>
                  <p:cNvCxnSpPr>
                    <a:stCxn id="112" idx="6"/>
                    <a:endCxn id="114" idx="1"/>
                  </p:cNvCxnSpPr>
                  <p:nvPr/>
                </p:nvCxnSpPr>
                <p:spPr>
                  <a:xfrm>
                    <a:off x="5116675" y="768445"/>
                    <a:ext cx="534078" cy="327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Прямая со стрелкой 117"/>
                  <p:cNvCxnSpPr>
                    <a:stCxn id="107" idx="7"/>
                    <a:endCxn id="112" idx="2"/>
                  </p:cNvCxnSpPr>
                  <p:nvPr/>
                </p:nvCxnSpPr>
                <p:spPr>
                  <a:xfrm flipV="1">
                    <a:off x="3914052" y="768445"/>
                    <a:ext cx="826106" cy="3145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2222693" y="85747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410342" y="165688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260924" y="1592484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350267" y="80688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5521028" y="867967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5485258" y="1649851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914539" y="1162513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222693" y="1615525"/>
                  <a:ext cx="516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371588" y="759735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963774" y="3810529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c</a:t>
                </a:r>
                <a:r>
                  <a:rPr lang="en-US" dirty="0"/>
                  <a:t>(</a:t>
                </a:r>
                <a:r>
                  <a:rPr lang="en-US" i="1" dirty="0"/>
                  <a:t>e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492482" y="3564579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</a:rPr>
                  <a:t>e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3" name="Прямая со стрелкой 22"/>
            <p:cNvCxnSpPr/>
            <p:nvPr/>
          </p:nvCxnSpPr>
          <p:spPr>
            <a:xfrm flipH="1">
              <a:off x="3773275" y="3875799"/>
              <a:ext cx="17236" cy="31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832736" cy="123262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 </a:t>
            </a:r>
            <a:br>
              <a:rPr lang="ru-RU" sz="3200" b="1" dirty="0"/>
            </a:br>
            <a:r>
              <a:rPr lang="ru-RU" sz="3200" dirty="0"/>
              <a:t>Метод минимальных путей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02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Группа 137"/>
          <p:cNvGrpSpPr/>
          <p:nvPr/>
        </p:nvGrpSpPr>
        <p:grpSpPr>
          <a:xfrm>
            <a:off x="3808532" y="1502947"/>
            <a:ext cx="3162116" cy="2064316"/>
            <a:chOff x="830531" y="1452347"/>
            <a:chExt cx="3806797" cy="2654264"/>
          </a:xfrm>
        </p:grpSpPr>
        <p:sp>
          <p:nvSpPr>
            <p:cNvPr id="147" name="Овал 14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75" name="Прямая со стрелкой 174"/>
            <p:cNvCxnSpPr>
              <a:stCxn id="147" idx="7"/>
              <a:endCxn id="15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47" idx="5"/>
              <a:endCxn id="15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/>
            <p:cNvCxnSpPr>
              <a:stCxn id="154" idx="6"/>
              <a:endCxn id="167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156" idx="6"/>
              <a:endCxn id="165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/>
            <p:cNvCxnSpPr>
              <a:stCxn id="165" idx="6"/>
              <a:endCxn id="17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67" idx="6"/>
              <a:endCxn id="17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14" name="Скругленная соединительная линия 213"/>
            <p:cNvCxnSpPr>
              <a:stCxn id="167" idx="0"/>
              <a:endCxn id="15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кругленная соединительная линия 21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Скругленная соединительная линия 215"/>
            <p:cNvCxnSpPr>
              <a:stCxn id="173" idx="4"/>
              <a:endCxn id="165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кругленная соединительная линия 216"/>
            <p:cNvCxnSpPr>
              <a:stCxn id="165" idx="4"/>
              <a:endCxn id="156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Скругленная соединительная линия 217"/>
            <p:cNvCxnSpPr>
              <a:stCxn id="156" idx="3"/>
              <a:endCxn id="14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кругленная соединительная линия 218"/>
            <p:cNvCxnSpPr>
              <a:stCxn id="154" idx="1"/>
              <a:endCxn id="14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219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220"/>
            <p:cNvCxnSpPr>
              <a:stCxn id="167" idx="3"/>
              <a:endCxn id="165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69923" y="44613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Исходная сеть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49467" y="2095152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Объект 256"/>
              <p:cNvSpPr txBox="1"/>
              <p:nvPr/>
            </p:nvSpPr>
            <p:spPr bwMode="auto">
              <a:xfrm>
                <a:off x="3777424" y="566630"/>
                <a:ext cx="939800" cy="6223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7" name="Объект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424" y="566630"/>
                <a:ext cx="939800" cy="622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661749" y="118797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1-я итерация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-89085" y="-78423"/>
            <a:ext cx="3066260" cy="1503917"/>
            <a:chOff x="-89085" y="-78423"/>
            <a:chExt cx="3066260" cy="1503917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25" name="Овал 124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27" name="Овал 126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28" name="Овал 127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36" name="Овал 135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7" name="Прямая со стрелкой 6"/>
              <p:cNvCxnSpPr>
                <a:stCxn id="3" idx="7"/>
                <a:endCxn id="125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>
                <a:stCxn id="3" idx="5"/>
                <a:endCxn id="127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125" idx="4"/>
                <a:endCxn id="127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>
                <a:stCxn id="125" idx="6"/>
                <a:endCxn id="134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>
                <a:stCxn id="127" idx="6"/>
                <a:endCxn id="128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134" idx="4"/>
                <a:endCxn id="128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>
                <a:stCxn id="128" idx="6"/>
                <a:endCxn id="136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 стрелкой 30"/>
              <p:cNvCxnSpPr>
                <a:stCxn id="134" idx="6"/>
                <a:endCxn id="136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Прямая со стрелкой 28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Группа 270"/>
          <p:cNvGrpSpPr/>
          <p:nvPr/>
        </p:nvGrpSpPr>
        <p:grpSpPr>
          <a:xfrm>
            <a:off x="7945843" y="265451"/>
            <a:ext cx="3162116" cy="1509286"/>
            <a:chOff x="830531" y="1797264"/>
            <a:chExt cx="3806797" cy="1940616"/>
          </a:xfrm>
        </p:grpSpPr>
        <p:sp>
          <p:nvSpPr>
            <p:cNvPr id="296" name="Овал 295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Прямая со стрелкой 303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/>
            <p:cNvCxnSpPr>
              <a:stCxn id="298" idx="6"/>
              <a:endCxn id="299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1689468" y="261972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294542" y="21536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505223" y="1797264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556936" y="33025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782671" y="2014918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905088" y="297729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3021075" y="2600394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7881318" y="1794442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b="1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</a:t>
            </a:r>
            <a:r>
              <a:rPr lang="ru-RU" sz="1600" b="1" dirty="0"/>
              <a:t>–</a:t>
            </a:r>
            <a:r>
              <a:rPr lang="en-US" sz="1600" b="1" dirty="0"/>
              <a:t>p(e)</a:t>
            </a:r>
            <a:endParaRPr lang="ru-RU" sz="1600" b="1" dirty="0"/>
          </a:p>
        </p:txBody>
      </p:sp>
      <p:grpSp>
        <p:nvGrpSpPr>
          <p:cNvPr id="335" name="Группа 334"/>
          <p:cNvGrpSpPr/>
          <p:nvPr/>
        </p:nvGrpSpPr>
        <p:grpSpPr>
          <a:xfrm>
            <a:off x="8148924" y="3006009"/>
            <a:ext cx="3162116" cy="1509286"/>
            <a:chOff x="830531" y="1797264"/>
            <a:chExt cx="3806797" cy="1940616"/>
          </a:xfrm>
        </p:grpSpPr>
        <p:sp>
          <p:nvSpPr>
            <p:cNvPr id="336" name="Овал 335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37" name="Овал 336"/>
            <p:cNvSpPr/>
            <p:nvPr/>
          </p:nvSpPr>
          <p:spPr>
            <a:xfrm>
              <a:off x="1729592" y="1988100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38" name="Овал 337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39" name="Овал 338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40" name="Овал 33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41" name="Овал 340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42" name="Прямая со стрелкой 341"/>
            <p:cNvCxnSpPr>
              <a:stCxn id="336" idx="7"/>
              <a:endCxn id="337" idx="3"/>
            </p:cNvCxnSpPr>
            <p:nvPr/>
          </p:nvCxnSpPr>
          <p:spPr>
            <a:xfrm flipV="1">
              <a:off x="1209617" y="2396655"/>
              <a:ext cx="585015" cy="2421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/>
            <p:cNvCxnSpPr>
              <a:stCxn id="336" idx="5"/>
              <a:endCxn id="338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Прямая со стрелкой 344"/>
            <p:cNvCxnSpPr>
              <a:stCxn id="337" idx="6"/>
              <a:endCxn id="340" idx="2"/>
            </p:cNvCxnSpPr>
            <p:nvPr/>
          </p:nvCxnSpPr>
          <p:spPr>
            <a:xfrm flipV="1">
              <a:off x="2173719" y="2214285"/>
              <a:ext cx="1040589" cy="131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Прямая со стрелкой 345"/>
            <p:cNvCxnSpPr>
              <a:stCxn id="338" idx="6"/>
              <a:endCxn id="339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Прямая со стрелкой 346"/>
            <p:cNvCxnSpPr>
              <a:stCxn id="339" idx="6"/>
              <a:endCxn id="341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Прямая со стрелкой 347"/>
            <p:cNvCxnSpPr>
              <a:stCxn id="340" idx="6"/>
              <a:endCxn id="341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/>
            <p:cNvSpPr txBox="1"/>
            <p:nvPr/>
          </p:nvSpPr>
          <p:spPr>
            <a:xfrm>
              <a:off x="1689468" y="261972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294542" y="21536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505223" y="1797264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2556936" y="33025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782671" y="2014918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3905088" y="297729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56" name="Прямая со стрелкой 355"/>
            <p:cNvCxnSpPr>
              <a:stCxn id="340" idx="3"/>
              <a:endCxn id="339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TextBox 356"/>
            <p:cNvSpPr txBox="1"/>
            <p:nvPr/>
          </p:nvSpPr>
          <p:spPr>
            <a:xfrm>
              <a:off x="3021075" y="2600394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8163356" y="4701427"/>
            <a:ext cx="3574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сети могут быть дуги отрицательного веса, но нет отрицательных контуров</a:t>
            </a:r>
            <a:r>
              <a:rPr lang="en-US" sz="1600" dirty="0"/>
              <a:t>;</a:t>
            </a:r>
            <a:r>
              <a:rPr lang="ru-RU" sz="1600" dirty="0"/>
              <a:t> находим кратчайший по удельной стоимости </a:t>
            </a:r>
            <a:r>
              <a:rPr lang="en-US" sz="1600" dirty="0"/>
              <a:t>(1,6)-</a:t>
            </a:r>
            <a:r>
              <a:rPr lang="ru-RU" sz="1600" dirty="0"/>
              <a:t>путь: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8334352" y="6008317"/>
            <a:ext cx="2984415" cy="372267"/>
            <a:chOff x="8316040" y="5071858"/>
            <a:chExt cx="2984415" cy="372267"/>
          </a:xfrm>
        </p:grpSpPr>
        <p:sp>
          <p:nvSpPr>
            <p:cNvPr id="360" name="Овал 359"/>
            <p:cNvSpPr/>
            <p:nvPr/>
          </p:nvSpPr>
          <p:spPr>
            <a:xfrm>
              <a:off x="8316040" y="5071859"/>
              <a:ext cx="368914" cy="37226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002606" y="5071860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62" name="Овал 361"/>
            <p:cNvSpPr/>
            <p:nvPr/>
          </p:nvSpPr>
          <p:spPr>
            <a:xfrm>
              <a:off x="9625960" y="5071859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10264242" y="5071858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0931541" y="5071859"/>
              <a:ext cx="368914" cy="37226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684954" y="5257992"/>
              <a:ext cx="31765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  <a:endCxn id="362" idx="2"/>
            </p:cNvCxnSpPr>
            <p:nvPr/>
          </p:nvCxnSpPr>
          <p:spPr>
            <a:xfrm flipV="1">
              <a:off x="9371520" y="5257992"/>
              <a:ext cx="254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62" idx="6"/>
              <a:endCxn id="363" idx="2"/>
            </p:cNvCxnSpPr>
            <p:nvPr/>
          </p:nvCxnSpPr>
          <p:spPr>
            <a:xfrm flipV="1">
              <a:off x="9994874" y="5257991"/>
              <a:ext cx="26936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3" idx="6"/>
              <a:endCxn id="364" idx="2"/>
            </p:cNvCxnSpPr>
            <p:nvPr/>
          </p:nvCxnSpPr>
          <p:spPr>
            <a:xfrm>
              <a:off x="10633156" y="5257991"/>
              <a:ext cx="2983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233783" y="3653128"/>
            <a:ext cx="3185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</a:t>
            </a:r>
          </a:p>
          <a:p>
            <a:r>
              <a:rPr lang="ru-RU" sz="1600" dirty="0"/>
              <a:t>текущий поток, как и на итерациях </a:t>
            </a:r>
          </a:p>
          <a:p>
            <a:r>
              <a:rPr lang="ru-RU" sz="1600" dirty="0"/>
              <a:t>метода Форда-</a:t>
            </a:r>
            <a:r>
              <a:rPr lang="ru-RU" sz="1600" dirty="0" err="1"/>
              <a:t>Фалкерсон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06182" y="30370"/>
            <a:ext cx="38434" cy="682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/>
          <p:cNvGrpSpPr/>
          <p:nvPr/>
        </p:nvGrpSpPr>
        <p:grpSpPr>
          <a:xfrm>
            <a:off x="3734201" y="3616335"/>
            <a:ext cx="3021596" cy="595278"/>
            <a:chOff x="3916414" y="3787721"/>
            <a:chExt cx="3021596" cy="595278"/>
          </a:xfrm>
        </p:grpSpPr>
        <p:grpSp>
          <p:nvGrpSpPr>
            <p:cNvPr id="365" name="Группа 364"/>
            <p:cNvGrpSpPr/>
            <p:nvPr/>
          </p:nvGrpSpPr>
          <p:grpSpPr>
            <a:xfrm>
              <a:off x="3916414" y="3958838"/>
              <a:ext cx="3021596" cy="424161"/>
              <a:chOff x="8316040" y="5071858"/>
              <a:chExt cx="2984415" cy="372267"/>
            </a:xfrm>
          </p:grpSpPr>
          <p:sp>
            <p:nvSpPr>
              <p:cNvPr id="366" name="Овал 365"/>
              <p:cNvSpPr/>
              <p:nvPr/>
            </p:nvSpPr>
            <p:spPr>
              <a:xfrm>
                <a:off x="8316040" y="5071859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67" name="Овал 366"/>
              <p:cNvSpPr/>
              <p:nvPr/>
            </p:nvSpPr>
            <p:spPr>
              <a:xfrm>
                <a:off x="9002606" y="5071860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68" name="Овал 367"/>
              <p:cNvSpPr/>
              <p:nvPr/>
            </p:nvSpPr>
            <p:spPr>
              <a:xfrm>
                <a:off x="9625960" y="5071859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69" name="Овал 368"/>
              <p:cNvSpPr/>
              <p:nvPr/>
            </p:nvSpPr>
            <p:spPr>
              <a:xfrm>
                <a:off x="10264242" y="5071858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70" name="Овал 369"/>
              <p:cNvSpPr/>
              <p:nvPr/>
            </p:nvSpPr>
            <p:spPr>
              <a:xfrm>
                <a:off x="10931541" y="5071859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71" name="Прямая со стрелкой 370"/>
              <p:cNvCxnSpPr>
                <a:stCxn id="366" idx="6"/>
                <a:endCxn id="367" idx="2"/>
              </p:cNvCxnSpPr>
              <p:nvPr/>
            </p:nvCxnSpPr>
            <p:spPr>
              <a:xfrm>
                <a:off x="8684954" y="5257992"/>
                <a:ext cx="31765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Прямая со стрелкой 371"/>
              <p:cNvCxnSpPr>
                <a:stCxn id="367" idx="6"/>
                <a:endCxn id="368" idx="2"/>
              </p:cNvCxnSpPr>
              <p:nvPr/>
            </p:nvCxnSpPr>
            <p:spPr>
              <a:xfrm flipV="1">
                <a:off x="9371520" y="5257992"/>
                <a:ext cx="2544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Прямая со стрелкой 372"/>
              <p:cNvCxnSpPr>
                <a:stCxn id="368" idx="6"/>
                <a:endCxn id="369" idx="2"/>
              </p:cNvCxnSpPr>
              <p:nvPr/>
            </p:nvCxnSpPr>
            <p:spPr>
              <a:xfrm flipV="1">
                <a:off x="9994874" y="5257991"/>
                <a:ext cx="26936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Прямая со стрелкой 373"/>
              <p:cNvCxnSpPr>
                <a:stCxn id="369" idx="6"/>
                <a:endCxn id="370" idx="2"/>
              </p:cNvCxnSpPr>
              <p:nvPr/>
            </p:nvCxnSpPr>
            <p:spPr>
              <a:xfrm>
                <a:off x="10633156" y="5257991"/>
                <a:ext cx="29838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4259421" y="378772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4899720" y="382896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558999" y="379468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171494" y="379500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5707392" y="4417148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1</a:t>
                </a:r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92" y="4417148"/>
                <a:ext cx="965264" cy="42402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1449" r="-4403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54624" y="5407002"/>
            <a:ext cx="603950" cy="72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Группа 378"/>
          <p:cNvGrpSpPr/>
          <p:nvPr/>
        </p:nvGrpSpPr>
        <p:grpSpPr>
          <a:xfrm>
            <a:off x="523091" y="4514267"/>
            <a:ext cx="3162116" cy="2139563"/>
            <a:chOff x="830531" y="1452347"/>
            <a:chExt cx="3806797" cy="2751016"/>
          </a:xfrm>
        </p:grpSpPr>
        <p:sp>
          <p:nvSpPr>
            <p:cNvPr id="380" name="Овал 37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81" name="Овал 38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82" name="Овал 38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84" name="Овал 383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85" name="Овал 384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86" name="Прямая со стрелкой 385"/>
            <p:cNvCxnSpPr>
              <a:stCxn id="380" idx="7"/>
              <a:endCxn id="381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Прямая со стрелкой 386"/>
            <p:cNvCxnSpPr>
              <a:stCxn id="380" idx="5"/>
              <a:endCxn id="38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 стрелкой 387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Прямая со стрелкой 388"/>
            <p:cNvCxnSpPr>
              <a:stCxn id="381" idx="6"/>
              <a:endCxn id="384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Прямая со стрелкой 389"/>
            <p:cNvCxnSpPr>
              <a:stCxn id="382" idx="6"/>
              <a:endCxn id="383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Прямая со стрелкой 390"/>
            <p:cNvCxnSpPr>
              <a:stCxn id="383" idx="6"/>
              <a:endCxn id="385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Прямая со стрелкой 391"/>
            <p:cNvCxnSpPr>
              <a:stCxn id="384" idx="6"/>
              <a:endCxn id="385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cxnSp>
          <p:nvCxnSpPr>
            <p:cNvPr id="400" name="Скругленная соединительная линия 399"/>
            <p:cNvCxnSpPr>
              <a:stCxn id="384" idx="0"/>
              <a:endCxn id="38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Скругленная соединительная линия 400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Скругленная соединительная линия 401"/>
            <p:cNvCxnSpPr>
              <a:stCxn id="385" idx="4"/>
              <a:endCxn id="38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Скругленная соединительная линия 402"/>
            <p:cNvCxnSpPr>
              <a:stCxn id="383" idx="4"/>
              <a:endCxn id="38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Скругленная соединительная линия 403"/>
            <p:cNvCxnSpPr>
              <a:stCxn id="382" idx="3"/>
              <a:endCxn id="38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Скругленная соединительная линия 404"/>
            <p:cNvCxnSpPr>
              <a:stCxn id="381" idx="1"/>
              <a:endCxn id="38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Прямая со стрелкой 406"/>
            <p:cNvCxnSpPr>
              <a:stCxn id="384" idx="3"/>
              <a:endCxn id="38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Прямая со стрелкой 407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Объект 417"/>
              <p:cNvSpPr txBox="1"/>
              <p:nvPr/>
            </p:nvSpPr>
            <p:spPr bwMode="auto">
              <a:xfrm>
                <a:off x="4372956" y="5176117"/>
                <a:ext cx="914400" cy="6223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18" name="Объект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2956" y="5176117"/>
                <a:ext cx="914400" cy="622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Прямоугольник 202"/>
          <p:cNvSpPr/>
          <p:nvPr/>
        </p:nvSpPr>
        <p:spPr>
          <a:xfrm>
            <a:off x="-901" y="-24358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57" grpId="0"/>
      <p:bldP spid="8" grpId="0"/>
      <p:bldP spid="334" grpId="0"/>
      <p:bldP spid="359" grpId="0"/>
      <p:bldP spid="375" grpId="0"/>
      <p:bldP spid="56" grpId="0" animBg="1"/>
      <p:bldP spid="4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208281" y="2381917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5522" y="225485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97074" y="2457679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411235" y="5088921"/>
            <a:ext cx="378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находим кратчайший по удельной стоимости (1</a:t>
            </a:r>
            <a:r>
              <a:rPr lang="en-US" sz="1600" dirty="0"/>
              <a:t>,6)-</a:t>
            </a:r>
            <a:r>
              <a:rPr lang="ru-RU" sz="1600" dirty="0"/>
              <a:t>путь: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8495442" y="5719385"/>
            <a:ext cx="2427391" cy="378886"/>
            <a:chOff x="8316040" y="5071859"/>
            <a:chExt cx="2427391" cy="378886"/>
          </a:xfrm>
        </p:grpSpPr>
        <p:sp>
          <p:nvSpPr>
            <p:cNvPr id="360" name="Овал 359"/>
            <p:cNvSpPr/>
            <p:nvPr/>
          </p:nvSpPr>
          <p:spPr>
            <a:xfrm>
              <a:off x="8316040" y="5071859"/>
              <a:ext cx="368914" cy="37226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002606" y="5071860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9637953" y="5078480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0374517" y="5071859"/>
              <a:ext cx="368914" cy="37226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684954" y="5257992"/>
              <a:ext cx="31765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9371520" y="5257992"/>
              <a:ext cx="254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3" idx="6"/>
              <a:endCxn id="364" idx="2"/>
            </p:cNvCxnSpPr>
            <p:nvPr/>
          </p:nvCxnSpPr>
          <p:spPr>
            <a:xfrm flipV="1">
              <a:off x="10006867" y="5257992"/>
              <a:ext cx="367650" cy="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260824" y="3304832"/>
            <a:ext cx="361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</a:t>
            </a:r>
          </a:p>
          <a:p>
            <a:r>
              <a:rPr lang="ru-RU" sz="1600" dirty="0"/>
              <a:t>текущий поток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25292" y="0"/>
            <a:ext cx="49326" cy="7134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3211773" y="3958133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4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73" y="3958133"/>
                <a:ext cx="965264" cy="42402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4430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414424" y="5214311"/>
            <a:ext cx="724743" cy="56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Группа 378"/>
          <p:cNvGrpSpPr/>
          <p:nvPr/>
        </p:nvGrpSpPr>
        <p:grpSpPr>
          <a:xfrm>
            <a:off x="3835100" y="4273710"/>
            <a:ext cx="3162116" cy="2139563"/>
            <a:chOff x="830531" y="1452347"/>
            <a:chExt cx="3806797" cy="2751016"/>
          </a:xfrm>
        </p:grpSpPr>
        <p:sp>
          <p:nvSpPr>
            <p:cNvPr id="380" name="Овал 37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81" name="Овал 38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82" name="Овал 38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84" name="Овал 383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85" name="Овал 384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86" name="Прямая со стрелкой 385"/>
            <p:cNvCxnSpPr>
              <a:stCxn id="380" idx="7"/>
              <a:endCxn id="381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Прямая со стрелкой 386"/>
            <p:cNvCxnSpPr>
              <a:stCxn id="380" idx="5"/>
              <a:endCxn id="38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 стрелкой 387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Прямая со стрелкой 388"/>
            <p:cNvCxnSpPr>
              <a:stCxn id="381" idx="6"/>
              <a:endCxn id="384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Прямая со стрелкой 389"/>
            <p:cNvCxnSpPr>
              <a:stCxn id="382" idx="6"/>
              <a:endCxn id="383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Прямая со стрелкой 390"/>
            <p:cNvCxnSpPr>
              <a:stCxn id="383" idx="6"/>
              <a:endCxn id="385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Прямая со стрелкой 391"/>
            <p:cNvCxnSpPr>
              <a:stCxn id="384" idx="6"/>
              <a:endCxn id="385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400" name="Скругленная соединительная линия 399"/>
            <p:cNvCxnSpPr>
              <a:stCxn id="384" idx="0"/>
              <a:endCxn id="38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Скругленная соединительная линия 400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Скругленная соединительная линия 401"/>
            <p:cNvCxnSpPr>
              <a:stCxn id="385" idx="4"/>
              <a:endCxn id="38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Скругленная соединительная линия 402"/>
            <p:cNvCxnSpPr>
              <a:stCxn id="383" idx="4"/>
              <a:endCxn id="38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Скругленная соединительная линия 403"/>
            <p:cNvCxnSpPr>
              <a:stCxn id="382" idx="3"/>
              <a:endCxn id="38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Скругленная соединительная линия 404"/>
            <p:cNvCxnSpPr>
              <a:stCxn id="381" idx="1"/>
              <a:endCxn id="38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Прямая со стрелкой 406"/>
            <p:cNvCxnSpPr>
              <a:stCxn id="384" idx="3"/>
              <a:endCxn id="38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Прямая со стрелкой 407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973542" y="34423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</p:grpSp>
      <p:grpSp>
        <p:nvGrpSpPr>
          <p:cNvPr id="190" name="Группа 189"/>
          <p:cNvGrpSpPr/>
          <p:nvPr/>
        </p:nvGrpSpPr>
        <p:grpSpPr>
          <a:xfrm>
            <a:off x="3734710" y="1004921"/>
            <a:ext cx="3162116" cy="2139563"/>
            <a:chOff x="830531" y="1452347"/>
            <a:chExt cx="3806797" cy="2751016"/>
          </a:xfrm>
        </p:grpSpPr>
        <p:sp>
          <p:nvSpPr>
            <p:cNvPr id="191" name="Овал 19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2" name="Овал 19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93" name="Овал 19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94" name="Овал 19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95" name="Овал 19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98" name="Прямая со стрелкой 197"/>
            <p:cNvCxnSpPr>
              <a:stCxn id="191" idx="7"/>
              <a:endCxn id="19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>
              <a:stCxn id="191" idx="5"/>
              <a:endCxn id="19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2" idx="6"/>
              <a:endCxn id="19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stCxn id="193" idx="6"/>
              <a:endCxn id="19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Прямая со стрелкой 231"/>
            <p:cNvCxnSpPr>
              <a:stCxn id="194" idx="6"/>
              <a:endCxn id="19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Прямая со стрелкой 233"/>
            <p:cNvCxnSpPr>
              <a:stCxn id="195" idx="6"/>
              <a:endCxn id="19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cxnSp>
          <p:nvCxnSpPr>
            <p:cNvPr id="242" name="Скругленная соединительная линия 241"/>
            <p:cNvCxnSpPr>
              <a:stCxn id="195" idx="0"/>
              <a:endCxn id="19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Скругленная соединительная линия 242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Скругленная соединительная линия 243"/>
            <p:cNvCxnSpPr>
              <a:stCxn id="196" idx="4"/>
              <a:endCxn id="19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Скругленная соединительная линия 244"/>
            <p:cNvCxnSpPr>
              <a:stCxn id="194" idx="4"/>
              <a:endCxn id="19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Скругленная соединительная линия 245"/>
            <p:cNvCxnSpPr>
              <a:stCxn id="193" idx="3"/>
              <a:endCxn id="19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Скругленная соединительная линия 246"/>
            <p:cNvCxnSpPr>
              <a:stCxn id="192" idx="1"/>
              <a:endCxn id="19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Прямая со стрелкой 248"/>
            <p:cNvCxnSpPr>
              <a:stCxn id="195" idx="3"/>
              <a:endCxn id="19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Прямая со стрелкой 249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133841" y="893240"/>
            <a:ext cx="3174169" cy="1526821"/>
            <a:chOff x="7952047" y="878324"/>
            <a:chExt cx="3174169" cy="1526821"/>
          </a:xfrm>
        </p:grpSpPr>
        <p:sp>
          <p:nvSpPr>
            <p:cNvPr id="296" name="Овал 295"/>
            <p:cNvSpPr/>
            <p:nvPr/>
          </p:nvSpPr>
          <p:spPr>
            <a:xfrm>
              <a:off x="7952047" y="1468550"/>
              <a:ext cx="358671" cy="3662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8713306" y="1014272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8713306" y="1868381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9891788" y="1868381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9877151" y="1014272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10667691" y="1446131"/>
              <a:ext cx="358671" cy="3662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8258192" y="1326842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8258192" y="1781121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9071976" y="1197371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/>
            <p:cNvCxnSpPr>
              <a:stCxn id="298" idx="6"/>
              <a:endCxn id="299" idx="2"/>
            </p:cNvCxnSpPr>
            <p:nvPr/>
          </p:nvCxnSpPr>
          <p:spPr>
            <a:xfrm>
              <a:off x="9071976" y="2051481"/>
              <a:ext cx="81981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10250458" y="1758700"/>
              <a:ext cx="469760" cy="29277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10235820" y="1197371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8403272" y="1697309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326776" y="1150975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304504" y="878324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310902" y="1800983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0336153" y="1044843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0435016" y="1781121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9929677" y="1326842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9721099" y="14927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Скругленная соединительная линия 260"/>
            <p:cNvCxnSpPr/>
            <p:nvPr/>
          </p:nvCxnSpPr>
          <p:spPr>
            <a:xfrm rot="16200000" flipH="1" flipV="1">
              <a:off x="8175002" y="900170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>
              <a:stCxn id="298" idx="7"/>
              <a:endCxn id="297" idx="5"/>
            </p:cNvCxnSpPr>
            <p:nvPr/>
          </p:nvCxnSpPr>
          <p:spPr>
            <a:xfrm flipV="1">
              <a:off x="9019451" y="1326843"/>
              <a:ext cx="0" cy="5951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9021404" y="136282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Скругленная соединительная линия 263"/>
            <p:cNvCxnSpPr/>
            <p:nvPr/>
          </p:nvCxnSpPr>
          <p:spPr>
            <a:xfrm rot="5400000">
              <a:off x="9420087" y="1623191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9384900" y="206659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10320888" y="1662089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0774838" y="199483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1" name="Группа 290"/>
          <p:cNvGrpSpPr/>
          <p:nvPr/>
        </p:nvGrpSpPr>
        <p:grpSpPr>
          <a:xfrm>
            <a:off x="8129683" y="3554902"/>
            <a:ext cx="3174169" cy="1526821"/>
            <a:chOff x="7952047" y="878324"/>
            <a:chExt cx="3174169" cy="1526821"/>
          </a:xfrm>
        </p:grpSpPr>
        <p:sp>
          <p:nvSpPr>
            <p:cNvPr id="292" name="Овал 291"/>
            <p:cNvSpPr/>
            <p:nvPr/>
          </p:nvSpPr>
          <p:spPr>
            <a:xfrm>
              <a:off x="7952047" y="1468550"/>
              <a:ext cx="358671" cy="366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3" name="Овал 292"/>
            <p:cNvSpPr/>
            <p:nvPr/>
          </p:nvSpPr>
          <p:spPr>
            <a:xfrm>
              <a:off x="8713306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4" name="Овал 293"/>
            <p:cNvSpPr/>
            <p:nvPr/>
          </p:nvSpPr>
          <p:spPr>
            <a:xfrm>
              <a:off x="8713306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5" name="Овал 294"/>
            <p:cNvSpPr/>
            <p:nvPr/>
          </p:nvSpPr>
          <p:spPr>
            <a:xfrm>
              <a:off x="9891788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16" name="Овал 315"/>
            <p:cNvSpPr/>
            <p:nvPr/>
          </p:nvSpPr>
          <p:spPr>
            <a:xfrm>
              <a:off x="9877151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17" name="Овал 316"/>
            <p:cNvSpPr/>
            <p:nvPr/>
          </p:nvSpPr>
          <p:spPr>
            <a:xfrm>
              <a:off x="10667691" y="1446131"/>
              <a:ext cx="358671" cy="366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18" name="Прямая со стрелкой 317"/>
            <p:cNvCxnSpPr>
              <a:stCxn id="292" idx="7"/>
              <a:endCxn id="293" idx="3"/>
            </p:cNvCxnSpPr>
            <p:nvPr/>
          </p:nvCxnSpPr>
          <p:spPr>
            <a:xfrm flipV="1">
              <a:off x="8258192" y="1326842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 стрелкой 318"/>
            <p:cNvCxnSpPr>
              <a:stCxn id="292" idx="5"/>
              <a:endCxn id="294" idx="2"/>
            </p:cNvCxnSpPr>
            <p:nvPr/>
          </p:nvCxnSpPr>
          <p:spPr>
            <a:xfrm>
              <a:off x="8258192" y="1781121"/>
              <a:ext cx="455114" cy="2703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Прямая со стрелкой 319"/>
            <p:cNvCxnSpPr>
              <a:stCxn id="293" idx="6"/>
              <a:endCxn id="316" idx="2"/>
            </p:cNvCxnSpPr>
            <p:nvPr/>
          </p:nvCxnSpPr>
          <p:spPr>
            <a:xfrm>
              <a:off x="9071976" y="1197371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 стрелкой 320"/>
            <p:cNvCxnSpPr>
              <a:stCxn id="294" idx="6"/>
              <a:endCxn id="295" idx="2"/>
            </p:cNvCxnSpPr>
            <p:nvPr/>
          </p:nvCxnSpPr>
          <p:spPr>
            <a:xfrm>
              <a:off x="9071976" y="2051481"/>
              <a:ext cx="81981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Прямая со стрелкой 321"/>
            <p:cNvCxnSpPr>
              <a:stCxn id="295" idx="6"/>
              <a:endCxn id="317" idx="3"/>
            </p:cNvCxnSpPr>
            <p:nvPr/>
          </p:nvCxnSpPr>
          <p:spPr>
            <a:xfrm flipV="1">
              <a:off x="10250458" y="1758700"/>
              <a:ext cx="469760" cy="292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Прямая со стрелкой 323"/>
            <p:cNvCxnSpPr>
              <a:stCxn id="316" idx="6"/>
              <a:endCxn id="317" idx="1"/>
            </p:cNvCxnSpPr>
            <p:nvPr/>
          </p:nvCxnSpPr>
          <p:spPr>
            <a:xfrm>
              <a:off x="10235820" y="1197371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8403272" y="1697309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8326776" y="1150975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304504" y="878324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9310902" y="1800983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0336153" y="1044843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0435016" y="1781121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32" name="Прямая со стрелкой 331"/>
            <p:cNvCxnSpPr>
              <a:stCxn id="316" idx="3"/>
              <a:endCxn id="295" idx="1"/>
            </p:cNvCxnSpPr>
            <p:nvPr/>
          </p:nvCxnSpPr>
          <p:spPr>
            <a:xfrm>
              <a:off x="9929677" y="1326842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721099" y="14927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58" name="Скругленная соединительная линия 357"/>
            <p:cNvCxnSpPr/>
            <p:nvPr/>
          </p:nvCxnSpPr>
          <p:spPr>
            <a:xfrm rot="16200000" flipH="1" flipV="1">
              <a:off x="8175002" y="900170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Прямая со стрелкой 417"/>
            <p:cNvCxnSpPr>
              <a:stCxn id="294" idx="7"/>
              <a:endCxn id="293" idx="5"/>
            </p:cNvCxnSpPr>
            <p:nvPr/>
          </p:nvCxnSpPr>
          <p:spPr>
            <a:xfrm flipV="1">
              <a:off x="9019451" y="1326843"/>
              <a:ext cx="0" cy="59516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TextBox 418"/>
            <p:cNvSpPr txBox="1"/>
            <p:nvPr/>
          </p:nvSpPr>
          <p:spPr>
            <a:xfrm>
              <a:off x="9021404" y="136282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20" name="Скругленная соединительная линия 419"/>
            <p:cNvCxnSpPr/>
            <p:nvPr/>
          </p:nvCxnSpPr>
          <p:spPr>
            <a:xfrm rot="5400000">
              <a:off x="9420087" y="1623191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TextBox 420"/>
            <p:cNvSpPr txBox="1"/>
            <p:nvPr/>
          </p:nvSpPr>
          <p:spPr>
            <a:xfrm>
              <a:off x="9384900" y="206659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22" name="Скругленная соединительная линия 421"/>
            <p:cNvCxnSpPr/>
            <p:nvPr/>
          </p:nvCxnSpPr>
          <p:spPr>
            <a:xfrm rot="5400000">
              <a:off x="10320888" y="1662089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>
              <a:off x="10774838" y="199483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417560" y="3348551"/>
            <a:ext cx="2427391" cy="564861"/>
            <a:chOff x="4330644" y="3385534"/>
            <a:chExt cx="2427391" cy="564861"/>
          </a:xfrm>
        </p:grpSpPr>
        <p:grpSp>
          <p:nvGrpSpPr>
            <p:cNvPr id="424" name="Группа 423"/>
            <p:cNvGrpSpPr/>
            <p:nvPr/>
          </p:nvGrpSpPr>
          <p:grpSpPr>
            <a:xfrm>
              <a:off x="4330644" y="3571509"/>
              <a:ext cx="2427391" cy="378886"/>
              <a:chOff x="8316040" y="5071859"/>
              <a:chExt cx="2427391" cy="378886"/>
            </a:xfrm>
          </p:grpSpPr>
          <p:sp>
            <p:nvSpPr>
              <p:cNvPr id="425" name="Овал 424"/>
              <p:cNvSpPr/>
              <p:nvPr/>
            </p:nvSpPr>
            <p:spPr>
              <a:xfrm>
                <a:off x="8316040" y="5071859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426" name="Овал 425"/>
              <p:cNvSpPr/>
              <p:nvPr/>
            </p:nvSpPr>
            <p:spPr>
              <a:xfrm>
                <a:off x="9002606" y="5071860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427" name="Овал 426"/>
              <p:cNvSpPr/>
              <p:nvPr/>
            </p:nvSpPr>
            <p:spPr>
              <a:xfrm>
                <a:off x="9637953" y="5078480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428" name="Овал 427"/>
              <p:cNvSpPr/>
              <p:nvPr/>
            </p:nvSpPr>
            <p:spPr>
              <a:xfrm>
                <a:off x="10374517" y="5071859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429" name="Прямая со стрелкой 428"/>
              <p:cNvCxnSpPr>
                <a:stCxn id="425" idx="6"/>
                <a:endCxn id="426" idx="2"/>
              </p:cNvCxnSpPr>
              <p:nvPr/>
            </p:nvCxnSpPr>
            <p:spPr>
              <a:xfrm>
                <a:off x="8684954" y="5257992"/>
                <a:ext cx="31765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Прямая со стрелкой 429"/>
              <p:cNvCxnSpPr>
                <a:stCxn id="426" idx="6"/>
              </p:cNvCxnSpPr>
              <p:nvPr/>
            </p:nvCxnSpPr>
            <p:spPr>
              <a:xfrm flipV="1">
                <a:off x="9371520" y="5257992"/>
                <a:ext cx="2544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Прямая со стрелкой 430"/>
              <p:cNvCxnSpPr>
                <a:stCxn id="427" idx="6"/>
                <a:endCxn id="428" idx="2"/>
              </p:cNvCxnSpPr>
              <p:nvPr/>
            </p:nvCxnSpPr>
            <p:spPr>
              <a:xfrm flipV="1">
                <a:off x="10006867" y="5257992"/>
                <a:ext cx="367650" cy="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2" name="TextBox 431"/>
            <p:cNvSpPr txBox="1"/>
            <p:nvPr/>
          </p:nvSpPr>
          <p:spPr>
            <a:xfrm>
              <a:off x="4658735" y="3402849"/>
              <a:ext cx="239943" cy="2633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6024167" y="3411910"/>
              <a:ext cx="239943" cy="2633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5339922" y="338553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1740161" y="5056501"/>
                <a:ext cx="977900" cy="6223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0161" y="5056501"/>
                <a:ext cx="977900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9" name="Рисунок 19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01" name="Группа 200"/>
          <p:cNvGrpSpPr/>
          <p:nvPr/>
        </p:nvGrpSpPr>
        <p:grpSpPr>
          <a:xfrm>
            <a:off x="218706" y="-64491"/>
            <a:ext cx="3066260" cy="1503917"/>
            <a:chOff x="-89085" y="-78423"/>
            <a:chExt cx="3066260" cy="1503917"/>
          </a:xfrm>
        </p:grpSpPr>
        <p:grpSp>
          <p:nvGrpSpPr>
            <p:cNvPr id="202" name="Группа 201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210" name="Овал 209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3" name="Овал 212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6" name="Прямая со стрелкой 215"/>
              <p:cNvCxnSpPr>
                <a:stCxn id="210" idx="7"/>
                <a:endCxn id="211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stCxn id="210" idx="5"/>
                <a:endCxn id="212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1" idx="4"/>
                <a:endCxn id="212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6"/>
                <a:endCxn id="214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12" idx="6"/>
                <a:endCxn id="213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14" idx="4"/>
                <a:endCxn id="213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>
                <a:stCxn id="213" idx="6"/>
                <a:endCxn id="215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4" idx="6"/>
                <a:endCxn id="215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207" name="Прямая со стрелкой 206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09" name="Прямая со стрелкой 208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84604" y="-378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8" grpId="0"/>
      <p:bldP spid="334" grpId="0"/>
      <p:bldP spid="359" grpId="0"/>
      <p:bldP spid="375" grpId="0"/>
      <p:bldP spid="56" grpId="0" animBg="1"/>
      <p:bldP spid="4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97657" y="2056116"/>
            <a:ext cx="355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 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6128" y="31397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ru-RU" b="1" dirty="0"/>
              <a:t>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47834" y="2405064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066055" y="5008770"/>
            <a:ext cx="35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находим кратчайший по удельной стоимости (1</a:t>
            </a:r>
            <a:r>
              <a:rPr lang="en-US" sz="1600" dirty="0"/>
              <a:t>,6)-</a:t>
            </a:r>
            <a:r>
              <a:rPr lang="ru-RU" sz="1600" dirty="0"/>
              <a:t>путь: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156808" y="3064165"/>
            <a:ext cx="538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 текущий поток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496355" y="30370"/>
            <a:ext cx="51758" cy="6905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4266076" y="3514321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76" y="3514321"/>
                <a:ext cx="965264" cy="42402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4430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168081" y="5243397"/>
            <a:ext cx="724743" cy="56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268609" y="4149542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20669" y="5172212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  <a:endParaRPr lang="ru-RU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4342502" y="4992911"/>
                <a:ext cx="965200" cy="6223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2502" y="4992911"/>
                <a:ext cx="965200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6" name="Группа 435"/>
          <p:cNvGrpSpPr/>
          <p:nvPr/>
        </p:nvGrpSpPr>
        <p:grpSpPr>
          <a:xfrm>
            <a:off x="3798993" y="1007875"/>
            <a:ext cx="3162116" cy="2139563"/>
            <a:chOff x="830531" y="1452347"/>
            <a:chExt cx="3806797" cy="2751016"/>
          </a:xfrm>
        </p:grpSpPr>
        <p:sp>
          <p:nvSpPr>
            <p:cNvPr id="437" name="Овал 43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438" name="Овал 437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439" name="Овал 438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440" name="Овал 439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441" name="Овал 440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442" name="Овал 441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43" name="Прямая со стрелкой 442"/>
            <p:cNvCxnSpPr>
              <a:stCxn id="437" idx="7"/>
              <a:endCxn id="438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Прямая со стрелкой 443"/>
            <p:cNvCxnSpPr>
              <a:stCxn id="437" idx="5"/>
              <a:endCxn id="439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Прямая со стрелкой 444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Прямая со стрелкой 445"/>
            <p:cNvCxnSpPr/>
            <p:nvPr/>
          </p:nvCxnSpPr>
          <p:spPr>
            <a:xfrm>
              <a:off x="2183622" y="2214283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Прямая со стрелкой 446"/>
            <p:cNvCxnSpPr>
              <a:stCxn id="439" idx="6"/>
              <a:endCxn id="440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Прямая со стрелкой 447"/>
            <p:cNvCxnSpPr>
              <a:stCxn id="440" idx="6"/>
              <a:endCxn id="442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Прямая со стрелкой 448"/>
            <p:cNvCxnSpPr>
              <a:stCxn id="441" idx="6"/>
              <a:endCxn id="442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TextBox 449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457" name="Скругленная соединительная линия 456"/>
            <p:cNvCxnSpPr>
              <a:stCxn id="441" idx="0"/>
              <a:endCxn id="438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Скругленная соединительная линия 457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Скругленная соединительная линия 458"/>
            <p:cNvCxnSpPr>
              <a:stCxn id="442" idx="4"/>
              <a:endCxn id="440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Скругленная соединительная линия 459"/>
            <p:cNvCxnSpPr>
              <a:stCxn id="440" idx="4"/>
              <a:endCxn id="439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Скругленная соединительная линия 460"/>
            <p:cNvCxnSpPr>
              <a:stCxn id="439" idx="3"/>
              <a:endCxn id="43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Скругленная соединительная линия 461"/>
            <p:cNvCxnSpPr>
              <a:stCxn id="438" idx="1"/>
              <a:endCxn id="43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Прямая со стрелкой 462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Прямая со стрелкой 463"/>
            <p:cNvCxnSpPr>
              <a:stCxn id="441" idx="3"/>
              <a:endCxn id="440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Прямая со стрелкой 464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465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973542" y="34423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027205" y="861659"/>
            <a:ext cx="3200983" cy="1621497"/>
            <a:chOff x="8059036" y="794456"/>
            <a:chExt cx="3200983" cy="1621497"/>
          </a:xfrm>
        </p:grpSpPr>
        <p:sp>
          <p:nvSpPr>
            <p:cNvPr id="296" name="Овал 295"/>
            <p:cNvSpPr/>
            <p:nvPr/>
          </p:nvSpPr>
          <p:spPr>
            <a:xfrm>
              <a:off x="8085850" y="1446697"/>
              <a:ext cx="358671" cy="3662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8847109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8847109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10025591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10010954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10801494" y="1424278"/>
              <a:ext cx="358671" cy="3662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8391995" y="1304989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8391995" y="1759268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9205779" y="1175518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10384261" y="1736847"/>
              <a:ext cx="469760" cy="29277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10369623" y="1175518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8537075" y="1675456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460579" y="1129122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438307" y="856471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0469956" y="1022990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0568819" y="1759268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10063480" y="1304989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9854902" y="14709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Скругленная соединительная линия 260"/>
            <p:cNvCxnSpPr/>
            <p:nvPr/>
          </p:nvCxnSpPr>
          <p:spPr>
            <a:xfrm rot="16200000" flipH="1" flipV="1">
              <a:off x="8308805" y="878317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>
              <a:stCxn id="298" idx="7"/>
              <a:endCxn id="297" idx="5"/>
            </p:cNvCxnSpPr>
            <p:nvPr/>
          </p:nvCxnSpPr>
          <p:spPr>
            <a:xfrm flipV="1">
              <a:off x="9153254" y="1304990"/>
              <a:ext cx="0" cy="5951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9155207" y="1340974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Скругленная соединительная линия 263"/>
            <p:cNvCxnSpPr/>
            <p:nvPr/>
          </p:nvCxnSpPr>
          <p:spPr>
            <a:xfrm rot="5400000">
              <a:off x="9553890" y="1601338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9518703" y="204473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10454691" y="1640236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0908641" y="197297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059036" y="794456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77" name="Скругленная соединительная линия 476"/>
            <p:cNvCxnSpPr/>
            <p:nvPr/>
          </p:nvCxnSpPr>
          <p:spPr>
            <a:xfrm rot="5400000" flipH="1">
              <a:off x="8315293" y="1602696"/>
              <a:ext cx="406452" cy="783000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extBox 477"/>
            <p:cNvSpPr txBox="1"/>
            <p:nvPr/>
          </p:nvSpPr>
          <p:spPr>
            <a:xfrm>
              <a:off x="8070885" y="2077399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1" name="Группа 480"/>
          <p:cNvGrpSpPr/>
          <p:nvPr/>
        </p:nvGrpSpPr>
        <p:grpSpPr>
          <a:xfrm>
            <a:off x="8124480" y="3497301"/>
            <a:ext cx="3200983" cy="1621497"/>
            <a:chOff x="8059036" y="794456"/>
            <a:chExt cx="3200983" cy="1621497"/>
          </a:xfrm>
        </p:grpSpPr>
        <p:sp>
          <p:nvSpPr>
            <p:cNvPr id="482" name="Овал 481"/>
            <p:cNvSpPr/>
            <p:nvPr/>
          </p:nvSpPr>
          <p:spPr>
            <a:xfrm>
              <a:off x="8085850" y="1446697"/>
              <a:ext cx="358671" cy="3662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483" name="Овал 482"/>
            <p:cNvSpPr/>
            <p:nvPr/>
          </p:nvSpPr>
          <p:spPr>
            <a:xfrm>
              <a:off x="8847109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484" name="Овал 483"/>
            <p:cNvSpPr/>
            <p:nvPr/>
          </p:nvSpPr>
          <p:spPr>
            <a:xfrm>
              <a:off x="8847109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485" name="Овал 484"/>
            <p:cNvSpPr/>
            <p:nvPr/>
          </p:nvSpPr>
          <p:spPr>
            <a:xfrm>
              <a:off x="10025591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486" name="Овал 485"/>
            <p:cNvSpPr/>
            <p:nvPr/>
          </p:nvSpPr>
          <p:spPr>
            <a:xfrm>
              <a:off x="10010954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487" name="Овал 486"/>
            <p:cNvSpPr/>
            <p:nvPr/>
          </p:nvSpPr>
          <p:spPr>
            <a:xfrm>
              <a:off x="10801494" y="1424278"/>
              <a:ext cx="358671" cy="3662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88" name="Прямая со стрелкой 487"/>
            <p:cNvCxnSpPr>
              <a:stCxn id="482" idx="7"/>
              <a:endCxn id="483" idx="3"/>
            </p:cNvCxnSpPr>
            <p:nvPr/>
          </p:nvCxnSpPr>
          <p:spPr>
            <a:xfrm flipV="1">
              <a:off x="8391995" y="1304989"/>
              <a:ext cx="507641" cy="1953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Прямая со стрелкой 488"/>
            <p:cNvCxnSpPr>
              <a:stCxn id="482" idx="5"/>
              <a:endCxn id="484" idx="2"/>
            </p:cNvCxnSpPr>
            <p:nvPr/>
          </p:nvCxnSpPr>
          <p:spPr>
            <a:xfrm>
              <a:off x="8391995" y="1759268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Прямая со стрелкой 489"/>
            <p:cNvCxnSpPr>
              <a:stCxn id="483" idx="6"/>
              <a:endCxn id="486" idx="2"/>
            </p:cNvCxnSpPr>
            <p:nvPr/>
          </p:nvCxnSpPr>
          <p:spPr>
            <a:xfrm>
              <a:off x="9205779" y="1175518"/>
              <a:ext cx="8051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Прямая со стрелкой 490"/>
            <p:cNvCxnSpPr>
              <a:stCxn id="485" idx="6"/>
              <a:endCxn id="487" idx="3"/>
            </p:cNvCxnSpPr>
            <p:nvPr/>
          </p:nvCxnSpPr>
          <p:spPr>
            <a:xfrm flipV="1">
              <a:off x="10384261" y="1736847"/>
              <a:ext cx="469760" cy="292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Прямая со стрелкой 491"/>
            <p:cNvCxnSpPr>
              <a:stCxn id="486" idx="6"/>
              <a:endCxn id="487" idx="1"/>
            </p:cNvCxnSpPr>
            <p:nvPr/>
          </p:nvCxnSpPr>
          <p:spPr>
            <a:xfrm>
              <a:off x="10369623" y="1175518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/>
            <p:cNvSpPr txBox="1"/>
            <p:nvPr/>
          </p:nvSpPr>
          <p:spPr>
            <a:xfrm>
              <a:off x="8537075" y="1675456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8460579" y="1129122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9438307" y="856471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10469956" y="1022990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10568819" y="1759268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98" name="Прямая со стрелкой 497"/>
            <p:cNvCxnSpPr>
              <a:stCxn id="486" idx="3"/>
              <a:endCxn id="485" idx="1"/>
            </p:cNvCxnSpPr>
            <p:nvPr/>
          </p:nvCxnSpPr>
          <p:spPr>
            <a:xfrm>
              <a:off x="10063480" y="1304989"/>
              <a:ext cx="14638" cy="59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9854902" y="14709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0" name="Скругленная соединительная линия 499"/>
            <p:cNvCxnSpPr/>
            <p:nvPr/>
          </p:nvCxnSpPr>
          <p:spPr>
            <a:xfrm rot="16200000" flipH="1" flipV="1">
              <a:off x="8308805" y="878317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Прямая со стрелкой 500"/>
            <p:cNvCxnSpPr>
              <a:stCxn id="484" idx="7"/>
              <a:endCxn id="483" idx="5"/>
            </p:cNvCxnSpPr>
            <p:nvPr/>
          </p:nvCxnSpPr>
          <p:spPr>
            <a:xfrm flipV="1">
              <a:off x="9153254" y="1304990"/>
              <a:ext cx="0" cy="5951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501"/>
            <p:cNvSpPr txBox="1"/>
            <p:nvPr/>
          </p:nvSpPr>
          <p:spPr>
            <a:xfrm>
              <a:off x="9155207" y="1340974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3" name="Скругленная соединительная линия 502"/>
            <p:cNvCxnSpPr/>
            <p:nvPr/>
          </p:nvCxnSpPr>
          <p:spPr>
            <a:xfrm rot="5400000">
              <a:off x="9553890" y="1601338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503"/>
            <p:cNvSpPr txBox="1"/>
            <p:nvPr/>
          </p:nvSpPr>
          <p:spPr>
            <a:xfrm>
              <a:off x="9518703" y="204473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5" name="Скругленная соединительная линия 504"/>
            <p:cNvCxnSpPr/>
            <p:nvPr/>
          </p:nvCxnSpPr>
          <p:spPr>
            <a:xfrm rot="5400000">
              <a:off x="10454691" y="1640236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505"/>
            <p:cNvSpPr txBox="1"/>
            <p:nvPr/>
          </p:nvSpPr>
          <p:spPr>
            <a:xfrm>
              <a:off x="10908641" y="197297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8059036" y="794456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8" name="Скругленная соединительная линия 507"/>
            <p:cNvCxnSpPr/>
            <p:nvPr/>
          </p:nvCxnSpPr>
          <p:spPr>
            <a:xfrm rot="5400000" flipH="1">
              <a:off x="8315293" y="1602696"/>
              <a:ext cx="406452" cy="783000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8070885" y="2077399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251969" y="5728996"/>
            <a:ext cx="3297438" cy="408665"/>
            <a:chOff x="8573178" y="6275432"/>
            <a:chExt cx="3297438" cy="408665"/>
          </a:xfrm>
        </p:grpSpPr>
        <p:sp>
          <p:nvSpPr>
            <p:cNvPr id="360" name="Овал 359"/>
            <p:cNvSpPr/>
            <p:nvPr/>
          </p:nvSpPr>
          <p:spPr>
            <a:xfrm>
              <a:off x="8573178" y="6275432"/>
              <a:ext cx="402373" cy="38049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322013" y="6275433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10639473" y="6293463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1468243" y="6277558"/>
              <a:ext cx="402373" cy="38049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975551" y="6465679"/>
              <a:ext cx="3464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9724387" y="6465679"/>
              <a:ext cx="277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Овал 509"/>
            <p:cNvSpPr/>
            <p:nvPr/>
          </p:nvSpPr>
          <p:spPr>
            <a:xfrm>
              <a:off x="9989922" y="6311832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510" idx="6"/>
              <a:endCxn id="363" idx="2"/>
            </p:cNvCxnSpPr>
            <p:nvPr/>
          </p:nvCxnSpPr>
          <p:spPr>
            <a:xfrm flipV="1">
              <a:off x="10358836" y="6483710"/>
              <a:ext cx="280637" cy="1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363" idx="6"/>
              <a:endCxn id="364" idx="2"/>
            </p:cNvCxnSpPr>
            <p:nvPr/>
          </p:nvCxnSpPr>
          <p:spPr>
            <a:xfrm flipV="1">
              <a:off x="11041846" y="6467805"/>
              <a:ext cx="426397" cy="15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227707" y="3357283"/>
            <a:ext cx="3297438" cy="623055"/>
            <a:chOff x="3908297" y="3445012"/>
            <a:chExt cx="3297438" cy="623055"/>
          </a:xfrm>
        </p:grpSpPr>
        <p:grpSp>
          <p:nvGrpSpPr>
            <p:cNvPr id="512" name="Группа 511"/>
            <p:cNvGrpSpPr/>
            <p:nvPr/>
          </p:nvGrpSpPr>
          <p:grpSpPr>
            <a:xfrm>
              <a:off x="3908297" y="3659402"/>
              <a:ext cx="3297438" cy="408665"/>
              <a:chOff x="8573178" y="6275432"/>
              <a:chExt cx="3297438" cy="408665"/>
            </a:xfrm>
          </p:grpSpPr>
          <p:sp>
            <p:nvSpPr>
              <p:cNvPr id="513" name="Овал 512"/>
              <p:cNvSpPr/>
              <p:nvPr/>
            </p:nvSpPr>
            <p:spPr>
              <a:xfrm>
                <a:off x="8573178" y="6275432"/>
                <a:ext cx="402373" cy="380494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514" name="Овал 513"/>
              <p:cNvSpPr/>
              <p:nvPr/>
            </p:nvSpPr>
            <p:spPr>
              <a:xfrm>
                <a:off x="9322013" y="6275433"/>
                <a:ext cx="402373" cy="3804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515" name="Овал 514"/>
              <p:cNvSpPr/>
              <p:nvPr/>
            </p:nvSpPr>
            <p:spPr>
              <a:xfrm>
                <a:off x="10639473" y="6293463"/>
                <a:ext cx="402373" cy="3804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516" name="Овал 515"/>
              <p:cNvSpPr/>
              <p:nvPr/>
            </p:nvSpPr>
            <p:spPr>
              <a:xfrm>
                <a:off x="11468243" y="6277558"/>
                <a:ext cx="402373" cy="380494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517" name="Прямая со стрелкой 516"/>
              <p:cNvCxnSpPr>
                <a:stCxn id="513" idx="6"/>
                <a:endCxn id="514" idx="2"/>
              </p:cNvCxnSpPr>
              <p:nvPr/>
            </p:nvCxnSpPr>
            <p:spPr>
              <a:xfrm>
                <a:off x="8975551" y="6465679"/>
                <a:ext cx="3464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Прямая со стрелкой 517"/>
              <p:cNvCxnSpPr>
                <a:stCxn id="514" idx="6"/>
              </p:cNvCxnSpPr>
              <p:nvPr/>
            </p:nvCxnSpPr>
            <p:spPr>
              <a:xfrm flipV="1">
                <a:off x="9724387" y="6465679"/>
                <a:ext cx="27751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Овал 518"/>
              <p:cNvSpPr/>
              <p:nvPr/>
            </p:nvSpPr>
            <p:spPr>
              <a:xfrm>
                <a:off x="9989922" y="6311832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cxnSp>
            <p:nvCxnSpPr>
              <p:cNvPr id="520" name="Прямая со стрелкой 519"/>
              <p:cNvCxnSpPr>
                <a:stCxn id="519" idx="6"/>
                <a:endCxn id="515" idx="2"/>
              </p:cNvCxnSpPr>
              <p:nvPr/>
            </p:nvCxnSpPr>
            <p:spPr>
              <a:xfrm flipV="1">
                <a:off x="10358836" y="6483710"/>
                <a:ext cx="280637" cy="142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Прямая со стрелкой 520"/>
              <p:cNvCxnSpPr>
                <a:stCxn id="515" idx="6"/>
                <a:endCxn id="516" idx="2"/>
              </p:cNvCxnSpPr>
              <p:nvPr/>
            </p:nvCxnSpPr>
            <p:spPr>
              <a:xfrm flipV="1">
                <a:off x="11041846" y="6467805"/>
                <a:ext cx="426397" cy="159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" name="TextBox 521"/>
            <p:cNvSpPr txBox="1"/>
            <p:nvPr/>
          </p:nvSpPr>
          <p:spPr>
            <a:xfrm>
              <a:off x="4328401" y="3454830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001255" y="346442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5674109" y="344501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6425079" y="34887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67952" y="55765"/>
            <a:ext cx="3066260" cy="1503917"/>
            <a:chOff x="-89085" y="-78423"/>
            <a:chExt cx="3066260" cy="1503917"/>
          </a:xfrm>
        </p:grpSpPr>
        <p:grpSp>
          <p:nvGrpSpPr>
            <p:cNvPr id="208" name="Группа 207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7" name="Овал 216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8" name="Овал 217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9" name="Прямая со стрелкой 218"/>
              <p:cNvCxnSpPr>
                <a:stCxn id="213" idx="7"/>
                <a:endCxn id="214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13" idx="5"/>
                <a:endCxn id="215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14" idx="4"/>
                <a:endCxn id="215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>
                <a:stCxn id="214" idx="6"/>
                <a:endCxn id="217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6"/>
                <a:endCxn id="216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 стрелкой 223"/>
              <p:cNvCxnSpPr>
                <a:stCxn id="217" idx="4"/>
                <a:endCxn id="216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 стрелкой 224"/>
              <p:cNvCxnSpPr>
                <a:stCxn id="216" idx="6"/>
                <a:endCxn id="218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>
                <a:stCxn id="217" idx="6"/>
                <a:endCxn id="218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210" name="Прямая со стрелкой 209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12" name="Прямая со стрелкой 211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Прямоугольник 235"/>
          <p:cNvSpPr/>
          <p:nvPr/>
        </p:nvSpPr>
        <p:spPr>
          <a:xfrm>
            <a:off x="26149" y="3037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334" grpId="0"/>
      <p:bldP spid="359" grpId="0"/>
      <p:bldP spid="375" grpId="0"/>
      <p:bldP spid="56" grpId="0" animBg="1"/>
      <p:bldP spid="4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479454" y="2101505"/>
            <a:ext cx="290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7992" y="288222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r>
              <a:rPr lang="ru-RU" b="1" dirty="0"/>
              <a:t>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40902" y="2359835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169229" y="5009625"/>
            <a:ext cx="35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находим кратчайший по удельной стоимости (1</a:t>
            </a:r>
            <a:r>
              <a:rPr lang="en-US" sz="1600" dirty="0"/>
              <a:t>,6)-</a:t>
            </a:r>
            <a:r>
              <a:rPr lang="ru-RU" sz="1600" dirty="0"/>
              <a:t>путь: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447836" y="3021032"/>
            <a:ext cx="558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 текущий поток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444596" y="0"/>
            <a:ext cx="43132" cy="6873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6063095" y="3701771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95" y="3701771"/>
                <a:ext cx="965264" cy="42402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4430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06344" y="4380256"/>
            <a:ext cx="724743" cy="56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1844011" y="4421463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37233" y="516428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6213461" y="5173365"/>
                <a:ext cx="952500" cy="6223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)=81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3461" y="5173365"/>
                <a:ext cx="952500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" name="Группа 203"/>
          <p:cNvGrpSpPr/>
          <p:nvPr/>
        </p:nvGrpSpPr>
        <p:grpSpPr>
          <a:xfrm>
            <a:off x="3720475" y="938052"/>
            <a:ext cx="3162116" cy="2232070"/>
            <a:chOff x="3789925" y="4264298"/>
            <a:chExt cx="3162116" cy="2232070"/>
          </a:xfrm>
        </p:grpSpPr>
        <p:sp>
          <p:nvSpPr>
            <p:cNvPr id="205" name="TextBox 204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grpSp>
          <p:nvGrpSpPr>
            <p:cNvPr id="206" name="Группа 205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207" name="Овал 206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3" name="Прямая со стрелкой 212"/>
              <p:cNvCxnSpPr>
                <a:stCxn id="207" idx="7"/>
                <a:endCxn id="208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7" idx="5"/>
                <a:endCxn id="209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08" idx="6"/>
                <a:endCxn id="211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stCxn id="209" idx="6"/>
                <a:endCxn id="210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0" idx="6"/>
                <a:endCxn id="212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6"/>
                <a:endCxn id="212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4520669" y="5172212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6235740" y="5309114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cxnSp>
            <p:nvCxnSpPr>
              <p:cNvPr id="227" name="Скругленная соединительная линия 226"/>
              <p:cNvCxnSpPr>
                <a:stCxn id="211" idx="0"/>
                <a:endCxn id="208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Скругленная соединительная линия 227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Скругленная соединительная линия 228"/>
              <p:cNvCxnSpPr>
                <a:stCxn id="212" idx="4"/>
                <a:endCxn id="210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Скругленная соединительная линия 229"/>
              <p:cNvCxnSpPr>
                <a:stCxn id="210" idx="4"/>
                <a:endCxn id="209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Скругленная соединительная линия 230"/>
              <p:cNvCxnSpPr>
                <a:stCxn id="209" idx="3"/>
                <a:endCxn id="207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Скругленная соединительная линия 231"/>
              <p:cNvCxnSpPr>
                <a:stCxn id="208" idx="1"/>
                <a:endCxn id="207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11" idx="3"/>
                <a:endCxn id="210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</a:t>
                </a:r>
                <a:endParaRPr lang="ru-RU" sz="1600" dirty="0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  <a:endParaRPr lang="ru-RU" sz="1600" dirty="0"/>
              </a:p>
            </p:txBody>
          </p:sp>
        </p:grpSp>
      </p:grpSp>
      <p:grpSp>
        <p:nvGrpSpPr>
          <p:cNvPr id="17" name="Группа 16"/>
          <p:cNvGrpSpPr/>
          <p:nvPr/>
        </p:nvGrpSpPr>
        <p:grpSpPr>
          <a:xfrm>
            <a:off x="7911671" y="707797"/>
            <a:ext cx="3200983" cy="1675217"/>
            <a:chOff x="7953766" y="788938"/>
            <a:chExt cx="3200983" cy="1675217"/>
          </a:xfrm>
        </p:grpSpPr>
        <p:cxnSp>
          <p:nvCxnSpPr>
            <p:cNvPr id="13" name="Прямая со стрелкой 12"/>
            <p:cNvCxnSpPr>
              <a:stCxn id="299" idx="0"/>
              <a:endCxn id="300" idx="4"/>
            </p:cNvCxnSpPr>
            <p:nvPr/>
          </p:nvCxnSpPr>
          <p:spPr>
            <a:xfrm flipH="1" flipV="1">
              <a:off x="10085020" y="1406821"/>
              <a:ext cx="14637" cy="48790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Группа 15"/>
            <p:cNvGrpSpPr/>
            <p:nvPr/>
          </p:nvGrpSpPr>
          <p:grpSpPr>
            <a:xfrm>
              <a:off x="7953766" y="788938"/>
              <a:ext cx="3200983" cy="1675217"/>
              <a:chOff x="7953766" y="788938"/>
              <a:chExt cx="3200983" cy="1675217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7953766" y="788938"/>
                <a:ext cx="3200983" cy="1675217"/>
                <a:chOff x="7953766" y="788938"/>
                <a:chExt cx="3200983" cy="1675217"/>
              </a:xfrm>
            </p:grpSpPr>
            <p:grpSp>
              <p:nvGrpSpPr>
                <p:cNvPr id="22" name="Группа 21"/>
                <p:cNvGrpSpPr/>
                <p:nvPr/>
              </p:nvGrpSpPr>
              <p:grpSpPr>
                <a:xfrm>
                  <a:off x="7953766" y="842658"/>
                  <a:ext cx="3200983" cy="1621497"/>
                  <a:chOff x="8059036" y="794456"/>
                  <a:chExt cx="3200983" cy="1621497"/>
                </a:xfrm>
              </p:grpSpPr>
              <p:sp>
                <p:nvSpPr>
                  <p:cNvPr id="296" name="Овал 295"/>
                  <p:cNvSpPr/>
                  <p:nvPr/>
                </p:nvSpPr>
                <p:spPr>
                  <a:xfrm>
                    <a:off x="8085850" y="1446697"/>
                    <a:ext cx="358671" cy="3662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  <a:endParaRPr lang="ru-RU" dirty="0"/>
                  </a:p>
                </p:txBody>
              </p:sp>
              <p:sp>
                <p:nvSpPr>
                  <p:cNvPr id="297" name="Овал 296"/>
                  <p:cNvSpPr/>
                  <p:nvPr/>
                </p:nvSpPr>
                <p:spPr>
                  <a:xfrm>
                    <a:off x="8847109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  <a:endParaRPr lang="ru-RU" dirty="0"/>
                  </a:p>
                </p:txBody>
              </p:sp>
              <p:sp>
                <p:nvSpPr>
                  <p:cNvPr id="298" name="Овал 297"/>
                  <p:cNvSpPr/>
                  <p:nvPr/>
                </p:nvSpPr>
                <p:spPr>
                  <a:xfrm>
                    <a:off x="8847109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  <a:endParaRPr lang="ru-RU" dirty="0"/>
                  </a:p>
                </p:txBody>
              </p:sp>
              <p:sp>
                <p:nvSpPr>
                  <p:cNvPr id="299" name="Овал 298"/>
                  <p:cNvSpPr/>
                  <p:nvPr/>
                </p:nvSpPr>
                <p:spPr>
                  <a:xfrm>
                    <a:off x="10025591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  <a:endParaRPr lang="ru-RU" dirty="0"/>
                  </a:p>
                </p:txBody>
              </p:sp>
              <p:sp>
                <p:nvSpPr>
                  <p:cNvPr id="300" name="Овал 299"/>
                  <p:cNvSpPr/>
                  <p:nvPr/>
                </p:nvSpPr>
                <p:spPr>
                  <a:xfrm>
                    <a:off x="10010954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  <a:endParaRPr lang="ru-RU" dirty="0"/>
                  </a:p>
                </p:txBody>
              </p:sp>
              <p:sp>
                <p:nvSpPr>
                  <p:cNvPr id="301" name="Овал 300"/>
                  <p:cNvSpPr/>
                  <p:nvPr/>
                </p:nvSpPr>
                <p:spPr>
                  <a:xfrm>
                    <a:off x="10801494" y="1424278"/>
                    <a:ext cx="358671" cy="3662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  <a:endParaRPr lang="ru-RU" dirty="0"/>
                  </a:p>
                </p:txBody>
              </p:sp>
              <p:cxnSp>
                <p:nvCxnSpPr>
                  <p:cNvPr id="303" name="Прямая со стрелкой 302"/>
                  <p:cNvCxnSpPr>
                    <a:stCxn id="296" idx="5"/>
                    <a:endCxn id="298" idx="2"/>
                  </p:cNvCxnSpPr>
                  <p:nvPr/>
                </p:nvCxnSpPr>
                <p:spPr>
                  <a:xfrm>
                    <a:off x="8391995" y="1759268"/>
                    <a:ext cx="455114" cy="27036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Прямая со стрелкой 304"/>
                  <p:cNvCxnSpPr>
                    <a:stCxn id="297" idx="6"/>
                    <a:endCxn id="300" idx="2"/>
                  </p:cNvCxnSpPr>
                  <p:nvPr/>
                </p:nvCxnSpPr>
                <p:spPr>
                  <a:xfrm>
                    <a:off x="9205779" y="1175518"/>
                    <a:ext cx="805175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Прямая со стрелкой 306"/>
                  <p:cNvCxnSpPr>
                    <a:stCxn id="299" idx="6"/>
                    <a:endCxn id="301" idx="3"/>
                  </p:cNvCxnSpPr>
                  <p:nvPr/>
                </p:nvCxnSpPr>
                <p:spPr>
                  <a:xfrm flipV="1">
                    <a:off x="10384261" y="1736847"/>
                    <a:ext cx="469760" cy="292779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Прямая со стрелкой 307"/>
                  <p:cNvCxnSpPr>
                    <a:stCxn id="300" idx="6"/>
                    <a:endCxn id="301" idx="1"/>
                  </p:cNvCxnSpPr>
                  <p:nvPr/>
                </p:nvCxnSpPr>
                <p:spPr>
                  <a:xfrm>
                    <a:off x="10369623" y="1175518"/>
                    <a:ext cx="484397" cy="30238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0" name="TextBox 309"/>
                  <p:cNvSpPr txBox="1"/>
                  <p:nvPr/>
                </p:nvSpPr>
                <p:spPr>
                  <a:xfrm>
                    <a:off x="8537075" y="1675456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9428843" y="1117349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20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10469956" y="1022990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30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10568819" y="1759268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323" name="Прямая со стрелкой 322"/>
                  <p:cNvCxnSpPr>
                    <a:stCxn id="300" idx="3"/>
                    <a:endCxn id="299" idx="1"/>
                  </p:cNvCxnSpPr>
                  <p:nvPr/>
                </p:nvCxnSpPr>
                <p:spPr>
                  <a:xfrm>
                    <a:off x="10063480" y="1304989"/>
                    <a:ext cx="14638" cy="5951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9854902" y="1470918"/>
                    <a:ext cx="28886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1" name="Скругленная соединительная линия 260"/>
                  <p:cNvCxnSpPr/>
                  <p:nvPr/>
                </p:nvCxnSpPr>
                <p:spPr>
                  <a:xfrm rot="16200000" flipH="1" flipV="1">
                    <a:off x="8308805" y="878317"/>
                    <a:ext cx="461802" cy="783000"/>
                  </a:xfrm>
                  <a:prstGeom prst="curvedConnector3">
                    <a:avLst>
                      <a:gd name="adj1" fmla="val -7692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Прямая со стрелкой 5"/>
                  <p:cNvCxnSpPr>
                    <a:stCxn id="298" idx="7"/>
                    <a:endCxn id="297" idx="5"/>
                  </p:cNvCxnSpPr>
                  <p:nvPr/>
                </p:nvCxnSpPr>
                <p:spPr>
                  <a:xfrm flipV="1">
                    <a:off x="9153254" y="1304990"/>
                    <a:ext cx="0" cy="5951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9155207" y="1340974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4" name="Скругленная соединительная линия 263"/>
                  <p:cNvCxnSpPr/>
                  <p:nvPr/>
                </p:nvCxnSpPr>
                <p:spPr>
                  <a:xfrm rot="5400000">
                    <a:off x="9553890" y="1601338"/>
                    <a:ext cx="10763" cy="1212139"/>
                  </a:xfrm>
                  <a:prstGeom prst="curvedConnector3">
                    <a:avLst>
                      <a:gd name="adj1" fmla="val 1133671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5" name="TextBox 264"/>
                  <p:cNvSpPr txBox="1"/>
                  <p:nvPr/>
                </p:nvSpPr>
                <p:spPr>
                  <a:xfrm>
                    <a:off x="9518703" y="204473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7" name="Скругленная соединительная линия 266"/>
                  <p:cNvCxnSpPr/>
                  <p:nvPr/>
                </p:nvCxnSpPr>
                <p:spPr>
                  <a:xfrm rot="5400000">
                    <a:off x="10454691" y="1640236"/>
                    <a:ext cx="374726" cy="667633"/>
                  </a:xfrm>
                  <a:prstGeom prst="curvedConnector3">
                    <a:avLst>
                      <a:gd name="adj1" fmla="val 11150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10908641" y="197297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75" name="TextBox 474"/>
                  <p:cNvSpPr txBox="1"/>
                  <p:nvPr/>
                </p:nvSpPr>
                <p:spPr>
                  <a:xfrm>
                    <a:off x="8059036" y="794456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77" name="Скругленная соединительная линия 476"/>
                  <p:cNvCxnSpPr/>
                  <p:nvPr/>
                </p:nvCxnSpPr>
                <p:spPr>
                  <a:xfrm rot="5400000" flipH="1">
                    <a:off x="8315293" y="1602696"/>
                    <a:ext cx="406452" cy="783000"/>
                  </a:xfrm>
                  <a:prstGeom prst="curvedConnector3">
                    <a:avLst>
                      <a:gd name="adj1" fmla="val -1621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8" name="TextBox 477"/>
                  <p:cNvSpPr txBox="1"/>
                  <p:nvPr/>
                </p:nvSpPr>
                <p:spPr>
                  <a:xfrm>
                    <a:off x="8070885" y="2077399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-5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47" name="Скругленная соединительная линия 246"/>
                <p:cNvCxnSpPr/>
                <p:nvPr/>
              </p:nvCxnSpPr>
              <p:spPr>
                <a:xfrm rot="16200000" flipV="1">
                  <a:off x="9463433" y="434931"/>
                  <a:ext cx="10763" cy="1197083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TextBox 247"/>
                <p:cNvSpPr txBox="1"/>
                <p:nvPr/>
              </p:nvSpPr>
              <p:spPr>
                <a:xfrm>
                  <a:off x="9279097" y="788938"/>
                  <a:ext cx="4555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-20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1" name="TextBox 250"/>
              <p:cNvSpPr txBox="1"/>
              <p:nvPr/>
            </p:nvSpPr>
            <p:spPr>
              <a:xfrm>
                <a:off x="10010227" y="1496276"/>
                <a:ext cx="3513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54" name="Группа 253"/>
          <p:cNvGrpSpPr/>
          <p:nvPr/>
        </p:nvGrpSpPr>
        <p:grpSpPr>
          <a:xfrm>
            <a:off x="8175439" y="3300623"/>
            <a:ext cx="3200983" cy="1675217"/>
            <a:chOff x="7953766" y="788938"/>
            <a:chExt cx="3200983" cy="1675217"/>
          </a:xfrm>
        </p:grpSpPr>
        <p:cxnSp>
          <p:nvCxnSpPr>
            <p:cNvPr id="255" name="Прямая со стрелкой 254"/>
            <p:cNvCxnSpPr>
              <a:stCxn id="273" idx="0"/>
              <a:endCxn id="274" idx="4"/>
            </p:cNvCxnSpPr>
            <p:nvPr/>
          </p:nvCxnSpPr>
          <p:spPr>
            <a:xfrm flipH="1" flipV="1">
              <a:off x="10085020" y="1406821"/>
              <a:ext cx="14637" cy="48790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Группа 255"/>
            <p:cNvGrpSpPr/>
            <p:nvPr/>
          </p:nvGrpSpPr>
          <p:grpSpPr>
            <a:xfrm>
              <a:off x="7953766" y="788938"/>
              <a:ext cx="3200983" cy="1675217"/>
              <a:chOff x="7953766" y="788938"/>
              <a:chExt cx="3200983" cy="1675217"/>
            </a:xfrm>
          </p:grpSpPr>
          <p:grpSp>
            <p:nvGrpSpPr>
              <p:cNvPr id="257" name="Группа 256"/>
              <p:cNvGrpSpPr/>
              <p:nvPr/>
            </p:nvGrpSpPr>
            <p:grpSpPr>
              <a:xfrm>
                <a:off x="7953766" y="788938"/>
                <a:ext cx="3200983" cy="1675217"/>
                <a:chOff x="7953766" y="788938"/>
                <a:chExt cx="3200983" cy="1675217"/>
              </a:xfrm>
            </p:grpSpPr>
            <p:grpSp>
              <p:nvGrpSpPr>
                <p:cNvPr id="259" name="Группа 258"/>
                <p:cNvGrpSpPr/>
                <p:nvPr/>
              </p:nvGrpSpPr>
              <p:grpSpPr>
                <a:xfrm>
                  <a:off x="7953766" y="842658"/>
                  <a:ext cx="3200983" cy="1621497"/>
                  <a:chOff x="8059036" y="794456"/>
                  <a:chExt cx="3200983" cy="1621497"/>
                </a:xfrm>
              </p:grpSpPr>
              <p:sp>
                <p:nvSpPr>
                  <p:cNvPr id="270" name="Овал 269"/>
                  <p:cNvSpPr/>
                  <p:nvPr/>
                </p:nvSpPr>
                <p:spPr>
                  <a:xfrm>
                    <a:off x="8085850" y="1446697"/>
                    <a:ext cx="358671" cy="3662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  <a:endParaRPr lang="ru-RU" dirty="0"/>
                  </a:p>
                </p:txBody>
              </p:sp>
              <p:sp>
                <p:nvSpPr>
                  <p:cNvPr id="271" name="Овал 270"/>
                  <p:cNvSpPr/>
                  <p:nvPr/>
                </p:nvSpPr>
                <p:spPr>
                  <a:xfrm>
                    <a:off x="8847109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  <a:endParaRPr lang="ru-RU" dirty="0"/>
                  </a:p>
                </p:txBody>
              </p:sp>
              <p:sp>
                <p:nvSpPr>
                  <p:cNvPr id="272" name="Овал 271"/>
                  <p:cNvSpPr/>
                  <p:nvPr/>
                </p:nvSpPr>
                <p:spPr>
                  <a:xfrm>
                    <a:off x="8847109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  <a:endParaRPr lang="ru-RU" dirty="0"/>
                  </a:p>
                </p:txBody>
              </p:sp>
              <p:sp>
                <p:nvSpPr>
                  <p:cNvPr id="273" name="Овал 272"/>
                  <p:cNvSpPr/>
                  <p:nvPr/>
                </p:nvSpPr>
                <p:spPr>
                  <a:xfrm>
                    <a:off x="10025591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  <a:endParaRPr lang="ru-RU" dirty="0"/>
                  </a:p>
                </p:txBody>
              </p:sp>
              <p:sp>
                <p:nvSpPr>
                  <p:cNvPr id="274" name="Овал 273"/>
                  <p:cNvSpPr/>
                  <p:nvPr/>
                </p:nvSpPr>
                <p:spPr>
                  <a:xfrm>
                    <a:off x="10010954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  <a:endParaRPr lang="ru-RU" dirty="0"/>
                  </a:p>
                </p:txBody>
              </p:sp>
              <p:sp>
                <p:nvSpPr>
                  <p:cNvPr id="275" name="Овал 274"/>
                  <p:cNvSpPr/>
                  <p:nvPr/>
                </p:nvSpPr>
                <p:spPr>
                  <a:xfrm>
                    <a:off x="10801494" y="1424278"/>
                    <a:ext cx="358671" cy="3662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  <a:endParaRPr lang="ru-RU" dirty="0"/>
                  </a:p>
                </p:txBody>
              </p:sp>
              <p:cxnSp>
                <p:nvCxnSpPr>
                  <p:cNvPr id="276" name="Прямая со стрелкой 275"/>
                  <p:cNvCxnSpPr>
                    <a:stCxn id="270" idx="5"/>
                    <a:endCxn id="272" idx="2"/>
                  </p:cNvCxnSpPr>
                  <p:nvPr/>
                </p:nvCxnSpPr>
                <p:spPr>
                  <a:xfrm>
                    <a:off x="8391995" y="1759268"/>
                    <a:ext cx="455114" cy="27036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Прямая со стрелкой 276"/>
                  <p:cNvCxnSpPr>
                    <a:stCxn id="271" idx="6"/>
                    <a:endCxn id="274" idx="2"/>
                  </p:cNvCxnSpPr>
                  <p:nvPr/>
                </p:nvCxnSpPr>
                <p:spPr>
                  <a:xfrm>
                    <a:off x="9205779" y="1175518"/>
                    <a:ext cx="805175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Прямая со стрелкой 277"/>
                  <p:cNvCxnSpPr>
                    <a:stCxn id="273" idx="6"/>
                    <a:endCxn id="275" idx="3"/>
                  </p:cNvCxnSpPr>
                  <p:nvPr/>
                </p:nvCxnSpPr>
                <p:spPr>
                  <a:xfrm flipV="1">
                    <a:off x="10384261" y="1736847"/>
                    <a:ext cx="469760" cy="292779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Прямая со стрелкой 278"/>
                  <p:cNvCxnSpPr>
                    <a:stCxn id="274" idx="6"/>
                    <a:endCxn id="275" idx="1"/>
                  </p:cNvCxnSpPr>
                  <p:nvPr/>
                </p:nvCxnSpPr>
                <p:spPr>
                  <a:xfrm>
                    <a:off x="10369623" y="1175518"/>
                    <a:ext cx="484397" cy="30238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8537075" y="1675456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1" name="TextBox 280"/>
                  <p:cNvSpPr txBox="1"/>
                  <p:nvPr/>
                </p:nvSpPr>
                <p:spPr>
                  <a:xfrm>
                    <a:off x="9428843" y="1117349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20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10469956" y="1022990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30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3" name="TextBox 282"/>
                  <p:cNvSpPr txBox="1"/>
                  <p:nvPr/>
                </p:nvSpPr>
                <p:spPr>
                  <a:xfrm>
                    <a:off x="10568819" y="1759268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4" name="Прямая со стрелкой 283"/>
                  <p:cNvCxnSpPr>
                    <a:stCxn id="274" idx="3"/>
                    <a:endCxn id="273" idx="1"/>
                  </p:cNvCxnSpPr>
                  <p:nvPr/>
                </p:nvCxnSpPr>
                <p:spPr>
                  <a:xfrm>
                    <a:off x="10063480" y="1304989"/>
                    <a:ext cx="14638" cy="59516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9854902" y="1470918"/>
                    <a:ext cx="28886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6" name="Скругленная соединительная линия 285"/>
                  <p:cNvCxnSpPr/>
                  <p:nvPr/>
                </p:nvCxnSpPr>
                <p:spPr>
                  <a:xfrm rot="16200000" flipH="1" flipV="1">
                    <a:off x="8308805" y="878317"/>
                    <a:ext cx="461802" cy="783000"/>
                  </a:xfrm>
                  <a:prstGeom prst="curvedConnector3">
                    <a:avLst>
                      <a:gd name="adj1" fmla="val -7692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Прямая со стрелкой 286"/>
                  <p:cNvCxnSpPr>
                    <a:stCxn id="272" idx="7"/>
                    <a:endCxn id="271" idx="5"/>
                  </p:cNvCxnSpPr>
                  <p:nvPr/>
                </p:nvCxnSpPr>
                <p:spPr>
                  <a:xfrm flipV="1">
                    <a:off x="9153254" y="1304990"/>
                    <a:ext cx="0" cy="59516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9155207" y="1340974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9" name="Скругленная соединительная линия 288"/>
                  <p:cNvCxnSpPr/>
                  <p:nvPr/>
                </p:nvCxnSpPr>
                <p:spPr>
                  <a:xfrm rot="5400000">
                    <a:off x="9553890" y="1601338"/>
                    <a:ext cx="10763" cy="1212139"/>
                  </a:xfrm>
                  <a:prstGeom prst="curvedConnector3">
                    <a:avLst>
                      <a:gd name="adj1" fmla="val 1133671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9518703" y="204473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91" name="Скругленная соединительная линия 290"/>
                  <p:cNvCxnSpPr/>
                  <p:nvPr/>
                </p:nvCxnSpPr>
                <p:spPr>
                  <a:xfrm rot="5400000">
                    <a:off x="10454691" y="1640236"/>
                    <a:ext cx="374726" cy="667633"/>
                  </a:xfrm>
                  <a:prstGeom prst="curvedConnector3">
                    <a:avLst>
                      <a:gd name="adj1" fmla="val 11150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10908641" y="197297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8059036" y="794456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94" name="Скругленная соединительная линия 293"/>
                  <p:cNvCxnSpPr/>
                  <p:nvPr/>
                </p:nvCxnSpPr>
                <p:spPr>
                  <a:xfrm rot="5400000" flipH="1">
                    <a:off x="8315293" y="1602696"/>
                    <a:ext cx="406452" cy="783000"/>
                  </a:xfrm>
                  <a:prstGeom prst="curvedConnector3">
                    <a:avLst>
                      <a:gd name="adj1" fmla="val -1621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TextBox 294"/>
                  <p:cNvSpPr txBox="1"/>
                  <p:nvPr/>
                </p:nvSpPr>
                <p:spPr>
                  <a:xfrm>
                    <a:off x="8070885" y="2077399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-5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60" name="Скругленная соединительная линия 259"/>
                <p:cNvCxnSpPr/>
                <p:nvPr/>
              </p:nvCxnSpPr>
              <p:spPr>
                <a:xfrm rot="16200000" flipV="1">
                  <a:off x="9463433" y="434931"/>
                  <a:ext cx="10763" cy="1197083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TextBox 268"/>
                <p:cNvSpPr txBox="1"/>
                <p:nvPr/>
              </p:nvSpPr>
              <p:spPr>
                <a:xfrm>
                  <a:off x="9279097" y="788938"/>
                  <a:ext cx="4555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-20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8" name="TextBox 257"/>
              <p:cNvSpPr txBox="1"/>
              <p:nvPr/>
            </p:nvSpPr>
            <p:spPr>
              <a:xfrm>
                <a:off x="10010227" y="1496276"/>
                <a:ext cx="3513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Группа 35"/>
          <p:cNvGrpSpPr/>
          <p:nvPr/>
        </p:nvGrpSpPr>
        <p:grpSpPr>
          <a:xfrm>
            <a:off x="7680680" y="5869615"/>
            <a:ext cx="3892735" cy="408754"/>
            <a:chOff x="7680680" y="5869615"/>
            <a:chExt cx="3892735" cy="408754"/>
          </a:xfrm>
        </p:grpSpPr>
        <p:sp>
          <p:nvSpPr>
            <p:cNvPr id="360" name="Овал 359"/>
            <p:cNvSpPr/>
            <p:nvPr/>
          </p:nvSpPr>
          <p:spPr>
            <a:xfrm>
              <a:off x="7680680" y="5869704"/>
              <a:ext cx="402373" cy="38049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8429515" y="5869705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9746975" y="5887735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1171042" y="5869615"/>
              <a:ext cx="402373" cy="38049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083053" y="6059951"/>
              <a:ext cx="3464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8831889" y="6059951"/>
              <a:ext cx="277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Овал 509"/>
            <p:cNvSpPr/>
            <p:nvPr/>
          </p:nvSpPr>
          <p:spPr>
            <a:xfrm>
              <a:off x="9097424" y="5906104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510" idx="6"/>
              <a:endCxn id="363" idx="2"/>
            </p:cNvCxnSpPr>
            <p:nvPr/>
          </p:nvCxnSpPr>
          <p:spPr>
            <a:xfrm flipV="1">
              <a:off x="9466338" y="6077982"/>
              <a:ext cx="280637" cy="1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Овал 303"/>
            <p:cNvSpPr/>
            <p:nvPr/>
          </p:nvSpPr>
          <p:spPr>
            <a:xfrm>
              <a:off x="10457142" y="5878723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>
              <a:stCxn id="363" idx="6"/>
              <a:endCxn id="304" idx="2"/>
            </p:cNvCxnSpPr>
            <p:nvPr/>
          </p:nvCxnSpPr>
          <p:spPr>
            <a:xfrm flipV="1">
              <a:off x="10149348" y="6068970"/>
              <a:ext cx="307794" cy="9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304" idx="6"/>
              <a:endCxn id="364" idx="2"/>
            </p:cNvCxnSpPr>
            <p:nvPr/>
          </p:nvCxnSpPr>
          <p:spPr>
            <a:xfrm flipV="1">
              <a:off x="10859515" y="6059862"/>
              <a:ext cx="311527" cy="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1653119" y="3453946"/>
            <a:ext cx="3892735" cy="699870"/>
            <a:chOff x="3458992" y="3480934"/>
            <a:chExt cx="3892735" cy="699870"/>
          </a:xfrm>
        </p:grpSpPr>
        <p:sp>
          <p:nvSpPr>
            <p:cNvPr id="522" name="TextBox 521"/>
            <p:cNvSpPr txBox="1"/>
            <p:nvPr/>
          </p:nvSpPr>
          <p:spPr>
            <a:xfrm>
              <a:off x="3915726" y="348920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179185" y="348093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5914705" y="353417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6586130" y="350795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309" name="Овал 308"/>
            <p:cNvSpPr/>
            <p:nvPr/>
          </p:nvSpPr>
          <p:spPr>
            <a:xfrm>
              <a:off x="3458992" y="3772139"/>
              <a:ext cx="402373" cy="38049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13" name="Овал 312"/>
            <p:cNvSpPr/>
            <p:nvPr/>
          </p:nvSpPr>
          <p:spPr>
            <a:xfrm>
              <a:off x="4207827" y="3772140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16" name="Овал 315"/>
            <p:cNvSpPr/>
            <p:nvPr/>
          </p:nvSpPr>
          <p:spPr>
            <a:xfrm>
              <a:off x="5525287" y="3790170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17" name="Овал 316"/>
            <p:cNvSpPr/>
            <p:nvPr/>
          </p:nvSpPr>
          <p:spPr>
            <a:xfrm>
              <a:off x="6949354" y="3772050"/>
              <a:ext cx="402373" cy="38049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18" name="Прямая со стрелкой 317"/>
            <p:cNvCxnSpPr>
              <a:stCxn id="309" idx="6"/>
              <a:endCxn id="313" idx="2"/>
            </p:cNvCxnSpPr>
            <p:nvPr/>
          </p:nvCxnSpPr>
          <p:spPr>
            <a:xfrm>
              <a:off x="3861365" y="3962386"/>
              <a:ext cx="3464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 стрелкой 318"/>
            <p:cNvCxnSpPr>
              <a:stCxn id="313" idx="6"/>
            </p:cNvCxnSpPr>
            <p:nvPr/>
          </p:nvCxnSpPr>
          <p:spPr>
            <a:xfrm flipV="1">
              <a:off x="4610201" y="3962386"/>
              <a:ext cx="277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Овал 319"/>
            <p:cNvSpPr/>
            <p:nvPr/>
          </p:nvSpPr>
          <p:spPr>
            <a:xfrm>
              <a:off x="4875736" y="3808539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cxnSp>
          <p:nvCxnSpPr>
            <p:cNvPr id="321" name="Прямая со стрелкой 320"/>
            <p:cNvCxnSpPr>
              <a:stCxn id="320" idx="6"/>
              <a:endCxn id="316" idx="2"/>
            </p:cNvCxnSpPr>
            <p:nvPr/>
          </p:nvCxnSpPr>
          <p:spPr>
            <a:xfrm flipV="1">
              <a:off x="5244650" y="3980417"/>
              <a:ext cx="280637" cy="1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Овал 321"/>
            <p:cNvSpPr/>
            <p:nvPr/>
          </p:nvSpPr>
          <p:spPr>
            <a:xfrm>
              <a:off x="6235454" y="3781158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324" name="Прямая со стрелкой 323"/>
            <p:cNvCxnSpPr>
              <a:stCxn id="316" idx="6"/>
              <a:endCxn id="322" idx="2"/>
            </p:cNvCxnSpPr>
            <p:nvPr/>
          </p:nvCxnSpPr>
          <p:spPr>
            <a:xfrm flipV="1">
              <a:off x="5927660" y="3971405"/>
              <a:ext cx="307794" cy="9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Прямая со стрелкой 325"/>
            <p:cNvCxnSpPr>
              <a:stCxn id="322" idx="6"/>
              <a:endCxn id="317" idx="2"/>
            </p:cNvCxnSpPr>
            <p:nvPr/>
          </p:nvCxnSpPr>
          <p:spPr>
            <a:xfrm flipV="1">
              <a:off x="6637827" y="3962297"/>
              <a:ext cx="311527" cy="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4569969" y="349798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6" name="Рисунок 24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49" name="Группа 248"/>
          <p:cNvGrpSpPr/>
          <p:nvPr/>
        </p:nvGrpSpPr>
        <p:grpSpPr>
          <a:xfrm>
            <a:off x="115555" y="73489"/>
            <a:ext cx="3066260" cy="1503917"/>
            <a:chOff x="-89085" y="-78423"/>
            <a:chExt cx="3066260" cy="1503917"/>
          </a:xfrm>
        </p:grpSpPr>
        <p:grpSp>
          <p:nvGrpSpPr>
            <p:cNvPr id="250" name="Группа 249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311" name="Овал 310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27" name="Овал 326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28" name="Овал 327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29" name="Овал 328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30" name="Овал 329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31" name="Овал 330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32" name="Прямая со стрелкой 331"/>
              <p:cNvCxnSpPr>
                <a:stCxn id="311" idx="7"/>
                <a:endCxn id="327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 стрелкой 332"/>
              <p:cNvCxnSpPr>
                <a:stCxn id="311" idx="5"/>
                <a:endCxn id="328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 стрелкой 334"/>
              <p:cNvCxnSpPr>
                <a:stCxn id="327" idx="4"/>
                <a:endCxn id="328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 стрелкой 335"/>
              <p:cNvCxnSpPr>
                <a:stCxn id="327" idx="6"/>
                <a:endCxn id="330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 стрелкой 336"/>
              <p:cNvCxnSpPr>
                <a:stCxn id="328" idx="6"/>
                <a:endCxn id="329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 стрелкой 337"/>
              <p:cNvCxnSpPr>
                <a:stCxn id="330" idx="4"/>
                <a:endCxn id="329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 стрелкой 338"/>
              <p:cNvCxnSpPr>
                <a:stCxn id="329" idx="6"/>
                <a:endCxn id="331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Прямая со стрелкой 340"/>
              <p:cNvCxnSpPr>
                <a:stCxn id="330" idx="6"/>
                <a:endCxn id="331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TextBox 341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253" name="Прямая со стрелкой 252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06" name="Прямая со стрелкой 305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Прямоугольник 350"/>
          <p:cNvSpPr/>
          <p:nvPr/>
        </p:nvSpPr>
        <p:spPr>
          <a:xfrm>
            <a:off x="84604" y="-378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9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8" grpId="0"/>
      <p:bldP spid="334" grpId="0"/>
      <p:bldP spid="359" grpId="0"/>
      <p:bldP spid="375" grpId="0"/>
      <p:bldP spid="56" grpId="0" animBg="1"/>
      <p:bldP spid="4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115740" y="2109736"/>
            <a:ext cx="349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5929" y="108809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r>
              <a:rPr lang="ru-RU" b="1" dirty="0"/>
              <a:t>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40902" y="2359835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977762" y="3896951"/>
            <a:ext cx="357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НЕТ (1</a:t>
            </a:r>
            <a:r>
              <a:rPr lang="en-US" sz="1600" dirty="0"/>
              <a:t>,6)-</a:t>
            </a:r>
            <a:r>
              <a:rPr lang="ru-RU" sz="1600" dirty="0"/>
              <a:t>пути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06166" y="31500"/>
            <a:ext cx="42062" cy="6841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3773055" y="1201220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37233" y="516428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4693908" y="4756937"/>
                <a:ext cx="952500" cy="2667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3908" y="4756937"/>
                <a:ext cx="952500" cy="266700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7909779" y="706970"/>
            <a:ext cx="3200983" cy="1674680"/>
            <a:chOff x="7899863" y="707797"/>
            <a:chExt cx="3200983" cy="1674680"/>
          </a:xfrm>
        </p:grpSpPr>
        <p:sp>
          <p:nvSpPr>
            <p:cNvPr id="248" name="TextBox 247"/>
            <p:cNvSpPr txBox="1"/>
            <p:nvPr/>
          </p:nvSpPr>
          <p:spPr>
            <a:xfrm>
              <a:off x="9237002" y="70779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7899863" y="760980"/>
              <a:ext cx="3200983" cy="1621497"/>
              <a:chOff x="7911671" y="761517"/>
              <a:chExt cx="3200983" cy="1621497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7911671" y="761517"/>
                <a:ext cx="3200983" cy="1621497"/>
                <a:chOff x="8059036" y="794456"/>
                <a:chExt cx="3200983" cy="1621497"/>
              </a:xfrm>
            </p:grpSpPr>
            <p:sp>
              <p:nvSpPr>
                <p:cNvPr id="296" name="Овал 295"/>
                <p:cNvSpPr/>
                <p:nvPr/>
              </p:nvSpPr>
              <p:spPr>
                <a:xfrm>
                  <a:off x="8085850" y="1446697"/>
                  <a:ext cx="358671" cy="3662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297" name="Овал 296"/>
                <p:cNvSpPr/>
                <p:nvPr/>
              </p:nvSpPr>
              <p:spPr>
                <a:xfrm>
                  <a:off x="8847109" y="992419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298" name="Овал 297"/>
                <p:cNvSpPr/>
                <p:nvPr/>
              </p:nvSpPr>
              <p:spPr>
                <a:xfrm>
                  <a:off x="8847109" y="1846528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299" name="Овал 298"/>
                <p:cNvSpPr/>
                <p:nvPr/>
              </p:nvSpPr>
              <p:spPr>
                <a:xfrm>
                  <a:off x="10025591" y="1846528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300" name="Овал 299"/>
                <p:cNvSpPr/>
                <p:nvPr/>
              </p:nvSpPr>
              <p:spPr>
                <a:xfrm>
                  <a:off x="10010954" y="992419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301" name="Овал 300"/>
                <p:cNvSpPr/>
                <p:nvPr/>
              </p:nvSpPr>
              <p:spPr>
                <a:xfrm>
                  <a:off x="10801494" y="1424278"/>
                  <a:ext cx="358671" cy="3662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cxnSp>
              <p:nvCxnSpPr>
                <p:cNvPr id="303" name="Прямая со стрелкой 302"/>
                <p:cNvCxnSpPr>
                  <a:stCxn id="296" idx="5"/>
                  <a:endCxn id="298" idx="2"/>
                </p:cNvCxnSpPr>
                <p:nvPr/>
              </p:nvCxnSpPr>
              <p:spPr>
                <a:xfrm>
                  <a:off x="8391995" y="1759268"/>
                  <a:ext cx="455114" cy="27036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Прямая со стрелкой 304"/>
                <p:cNvCxnSpPr>
                  <a:stCxn id="297" idx="6"/>
                  <a:endCxn id="300" idx="2"/>
                </p:cNvCxnSpPr>
                <p:nvPr/>
              </p:nvCxnSpPr>
              <p:spPr>
                <a:xfrm>
                  <a:off x="9205779" y="1175518"/>
                  <a:ext cx="80517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Прямая со стрелкой 306"/>
                <p:cNvCxnSpPr>
                  <a:stCxn id="299" idx="6"/>
                  <a:endCxn id="301" idx="3"/>
                </p:cNvCxnSpPr>
                <p:nvPr/>
              </p:nvCxnSpPr>
              <p:spPr>
                <a:xfrm flipV="1">
                  <a:off x="10384261" y="1736847"/>
                  <a:ext cx="469760" cy="29277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Прямая со стрелкой 307"/>
                <p:cNvCxnSpPr>
                  <a:stCxn id="300" idx="6"/>
                  <a:endCxn id="301" idx="1"/>
                </p:cNvCxnSpPr>
                <p:nvPr/>
              </p:nvCxnSpPr>
              <p:spPr>
                <a:xfrm>
                  <a:off x="10369623" y="1175518"/>
                  <a:ext cx="484397" cy="3023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TextBox 309"/>
                <p:cNvSpPr txBox="1"/>
                <p:nvPr/>
              </p:nvSpPr>
              <p:spPr>
                <a:xfrm>
                  <a:off x="8537075" y="1675456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10469956" y="1022990"/>
                  <a:ext cx="382142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30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10568819" y="1759268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9854902" y="147091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1" name="Скругленная соединительная линия 260"/>
                <p:cNvCxnSpPr/>
                <p:nvPr/>
              </p:nvCxnSpPr>
              <p:spPr>
                <a:xfrm rot="16200000" flipH="1" flipV="1">
                  <a:off x="8308805" y="878317"/>
                  <a:ext cx="461802" cy="783000"/>
                </a:xfrm>
                <a:prstGeom prst="curvedConnector3">
                  <a:avLst>
                    <a:gd name="adj1" fmla="val -7692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TextBox 262"/>
                <p:cNvSpPr txBox="1"/>
                <p:nvPr/>
              </p:nvSpPr>
              <p:spPr>
                <a:xfrm>
                  <a:off x="9002350" y="143105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4" name="Скругленная соединительная линия 263"/>
                <p:cNvCxnSpPr/>
                <p:nvPr/>
              </p:nvCxnSpPr>
              <p:spPr>
                <a:xfrm rot="5400000">
                  <a:off x="9553890" y="1601338"/>
                  <a:ext cx="10763" cy="1212139"/>
                </a:xfrm>
                <a:prstGeom prst="curvedConnector3">
                  <a:avLst>
                    <a:gd name="adj1" fmla="val 1133671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264"/>
                <p:cNvSpPr txBox="1"/>
                <p:nvPr/>
              </p:nvSpPr>
              <p:spPr>
                <a:xfrm>
                  <a:off x="9518703" y="204473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7" name="Скругленная соединительная линия 266"/>
                <p:cNvCxnSpPr/>
                <p:nvPr/>
              </p:nvCxnSpPr>
              <p:spPr>
                <a:xfrm rot="5400000">
                  <a:off x="10454691" y="1640236"/>
                  <a:ext cx="374726" cy="667633"/>
                </a:xfrm>
                <a:prstGeom prst="curvedConnector3">
                  <a:avLst>
                    <a:gd name="adj1" fmla="val 111507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TextBox 267"/>
                <p:cNvSpPr txBox="1"/>
                <p:nvPr/>
              </p:nvSpPr>
              <p:spPr>
                <a:xfrm>
                  <a:off x="10908641" y="197297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5" name="TextBox 474"/>
                <p:cNvSpPr txBox="1"/>
                <p:nvPr/>
              </p:nvSpPr>
              <p:spPr>
                <a:xfrm>
                  <a:off x="8059036" y="794456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7" name="Скругленная соединительная линия 476"/>
                <p:cNvCxnSpPr/>
                <p:nvPr/>
              </p:nvCxnSpPr>
              <p:spPr>
                <a:xfrm rot="5400000" flipH="1">
                  <a:off x="8315293" y="1602696"/>
                  <a:ext cx="406452" cy="783000"/>
                </a:xfrm>
                <a:prstGeom prst="curvedConnector3">
                  <a:avLst>
                    <a:gd name="adj1" fmla="val -16217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8" name="TextBox 477"/>
                <p:cNvSpPr txBox="1"/>
                <p:nvPr/>
              </p:nvSpPr>
              <p:spPr>
                <a:xfrm>
                  <a:off x="8070885" y="2077399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47" name="Скругленная соединительная линия 246"/>
              <p:cNvCxnSpPr/>
              <p:nvPr/>
            </p:nvCxnSpPr>
            <p:spPr>
              <a:xfrm rot="16200000" flipV="1">
                <a:off x="9421338" y="353790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>
                <a:stCxn id="297" idx="4"/>
                <a:endCxn id="298" idx="0"/>
              </p:cNvCxnSpPr>
              <p:nvPr/>
            </p:nvCxnSpPr>
            <p:spPr>
              <a:xfrm>
                <a:off x="8879080" y="1325680"/>
                <a:ext cx="0" cy="48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299" idx="0"/>
                <a:endCxn id="300" idx="4"/>
              </p:cNvCxnSpPr>
              <p:nvPr/>
            </p:nvCxnSpPr>
            <p:spPr>
              <a:xfrm flipH="1" flipV="1">
                <a:off x="10042925" y="1325680"/>
                <a:ext cx="14637" cy="48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9246508" y="112050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Объект 443"/>
              <p:cNvSpPr txBox="1"/>
              <p:nvPr/>
            </p:nvSpPr>
            <p:spPr bwMode="auto">
              <a:xfrm>
                <a:off x="200582" y="5642517"/>
                <a:ext cx="6807200" cy="901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(1,2)⋅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(1,2)+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(2,5)⋅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(2,5)+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(5,4)⋅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(5,4)+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(1,3)⋅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(1,3)+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(3,4)⋅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(3,4)+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(4,6)⋅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(4,6)=2⋅1+2⋅20+2⋅1+5⋅5+5⋅1+7⋅1=81</m:t>
                      </m:r>
                    </m:oMath>
                  </m:oMathPara>
                </a14:m>
                <a:br>
                  <a:rPr lang="ru-BY" dirty="0">
                    <a:solidFill>
                      <a:srgbClr val="000000"/>
                    </a:solidFill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444" name="Объект 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582" y="5642517"/>
                <a:ext cx="6807200" cy="901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6" name="Рисунок 16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68" name="Группа 167"/>
          <p:cNvGrpSpPr/>
          <p:nvPr/>
        </p:nvGrpSpPr>
        <p:grpSpPr>
          <a:xfrm>
            <a:off x="82166" y="31500"/>
            <a:ext cx="3066260" cy="1503917"/>
            <a:chOff x="-89085" y="-78423"/>
            <a:chExt cx="3066260" cy="1503917"/>
          </a:xfrm>
        </p:grpSpPr>
        <p:grpSp>
          <p:nvGrpSpPr>
            <p:cNvPr id="169" name="Группа 168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174" name="Овал 173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75" name="Овал 174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180" name="Прямая со стрелкой 179"/>
              <p:cNvCxnSpPr>
                <a:stCxn id="174" idx="7"/>
                <a:endCxn id="175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 стрелкой 180"/>
              <p:cNvCxnSpPr>
                <a:stCxn id="174" idx="5"/>
                <a:endCxn id="176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 стрелкой 181"/>
              <p:cNvCxnSpPr>
                <a:stCxn id="175" idx="4"/>
                <a:endCxn id="176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 стрелкой 182"/>
              <p:cNvCxnSpPr>
                <a:stCxn id="175" idx="6"/>
                <a:endCxn id="178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 стрелкой 183"/>
              <p:cNvCxnSpPr>
                <a:stCxn id="176" idx="6"/>
                <a:endCxn id="177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 стрелкой 184"/>
              <p:cNvCxnSpPr>
                <a:stCxn id="178" idx="4"/>
                <a:endCxn id="177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 стрелкой 185"/>
              <p:cNvCxnSpPr>
                <a:stCxn id="177" idx="6"/>
                <a:endCxn id="179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 стрелкой 186"/>
              <p:cNvCxnSpPr>
                <a:stCxn id="178" idx="6"/>
                <a:endCxn id="179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171" name="Прямая со стрелкой 170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73" name="Прямая со стрелкой 172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Прямоугольник 195"/>
          <p:cNvSpPr/>
          <p:nvPr/>
        </p:nvSpPr>
        <p:spPr>
          <a:xfrm>
            <a:off x="84604" y="-378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7" name="Группа 196"/>
          <p:cNvGrpSpPr/>
          <p:nvPr/>
        </p:nvGrpSpPr>
        <p:grpSpPr>
          <a:xfrm>
            <a:off x="364985" y="3843713"/>
            <a:ext cx="3297636" cy="1559662"/>
            <a:chOff x="1326777" y="403758"/>
            <a:chExt cx="3765176" cy="1759791"/>
          </a:xfrm>
        </p:grpSpPr>
        <p:sp>
          <p:nvSpPr>
            <p:cNvPr id="198" name="Овал 197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3" name="Овал 202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04" name="Прямая со стрелкой 203"/>
            <p:cNvCxnSpPr>
              <a:stCxn id="198" idx="7"/>
              <a:endCxn id="199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98" idx="5"/>
              <a:endCxn id="200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stCxn id="199" idx="4"/>
              <a:endCxn id="200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/>
            <p:cNvCxnSpPr>
              <a:stCxn id="199" idx="6"/>
              <a:endCxn id="202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/>
            <p:cNvCxnSpPr>
              <a:stCxn id="200" idx="6"/>
              <a:endCxn id="201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 стрелкой 208"/>
            <p:cNvCxnSpPr>
              <a:stCxn id="202" idx="4"/>
              <a:endCxn id="201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 стрелкой 209"/>
            <p:cNvCxnSpPr>
              <a:stCxn id="201" idx="6"/>
              <a:endCxn id="203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/>
            <p:cNvCxnSpPr>
              <a:stCxn id="202" idx="6"/>
              <a:endCxn id="203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692614" y="154347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24418" y="710195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466357" y="114555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020847" y="403758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048053" y="1712099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359822" y="156434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7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46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334" grpId="0"/>
      <p:bldP spid="359" grpId="0"/>
      <p:bldP spid="435" grpId="0"/>
      <p:bldP spid="4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2190947" y="2408604"/>
            <a:ext cx="35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О(</a:t>
            </a:r>
            <a:r>
              <a:rPr lang="en-US" b="1" dirty="0" err="1"/>
              <a:t>c</a:t>
            </a:r>
            <a:r>
              <a:rPr lang="en-US" b="1" baseline="30000" dirty="0" err="1"/>
              <a:t>max</a:t>
            </a:r>
            <a:r>
              <a:rPr lang="en-US" b="1" dirty="0"/>
              <a:t> · n</a:t>
            </a:r>
            <a:r>
              <a:rPr lang="ru-RU" b="1" dirty="0"/>
              <a:t>)    </a:t>
            </a:r>
            <a:r>
              <a:rPr lang="en-US" b="1" dirty="0"/>
              <a:t>·</a:t>
            </a:r>
            <a:r>
              <a:rPr lang="ru-RU" b="1" dirty="0"/>
              <a:t>   (О(</a:t>
            </a:r>
            <a:r>
              <a:rPr lang="en-US" b="1" dirty="0" err="1"/>
              <a:t>n·m</a:t>
            </a:r>
            <a:r>
              <a:rPr lang="en-US" b="1" dirty="0"/>
              <a:t>) </a:t>
            </a:r>
            <a:r>
              <a:rPr lang="ru-RU" b="1" dirty="0"/>
              <a:t> + О(</a:t>
            </a:r>
            <a:r>
              <a:rPr lang="en-US" b="1" dirty="0"/>
              <a:t>m) 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257" name="TextBox 256"/>
          <p:cNvSpPr txBox="1"/>
          <p:nvPr/>
        </p:nvSpPr>
        <p:spPr>
          <a:xfrm>
            <a:off x="4405199" y="296958"/>
            <a:ext cx="2904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Время работы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541410" y="1219327"/>
            <a:ext cx="21480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>
              <a:solidFill>
                <a:srgbClr val="D60093"/>
              </a:solidFill>
            </a:endParaRPr>
          </a:p>
          <a:p>
            <a:r>
              <a:rPr lang="ru-RU" sz="3200" b="1" dirty="0"/>
              <a:t>О</a:t>
            </a:r>
            <a:r>
              <a:rPr lang="ru-RU" sz="2400" b="1" dirty="0"/>
              <a:t> (</a:t>
            </a:r>
            <a:r>
              <a:rPr lang="en-US" sz="2400" b="1" dirty="0" err="1"/>
              <a:t>c</a:t>
            </a:r>
            <a:r>
              <a:rPr lang="en-US" sz="2400" b="1" baseline="30000" dirty="0" err="1"/>
              <a:t>max</a:t>
            </a:r>
            <a:r>
              <a:rPr lang="ru-RU" sz="2400" b="1" baseline="30000" dirty="0"/>
              <a:t> </a:t>
            </a:r>
            <a:r>
              <a:rPr lang="en-US" sz="2400" b="1" dirty="0"/>
              <a:t>· m · n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14598" y="1527103"/>
            <a:ext cx="2289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О</a:t>
            </a:r>
            <a:r>
              <a:rPr lang="ru-RU" sz="2400" b="1" dirty="0"/>
              <a:t> (</a:t>
            </a:r>
            <a:r>
              <a:rPr lang="en-US" sz="2400" b="1" dirty="0" err="1"/>
              <a:t>p</a:t>
            </a:r>
            <a:r>
              <a:rPr lang="en-US" sz="2400" b="1" baseline="30000" dirty="0" err="1"/>
              <a:t>max</a:t>
            </a:r>
            <a:r>
              <a:rPr lang="ru-RU" sz="2400" b="1" baseline="30000" dirty="0"/>
              <a:t> </a:t>
            </a:r>
            <a:r>
              <a:rPr lang="en-US" sz="2400" b="1" dirty="0"/>
              <a:t>· m</a:t>
            </a:r>
            <a:r>
              <a:rPr lang="en-US" sz="2400" b="1" baseline="30000" dirty="0"/>
              <a:t>2</a:t>
            </a:r>
            <a:r>
              <a:rPr lang="en-US" sz="2400" b="1" dirty="0"/>
              <a:t> · n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2856" y="2338491"/>
            <a:ext cx="385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О(</a:t>
            </a:r>
            <a:r>
              <a:rPr lang="en-US" b="1" dirty="0" err="1"/>
              <a:t>p</a:t>
            </a:r>
            <a:r>
              <a:rPr lang="en-US" b="1" baseline="30000" dirty="0" err="1"/>
              <a:t>max</a:t>
            </a:r>
            <a:r>
              <a:rPr lang="en-US" b="1" dirty="0"/>
              <a:t> · n · m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ru-RU" b="1" dirty="0"/>
              <a:t>   </a:t>
            </a:r>
            <a:r>
              <a:rPr lang="en-US" b="1" dirty="0"/>
              <a:t>·</a:t>
            </a:r>
            <a:r>
              <a:rPr lang="ru-RU" b="1" dirty="0"/>
              <a:t>   (О(</a:t>
            </a:r>
            <a:r>
              <a:rPr lang="en-US" b="1" dirty="0" err="1"/>
              <a:t>n·m</a:t>
            </a:r>
            <a:r>
              <a:rPr lang="en-US" b="1" dirty="0"/>
              <a:t>) </a:t>
            </a:r>
            <a:r>
              <a:rPr lang="ru-RU" b="1" dirty="0"/>
              <a:t> + О(</a:t>
            </a:r>
            <a:r>
              <a:rPr lang="en-US" b="1" dirty="0"/>
              <a:t>m) 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932715" y="1268193"/>
            <a:ext cx="35068" cy="5666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71743" y="3061535"/>
            <a:ext cx="25792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время работы алгоритма Форда  ̶  Беллмана</a:t>
            </a:r>
            <a:r>
              <a:rPr lang="en-US" dirty="0"/>
              <a:t>;</a:t>
            </a:r>
            <a:r>
              <a:rPr lang="ru-RU" dirty="0"/>
              <a:t> модификация потока вдоль найденного увеличивающего пути.</a:t>
            </a:r>
          </a:p>
          <a:p>
            <a:pPr algn="just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273741" y="3061138"/>
            <a:ext cx="2586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число шагов запуска алгоритма нахождения кратчайшего пути (доказательство оценки выполняется по той же схеме, как и в алгоритме </a:t>
            </a:r>
            <a:r>
              <a:rPr lang="ru-RU" dirty="0" err="1"/>
              <a:t>Эдмондса</a:t>
            </a:r>
            <a:r>
              <a:rPr lang="ru-RU" dirty="0"/>
              <a:t>  ̶  Карпа)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5006" y="2967335"/>
            <a:ext cx="32406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 как сеть целочисленная, нет кратных дуг и на каждой итерации метода минимальных путей строится поток большей величины, то число итераций алгоритма ограничено сверху наибольшей возможной величиной потока конкретной индивидуальной задачи, т.е.  </a:t>
            </a:r>
            <a:r>
              <a:rPr lang="en-US" b="1" dirty="0" err="1"/>
              <a:t>c</a:t>
            </a:r>
            <a:r>
              <a:rPr lang="en-US" b="1" baseline="30000" dirty="0" err="1"/>
              <a:t>max</a:t>
            </a:r>
            <a:r>
              <a:rPr lang="en-US" b="1" dirty="0"/>
              <a:t> · 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18593" y="3061138"/>
            <a:ext cx="18897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время работы алгоритма Форда  ̶  Беллмана</a:t>
            </a:r>
            <a:r>
              <a:rPr lang="en-US" dirty="0"/>
              <a:t>;</a:t>
            </a:r>
            <a:r>
              <a:rPr lang="ru-RU" dirty="0"/>
              <a:t> модификация потока вдоль найденного увеличивающего пути.</a:t>
            </a:r>
          </a:p>
          <a:p>
            <a:pPr algn="just"/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58" y="2090896"/>
            <a:ext cx="12191942" cy="3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-128188" y="1250940"/>
            <a:ext cx="12191942" cy="3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6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1246" y="228437"/>
            <a:ext cx="9527101" cy="70930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</a:t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106904" y="2538230"/>
            <a:ext cx="2320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О(</a:t>
            </a:r>
            <a:r>
              <a:rPr lang="en-US" sz="2800" b="1" dirty="0" err="1"/>
              <a:t>c</a:t>
            </a:r>
            <a:r>
              <a:rPr lang="en-US" sz="2800" b="1" baseline="30000" dirty="0" err="1"/>
              <a:t>max</a:t>
            </a:r>
            <a:r>
              <a:rPr lang="ru-RU" sz="2800" b="1" baseline="30000" dirty="0"/>
              <a:t> </a:t>
            </a:r>
            <a:r>
              <a:rPr lang="en-US" sz="2800" b="1" dirty="0"/>
              <a:t>· m · 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24796" y="1108214"/>
            <a:ext cx="4467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Метод </a:t>
            </a:r>
            <a:endParaRPr lang="en-US" sz="2800" dirty="0"/>
          </a:p>
          <a:p>
            <a:pPr algn="ctr"/>
            <a:r>
              <a:rPr lang="ru-RU" sz="2800" dirty="0"/>
              <a:t>минимальных путей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3302" y="1223518"/>
            <a:ext cx="5538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Метод </a:t>
            </a:r>
            <a:endParaRPr lang="en-US" sz="2800" dirty="0"/>
          </a:p>
          <a:p>
            <a:pPr algn="ctr"/>
            <a:r>
              <a:rPr lang="ru-RU" sz="2800" dirty="0"/>
              <a:t>устранения отрицательных циклов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260" y="2563966"/>
            <a:ext cx="4484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О(</a:t>
            </a:r>
            <a:r>
              <a:rPr lang="en-US" sz="2800" b="1" dirty="0" err="1"/>
              <a:t>c</a:t>
            </a:r>
            <a:r>
              <a:rPr lang="en-US" sz="2800" b="1" baseline="30000" dirty="0" err="1"/>
              <a:t>max</a:t>
            </a:r>
            <a:r>
              <a:rPr lang="ru-RU" sz="2800" b="1" baseline="30000" dirty="0"/>
              <a:t> </a:t>
            </a:r>
            <a:r>
              <a:rPr lang="en-US" sz="2800" b="1" dirty="0"/>
              <a:t>· </a:t>
            </a:r>
            <a:r>
              <a:rPr lang="en-US" sz="2800" b="1" dirty="0" err="1"/>
              <a:t>p</a:t>
            </a:r>
            <a:r>
              <a:rPr lang="en-US" sz="2800" b="1" baseline="30000" dirty="0" err="1"/>
              <a:t>max</a:t>
            </a:r>
            <a:r>
              <a:rPr lang="en-US" sz="2800" b="1" baseline="30000" dirty="0"/>
              <a:t> </a:t>
            </a:r>
            <a:r>
              <a:rPr lang="ru-RU" sz="2800" b="1" baseline="30000" dirty="0"/>
              <a:t> </a:t>
            </a:r>
            <a:r>
              <a:rPr lang="en-US" sz="2800" b="1" dirty="0"/>
              <a:t>· m · n</a:t>
            </a:r>
            <a:r>
              <a:rPr lang="en-US" sz="2800" b="1" baseline="30000" dirty="0"/>
              <a:t>2</a:t>
            </a:r>
            <a:r>
              <a:rPr lang="ru-RU" sz="2800" b="1" baseline="30000" dirty="0"/>
              <a:t> </a:t>
            </a:r>
            <a:r>
              <a:rPr lang="ru-RU" sz="2800" b="1" dirty="0"/>
              <a:t> + </a:t>
            </a:r>
            <a:r>
              <a:rPr lang="en-US" sz="2800" b="1" dirty="0"/>
              <a:t>n · m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33881" y="4972980"/>
            <a:ext cx="490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оба алгоритма  ̶  </a:t>
            </a:r>
            <a:r>
              <a:rPr lang="ru-RU" sz="2000" dirty="0" err="1"/>
              <a:t>псевдополиномиальные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106463" y="3121860"/>
            <a:ext cx="248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>
              <a:solidFill>
                <a:srgbClr val="D60093"/>
              </a:solidFill>
            </a:endParaRPr>
          </a:p>
          <a:p>
            <a:r>
              <a:rPr lang="ru-RU" sz="2800" b="1" dirty="0"/>
              <a:t>О(</a:t>
            </a:r>
            <a:r>
              <a:rPr lang="en-US" sz="2800" b="1" dirty="0" err="1"/>
              <a:t>p</a:t>
            </a:r>
            <a:r>
              <a:rPr lang="en-US" sz="2800" b="1" baseline="30000" dirty="0" err="1"/>
              <a:t>max</a:t>
            </a:r>
            <a:r>
              <a:rPr lang="ru-RU" sz="2800" b="1" baseline="30000" dirty="0"/>
              <a:t> </a:t>
            </a:r>
            <a:r>
              <a:rPr lang="en-US" sz="2800" b="1" dirty="0"/>
              <a:t>· m</a:t>
            </a:r>
            <a:r>
              <a:rPr lang="en-US" sz="2800" b="1" baseline="30000" dirty="0"/>
              <a:t>2</a:t>
            </a:r>
            <a:r>
              <a:rPr lang="en-US" sz="2800" b="1" dirty="0"/>
              <a:t> · 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115987" y="771993"/>
            <a:ext cx="14990" cy="38899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0306"/>
            <a:ext cx="10502153" cy="12603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2033" y="2587417"/>
            <a:ext cx="1042565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0.11 Максимальный поток в сети (простая версия)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0.12 Максимальный поток в сети (большие ограничения, </a:t>
            </a:r>
            <a:r>
              <a:rPr lang="en-US" altLang="ru-RU" sz="2400" dirty="0">
                <a:solidFill>
                  <a:srgbClr val="144E9D"/>
                </a:solidFill>
                <a:latin typeface="SFMono-Regular"/>
                <a:hlinkClick r:id="rId4"/>
              </a:rPr>
              <a:t> </a:t>
            </a:r>
            <a:r>
              <a:rPr lang="ru-RU" altLang="ru-RU" sz="2400" dirty="0">
                <a:solidFill>
                  <a:srgbClr val="144E9D"/>
                </a:solidFill>
                <a:latin typeface="SFMono-Regular"/>
                <a:hlinkClick r:id="rId4"/>
              </a:rPr>
              <a:t>по желанию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2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140" y="1478401"/>
            <a:ext cx="11788588" cy="47961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Первая часть курс лекций по теории алгоритмов завершена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rgbClr val="0070C0"/>
                </a:solidFill>
              </a:rPr>
              <a:t>Никогда не останавливайтесь, расширяйте и углубляйте свои знания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– это того стоит!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3"/>
          <p:cNvSpPr txBox="1"/>
          <p:nvPr/>
        </p:nvSpPr>
        <p:spPr>
          <a:xfrm>
            <a:off x="7893003" y="629550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6815" y="1167048"/>
            <a:ext cx="10792756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/>
              <a:t>Замечания</a:t>
            </a:r>
          </a:p>
          <a:p>
            <a:endParaRPr lang="ru-RU" sz="2400" b="1" i="1" dirty="0"/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ru-RU" sz="2400" dirty="0"/>
              <a:t>В дальнейшем мы будем работать с </a:t>
            </a:r>
            <a:r>
              <a:rPr lang="ru-RU" sz="2400" b="1" dirty="0"/>
              <a:t>целочисленными потоками</a:t>
            </a:r>
            <a:r>
              <a:rPr lang="ru-RU" sz="2400" dirty="0"/>
              <a:t>, то есть все ограничения – целые числа. 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ru-RU" sz="2400" dirty="0"/>
              <a:t>Считаем, что любая внутренняя вершина сети лежит на некотором </a:t>
            </a:r>
            <a:r>
              <a:rPr lang="en-US" sz="2400" dirty="0"/>
              <a:t>(</a:t>
            </a:r>
            <a:r>
              <a:rPr lang="en-US" sz="2400" dirty="0" err="1"/>
              <a:t>s,t</a:t>
            </a:r>
            <a:r>
              <a:rPr lang="en-US" sz="2400" dirty="0"/>
              <a:t>)-</a:t>
            </a:r>
            <a:r>
              <a:rPr lang="ru-RU" sz="2400" dirty="0"/>
              <a:t>пути (</a:t>
            </a:r>
            <a:r>
              <a:rPr lang="en-US" sz="2400" dirty="0"/>
              <a:t>m ≥ n – 1)</a:t>
            </a:r>
            <a:r>
              <a:rPr lang="ru-RU" sz="2400" dirty="0"/>
              <a:t>.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</a:pPr>
            <a:r>
              <a:rPr lang="ru-RU" sz="2400" dirty="0"/>
              <a:t>Предполагаем, что в сети </a:t>
            </a:r>
            <a:r>
              <a:rPr lang="ru-RU" sz="2400" b="1" dirty="0"/>
              <a:t>нет кратных дуг</a:t>
            </a:r>
            <a:r>
              <a:rPr lang="ru-RU" sz="2400" dirty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3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8902" y="159458"/>
            <a:ext cx="8005313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Максимальный поток и минимальный разрез</a:t>
            </a:r>
            <a:endParaRPr lang="ru-RU" sz="3200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258941" y="1979824"/>
            <a:ext cx="4166247" cy="1478888"/>
            <a:chOff x="1992111" y="746607"/>
            <a:chExt cx="4166247" cy="1427625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1992111" y="746607"/>
              <a:ext cx="4166247" cy="1427625"/>
              <a:chOff x="1748118" y="506912"/>
              <a:chExt cx="4166247" cy="1427625"/>
            </a:xfrm>
          </p:grpSpPr>
          <p:sp>
            <p:nvSpPr>
              <p:cNvPr id="103" name="Овал 102"/>
              <p:cNvSpPr/>
              <p:nvPr/>
            </p:nvSpPr>
            <p:spPr>
              <a:xfrm>
                <a:off x="1748118" y="1010649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Прямая со стрелкой 103"/>
              <p:cNvCxnSpPr>
                <a:stCxn id="103" idx="7"/>
              </p:cNvCxnSpPr>
              <p:nvPr/>
            </p:nvCxnSpPr>
            <p:spPr>
              <a:xfrm flipV="1">
                <a:off x="2069495" y="739061"/>
                <a:ext cx="512341" cy="321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 стрелкой 104"/>
              <p:cNvCxnSpPr>
                <a:stCxn id="103" idx="6"/>
              </p:cNvCxnSpPr>
              <p:nvPr/>
            </p:nvCxnSpPr>
            <p:spPr>
              <a:xfrm>
                <a:off x="2124635" y="1182160"/>
                <a:ext cx="1468040" cy="22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/>
              <p:cNvCxnSpPr>
                <a:stCxn id="103" idx="5"/>
              </p:cNvCxnSpPr>
              <p:nvPr/>
            </p:nvCxnSpPr>
            <p:spPr>
              <a:xfrm>
                <a:off x="2069495" y="1303437"/>
                <a:ext cx="567481" cy="3274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Овал 106"/>
              <p:cNvSpPr/>
              <p:nvPr/>
            </p:nvSpPr>
            <p:spPr>
              <a:xfrm>
                <a:off x="3592675" y="1032808"/>
                <a:ext cx="376517" cy="34302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581836" y="506912"/>
                <a:ext cx="376517" cy="34302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2581836" y="159151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0" name="Прямая со стрелкой 109"/>
              <p:cNvCxnSpPr>
                <a:stCxn id="108" idx="6"/>
                <a:endCxn id="107" idx="0"/>
              </p:cNvCxnSpPr>
              <p:nvPr/>
            </p:nvCxnSpPr>
            <p:spPr>
              <a:xfrm>
                <a:off x="2958353" y="678423"/>
                <a:ext cx="822581" cy="3543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09" idx="7"/>
                <a:endCxn id="107" idx="3"/>
              </p:cNvCxnSpPr>
              <p:nvPr/>
            </p:nvCxnSpPr>
            <p:spPr>
              <a:xfrm flipV="1">
                <a:off x="2903213" y="1325596"/>
                <a:ext cx="744602" cy="3161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4740158" y="596934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4652439" y="156528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5537848" y="1045327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Прямая со стрелкой 114"/>
              <p:cNvCxnSpPr>
                <a:stCxn id="107" idx="5"/>
                <a:endCxn id="113" idx="1"/>
              </p:cNvCxnSpPr>
              <p:nvPr/>
            </p:nvCxnSpPr>
            <p:spPr>
              <a:xfrm>
                <a:off x="3914052" y="1325596"/>
                <a:ext cx="793527" cy="289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13" idx="6"/>
                <a:endCxn id="114" idx="3"/>
              </p:cNvCxnSpPr>
              <p:nvPr/>
            </p:nvCxnSpPr>
            <p:spPr>
              <a:xfrm flipV="1">
                <a:off x="5028956" y="1338115"/>
                <a:ext cx="564032" cy="398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12" idx="6"/>
                <a:endCxn id="114" idx="1"/>
              </p:cNvCxnSpPr>
              <p:nvPr/>
            </p:nvCxnSpPr>
            <p:spPr>
              <a:xfrm>
                <a:off x="5116675" y="768445"/>
                <a:ext cx="476313" cy="32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7" idx="7"/>
                <a:endCxn id="112" idx="2"/>
              </p:cNvCxnSpPr>
              <p:nvPr/>
            </p:nvCxnSpPr>
            <p:spPr>
              <a:xfrm flipV="1">
                <a:off x="3914052" y="768445"/>
                <a:ext cx="826106" cy="314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222693" y="8574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0342" y="165688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99093" y="168414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88896" y="8439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21028" y="8679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85258" y="164985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14539" y="11625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22693" y="1615525"/>
              <a:ext cx="516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71588" y="7597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4830763" y="747713"/>
                <a:ext cx="5859462" cy="2919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func>
                        <m:func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fName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</m:e>
                      </m:func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которые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идут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из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которые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идут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из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остальные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сети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 − 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внутренние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разреза</m:t>
                      </m:r>
                    </m:oMath>
                  </m:oMathPara>
                </a14:m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пропускная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способность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разреза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0763" y="747713"/>
                <a:ext cx="5859462" cy="2919412"/>
              </a:xfrm>
              <a:prstGeom prst="rect">
                <a:avLst/>
              </a:prstGeom>
              <a:blipFill>
                <a:blip r:embed="rId2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Группа 42"/>
          <p:cNvGrpSpPr/>
          <p:nvPr/>
        </p:nvGrpSpPr>
        <p:grpSpPr>
          <a:xfrm>
            <a:off x="5610346" y="4281756"/>
            <a:ext cx="3573859" cy="2237268"/>
            <a:chOff x="9713207" y="740154"/>
            <a:chExt cx="3669646" cy="2320736"/>
          </a:xfrm>
        </p:grpSpPr>
        <p:sp>
          <p:nvSpPr>
            <p:cNvPr id="62" name="Овал 61"/>
            <p:cNvSpPr/>
            <p:nvPr/>
          </p:nvSpPr>
          <p:spPr>
            <a:xfrm>
              <a:off x="10722765" y="2717868"/>
              <a:ext cx="376517" cy="34302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Группа 41"/>
            <p:cNvGrpSpPr/>
            <p:nvPr/>
          </p:nvGrpSpPr>
          <p:grpSpPr>
            <a:xfrm>
              <a:off x="9713207" y="740154"/>
              <a:ext cx="1399982" cy="1696833"/>
              <a:chOff x="9713207" y="740154"/>
              <a:chExt cx="1399982" cy="1696833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9713208" y="874345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9726203" y="1365847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Овал 57"/>
              <p:cNvSpPr/>
              <p:nvPr/>
            </p:nvSpPr>
            <p:spPr>
              <a:xfrm>
                <a:off x="9713207" y="1853052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Овал 58"/>
              <p:cNvSpPr/>
              <p:nvPr/>
            </p:nvSpPr>
            <p:spPr>
              <a:xfrm>
                <a:off x="10736672" y="882344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10722766" y="148613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10722766" y="209396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Прямая со стрелкой 14"/>
              <p:cNvCxnSpPr>
                <a:stCxn id="56" idx="6"/>
                <a:endCxn id="59" idx="2"/>
              </p:cNvCxnSpPr>
              <p:nvPr/>
            </p:nvCxnSpPr>
            <p:spPr>
              <a:xfrm>
                <a:off x="10089725" y="1045857"/>
                <a:ext cx="646947" cy="79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58" idx="7"/>
                <a:endCxn id="60" idx="2"/>
              </p:cNvCxnSpPr>
              <p:nvPr/>
            </p:nvCxnSpPr>
            <p:spPr>
              <a:xfrm flipV="1">
                <a:off x="10034585" y="1657647"/>
                <a:ext cx="688181" cy="2456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>
                <a:stCxn id="58" idx="6"/>
                <a:endCxn id="61" idx="2"/>
              </p:cNvCxnSpPr>
              <p:nvPr/>
            </p:nvCxnSpPr>
            <p:spPr>
              <a:xfrm>
                <a:off x="10089724" y="2024564"/>
                <a:ext cx="633042" cy="2409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221263" y="7401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125173" y="201767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210370" y="14898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Объект 131"/>
                <p:cNvSpPr txBox="1"/>
                <p:nvPr/>
              </p:nvSpPr>
              <p:spPr bwMode="auto">
                <a:xfrm>
                  <a:off x="11959781" y="1708869"/>
                  <a:ext cx="1423072" cy="52158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ru-BY"/>
                </a:p>
              </p:txBody>
            </p:sp>
          </mc:Choice>
          <mc:Fallback xmlns="">
            <p:sp>
              <p:nvSpPr>
                <p:cNvPr id="132" name="Объект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59781" y="1708869"/>
                  <a:ext cx="1423072" cy="5215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588962" y="405096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962" y="4050968"/>
                <a:ext cx="392287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Прямоугольник 126"/>
          <p:cNvSpPr/>
          <p:nvPr/>
        </p:nvSpPr>
        <p:spPr>
          <a:xfrm>
            <a:off x="5562706" y="405945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8" name="Рисунок 127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227" y="16950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12969" y="1997559"/>
            <a:ext cx="133118" cy="12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7060" y="16824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98384" y="1991555"/>
            <a:ext cx="17878" cy="18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9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3344" y="-23301"/>
            <a:ext cx="8005313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Максимальный поток и минимальный разрез</a:t>
            </a:r>
            <a:endParaRPr lang="ru-RU" sz="3200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547670" y="1176233"/>
            <a:ext cx="4166247" cy="1478888"/>
            <a:chOff x="1992111" y="746607"/>
            <a:chExt cx="4166247" cy="1427625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1992111" y="746607"/>
              <a:ext cx="4166247" cy="1427625"/>
              <a:chOff x="1748118" y="506912"/>
              <a:chExt cx="4166247" cy="1427625"/>
            </a:xfrm>
          </p:grpSpPr>
          <p:sp>
            <p:nvSpPr>
              <p:cNvPr id="103" name="Овал 102"/>
              <p:cNvSpPr/>
              <p:nvPr/>
            </p:nvSpPr>
            <p:spPr>
              <a:xfrm>
                <a:off x="1748118" y="1010649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Прямая со стрелкой 103"/>
              <p:cNvCxnSpPr>
                <a:stCxn id="103" idx="7"/>
              </p:cNvCxnSpPr>
              <p:nvPr/>
            </p:nvCxnSpPr>
            <p:spPr>
              <a:xfrm flipV="1">
                <a:off x="2069495" y="739061"/>
                <a:ext cx="512341" cy="321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 стрелкой 104"/>
              <p:cNvCxnSpPr>
                <a:stCxn id="103" idx="6"/>
              </p:cNvCxnSpPr>
              <p:nvPr/>
            </p:nvCxnSpPr>
            <p:spPr>
              <a:xfrm>
                <a:off x="2124635" y="1182160"/>
                <a:ext cx="1468040" cy="22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/>
              <p:cNvCxnSpPr>
                <a:stCxn id="103" idx="5"/>
              </p:cNvCxnSpPr>
              <p:nvPr/>
            </p:nvCxnSpPr>
            <p:spPr>
              <a:xfrm>
                <a:off x="2069495" y="1303437"/>
                <a:ext cx="567481" cy="3274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Овал 106"/>
              <p:cNvSpPr/>
              <p:nvPr/>
            </p:nvSpPr>
            <p:spPr>
              <a:xfrm>
                <a:off x="3592675" y="1032808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581836" y="506912"/>
                <a:ext cx="376517" cy="34302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2581836" y="1591515"/>
                <a:ext cx="376517" cy="34302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0" name="Прямая со стрелкой 109"/>
              <p:cNvCxnSpPr>
                <a:stCxn id="108" idx="6"/>
                <a:endCxn id="107" idx="0"/>
              </p:cNvCxnSpPr>
              <p:nvPr/>
            </p:nvCxnSpPr>
            <p:spPr>
              <a:xfrm>
                <a:off x="2958353" y="678423"/>
                <a:ext cx="822581" cy="3543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09" idx="7"/>
                <a:endCxn id="107" idx="3"/>
              </p:cNvCxnSpPr>
              <p:nvPr/>
            </p:nvCxnSpPr>
            <p:spPr>
              <a:xfrm flipV="1">
                <a:off x="2903213" y="1325596"/>
                <a:ext cx="744602" cy="3161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4740158" y="596934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4652439" y="1565285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5537848" y="1045327"/>
                <a:ext cx="376517" cy="34302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Прямая со стрелкой 114"/>
              <p:cNvCxnSpPr>
                <a:stCxn id="107" idx="5"/>
                <a:endCxn id="113" idx="1"/>
              </p:cNvCxnSpPr>
              <p:nvPr/>
            </p:nvCxnSpPr>
            <p:spPr>
              <a:xfrm>
                <a:off x="3914052" y="1325596"/>
                <a:ext cx="793527" cy="2899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13" idx="6"/>
                <a:endCxn id="114" idx="3"/>
              </p:cNvCxnSpPr>
              <p:nvPr/>
            </p:nvCxnSpPr>
            <p:spPr>
              <a:xfrm flipV="1">
                <a:off x="5028956" y="1338115"/>
                <a:ext cx="564032" cy="398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12" idx="6"/>
                <a:endCxn id="114" idx="1"/>
              </p:cNvCxnSpPr>
              <p:nvPr/>
            </p:nvCxnSpPr>
            <p:spPr>
              <a:xfrm>
                <a:off x="5116675" y="768445"/>
                <a:ext cx="476313" cy="32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7" idx="7"/>
                <a:endCxn id="112" idx="2"/>
              </p:cNvCxnSpPr>
              <p:nvPr/>
            </p:nvCxnSpPr>
            <p:spPr>
              <a:xfrm flipV="1">
                <a:off x="3914052" y="768445"/>
                <a:ext cx="826106" cy="3145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222693" y="8574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0342" y="165688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99093" y="168414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88896" y="8439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21028" y="8679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85258" y="164985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14539" y="11625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22693" y="1615525"/>
              <a:ext cx="516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71588" y="7597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Объект 130"/>
              <p:cNvSpPr txBox="1"/>
              <p:nvPr/>
            </p:nvSpPr>
            <p:spPr bwMode="auto">
              <a:xfrm>
                <a:off x="8683807" y="2053397"/>
                <a:ext cx="896845" cy="489592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1" name="Объект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3807" y="2053397"/>
                <a:ext cx="896845" cy="489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95195" y="3181240"/>
            <a:ext cx="1079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Разрез, пропускная способность которого минимальна, называется </a:t>
            </a:r>
            <a:r>
              <a:rPr lang="ru-RU" sz="2000" b="1" dirty="0"/>
              <a:t>минимальным разрезом.</a:t>
            </a:r>
          </a:p>
        </p:txBody>
      </p:sp>
      <p:grpSp>
        <p:nvGrpSpPr>
          <p:cNvPr id="44" name="Группа 43"/>
          <p:cNvGrpSpPr/>
          <p:nvPr/>
        </p:nvGrpSpPr>
        <p:grpSpPr>
          <a:xfrm>
            <a:off x="6534367" y="650359"/>
            <a:ext cx="3098571" cy="2293874"/>
            <a:chOff x="9659918" y="3382664"/>
            <a:chExt cx="2974420" cy="2378847"/>
          </a:xfrm>
          <a:noFill/>
        </p:grpSpPr>
        <p:sp>
          <p:nvSpPr>
            <p:cNvPr id="133" name="Овал 132"/>
            <p:cNvSpPr/>
            <p:nvPr/>
          </p:nvSpPr>
          <p:spPr>
            <a:xfrm>
              <a:off x="9659918" y="3433981"/>
              <a:ext cx="376517" cy="34302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9689925" y="4523345"/>
              <a:ext cx="376517" cy="34302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10631206" y="4252101"/>
              <a:ext cx="376517" cy="34302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10631205" y="4801818"/>
              <a:ext cx="376517" cy="34302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10631205" y="5418489"/>
              <a:ext cx="376517" cy="34302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Объект 144"/>
                <p:cNvSpPr txBox="1"/>
                <p:nvPr/>
              </p:nvSpPr>
              <p:spPr bwMode="auto">
                <a:xfrm>
                  <a:off x="11723236" y="4112270"/>
                  <a:ext cx="911102" cy="607767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Объект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23236" y="4112270"/>
                  <a:ext cx="911102" cy="6077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Овал 146"/>
            <p:cNvSpPr/>
            <p:nvPr/>
          </p:nvSpPr>
          <p:spPr>
            <a:xfrm>
              <a:off x="10662800" y="3668554"/>
              <a:ext cx="376517" cy="34302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Прямая со стрелкой 35"/>
            <p:cNvCxnSpPr>
              <a:stCxn id="133" idx="6"/>
              <a:endCxn id="147" idx="2"/>
            </p:cNvCxnSpPr>
            <p:nvPr/>
          </p:nvCxnSpPr>
          <p:spPr>
            <a:xfrm>
              <a:off x="10036435" y="3605492"/>
              <a:ext cx="626365" cy="23457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5" idx="7"/>
              <a:endCxn id="147" idx="4"/>
            </p:cNvCxnSpPr>
            <p:nvPr/>
          </p:nvCxnSpPr>
          <p:spPr>
            <a:xfrm flipV="1">
              <a:off x="10011303" y="4011576"/>
              <a:ext cx="839756" cy="56200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10167967" y="4043678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78097" y="3382664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170426" y="3707025"/>
              <a:ext cx="301686" cy="3830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11541" y="3804055"/>
            <a:ext cx="10485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Утверждение </a:t>
            </a:r>
            <a:endParaRPr lang="en-US" sz="2400" b="1" dirty="0"/>
          </a:p>
          <a:p>
            <a:pPr lvl="1" algn="just"/>
            <a:r>
              <a:rPr lang="ru-RU" sz="2400" dirty="0"/>
              <a:t>Для сети </a:t>
            </a:r>
            <a:r>
              <a:rPr lang="en-US" sz="2400" i="1" dirty="0"/>
              <a:t>G</a:t>
            </a:r>
            <a:r>
              <a:rPr lang="en-US" sz="2400" b="1" dirty="0"/>
              <a:t> </a:t>
            </a:r>
            <a:r>
              <a:rPr lang="ru-RU" sz="2400" b="1" dirty="0"/>
              <a:t>величина любого потока </a:t>
            </a:r>
            <a:r>
              <a:rPr lang="en-US" sz="2400" b="1" i="1" dirty="0"/>
              <a:t>f </a:t>
            </a:r>
            <a:r>
              <a:rPr lang="ru-RU" sz="2400" b="1" dirty="0"/>
              <a:t>не превосходит пропускной способности любого  разреза</a:t>
            </a:r>
            <a:r>
              <a:rPr lang="en-US" sz="2400" b="1" dirty="0"/>
              <a:t> </a:t>
            </a:r>
            <a:r>
              <a:rPr lang="en-US" sz="2400" b="1" i="1" dirty="0"/>
              <a:t>R</a:t>
            </a:r>
            <a:r>
              <a:rPr lang="ru-RU" sz="2400" b="1" dirty="0"/>
              <a:t>:    </a:t>
            </a:r>
            <a:r>
              <a:rPr lang="en-US" sz="2400" i="1" dirty="0"/>
              <a:t>M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)</a:t>
            </a:r>
            <a:r>
              <a:rPr lang="ru-RU" sz="2400" dirty="0"/>
              <a:t> </a:t>
            </a:r>
            <a:r>
              <a:rPr lang="en-US" sz="2400" dirty="0"/>
              <a:t>≤</a:t>
            </a:r>
            <a:r>
              <a:rPr lang="ru-RU" sz="2400" dirty="0"/>
              <a:t> </a:t>
            </a:r>
            <a:r>
              <a:rPr lang="ru-RU" sz="2400" i="1" dirty="0"/>
              <a:t>с</a:t>
            </a:r>
            <a:r>
              <a:rPr lang="ru-RU" sz="2400" dirty="0"/>
              <a:t>(</a:t>
            </a:r>
            <a:r>
              <a:rPr lang="en-US" sz="2400" i="1" dirty="0"/>
              <a:t>R</a:t>
            </a:r>
            <a:r>
              <a:rPr lang="en-US" sz="2400" dirty="0"/>
              <a:t>).</a:t>
            </a:r>
            <a:endParaRPr lang="ru-RU" sz="2400" dirty="0"/>
          </a:p>
          <a:p>
            <a:pPr algn="just"/>
            <a:endParaRPr lang="en-US" sz="1600" dirty="0"/>
          </a:p>
        </p:txBody>
      </p:sp>
      <p:sp>
        <p:nvSpPr>
          <p:cNvPr id="119" name="Овал 118"/>
          <p:cNvSpPr/>
          <p:nvPr/>
        </p:nvSpPr>
        <p:spPr>
          <a:xfrm>
            <a:off x="6534367" y="1221972"/>
            <a:ext cx="366689" cy="3062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8" name="Рисунок 12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119" idx="6"/>
            <a:endCxn id="147" idx="3"/>
          </p:cNvCxnSpPr>
          <p:nvPr/>
        </p:nvCxnSpPr>
        <p:spPr>
          <a:xfrm flipV="1">
            <a:off x="6901056" y="1208365"/>
            <a:ext cx="735494" cy="166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6005" y="5164447"/>
            <a:ext cx="10421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Значит, величина максимального потока не превосходит пропускной способности</a:t>
            </a:r>
            <a:r>
              <a:rPr lang="en-US" dirty="0"/>
              <a:t> </a:t>
            </a:r>
            <a:r>
              <a:rPr lang="ru-RU" dirty="0"/>
              <a:t>минимального разреза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 err="1"/>
              <a:t>f</a:t>
            </a:r>
            <a:r>
              <a:rPr lang="en-US" i="1" baseline="30000" dirty="0" err="1"/>
              <a:t>max</a:t>
            </a:r>
            <a:r>
              <a:rPr lang="en-US" dirty="0"/>
              <a:t>)≤</a:t>
            </a:r>
            <a:r>
              <a:rPr lang="ru-RU" i="1" dirty="0"/>
              <a:t>с</a:t>
            </a:r>
            <a:r>
              <a:rPr lang="ru-RU" dirty="0"/>
              <a:t>(</a:t>
            </a:r>
            <a:r>
              <a:rPr lang="en-US" i="1" dirty="0" err="1"/>
              <a:t>R</a:t>
            </a:r>
            <a:r>
              <a:rPr lang="en-US" i="1" baseline="30000" dirty="0" err="1"/>
              <a:t>min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 </a:t>
            </a:r>
            <a:r>
              <a:rPr lang="ru-RU" dirty="0"/>
              <a:t>Поэтому, если для некоторого потока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ru-RU" dirty="0"/>
              <a:t>справедливо, что </a:t>
            </a:r>
            <a:r>
              <a:rPr lang="ru-RU" i="1" dirty="0"/>
              <a:t>с</a:t>
            </a:r>
            <a:r>
              <a:rPr lang="ru-RU" dirty="0"/>
              <a:t>(</a:t>
            </a:r>
            <a:r>
              <a:rPr lang="en-US" i="1" dirty="0"/>
              <a:t>R</a:t>
            </a:r>
            <a:r>
              <a:rPr lang="en-US" dirty="0"/>
              <a:t>)=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  <a:r>
              <a:rPr lang="ru-RU" dirty="0"/>
              <a:t>, то это будет означать, что </a:t>
            </a:r>
            <a:r>
              <a:rPr lang="en-US" i="1" dirty="0"/>
              <a:t>f</a:t>
            </a:r>
            <a:r>
              <a:rPr lang="en-US" dirty="0"/>
              <a:t> – </a:t>
            </a:r>
            <a:r>
              <a:rPr lang="ru-RU" dirty="0"/>
              <a:t>максимальный поток.</a:t>
            </a:r>
          </a:p>
        </p:txBody>
      </p:sp>
    </p:spTree>
    <p:extLst>
      <p:ext uri="{BB962C8B-B14F-4D97-AF65-F5344CB8AC3E}">
        <p14:creationId xmlns:p14="http://schemas.microsoft.com/office/powerpoint/2010/main" val="24909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10012" y="1191042"/>
            <a:ext cx="264533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nn-NO" i="1" dirty="0"/>
              <a:t>Lester Randolph Ford, Jr.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1927 – 2017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математик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1694" y="594901"/>
            <a:ext cx="5545181" cy="46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1955</a:t>
            </a:r>
            <a:r>
              <a:rPr lang="ru-RU" dirty="0"/>
              <a:t> </a:t>
            </a:r>
            <a:r>
              <a:rPr lang="ru-RU" sz="2400" dirty="0"/>
              <a:t>год</a:t>
            </a:r>
            <a:r>
              <a:rPr lang="en-US" sz="2400" dirty="0"/>
              <a:t> (</a:t>
            </a:r>
            <a:r>
              <a:rPr lang="ru-RU" sz="2400" b="1" dirty="0"/>
              <a:t>метод Форда-</a:t>
            </a:r>
            <a:r>
              <a:rPr lang="ru-RU" sz="2400" b="1" dirty="0" err="1"/>
              <a:t>Фалкерсона</a:t>
            </a:r>
            <a:r>
              <a:rPr lang="ru-RU" sz="2400" dirty="0"/>
              <a:t>)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75" y="1245474"/>
            <a:ext cx="2608758" cy="217396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180" y="3605907"/>
            <a:ext cx="2190866" cy="270517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5345" y="3787314"/>
            <a:ext cx="2364387" cy="251487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8885184" y="1107273"/>
            <a:ext cx="21822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Джек Р.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Эдмондс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ru-RU" dirty="0"/>
              <a:t> </a:t>
            </a:r>
            <a:r>
              <a:rPr lang="en-US" i="1" dirty="0"/>
              <a:t>Jack Edmonds</a:t>
            </a: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1934 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 - комбинаторная оптимизация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443066" y="534514"/>
            <a:ext cx="512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1972</a:t>
            </a:r>
            <a:r>
              <a:rPr lang="ru-RU" dirty="0"/>
              <a:t> </a:t>
            </a:r>
            <a:r>
              <a:rPr lang="ru-RU" sz="2400" dirty="0"/>
              <a:t>год (</a:t>
            </a:r>
            <a:r>
              <a:rPr lang="ru-RU" sz="2400" b="1" dirty="0"/>
              <a:t>алгоритм </a:t>
            </a:r>
            <a:r>
              <a:rPr lang="ru-RU" sz="2400" b="1" dirty="0" err="1"/>
              <a:t>Эдмондса</a:t>
            </a:r>
            <a:r>
              <a:rPr lang="ru-RU" sz="2400" b="1" dirty="0"/>
              <a:t>-Карпа</a:t>
            </a:r>
            <a:r>
              <a:rPr lang="ru-RU" sz="2400" dirty="0"/>
              <a:t>)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858259" y="3842098"/>
            <a:ext cx="2821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Ричард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Мэннинг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Карп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  <a:hlinkClick r:id="rId2" tooltip="Английский язык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en-US" i="1" dirty="0"/>
              <a:t>Richard Manning Karp</a:t>
            </a:r>
            <a:endParaRPr lang="ru-RU" i="1" dirty="0"/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1935 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 теория алгоритмов и </a:t>
            </a:r>
            <a:r>
              <a:rPr lang="ru-RU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биоинформатика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65345" y="1053348"/>
            <a:ext cx="2431369" cy="2552937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2994233" y="3787314"/>
            <a:ext cx="25638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en-US" i="1" dirty="0"/>
              <a:t>Delbert Ray Fulkerson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1924 – 1976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комбинаторика</a:t>
            </a:r>
          </a:p>
          <a:p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731689" y="699247"/>
            <a:ext cx="39187" cy="560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67449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843064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60785" y="4475891"/>
            <a:ext cx="264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828618" y="767430"/>
            <a:ext cx="583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Метод </a:t>
            </a:r>
            <a:r>
              <a:rPr lang="ru-RU" sz="3600" b="1" dirty="0"/>
              <a:t>Форда-</a:t>
            </a:r>
            <a:r>
              <a:rPr lang="ru-RU" sz="3600" b="1" dirty="0" err="1"/>
              <a:t>Фалкерсона</a:t>
            </a:r>
            <a:endParaRPr lang="ru-RU" sz="36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9631" y="2171592"/>
            <a:ext cx="2412214" cy="217396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6842" y="2135154"/>
            <a:ext cx="1790160" cy="2210403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6039356" y="4475891"/>
            <a:ext cx="2563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067449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843064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79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</TotalTime>
  <Words>5127</Words>
  <Application>Microsoft Office PowerPoint</Application>
  <PresentationFormat>Широкоэкранный</PresentationFormat>
  <Paragraphs>1968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SFMono-Regular</vt:lpstr>
      <vt:lpstr>Wingdings</vt:lpstr>
      <vt:lpstr>Тема Office</vt:lpstr>
      <vt:lpstr>Презентация PowerPoint</vt:lpstr>
      <vt:lpstr>Поток в сети</vt:lpstr>
      <vt:lpstr>Презентация PowerPoint</vt:lpstr>
      <vt:lpstr>Презентация PowerPoint</vt:lpstr>
      <vt:lpstr>Презентация PowerPoint</vt:lpstr>
      <vt:lpstr>Максимальный поток и минимальный разрез</vt:lpstr>
      <vt:lpstr>Максимальный поток и минимальный разрез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Приложения</vt:lpstr>
      <vt:lpstr>Наибольшее число попарно различных путей</vt:lpstr>
      <vt:lpstr>Наибольшее число (s,t)-путей, которые попарно не пересекаются</vt:lpstr>
      <vt:lpstr>Презентация PowerPoint</vt:lpstr>
      <vt:lpstr>Наибольшее паросочетание в двудольном графе   (англ. maximum matching)</vt:lpstr>
      <vt:lpstr>Презентация PowerPoint</vt:lpstr>
      <vt:lpstr>Наибольшее паросочетание в двудольном графе</vt:lpstr>
      <vt:lpstr>Наибольшее паросочетание минимального веса в двудольном графе  </vt:lpstr>
      <vt:lpstr>Презентация PowerPoint</vt:lpstr>
      <vt:lpstr>Презентация PowerPoint</vt:lpstr>
      <vt:lpstr>Презентация PowerPoint</vt:lpstr>
      <vt:lpstr>Максимальный поток минимальной стоимости  (англ. max flow min cost)</vt:lpstr>
      <vt:lpstr>Презентация PowerPoint</vt:lpstr>
      <vt:lpstr>Максимальный поток минимальной стоимости   Метод устранения отрицательных циклов</vt:lpstr>
      <vt:lpstr>Презентация PowerPoint</vt:lpstr>
      <vt:lpstr>Презентация PowerPoint</vt:lpstr>
      <vt:lpstr>Презентация PowerPoint</vt:lpstr>
      <vt:lpstr>Максимальный поток минимальной стоимости  Метод минимальных путей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Максимальный поток минимальной стоимости </vt:lpstr>
      <vt:lpstr>Общие задачи в iRunner для закрепления навыков </vt:lpstr>
      <vt:lpstr>Первая часть курс лекций по теории алгоритмов завершена  Никогда не останавливайтесь, расширяйте и углубляйте свои знания – это того стоит!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762</cp:revision>
  <dcterms:created xsi:type="dcterms:W3CDTF">2020-04-19T14:56:35Z</dcterms:created>
  <dcterms:modified xsi:type="dcterms:W3CDTF">2022-01-19T11:32:15Z</dcterms:modified>
</cp:coreProperties>
</file>