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2" r:id="rId2"/>
    <p:sldId id="403" r:id="rId3"/>
    <p:sldId id="443" r:id="rId4"/>
    <p:sldId id="442" r:id="rId5"/>
    <p:sldId id="410" r:id="rId6"/>
    <p:sldId id="444" r:id="rId7"/>
    <p:sldId id="406" r:id="rId8"/>
    <p:sldId id="407" r:id="rId9"/>
    <p:sldId id="405" r:id="rId10"/>
    <p:sldId id="404" r:id="rId11"/>
    <p:sldId id="401" r:id="rId12"/>
    <p:sldId id="411" r:id="rId13"/>
    <p:sldId id="417" r:id="rId14"/>
    <p:sldId id="420" r:id="rId15"/>
    <p:sldId id="412" r:id="rId16"/>
    <p:sldId id="413" r:id="rId17"/>
    <p:sldId id="418" r:id="rId18"/>
    <p:sldId id="414" r:id="rId19"/>
    <p:sldId id="408" r:id="rId20"/>
    <p:sldId id="415" r:id="rId21"/>
    <p:sldId id="409" r:id="rId22"/>
    <p:sldId id="416" r:id="rId23"/>
    <p:sldId id="419" r:id="rId24"/>
    <p:sldId id="421" r:id="rId25"/>
    <p:sldId id="426" r:id="rId26"/>
    <p:sldId id="424" r:id="rId27"/>
    <p:sldId id="425" r:id="rId28"/>
    <p:sldId id="423" r:id="rId29"/>
    <p:sldId id="422" r:id="rId30"/>
    <p:sldId id="427" r:id="rId31"/>
    <p:sldId id="429" r:id="rId32"/>
    <p:sldId id="437" r:id="rId33"/>
    <p:sldId id="430" r:id="rId34"/>
    <p:sldId id="428" r:id="rId35"/>
    <p:sldId id="434" r:id="rId36"/>
    <p:sldId id="433" r:id="rId37"/>
    <p:sldId id="435" r:id="rId38"/>
    <p:sldId id="436" r:id="rId39"/>
    <p:sldId id="439" r:id="rId40"/>
    <p:sldId id="440" r:id="rId41"/>
    <p:sldId id="441" r:id="rId42"/>
    <p:sldId id="438" r:id="rId43"/>
    <p:sldId id="40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2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86068" autoAdjust="0"/>
  </p:normalViewPr>
  <p:slideViewPr>
    <p:cSldViewPr snapToGrid="0">
      <p:cViewPr varScale="1">
        <p:scale>
          <a:sx n="97" d="100"/>
          <a:sy n="97" d="100"/>
        </p:scale>
        <p:origin x="8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context/23820/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/index.php?title=SIAM_Journal_on_Computing&amp;action=edit&amp;redlink=1" TargetMode="External"/><Relationship Id="rId4" Type="http://schemas.openxmlformats.org/officeDocument/2006/relationships/hyperlink" Target="https://en.wikipedia.org/wiki/SIAM_Journal_on_Computi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4%D0%BE%D1%80%D0%BC%D0%B0%D1%82%D0%B8%D0%BA%D0%B0" TargetMode="External"/><Relationship Id="rId13" Type="http://schemas.openxmlformats.org/officeDocument/2006/relationships/hyperlink" Target="https://ru.wikipedia.org/wiki/%D0%A1%D0%B5%D1%80%D1%82%D0%B8%D1%84%D0%B8%D0%BA%D0%B0%D1%82_%D0%9F%D1%80%D0%B0%D1%82%D1%82%D0%B0" TargetMode="External"/><Relationship Id="rId3" Type="http://schemas.openxmlformats.org/officeDocument/2006/relationships/hyperlink" Target="https://ru.wikipedia.org/wiki/1938_%D0%B3%D0%BE%D0%B4" TargetMode="External"/><Relationship Id="rId7" Type="http://schemas.openxmlformats.org/officeDocument/2006/relationships/hyperlink" Target="https://ru.wikipedia.org/wiki/%D0%9F%D1%80%D0%BE%D0%B3%D1%80%D0%B0%D0%BC%D0%BC%D0%B8%D1%80%D0%BE%D0%B2%D0%B0%D0%BD%D0%B8%D0%B5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5.jpeg"/><Relationship Id="rId2" Type="http://schemas.openxmlformats.org/officeDocument/2006/relationships/image" Target="../media/image3.jpeg"/><Relationship Id="rId16" Type="http://schemas.openxmlformats.org/officeDocument/2006/relationships/hyperlink" Target="https://ru.wikipedia.org/wiki/%D0%A3%D0%BD%D0%B8%D0%B2%D0%B5%D1%80%D1%81%D0%B8%D1%82%D0%B5%D1%82_%D0%9A%D0%B0%D1%80%D0%BD%D0%B5%D0%B3%D0%B8_%E2%80%94_%D0%9C%D0%B5%D0%BB%D0%BB%D0%BE%D0%BD%D0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C%D0%B0%D1%82%D0%B5%D0%BC%D0%B0%D1%82%D0%B8%D0%BA%D0%B0" TargetMode="External"/><Relationship Id="rId11" Type="http://schemas.openxmlformats.org/officeDocument/2006/relationships/hyperlink" Target="https://ru.wikipedia.org/wiki/%D0%9A%D0%BE%D0%BD%D0%BA%D1%80%D0%B5%D1%82%D0%BD%D0%B0%D1%8F_%D0%BC%D0%B0%D1%82%D0%B5%D0%BC%D0%B0%D1%82%D0%B8%D0%BA%D0%B0" TargetMode="External"/><Relationship Id="rId5" Type="http://schemas.openxmlformats.org/officeDocument/2006/relationships/hyperlink" Target="https://ru.wikipedia.org/wiki/%D0%9A%D0%BD%D1%83%D1%82,_%D0%94%D0%BE%D0%BD%D0%B0%D0%BB%D1%8C%D0%B4_%D0%AD%D1%80%D0%B2%D0%B8%D0%BD#cite_note-_8986ea5c3d9efd63-1" TargetMode="External"/><Relationship Id="rId15" Type="http://schemas.openxmlformats.org/officeDocument/2006/relationships/hyperlink" Target="https://ru.wikipedia.org/wiki/1941_%D0%B3%D0%BE%D0%B4" TargetMode="External"/><Relationship Id="rId10" Type="http://schemas.openxmlformats.org/officeDocument/2006/relationships/hyperlink" Target="https://ru.wikipedia.org/wiki/%D0%98%D1%81%D0%BA%D1%83%D1%81%D1%81%D1%82%D0%B2%D0%BE_%D0%BF%D1%80%D0%BE%D0%B3%D1%80%D0%B0%D0%BC%D0%BC%D0%B8%D1%80%D0%BE%D0%B2%D0%B0%D0%BD%D0%B8%D1%8F" TargetMode="External"/><Relationship Id="rId4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9" Type="http://schemas.openxmlformats.org/officeDocument/2006/relationships/hyperlink" Target="https://ru.wikipedia.org/wiki/%D0%A1%D1%82%D1%8D%D0%BD%D1%84%D0%BE%D1%80%D0%B4%D1%81%D0%BA%D0%B8%D0%B9_%D1%83%D0%BD%D0%B8%D0%B2%D0%B5%D1%80%D1%81%D0%B8%D1%82%D0%B5%D1%82" TargetMode="External"/><Relationship Id="rId14" Type="http://schemas.openxmlformats.org/officeDocument/2006/relationships/hyperlink" Target="https://ru.wikipedia.org/w/index.php?title=%D0%A1%D0%B8%D0%BD%D1%82%D0%B0%D0%BA%D1%81%D0%B8%D1%87%D0%B5%D1%81%D0%BA%D0%B8%D0%B9_%D0%B0%D0%BD%D0%B0%D0%BB%D0%B8%D0%B7%D0%B0%D1%82%D0%BE%D1%80_%D0%9F%D1%80%D0%B0%D1%82%D1%82%D0%B0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9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31.png"/><Relationship Id="rId7" Type="http://schemas.openxmlformats.org/officeDocument/2006/relationships/image" Target="../media/image5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6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68.png"/><Relationship Id="rId9" Type="http://schemas.openxmlformats.org/officeDocument/2006/relationships/image" Target="../media/image6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73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3%D0%B0%D1%81%D1%84%D0%B8%D0%BB%D0%B4,_%D0%94%D1%8D%D0%BD&amp;action=edit&amp;redlink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s.ucdavis.edu/" TargetMode="External"/><Relationship Id="rId5" Type="http://schemas.openxmlformats.org/officeDocument/2006/relationships/image" Target="../media/image74.jpe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77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1.png"/><Relationship Id="rId5" Type="http://schemas.openxmlformats.org/officeDocument/2006/relationships/image" Target="../media/image841.png"/><Relationship Id="rId4" Type="http://schemas.openxmlformats.org/officeDocument/2006/relationships/image" Target="../media/image8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881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100.png"/><Relationship Id="rId3" Type="http://schemas.openxmlformats.org/officeDocument/2006/relationships/image" Target="../media/image911.png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5" Type="http://schemas.openxmlformats.org/officeDocument/2006/relationships/image" Target="../media/image99.png"/><Relationship Id="rId10" Type="http://schemas.openxmlformats.org/officeDocument/2006/relationships/image" Target="../media/image930.png"/><Relationship Id="rId4" Type="http://schemas.openxmlformats.org/officeDocument/2006/relationships/image" Target="../media/image840.png"/><Relationship Id="rId9" Type="http://schemas.openxmlformats.org/officeDocument/2006/relationships/image" Target="../media/image890.png"/><Relationship Id="rId1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1.png"/><Relationship Id="rId5" Type="http://schemas.openxmlformats.org/officeDocument/2006/relationships/image" Target="../media/image991.png"/><Relationship Id="rId4" Type="http://schemas.openxmlformats.org/officeDocument/2006/relationships/image" Target="../media/image10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10" Type="http://schemas.openxmlformats.org/officeDocument/2006/relationships/image" Target="../media/image108.png"/><Relationship Id="rId4" Type="http://schemas.openxmlformats.org/officeDocument/2006/relationships/image" Target="../media/image1020.png"/><Relationship Id="rId9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5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0.png"/><Relationship Id="rId7" Type="http://schemas.openxmlformats.org/officeDocument/2006/relationships/image" Target="../media/image119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18.png"/><Relationship Id="rId4" Type="http://schemas.openxmlformats.org/officeDocument/2006/relationships/image" Target="../media/image11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06777" y="1753673"/>
            <a:ext cx="644896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Строковые алгоритмы 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256DE9-7433-A313-90CE-4D7C7086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95" y="2562883"/>
            <a:ext cx="9641150" cy="1015663"/>
          </a:xfrm>
          <a:prstGeom prst="rect">
            <a:avLst/>
          </a:prstGeom>
          <a:solidFill>
            <a:srgbClr val="EA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ru-BY" sz="2000" i="1" dirty="0">
                <a:solidFill>
                  <a:srgbClr val="202122"/>
                </a:solidFill>
                <a:cs typeface="Arial" panose="020B0604020202020204" pitchFamily="34" charset="0"/>
              </a:rPr>
              <a:t>D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Knuth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James H. Morris,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Pratt.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Fast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pattern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matching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strings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//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SIAM Journal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on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 Computing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SIAM Journal on Computing (страница отсутствует)"/>
              </a:rPr>
              <a:t>рус.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— 1977. —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6,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2. — P. 323—350.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5703-C2FC-0DA1-7339-4B6447C3396F}"/>
              </a:ext>
            </a:extLst>
          </p:cNvPr>
          <p:cNvSpPr txBox="1"/>
          <p:nvPr/>
        </p:nvSpPr>
        <p:spPr>
          <a:xfrm>
            <a:off x="791851" y="808031"/>
            <a:ext cx="110105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Совместно тремя учёными алгоритм </a:t>
            </a:r>
            <a:r>
              <a:rPr lang="ru-RU" sz="3200" b="1" dirty="0"/>
              <a:t>Кнута, </a:t>
            </a:r>
            <a:r>
              <a:rPr lang="ru-RU" sz="3200" b="1" dirty="0" err="1"/>
              <a:t>Морисса</a:t>
            </a:r>
            <a:r>
              <a:rPr lang="ru-RU" sz="3200" b="1" dirty="0"/>
              <a:t>, Пратта </a:t>
            </a:r>
            <a:r>
              <a:rPr lang="ru-RU" sz="3200" dirty="0"/>
              <a:t>(</a:t>
            </a:r>
            <a:r>
              <a:rPr lang="ru-RU" sz="3200" b="1" dirty="0"/>
              <a:t>КМП</a:t>
            </a:r>
            <a:r>
              <a:rPr lang="ru-RU" sz="3200" dirty="0"/>
              <a:t>-алгоритм) был опубликован в </a:t>
            </a:r>
            <a:r>
              <a:rPr lang="ru-RU" sz="3200" b="1" dirty="0"/>
              <a:t>1977</a:t>
            </a:r>
            <a:r>
              <a:rPr lang="ru-RU" sz="3200" dirty="0"/>
              <a:t> году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04322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4B8242E-96D9-FEC0-1184-35DDC635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8" y="950659"/>
            <a:ext cx="2350219" cy="27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641B048-FA01-B6F0-8CD2-80B43C475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5120"/>
              </p:ext>
            </p:extLst>
          </p:nvPr>
        </p:nvGraphicFramePr>
        <p:xfrm>
          <a:off x="845741" y="3436322"/>
          <a:ext cx="2350218" cy="3452191"/>
        </p:xfrm>
        <a:graphic>
          <a:graphicData uri="http://schemas.openxmlformats.org/drawingml/2006/table">
            <a:tbl>
              <a:tblPr/>
              <a:tblGrid>
                <a:gridCol w="1175109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175109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1938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r>
                        <a:rPr lang="ru-RU" sz="1100" b="0" i="0" u="none" strike="noStrike" baseline="30000" dirty="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[1]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640357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454613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1754819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автор классических трудов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Искусство программирования"/>
                        </a:rPr>
                        <a:t>Искусство программирования</a:t>
                      </a:r>
                      <a:r>
                        <a:rPr lang="ru-RU" sz="1100" dirty="0">
                          <a:effectLst/>
                        </a:rPr>
                        <a:t>»,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Конкретная математика"/>
                        </a:rPr>
                        <a:t>Конкретная математика</a:t>
                      </a:r>
                      <a:r>
                        <a:rPr lang="ru-RU" sz="1100" dirty="0">
                          <a:effectLst/>
                        </a:rPr>
                        <a:t>» и др.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01A062-000C-C894-F43D-4B502974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7215"/>
              </p:ext>
            </p:extLst>
          </p:nvPr>
        </p:nvGraphicFramePr>
        <p:xfrm>
          <a:off x="845742" y="0"/>
          <a:ext cx="2350218" cy="1005840"/>
        </p:xfrm>
        <a:graphic>
          <a:graphicData uri="http://schemas.openxmlformats.org/drawingml/2006/table">
            <a:tbl>
              <a:tblPr/>
              <a:tblGrid>
                <a:gridCol w="2350218">
                  <a:extLst>
                    <a:ext uri="{9D8B030D-6E8A-4147-A177-3AD203B41FA5}">
                      <a16:colId xmlns:a16="http://schemas.microsoft.com/office/drawing/2014/main" val="2159436980"/>
                    </a:ext>
                  </a:extLst>
                </a:gridCol>
              </a:tblGrid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Дональд Эрвин </a:t>
                      </a:r>
                      <a:r>
                        <a:rPr lang="ru-RU" b="1" dirty="0">
                          <a:effectLst/>
                        </a:rPr>
                        <a:t>Кнут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43189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Donald Ervin </a:t>
                      </a:r>
                      <a:endParaRPr lang="ru-RU" i="1" dirty="0">
                        <a:effectLst/>
                      </a:endParaRPr>
                    </a:p>
                    <a:p>
                      <a:pPr algn="ctr" fontAlgn="t"/>
                      <a:r>
                        <a:rPr lang="en-US" i="1" dirty="0">
                          <a:effectLst/>
                        </a:rPr>
                        <a:t>Knuth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54919"/>
                  </a:ext>
                </a:extLst>
              </a:tr>
            </a:tbl>
          </a:graphicData>
        </a:graphic>
      </p:graphicFrame>
      <p:pic>
        <p:nvPicPr>
          <p:cNvPr id="4101" name="Picture 5">
            <a:extLst>
              <a:ext uri="{FF2B5EF4-FFF2-40B4-BE49-F238E27FC236}">
                <a16:creationId xmlns:a16="http://schemas.microsoft.com/office/drawing/2014/main" id="{46341E18-6838-D3CA-4F98-D25680C9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07" y="848143"/>
            <a:ext cx="2154396" cy="27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C18042A-FD28-2E1B-2B34-1CACA16F2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76678"/>
              </p:ext>
            </p:extLst>
          </p:nvPr>
        </p:nvGraphicFramePr>
        <p:xfrm>
          <a:off x="4123907" y="-55181"/>
          <a:ext cx="2154396" cy="1005840"/>
        </p:xfrm>
        <a:graphic>
          <a:graphicData uri="http://schemas.openxmlformats.org/drawingml/2006/table">
            <a:tbl>
              <a:tblPr/>
              <a:tblGrid>
                <a:gridCol w="2154396">
                  <a:extLst>
                    <a:ext uri="{9D8B030D-6E8A-4147-A177-3AD203B41FA5}">
                      <a16:colId xmlns:a16="http://schemas.microsoft.com/office/drawing/2014/main" val="3838898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Вон Рональд </a:t>
                      </a:r>
                      <a:r>
                        <a:rPr lang="ru-RU" b="1" dirty="0">
                          <a:effectLst/>
                        </a:rPr>
                        <a:t>Пратт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Vaughan Ronald Pratt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635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A084122-CAD1-3DB1-5183-37895CDE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26034"/>
              </p:ext>
            </p:extLst>
          </p:nvPr>
        </p:nvGraphicFramePr>
        <p:xfrm>
          <a:off x="4123907" y="3633000"/>
          <a:ext cx="2154395" cy="3225000"/>
        </p:xfrm>
        <a:graphic>
          <a:graphicData uri="http://schemas.openxmlformats.org/drawingml/2006/table">
            <a:tbl>
              <a:tblPr/>
              <a:tblGrid>
                <a:gridCol w="1154194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000201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100" u="none" strike="noStrike" dirty="0">
                        <a:solidFill>
                          <a:srgbClr val="0645AD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1944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Австралия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 </a:t>
                      </a:r>
                      <a:r>
                        <a:rPr lang="ru-RU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cертификата</a:t>
                      </a:r>
                      <a:r>
                        <a:rPr lang="ru-R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 простоты Пратта</a:t>
                      </a:r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1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Синтаксический анализатор Пратта (страница отсутствует)"/>
                        </a:rPr>
                        <a:t>синтаксического анализатора Пратта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181A61B-9085-29A3-F68A-67D9C153BFA8}"/>
              </a:ext>
            </a:extLst>
          </p:cNvPr>
          <p:cNvCxnSpPr/>
          <p:nvPr/>
        </p:nvCxnSpPr>
        <p:spPr>
          <a:xfrm>
            <a:off x="7013360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5957EDB-991F-A90B-E7A4-A1BCAB652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2508"/>
              </p:ext>
            </p:extLst>
          </p:nvPr>
        </p:nvGraphicFramePr>
        <p:xfrm>
          <a:off x="8561629" y="3730192"/>
          <a:ext cx="2588724" cy="1112520"/>
        </p:xfrm>
        <a:graphic>
          <a:graphicData uri="http://schemas.openxmlformats.org/drawingml/2006/table">
            <a:tbl>
              <a:tblPr/>
              <a:tblGrid>
                <a:gridCol w="1294362">
                  <a:extLst>
                    <a:ext uri="{9D8B030D-6E8A-4147-A177-3AD203B41FA5}">
                      <a16:colId xmlns:a16="http://schemas.microsoft.com/office/drawing/2014/main" val="1268352528"/>
                    </a:ext>
                  </a:extLst>
                </a:gridCol>
                <a:gridCol w="1294362">
                  <a:extLst>
                    <a:ext uri="{9D8B030D-6E8A-4147-A177-3AD203B41FA5}">
                      <a16:colId xmlns:a16="http://schemas.microsoft.com/office/drawing/2014/main" val="3875527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sz="11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1941 год"/>
                        </a:rPr>
                        <a:t>1941</a:t>
                      </a:r>
                      <a:endParaRPr lang="ru-BY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2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7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Университет Карнеги — Меллона"/>
                        </a:rPr>
                        <a:t>Университет Карнеги — Меллона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81733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170BC84-6241-F5FF-624D-06CF0D6E7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78220"/>
              </p:ext>
            </p:extLst>
          </p:nvPr>
        </p:nvGraphicFramePr>
        <p:xfrm>
          <a:off x="7940192" y="137160"/>
          <a:ext cx="3406066" cy="731520"/>
        </p:xfrm>
        <a:graphic>
          <a:graphicData uri="http://schemas.openxmlformats.org/drawingml/2006/table">
            <a:tbl>
              <a:tblPr/>
              <a:tblGrid>
                <a:gridCol w="3406066">
                  <a:extLst>
                    <a:ext uri="{9D8B030D-6E8A-4147-A177-3AD203B41FA5}">
                      <a16:colId xmlns:a16="http://schemas.microsoft.com/office/drawing/2014/main" val="2156497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Джеймс Хирам </a:t>
                      </a:r>
                      <a:r>
                        <a:rPr lang="ru-RU" b="1" dirty="0">
                          <a:effectLst/>
                        </a:rPr>
                        <a:t>Моррис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0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James Hiram Morris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82420"/>
                  </a:ext>
                </a:extLst>
              </a:tr>
            </a:tbl>
          </a:graphicData>
        </a:graphic>
      </p:graphicFrame>
      <p:pic>
        <p:nvPicPr>
          <p:cNvPr id="4104" name="Picture 8" descr="Amazon.com: James H. Morris: Books, Biography, Blog ...">
            <a:extLst>
              <a:ext uri="{FF2B5EF4-FFF2-40B4-BE49-F238E27FC236}">
                <a16:creationId xmlns:a16="http://schemas.microsoft.com/office/drawing/2014/main" id="{DA579689-DB54-BA87-04E4-D9CC8BB6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6" y="927891"/>
            <a:ext cx="2549278" cy="25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23961"/>
                  </p:ext>
                </p:extLst>
              </p:nvPr>
            </p:nvGraphicFramePr>
            <p:xfrm>
              <a:off x="1887105" y="761347"/>
              <a:ext cx="5825662" cy="916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510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23961"/>
                  </p:ext>
                </p:extLst>
              </p:nvPr>
            </p:nvGraphicFramePr>
            <p:xfrm>
              <a:off x="1887105" y="761347"/>
              <a:ext cx="5825662" cy="916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510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3514" t="-1176" r="-433784" b="-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750" t="-1176" r="-301250" b="-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7500" t="-1176" r="-2500" b="-8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CE4597E5-03DC-21D5-3FA6-140431AEE34F}"/>
              </a:ext>
            </a:extLst>
          </p:cNvPr>
          <p:cNvSpPr/>
          <p:nvPr/>
        </p:nvSpPr>
        <p:spPr>
          <a:xfrm rot="16200000">
            <a:off x="2465457" y="1099619"/>
            <a:ext cx="319597" cy="1476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3CC016A7-77F1-DBFF-EFCB-33CFB709361B}"/>
              </a:ext>
            </a:extLst>
          </p:cNvPr>
          <p:cNvSpPr/>
          <p:nvPr/>
        </p:nvSpPr>
        <p:spPr>
          <a:xfrm rot="16200000">
            <a:off x="4886842" y="1130504"/>
            <a:ext cx="319597" cy="1414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CE13434-8283-D0D6-64BE-D09997043C20}"/>
              </a:ext>
            </a:extLst>
          </p:cNvPr>
          <p:cNvCxnSpPr>
            <a:cxnSpLocks/>
          </p:cNvCxnSpPr>
          <p:nvPr/>
        </p:nvCxnSpPr>
        <p:spPr>
          <a:xfrm flipH="1">
            <a:off x="5753908" y="647278"/>
            <a:ext cx="18852" cy="1534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/>
              <p:nvPr/>
            </p:nvSpPr>
            <p:spPr>
              <a:xfrm>
                <a:off x="2001327" y="1933084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7" y="1933084"/>
                <a:ext cx="101393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/>
              <p:nvPr/>
            </p:nvSpPr>
            <p:spPr>
              <a:xfrm>
                <a:off x="4600911" y="1941683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11" y="1941683"/>
                <a:ext cx="10139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blipFill>
                <a:blip r:embed="rId5"/>
                <a:stretch>
                  <a:fillRect l="-5479" b="-186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983231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983231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3030" r="-8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15476" t="-3030" r="-341667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39063" t="-3030" r="-348438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80488" t="-3030" r="-2439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744575" y="3392144"/>
            <a:ext cx="285813" cy="13427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2986251" y="3371354"/>
            <a:ext cx="323242" cy="13807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3851828" y="299184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/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blipFill>
                <a:blip r:embed="rId9"/>
                <a:stretch>
                  <a:fillRect l="-1246" r="-1246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61446" y="2291472"/>
            <a:ext cx="11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Случай 1.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/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Предположим, что префиксная функция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вычислена для позиций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. </a:t>
                </a:r>
                <a:endParaRPr lang="en-US" sz="2000" dirty="0"/>
              </a:p>
              <a:p>
                <a:r>
                  <a:rPr lang="ru-RU" sz="2000" dirty="0"/>
                  <a:t>Вычислим её значение для 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/>
                      <m:t>строки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blipFill>
                <a:blip r:embed="rId10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320084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320084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794366" t="-1724" r="-300000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108571" t="-1724" r="-2857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E85478F8-5883-4C85-23D0-DE39BA49D394}"/>
              </a:ext>
            </a:extLst>
          </p:cNvPr>
          <p:cNvSpPr/>
          <p:nvPr/>
        </p:nvSpPr>
        <p:spPr>
          <a:xfrm rot="16200000">
            <a:off x="957170" y="4875427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C1F76C6-4783-D9F6-F7E1-657399574F50}"/>
              </a:ext>
            </a:extLst>
          </p:cNvPr>
          <p:cNvSpPr/>
          <p:nvPr/>
        </p:nvSpPr>
        <p:spPr>
          <a:xfrm rot="16200000">
            <a:off x="3108054" y="4800831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/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Покажем, что большее значение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нельзя. </a:t>
                </a: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можно получить большее значение префиксной функции в позиции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т.е.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Удалим символ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получим, что у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суффикс равный префиксу и его длина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−1.  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сделанному предположению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.е. найдено лучшее 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противоречие.</a:t>
                </a:r>
                <a:endParaRPr lang="en-US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blipFill>
                <a:blip r:embed="rId12"/>
                <a:stretch>
                  <a:fillRect l="-2549" t="-2342" r="-2549" b="-36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/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blipFill>
                <a:blip r:embed="rId13"/>
                <a:stretch>
                  <a:fillRect t="-8197" r="-888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/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blipFill>
                <a:blip r:embed="rId14"/>
                <a:stretch>
                  <a:fillRect t="-10000" r="-8889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/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72621D5-D3FC-6F2F-2B81-BC9C94837E99}"/>
              </a:ext>
            </a:extLst>
          </p:cNvPr>
          <p:cNvCxnSpPr>
            <a:cxnSpLocks/>
          </p:cNvCxnSpPr>
          <p:nvPr/>
        </p:nvCxnSpPr>
        <p:spPr>
          <a:xfrm>
            <a:off x="4117837" y="444828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/>
      <p:bldP spid="17" grpId="0"/>
      <p:bldP spid="25" grpId="0"/>
      <p:bldP spid="26" grpId="0"/>
      <p:bldP spid="31" grpId="0" animBg="1"/>
      <p:bldP spid="32" grpId="0" animBg="1"/>
      <p:bldP spid="37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/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1.  </a:t>
                </a:r>
              </a:p>
              <a:p>
                <a:pPr lvl="1" algn="just"/>
                <a:r>
                  <a:rPr lang="ru-RU" sz="2800" dirty="0"/>
                  <a:t>Для каждой позиции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/>
                  <a:t> строки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значение</a:t>
                </a:r>
                <a:r>
                  <a:rPr lang="en-US" sz="2800" dirty="0"/>
                  <a:t> </a:t>
                </a:r>
                <a:r>
                  <a:rPr lang="ru-RU" sz="2800" dirty="0"/>
                  <a:t>префиксной функции может  увеличиться максимум на 1</a:t>
                </a:r>
                <a:r>
                  <a:rPr lang="en-US" sz="2800" dirty="0"/>
                  <a:t> </a:t>
                </a:r>
                <a:r>
                  <a:rPr lang="ru-RU" sz="2800" dirty="0"/>
                  <a:t>по сравнению  с предыдущим значением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blipFill>
                <a:blip r:embed="rId2"/>
                <a:stretch>
                  <a:fillRect l="-1110" t="-3356" r="-1166" b="-87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2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blipFill>
                <a:blip r:embed="rId2"/>
                <a:stretch>
                  <a:fillRect l="-6667" b="-175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917012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917012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4089661" y="153022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6358012" y="157808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7422410" y="3588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253534" y="1333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Случай 2.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/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?=</m:t>
                          </m:r>
                        </m:e>
                      </m:box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blipFill>
                <a:blip r:embed="rId6"/>
                <a:stretch>
                  <a:fillRect l="-2208" r="-3785" b="-294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337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33333" t="-2899" r="-373333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2836" t="-2899" r="-317910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08696" t="-2899" r="-2899" b="-1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Левая фигурная скобка 21">
            <a:extLst>
              <a:ext uri="{FF2B5EF4-FFF2-40B4-BE49-F238E27FC236}">
                <a16:creationId xmlns:a16="http://schemas.microsoft.com/office/drawing/2014/main" id="{E4892ADE-7FCA-C6CD-EC85-24EA0C3552AA}"/>
              </a:ext>
            </a:extLst>
          </p:cNvPr>
          <p:cNvSpPr/>
          <p:nvPr/>
        </p:nvSpPr>
        <p:spPr>
          <a:xfrm rot="16200000">
            <a:off x="3052586" y="4212070"/>
            <a:ext cx="931208" cy="1624601"/>
          </a:xfrm>
          <a:prstGeom prst="leftBrace">
            <a:avLst>
              <a:gd name="adj1" fmla="val 8333"/>
              <a:gd name="adj2" fmla="val 457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95444A7F-2269-E7B5-1982-780A5AB74C2C}"/>
              </a:ext>
            </a:extLst>
          </p:cNvPr>
          <p:cNvSpPr/>
          <p:nvPr/>
        </p:nvSpPr>
        <p:spPr>
          <a:xfrm rot="16200000">
            <a:off x="5163764" y="4143930"/>
            <a:ext cx="838766" cy="1683681"/>
          </a:xfrm>
          <a:prstGeom prst="leftBrace">
            <a:avLst>
              <a:gd name="adj1" fmla="val 8333"/>
              <a:gd name="adj2" fmla="val 483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ACD670-B70E-4F7F-AEBD-1CD76B90B89E}"/>
              </a:ext>
            </a:extLst>
          </p:cNvPr>
          <p:cNvCxnSpPr>
            <a:cxnSpLocks/>
          </p:cNvCxnSpPr>
          <p:nvPr/>
        </p:nvCxnSpPr>
        <p:spPr>
          <a:xfrm>
            <a:off x="6441394" y="361144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Левая фигурная скобка 26">
            <a:extLst>
              <a:ext uri="{FF2B5EF4-FFF2-40B4-BE49-F238E27FC236}">
                <a16:creationId xmlns:a16="http://schemas.microsoft.com/office/drawing/2014/main" id="{EF21661C-E284-A475-1EFB-F5765C554B5F}"/>
              </a:ext>
            </a:extLst>
          </p:cNvPr>
          <p:cNvSpPr/>
          <p:nvPr/>
        </p:nvSpPr>
        <p:spPr>
          <a:xfrm rot="16200000">
            <a:off x="2952586" y="4269602"/>
            <a:ext cx="259453" cy="803199"/>
          </a:xfrm>
          <a:prstGeom prst="leftBrace">
            <a:avLst>
              <a:gd name="adj1" fmla="val 17359"/>
              <a:gd name="adj2" fmla="val 511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10042ECF-990C-1A9F-19EF-C814A088713A}"/>
              </a:ext>
            </a:extLst>
          </p:cNvPr>
          <p:cNvSpPr/>
          <p:nvPr/>
        </p:nvSpPr>
        <p:spPr>
          <a:xfrm rot="16200000">
            <a:off x="5828836" y="4278311"/>
            <a:ext cx="317231" cy="907884"/>
          </a:xfrm>
          <a:prstGeom prst="leftBrace">
            <a:avLst>
              <a:gd name="adj1" fmla="val 17359"/>
              <a:gd name="adj2" fmla="val 45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3" name="Левая фигурная скобка 32">
            <a:extLst>
              <a:ext uri="{FF2B5EF4-FFF2-40B4-BE49-F238E27FC236}">
                <a16:creationId xmlns:a16="http://schemas.microsoft.com/office/drawing/2014/main" id="{F11B1095-7F58-D57E-FBA4-E1D63AFA0AEF}"/>
              </a:ext>
            </a:extLst>
          </p:cNvPr>
          <p:cNvSpPr/>
          <p:nvPr/>
        </p:nvSpPr>
        <p:spPr>
          <a:xfrm rot="5400000">
            <a:off x="3688681" y="3628017"/>
            <a:ext cx="396168" cy="775644"/>
          </a:xfrm>
          <a:prstGeom prst="leftBrace">
            <a:avLst>
              <a:gd name="adj1" fmla="val 17359"/>
              <a:gd name="adj2" fmla="val 50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/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091E0C1-EFDC-AF16-3354-AC03E10C1341}"/>
              </a:ext>
            </a:extLst>
          </p:cNvPr>
          <p:cNvCxnSpPr>
            <a:cxnSpLocks/>
          </p:cNvCxnSpPr>
          <p:nvPr/>
        </p:nvCxnSpPr>
        <p:spPr>
          <a:xfrm>
            <a:off x="4331438" y="3567530"/>
            <a:ext cx="0" cy="14564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/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864F266-70A3-7B8B-E253-B9C41AE791F4}"/>
              </a:ext>
            </a:extLst>
          </p:cNvPr>
          <p:cNvCxnSpPr>
            <a:cxnSpLocks/>
          </p:cNvCxnSpPr>
          <p:nvPr/>
        </p:nvCxnSpPr>
        <p:spPr>
          <a:xfrm flipH="1" flipV="1">
            <a:off x="3749014" y="4635865"/>
            <a:ext cx="602795" cy="99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7ED84F5-FC8C-32B5-FE0D-AB76BEE35CC6}"/>
              </a:ext>
            </a:extLst>
          </p:cNvPr>
          <p:cNvCxnSpPr>
            <a:cxnSpLocks/>
          </p:cNvCxnSpPr>
          <p:nvPr/>
        </p:nvCxnSpPr>
        <p:spPr>
          <a:xfrm flipV="1">
            <a:off x="6173944" y="4635865"/>
            <a:ext cx="429588" cy="104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/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/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=0, то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CE95E65-F86E-2036-3CC8-1007397A1643}"/>
              </a:ext>
            </a:extLst>
          </p:cNvPr>
          <p:cNvGrpSpPr/>
          <p:nvPr/>
        </p:nvGrpSpPr>
        <p:grpSpPr>
          <a:xfrm>
            <a:off x="317653" y="2238188"/>
            <a:ext cx="9312730" cy="1000750"/>
            <a:chOff x="330740" y="3190014"/>
            <a:chExt cx="9312730" cy="1000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/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dirty="0"/>
                    <a:t>значит для подстроки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ru-RU" dirty="0"/>
                    <a:t>надо искать наибольший по длине префикс, который равен её суффиксу, но более короткий, чем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, а затем пробовать его продолжить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48" t="-4717" r="-548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/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Рассмотрим случай, когда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ru-RU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988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8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23" grpId="0" animBg="1"/>
      <p:bldP spid="27" grpId="0" animBg="1"/>
      <p:bldP spid="28" grpId="0" animBg="1"/>
      <p:bldP spid="33" grpId="0" animBg="1"/>
      <p:bldP spid="34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819817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819817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3288963" y="762537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5557314" y="767323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6621712" y="645400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/>
              <p:nvPr/>
            </p:nvSpPr>
            <p:spPr>
              <a:xfrm>
                <a:off x="3060683" y="3212972"/>
                <a:ext cx="5463868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для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пока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], то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b="0" dirty="0"/>
                  <a:t>,  иначе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83" y="3212972"/>
                <a:ext cx="5463868" cy="1661993"/>
              </a:xfrm>
              <a:prstGeom prst="rect">
                <a:avLst/>
              </a:prstGeom>
              <a:blipFill>
                <a:blip r:embed="rId5"/>
                <a:stretch>
                  <a:fillRect l="-2567" b="-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/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2.  </a:t>
                </a:r>
              </a:p>
              <a:p>
                <a:pPr lvl="1" algn="just"/>
                <a:r>
                  <a:rPr lang="ru-RU" sz="2800" dirty="0"/>
                  <a:t>При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суммарное число уменьшений значения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не превосходит суммарного числа её увеличений и равно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blipFill>
                <a:blip r:embed="rId2"/>
                <a:stretch>
                  <a:fillRect l="-1052" t="-2452" r="-1105" b="-7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/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число, на которое уменьшилось значение префиксной функции для позиции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r>
                  <a:rPr lang="ru-RU" sz="2000" b="0" i="1" dirty="0"/>
                  <a:t> </a:t>
                </a:r>
              </a:p>
              <a:p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основании утверждения 1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могло увеличиться максимум на 1.  Поэтому справедливы следующие неравенства.</a:t>
                </a:r>
              </a:p>
              <a:p>
                <a:r>
                  <a:rPr lang="ru-RU" sz="2000" b="0" dirty="0"/>
                  <a:t>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0+1−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b="0" dirty="0"/>
                  <a:t>) </a:t>
                </a:r>
                <a:r>
                  <a:rPr lang="en-US" sz="2000" b="0" dirty="0"/>
                  <a:t>+</a:t>
                </a:r>
                <a:r>
                  <a:rPr lang="ru-RU" sz="2000" b="0" dirty="0"/>
                  <a:t> </a:t>
                </a:r>
                <a:r>
                  <a:rPr lang="en-US" sz="2000" b="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=2−(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ru-RU" sz="2000" dirty="0"/>
                  <a:t>                 </a:t>
                </a:r>
                <a:r>
                  <a:rPr lang="en-US" sz="2000" dirty="0"/>
                  <a:t>…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blipFill>
                <a:blip r:embed="rId3"/>
                <a:stretch>
                  <a:fillRect l="-1461" t="-1865" r="-18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/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3.  </a:t>
                </a:r>
              </a:p>
              <a:p>
                <a:pPr lvl="1" algn="just"/>
                <a:r>
                  <a:rPr lang="ru-RU" sz="2800" dirty="0"/>
                  <a:t>Время работы алгоритма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есть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blipFill>
                <a:blip r:embed="rId2"/>
                <a:stretch>
                  <a:fillRect l="-1181" t="-4405" b="-118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1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4D872-E1CE-E2CE-62A3-8D86F8A1419D}"/>
              </a:ext>
            </a:extLst>
          </p:cNvPr>
          <p:cNvSpPr txBox="1"/>
          <p:nvPr/>
        </p:nvSpPr>
        <p:spPr>
          <a:xfrm>
            <a:off x="818226" y="2421772"/>
            <a:ext cx="10555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Кнута-Морриса-Пратта </a:t>
            </a:r>
          </a:p>
          <a:p>
            <a:pPr algn="ctr"/>
            <a:r>
              <a:rPr lang="ru-RU" sz="3600" dirty="0"/>
              <a:t>(</a:t>
            </a:r>
            <a:r>
              <a:rPr lang="ru-RU" sz="3600" i="1" dirty="0"/>
              <a:t>сокр</a:t>
            </a:r>
            <a:r>
              <a:rPr lang="ru-RU" sz="3600" dirty="0"/>
              <a:t>. </a:t>
            </a:r>
            <a:r>
              <a:rPr lang="ru-RU" sz="3600" b="1" dirty="0"/>
              <a:t>КМП)</a:t>
            </a:r>
          </a:p>
          <a:p>
            <a:pPr algn="ctr"/>
            <a:r>
              <a:rPr lang="ru-RU" sz="3600" dirty="0"/>
              <a:t>поиска подстроки в строке</a:t>
            </a:r>
          </a:p>
          <a:p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B26C9-9396-2E0F-5522-AFC739CA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32" y="1275148"/>
            <a:ext cx="1057834" cy="1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James H. Morris: Books, Biography, Blog ...">
            <a:extLst>
              <a:ext uri="{FF2B5EF4-FFF2-40B4-BE49-F238E27FC236}">
                <a16:creationId xmlns:a16="http://schemas.microsoft.com/office/drawing/2014/main" id="{643ABF71-FBDB-A5F6-751F-099E17D0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91" y="1271598"/>
            <a:ext cx="1254618" cy="12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B5129B-1E39-5378-53F7-EF5D03D4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97" y="1188294"/>
            <a:ext cx="1057834" cy="1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FC098-44D5-8F78-5F30-F6CD7E3511A3}"/>
              </a:ext>
            </a:extLst>
          </p:cNvPr>
          <p:cNvSpPr txBox="1"/>
          <p:nvPr/>
        </p:nvSpPr>
        <p:spPr>
          <a:xfrm>
            <a:off x="5166331" y="455548"/>
            <a:ext cx="25305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Алгоритм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28167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r>
                  <a:rPr lang="ru-RU" sz="2800" dirty="0"/>
                  <a:t>Требуется 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blipFill>
                <a:blip r:embed="rId3"/>
                <a:stretch>
                  <a:fillRect l="-111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 </a:t>
                </a:r>
                <a:r>
                  <a:rPr lang="ru-RU" sz="2800" b="1" dirty="0"/>
                  <a:t>КМП</a:t>
                </a:r>
                <a:r>
                  <a:rPr lang="ru-RU" sz="2800" dirty="0"/>
                  <a:t> основан на построении префикс-функции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800" dirty="0"/>
                  <a:t> и работает за время </a:t>
                </a:r>
                <a14:m>
                  <m:oMath xmlns:m="http://schemas.openxmlformats.org/officeDocument/2006/math">
                    <m:r>
                      <a:rPr lang="el-GR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06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72267C4-CB29-E567-DBF5-01FBEB4C7946}"/>
              </a:ext>
            </a:extLst>
          </p:cNvPr>
          <p:cNvCxnSpPr/>
          <p:nvPr/>
        </p:nvCxnSpPr>
        <p:spPr>
          <a:xfrm>
            <a:off x="143123" y="516835"/>
            <a:ext cx="0" cy="11370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/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Строка</a:t>
                </a:r>
                <a:r>
                  <a:rPr lang="ru-RU" sz="2400" dirty="0"/>
                  <a:t> - произвольная конечная последовательность символов из алфавита: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blipFill>
                <a:blip r:embed="rId3"/>
                <a:stretch>
                  <a:fillRect l="-883" t="-5882" b="-7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046342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91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046342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75" r="-49922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563" r="-40312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3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344" r="-20234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225" r="-10077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3125" r="-1563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/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[1..3]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44E91B-0F65-BC74-FDB2-AFA2571E669A}"/>
              </a:ext>
            </a:extLst>
          </p:cNvPr>
          <p:cNvSpPr txBox="1"/>
          <p:nvPr/>
        </p:nvSpPr>
        <p:spPr>
          <a:xfrm>
            <a:off x="436833" y="213139"/>
            <a:ext cx="1149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Основные определения</a:t>
            </a:r>
            <a:r>
              <a:rPr lang="ru-RU" sz="2800" dirty="0"/>
              <a:t>.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/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Подстрока</a:t>
                </a:r>
                <a:r>
                  <a:rPr lang="ru-RU" sz="2400" dirty="0"/>
                  <a:t> – непрерывная последовательность строки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blipFill>
                <a:blip r:embed="rId6"/>
                <a:stretch>
                  <a:fillRect l="-852" t="-54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23F6EDA0-8A88-A9AE-123D-2CDAF01FCC1B}"/>
              </a:ext>
            </a:extLst>
          </p:cNvPr>
          <p:cNvSpPr/>
          <p:nvPr/>
        </p:nvSpPr>
        <p:spPr>
          <a:xfrm rot="16200000">
            <a:off x="4433118" y="3871715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/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Задано некоторое конечное непустое множество символов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, называемое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алфавитом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мощность алфавита).</a:t>
                </a:r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blipFill>
                <a:blip r:embed="rId7"/>
                <a:stretch>
                  <a:fillRect l="-863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/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не оговорено иное, то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считаем, что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не существует. 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blipFill>
                <a:blip r:embed="rId8"/>
                <a:stretch>
                  <a:fillRect l="-584" t="-10000" r="-292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строках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префиксную функцию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для всех позиций строки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встречается в тексте столько раз, сколько раз префиксная функция принимала значение, равное длине образца.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blipFill>
                <a:blip r:embed="rId2"/>
                <a:stretch>
                  <a:fillRect l="-886" t="-1320" r="-831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506254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506254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6195" t="-1923" r="-610619" b="-1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0" t="-1923" r="-7965" b="-1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54" t="-62353" r="-505263" b="-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189870" y="1106664"/>
            <a:ext cx="319596" cy="3435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7346272" y="1088764"/>
            <a:ext cx="329300" cy="346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44226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+$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6438507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8608243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−2·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17391"/>
              </p:ext>
            </p:extLst>
          </p:nvPr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75577"/>
              </p:ext>
            </p:extLst>
          </p:nvPr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/>
      <p:bldP spid="25" grpId="0" animBg="1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348942"/>
                  </p:ext>
                </p:extLst>
              </p:nvPr>
            </p:nvGraphicFramePr>
            <p:xfrm>
              <a:off x="1386052" y="902538"/>
              <a:ext cx="3861774" cy="1430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172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1782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348942"/>
                  </p:ext>
                </p:extLst>
              </p:nvPr>
            </p:nvGraphicFramePr>
            <p:xfrm>
              <a:off x="1386052" y="902538"/>
              <a:ext cx="3861774" cy="1430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r="-39780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556" r="-3022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99" r="-19890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97" t="-100000" r="-59670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444" t="-100000" r="-50333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98" t="-100000" r="-39780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556" t="-100000" r="-3022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/>
              <p:nvPr/>
            </p:nvSpPr>
            <p:spPr>
              <a:xfrm>
                <a:off x="954584" y="2885783"/>
                <a:ext cx="10475416" cy="197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значение префикс-функции не превосходит </a:t>
                </a:r>
                <a:r>
                  <a:rPr lang="en-US" sz="2400" dirty="0"/>
                  <a:t>|S|</a:t>
                </a:r>
                <a:r>
                  <a:rPr lang="ru-RU" sz="2400" dirty="0"/>
                  <a:t>, то достаточно</a:t>
                </a:r>
                <a:r>
                  <a:rPr lang="en-US" sz="2400" dirty="0"/>
                  <a:t> </a:t>
                </a:r>
                <a:r>
                  <a:rPr lang="ru-RU" sz="2400" dirty="0"/>
                  <a:t>хранить только строку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значение префиксной функции для строки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последнее вычисленное значение префиксной функции и,</a:t>
                </a:r>
                <a:r>
                  <a:rPr lang="en-US" sz="2400" dirty="0"/>
                  <a:t> </a:t>
                </a:r>
                <a:r>
                  <a:rPr lang="ru-RU" sz="2400" dirty="0"/>
                  <a:t>считывая по одному очередной символ текста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и вычислять префикс-функцию для этого символа.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2885783"/>
                <a:ext cx="10475416" cy="1970604"/>
              </a:xfrm>
              <a:prstGeom prst="rect">
                <a:avLst/>
              </a:prstGeom>
              <a:blipFill>
                <a:blip r:embed="rId4"/>
                <a:stretch>
                  <a:fillRect l="-931" t="-2469" r="-873" b="-43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/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Память -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blipFill>
                <a:blip r:embed="rId5"/>
                <a:stretch>
                  <a:fillRect l="-3876" t="-10526" r="-258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/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/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/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Т=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𝑎𝑏𝑎𝑎𝑎𝑏𝑎𝑏𝑎𝑏𝑎𝑏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3DEF51-16F6-F6A5-FD3F-B48E81023FC9}"/>
              </a:ext>
            </a:extLst>
          </p:cNvPr>
          <p:cNvSpPr txBox="1"/>
          <p:nvPr/>
        </p:nvSpPr>
        <p:spPr>
          <a:xfrm>
            <a:off x="4089854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/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9A47F5B-C768-633B-F50B-BDC93C10D632}"/>
              </a:ext>
            </a:extLst>
          </p:cNvPr>
          <p:cNvCxnSpPr/>
          <p:nvPr/>
        </p:nvCxnSpPr>
        <p:spPr>
          <a:xfrm>
            <a:off x="6742707" y="142484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E9748-B112-431B-C1A6-5517415080A5}"/>
              </a:ext>
            </a:extLst>
          </p:cNvPr>
          <p:cNvSpPr txBox="1"/>
          <p:nvPr/>
        </p:nvSpPr>
        <p:spPr>
          <a:xfrm>
            <a:off x="4240697" y="1779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/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blipFill>
                <a:blip r:embed="rId10"/>
                <a:stretch>
                  <a:fillRect l="-5556" r="-11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DF261B3-426D-A941-5568-ED954FBCF68D}"/>
              </a:ext>
            </a:extLst>
          </p:cNvPr>
          <p:cNvCxnSpPr/>
          <p:nvPr/>
        </p:nvCxnSpPr>
        <p:spPr>
          <a:xfrm>
            <a:off x="6877879" y="143673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771E0-A901-A1CD-761D-27101C516DC9}"/>
              </a:ext>
            </a:extLst>
          </p:cNvPr>
          <p:cNvSpPr txBox="1"/>
          <p:nvPr/>
        </p:nvSpPr>
        <p:spPr>
          <a:xfrm>
            <a:off x="4397371" y="1779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/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blipFill>
                <a:blip r:embed="rId11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503CD1D-100A-405B-2305-F60EC9AD6A93}"/>
              </a:ext>
            </a:extLst>
          </p:cNvPr>
          <p:cNvCxnSpPr/>
          <p:nvPr/>
        </p:nvCxnSpPr>
        <p:spPr>
          <a:xfrm>
            <a:off x="7080637" y="147839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B8AE2-A8AF-DF79-4032-BE4A00891966}"/>
              </a:ext>
            </a:extLst>
          </p:cNvPr>
          <p:cNvSpPr txBox="1"/>
          <p:nvPr/>
        </p:nvSpPr>
        <p:spPr>
          <a:xfrm>
            <a:off x="4558062" y="1767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/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63B93D9-85E7-2C11-F4BB-E3E467D9962A}"/>
              </a:ext>
            </a:extLst>
          </p:cNvPr>
          <p:cNvCxnSpPr/>
          <p:nvPr/>
        </p:nvCxnSpPr>
        <p:spPr>
          <a:xfrm>
            <a:off x="7226509" y="149521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0A9E91-47BF-3678-1425-14AF931711BE}"/>
              </a:ext>
            </a:extLst>
          </p:cNvPr>
          <p:cNvSpPr txBox="1"/>
          <p:nvPr/>
        </p:nvSpPr>
        <p:spPr>
          <a:xfrm>
            <a:off x="4761275" y="1779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A875F-9AC7-04F8-CECB-241C1D525A7D}"/>
              </a:ext>
            </a:extLst>
          </p:cNvPr>
          <p:cNvSpPr txBox="1"/>
          <p:nvPr/>
        </p:nvSpPr>
        <p:spPr>
          <a:xfrm>
            <a:off x="4909202" y="524528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обрабатываемый </a:t>
            </a:r>
          </a:p>
          <a:p>
            <a:r>
              <a:rPr lang="ru-RU" sz="1200" dirty="0"/>
              <a:t>символ текста </a:t>
            </a:r>
            <a:endParaRPr lang="ru-BY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97D5187-6FB9-CE5B-10E8-3E22FBA17B8D}"/>
              </a:ext>
            </a:extLst>
          </p:cNvPr>
          <p:cNvCxnSpPr/>
          <p:nvPr/>
        </p:nvCxnSpPr>
        <p:spPr>
          <a:xfrm flipH="1">
            <a:off x="4859748" y="894233"/>
            <a:ext cx="203213" cy="30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DE7DC3-C136-9DFC-5D73-8132F4211B76}"/>
              </a:ext>
            </a:extLst>
          </p:cNvPr>
          <p:cNvSpPr txBox="1"/>
          <p:nvPr/>
        </p:nvSpPr>
        <p:spPr>
          <a:xfrm>
            <a:off x="5582472" y="2257362"/>
            <a:ext cx="20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значение префикс-функции </a:t>
            </a:r>
          </a:p>
          <a:p>
            <a:r>
              <a:rPr lang="ru-RU" sz="1200" dirty="0"/>
              <a:t>на предыдущем шаге</a:t>
            </a:r>
            <a:endParaRPr lang="ru-BY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75A2489-505C-A596-02C2-698E87286F27}"/>
              </a:ext>
            </a:extLst>
          </p:cNvPr>
          <p:cNvCxnSpPr/>
          <p:nvPr/>
        </p:nvCxnSpPr>
        <p:spPr>
          <a:xfrm flipH="1" flipV="1">
            <a:off x="5062961" y="2162743"/>
            <a:ext cx="312121" cy="22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/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Примеры задач, для которых можно разработать эффективный алгоритм, используя алгоритм построения префиксной функции.</a:t>
                </a:r>
              </a:p>
              <a:p>
                <a:endParaRPr lang="ru-RU" sz="2400" dirty="0"/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сколько различных подстрок в этой строке. Время работы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Найти такую строку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dirty="0"/>
                  <a:t> наименьшей длины, что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 можно представить в виде конкатенации строк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например, для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aaaaaaaa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 строка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 (</a:t>
                </a:r>
                <a:r>
                  <a:rPr lang="ru-RU" sz="2400" dirty="0"/>
                  <a:t>т.е. хотим найти самое короткое сжатое представление строки).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ru-RU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Циклическим сдвигом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будем называть строку, которая получается из исходной строки переносом первых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в конец строки. Необходимо определить, можно ли получить из одной строки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 другую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при помощи некоторого циклического сдвига.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blipFill>
                <a:blip r:embed="rId3"/>
                <a:stretch>
                  <a:fillRect l="-852" t="-890" r="-799" b="-155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2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b="1" dirty="0"/>
                  <a:t>строки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3600" b="1" dirty="0"/>
              </a:p>
              <a:p>
                <a:pPr algn="ctr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(англ.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-function</a:t>
                </a:r>
                <a:r>
                  <a:rPr lang="en-US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ru-BY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blipFill>
                <a:blip r:embed="rId3"/>
                <a:stretch>
                  <a:fillRect t="-7614" b="-10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9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dirty="0"/>
                  <a:t>(</a:t>
                </a:r>
                <a:r>
                  <a:rPr lang="en-US" sz="3600" dirty="0"/>
                  <a:t>“</a:t>
                </a:r>
                <a:r>
                  <a:rPr lang="ru-RU" sz="3600" dirty="0"/>
                  <a:t>зет-функция</a:t>
                </a:r>
                <a:r>
                  <a:rPr lang="en-US" sz="3600" dirty="0"/>
                  <a:t>”) </a:t>
                </a:r>
                <a:r>
                  <a:rPr lang="ru-RU" sz="3600" dirty="0"/>
                  <a:t>от </a:t>
                </a:r>
                <a:r>
                  <a:rPr lang="en-US" sz="3600" dirty="0"/>
                  <a:t>c</a:t>
                </a:r>
                <a:r>
                  <a:rPr lang="ru-RU" sz="3600" dirty="0"/>
                  <a:t>троки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, также, как и префиксная функция, используется в алгоритмах обработки строк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blipFill>
                <a:blip r:embed="rId3"/>
                <a:stretch>
                  <a:fillRect l="-1638" t="-5556" r="-1268" b="-121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65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en-US" sz="2400" b="1" dirty="0"/>
              </a:p>
              <a:p>
                <a:r>
                  <a:rPr lang="ru-RU" sz="2400" dirty="0"/>
                  <a:t>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blipFill>
                <a:blip r:embed="rId3"/>
                <a:stretch>
                  <a:fillRect l="-3067"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2998352" y="124320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 наибольшего общего префикса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 суффикса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самой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52" y="124320"/>
                <a:ext cx="9249617" cy="1200329"/>
              </a:xfrm>
              <a:prstGeom prst="rect">
                <a:avLst/>
              </a:prstGeom>
              <a:blipFill>
                <a:blip r:embed="rId4"/>
                <a:stretch>
                  <a:fillRect l="-1055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18">
            <a:extLst>
              <a:ext uri="{FF2B5EF4-FFF2-40B4-BE49-F238E27FC236}">
                <a16:creationId xmlns:a16="http://schemas.microsoft.com/office/drawing/2014/main" id="{82730409-B747-10D2-EAD6-A23E5911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64541"/>
              </p:ext>
            </p:extLst>
          </p:nvPr>
        </p:nvGraphicFramePr>
        <p:xfrm>
          <a:off x="4367814" y="1575519"/>
          <a:ext cx="4694724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7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13119443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2594215903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93028199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102937912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567711552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4785069" y="2026994"/>
            <a:ext cx="319596" cy="11185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6767301" y="1963878"/>
            <a:ext cx="255507" cy="11807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6233944" y="2766077"/>
                <a:ext cx="1050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44" y="2766077"/>
                <a:ext cx="105041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=1,..,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ru-BY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число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символов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совпадают с первыми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символами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blipFill>
                <a:blip r:embed="rId8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2674573" y="22225"/>
            <a:ext cx="0" cy="68135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>
            <a:cxnSpLocks/>
          </p:cNvCxnSpPr>
          <p:nvPr/>
        </p:nvCxnSpPr>
        <p:spPr>
          <a:xfrm>
            <a:off x="6304688" y="1575386"/>
            <a:ext cx="0" cy="1285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DB7E9-CB68-455C-90FA-A09ACA333610}"/>
              </a:ext>
            </a:extLst>
          </p:cNvPr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>
            <a:extLst>
              <a:ext uri="{FF2B5EF4-FFF2-40B4-BE49-F238E27FC236}">
                <a16:creationId xmlns:a16="http://schemas.microsoft.com/office/drawing/2014/main" id="{34D9D5C4-6685-C56F-37A5-F0070B4C14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12" name="Таблица 18">
            <a:extLst>
              <a:ext uri="{FF2B5EF4-FFF2-40B4-BE49-F238E27FC236}">
                <a16:creationId xmlns:a16="http://schemas.microsoft.com/office/drawing/2014/main" id="{A27D7FBF-9EEF-DCE8-CF19-FA0D4330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50205"/>
              </p:ext>
            </p:extLst>
          </p:nvPr>
        </p:nvGraphicFramePr>
        <p:xfrm>
          <a:off x="4367814" y="1575519"/>
          <a:ext cx="3129816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7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131194431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9DA04C6D-1D76-3054-73E6-B20BA47FB0E2}"/>
              </a:ext>
            </a:extLst>
          </p:cNvPr>
          <p:cNvSpPr/>
          <p:nvPr/>
        </p:nvSpPr>
        <p:spPr>
          <a:xfrm rot="16200000">
            <a:off x="6065147" y="1492281"/>
            <a:ext cx="524161" cy="234080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AD71A628-F3E9-61D1-691B-F42E447BA72E}"/>
              </a:ext>
            </a:extLst>
          </p:cNvPr>
          <p:cNvSpPr/>
          <p:nvPr/>
        </p:nvSpPr>
        <p:spPr>
          <a:xfrm rot="16200000">
            <a:off x="4914435" y="1853982"/>
            <a:ext cx="1247566" cy="2340810"/>
          </a:xfrm>
          <a:prstGeom prst="leftBrace">
            <a:avLst>
              <a:gd name="adj1" fmla="val 8333"/>
              <a:gd name="adj2" fmla="val 504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/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наибольший общий префикс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и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ru-RU" sz="2400" dirty="0"/>
                  <a:t>могут пересекаться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blipFill>
                <a:blip r:embed="rId4"/>
                <a:stretch>
                  <a:fillRect l="-82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/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[2]=6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3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3A381F7D-78F7-FF17-573A-F9F6CAFC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20554"/>
              </p:ext>
            </p:extLst>
          </p:nvPr>
        </p:nvGraphicFramePr>
        <p:xfrm>
          <a:off x="291553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/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Наивный алгоритм (в основе которого лежит сравнение подстрок) 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blipFill>
                <a:blip r:embed="rId3"/>
                <a:stretch>
                  <a:fillRect l="-834" t="-58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EC11A873-A0A1-43FB-A893-B27F87AA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53493"/>
              </p:ext>
            </p:extLst>
          </p:nvPr>
        </p:nvGraphicFramePr>
        <p:xfrm>
          <a:off x="291553" y="3821024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92EF3D89-187B-2767-00D4-E21DF1E76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59466"/>
              </p:ext>
            </p:extLst>
          </p:nvPr>
        </p:nvGraphicFramePr>
        <p:xfrm>
          <a:off x="291553" y="1779195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3" name="Таблица 3">
            <a:extLst>
              <a:ext uri="{FF2B5EF4-FFF2-40B4-BE49-F238E27FC236}">
                <a16:creationId xmlns:a16="http://schemas.microsoft.com/office/drawing/2014/main" id="{E4F56D03-7CC0-2BE1-F89C-0745C748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54"/>
              </p:ext>
            </p:extLst>
          </p:nvPr>
        </p:nvGraphicFramePr>
        <p:xfrm>
          <a:off x="6893641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4" name="Таблица 3">
            <a:extLst>
              <a:ext uri="{FF2B5EF4-FFF2-40B4-BE49-F238E27FC236}">
                <a16:creationId xmlns:a16="http://schemas.microsoft.com/office/drawing/2014/main" id="{A58AE995-AC22-5EF4-76D3-6A622B72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40548"/>
              </p:ext>
            </p:extLst>
          </p:nvPr>
        </p:nvGraphicFramePr>
        <p:xfrm>
          <a:off x="6940384" y="1706518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CD0A9F70-ECE3-0014-F94B-D90302970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2120"/>
              </p:ext>
            </p:extLst>
          </p:nvPr>
        </p:nvGraphicFramePr>
        <p:xfrm>
          <a:off x="6893641" y="3643322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03E313-3621-9725-FAED-298D85ADE129}"/>
              </a:ext>
            </a:extLst>
          </p:cNvPr>
          <p:cNvSpPr txBox="1"/>
          <p:nvPr/>
        </p:nvSpPr>
        <p:spPr>
          <a:xfrm>
            <a:off x="9200360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556AF-F707-7481-6754-3844ACCB9AC8}"/>
              </a:ext>
            </a:extLst>
          </p:cNvPr>
          <p:cNvSpPr txBox="1"/>
          <p:nvPr/>
        </p:nvSpPr>
        <p:spPr>
          <a:xfrm>
            <a:off x="895574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3AB9C-663E-39C0-AF76-D4E45AB7360E}"/>
              </a:ext>
            </a:extLst>
          </p:cNvPr>
          <p:cNvSpPr txBox="1"/>
          <p:nvPr/>
        </p:nvSpPr>
        <p:spPr>
          <a:xfrm>
            <a:off x="1472904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A7F25-CC9B-12A8-722A-099D817C541D}"/>
              </a:ext>
            </a:extLst>
          </p:cNvPr>
          <p:cNvSpPr txBox="1"/>
          <p:nvPr/>
        </p:nvSpPr>
        <p:spPr>
          <a:xfrm>
            <a:off x="2030066" y="4896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F9ADB-074E-B86B-7324-6A47C408FF92}"/>
              </a:ext>
            </a:extLst>
          </p:cNvPr>
          <p:cNvSpPr txBox="1"/>
          <p:nvPr/>
        </p:nvSpPr>
        <p:spPr>
          <a:xfrm>
            <a:off x="9737960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F2DDA-B261-8D05-8E28-148D54E17CA2}"/>
              </a:ext>
            </a:extLst>
          </p:cNvPr>
          <p:cNvSpPr txBox="1"/>
          <p:nvPr/>
        </p:nvSpPr>
        <p:spPr>
          <a:xfrm>
            <a:off x="10265847" y="4711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B65E259-EF1F-7D44-F923-4397C6DAA3E9}"/>
              </a:ext>
            </a:extLst>
          </p:cNvPr>
          <p:cNvCxnSpPr/>
          <p:nvPr/>
        </p:nvCxnSpPr>
        <p:spPr>
          <a:xfrm>
            <a:off x="801278" y="382552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7316240-83A0-7798-13EA-3F21E86CD082}"/>
              </a:ext>
            </a:extLst>
          </p:cNvPr>
          <p:cNvCxnSpPr/>
          <p:nvPr/>
        </p:nvCxnSpPr>
        <p:spPr>
          <a:xfrm>
            <a:off x="1359031" y="20773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2C07F64-1734-C622-D72C-DFD0874EA79E}"/>
              </a:ext>
            </a:extLst>
          </p:cNvPr>
          <p:cNvCxnSpPr/>
          <p:nvPr/>
        </p:nvCxnSpPr>
        <p:spPr>
          <a:xfrm>
            <a:off x="1935636" y="4014737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618CCAE-1F05-DD86-AC7C-C80DB16EC70B}"/>
              </a:ext>
            </a:extLst>
          </p:cNvPr>
          <p:cNvCxnSpPr/>
          <p:nvPr/>
        </p:nvCxnSpPr>
        <p:spPr>
          <a:xfrm>
            <a:off x="9054445" y="3394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FE2FB83-7104-C10D-4160-6E321EA69A20}"/>
              </a:ext>
            </a:extLst>
          </p:cNvPr>
          <p:cNvCxnSpPr/>
          <p:nvPr/>
        </p:nvCxnSpPr>
        <p:spPr>
          <a:xfrm>
            <a:off x="10132243" y="3877979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E8C4CEA-49A8-E608-8A3D-E81B6546BA00}"/>
              </a:ext>
            </a:extLst>
          </p:cNvPr>
          <p:cNvCxnSpPr/>
          <p:nvPr/>
        </p:nvCxnSpPr>
        <p:spPr>
          <a:xfrm>
            <a:off x="9634193" y="198257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/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/>
              <p:nvPr/>
            </p:nvSpPr>
            <p:spPr>
              <a:xfrm>
                <a:off x="-53131" y="1232973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1232973"/>
                <a:ext cx="3537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/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/>
              <p:nvPr/>
            </p:nvSpPr>
            <p:spPr>
              <a:xfrm>
                <a:off x="424206" y="175273"/>
                <a:ext cx="1109534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Эффективный а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лгоритм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800" dirty="0">
                    <a:solidFill>
                      <a:srgbClr val="20212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 изложен  в </a:t>
                </a:r>
                <a:r>
                  <a:rPr lang="ru-RU" sz="2800" b="1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году  </a:t>
                </a:r>
                <a:r>
                  <a:rPr lang="ru-RU" sz="2800" b="1" i="0" u="none" strike="noStrike" dirty="0">
                    <a:solidFill>
                      <a:srgbClr val="0563C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hlinkClick r:id="rId3" tooltip="Гасфилд, Дэн (страница отсутствует)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Дэном </a:t>
                </a:r>
                <a:r>
                  <a:rPr lang="ru-RU" sz="2800" b="1" i="0" u="none" strike="noStrike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hlinkClick r:id="rId3" tooltip="Гасфилд, Дэн (страница отсутствует)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Гасфилдом</a:t>
                </a:r>
                <a:r>
                  <a:rPr lang="ru-RU" sz="2800" b="1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его книге </a:t>
                </a:r>
                <a:endParaRPr lang="en-US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sz="20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Строки, деревья и последовательности в алгоритмах. Информатика и вычислительная биология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175273"/>
                <a:ext cx="11095349" cy="1384995"/>
              </a:xfrm>
              <a:prstGeom prst="rect">
                <a:avLst/>
              </a:prstGeom>
              <a:blipFill>
                <a:blip r:embed="rId4"/>
                <a:stretch>
                  <a:fillRect l="-1154" t="-5286" b="-114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BFA119A-2A9F-D089-AB33-79FF30829403}"/>
              </a:ext>
            </a:extLst>
          </p:cNvPr>
          <p:cNvGrpSpPr/>
          <p:nvPr/>
        </p:nvGrpSpPr>
        <p:grpSpPr>
          <a:xfrm>
            <a:off x="4458857" y="2069438"/>
            <a:ext cx="3591654" cy="4004317"/>
            <a:chOff x="4680752" y="1753369"/>
            <a:chExt cx="3591654" cy="3506039"/>
          </a:xfrm>
        </p:grpSpPr>
        <p:pic>
          <p:nvPicPr>
            <p:cNvPr id="1026" name="Picture 2" descr="Dan Gusfield">
              <a:extLst>
                <a:ext uri="{FF2B5EF4-FFF2-40B4-BE49-F238E27FC236}">
                  <a16:creationId xmlns:a16="http://schemas.microsoft.com/office/drawing/2014/main" id="{358B5911-AF8F-E767-4812-CC9F393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739" y="1753369"/>
              <a:ext cx="2506093" cy="239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735507-0F79-E78C-CDCA-03CA1C0ADA83}"/>
                </a:ext>
              </a:extLst>
            </p:cNvPr>
            <p:cNvSpPr txBox="1"/>
            <p:nvPr/>
          </p:nvSpPr>
          <p:spPr>
            <a:xfrm>
              <a:off x="4680752" y="4450973"/>
              <a:ext cx="3591654" cy="808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Professor Daniel </a:t>
              </a:r>
              <a:r>
                <a:rPr lang="en-US" b="0" i="0" dirty="0" err="1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Gusfield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u="sng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  <a:hlinkClick r:id="rId6"/>
                </a:rPr>
                <a:t>Computer Science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University of California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06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F5D41-C941-2EF7-81C3-2A0914BF7B70}"/>
              </a:ext>
            </a:extLst>
          </p:cNvPr>
          <p:cNvSpPr txBox="1"/>
          <p:nvPr/>
        </p:nvSpPr>
        <p:spPr>
          <a:xfrm>
            <a:off x="572581" y="5764287"/>
            <a:ext cx="96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Собственный</a:t>
            </a:r>
            <a:r>
              <a:rPr lang="en-US" sz="2400" b="1" dirty="0"/>
              <a:t> </a:t>
            </a:r>
            <a:r>
              <a:rPr lang="ru-RU" sz="2400" b="1" dirty="0"/>
              <a:t>суффикс</a:t>
            </a:r>
            <a:r>
              <a:rPr lang="en-US" sz="2400" b="1" dirty="0"/>
              <a:t>/</a:t>
            </a:r>
            <a:r>
              <a:rPr lang="ru-RU" sz="2400" b="1" dirty="0"/>
              <a:t>префикс -</a:t>
            </a:r>
            <a:r>
              <a:rPr lang="en-US" sz="2400" b="1" dirty="0"/>
              <a:t> </a:t>
            </a:r>
            <a:r>
              <a:rPr lang="ru-RU" sz="2400" dirty="0"/>
              <a:t>не совпадающий со всей строкой</a:t>
            </a:r>
            <a:r>
              <a:rPr lang="en-US" sz="2400" dirty="0"/>
              <a:t>.</a:t>
            </a:r>
            <a:r>
              <a:rPr lang="ru-RU" sz="2400" b="1" dirty="0"/>
              <a:t> 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0676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21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27065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0676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75" r="-49922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63" r="-40312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00000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44" r="-202344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25" r="-10077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125" r="-1563" b="-1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457312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79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457312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7" r="-603333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499338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33" r="-402667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338" r="-300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2000" r="-202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675" r="-100662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667" r="-1333" b="-8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/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 первых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символов строки, называется </a:t>
                </a:r>
                <a:r>
                  <a:rPr lang="ru-RU" sz="2400" b="1" dirty="0"/>
                  <a:t>префиксом</a:t>
                </a:r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- префикс длины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)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blipFill>
                <a:blip r:embed="rId5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AF7A517F-0041-5D13-DC6D-FF854B49F221}"/>
              </a:ext>
            </a:extLst>
          </p:cNvPr>
          <p:cNvSpPr/>
          <p:nvPr/>
        </p:nvSpPr>
        <p:spPr>
          <a:xfrm rot="16200000">
            <a:off x="3874866" y="1050836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/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/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</a:t>
                </a:r>
                <a:r>
                  <a:rPr lang="en-US" sz="2400" dirty="0"/>
                  <a:t> </a:t>
                </a:r>
                <a:r>
                  <a:rPr lang="ru-RU" sz="2400" dirty="0"/>
                  <a:t>последних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символов строки, называется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ым</a:t>
                </a:r>
                <a:r>
                  <a:rPr lang="ru-RU" sz="2400" dirty="0"/>
                  <a:t> </a:t>
                </a:r>
                <a:r>
                  <a:rPr lang="ru-RU" sz="2400" b="1" dirty="0"/>
                  <a:t>суффиксом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blipFill>
                <a:blip r:embed="rId7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B75976D6-8F80-B90F-35B8-9FB46FEC93BC}"/>
              </a:ext>
            </a:extLst>
          </p:cNvPr>
          <p:cNvSpPr/>
          <p:nvPr/>
        </p:nvSpPr>
        <p:spPr>
          <a:xfrm rot="16200000">
            <a:off x="7145991" y="2977110"/>
            <a:ext cx="526571" cy="3677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/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425540"/>
                  </p:ext>
                </p:extLst>
              </p:nvPr>
            </p:nvGraphicFramePr>
            <p:xfrm>
              <a:off x="508028" y="2012244"/>
              <a:ext cx="11001567" cy="930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2624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041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922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826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425540"/>
                  </p:ext>
                </p:extLst>
              </p:nvPr>
            </p:nvGraphicFramePr>
            <p:xfrm>
              <a:off x="508028" y="2012244"/>
              <a:ext cx="11001567" cy="930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2624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041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4783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922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8140" t="-7813" r="-1545349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8974" t="-7813" r="-1110256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1139" t="-7813" r="-598734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826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/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на некоторой итерации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индексы левой и правой границы самого «правого» отрезка </a:t>
                </a:r>
                <a:r>
                  <a:rPr lang="en-US" sz="2400" dirty="0"/>
                  <a:t>(</a:t>
                </a:r>
                <a:r>
                  <a:rPr lang="ru-RU" sz="2400" dirty="0"/>
                  <a:t>блока) совпадения (</a:t>
                </a:r>
                <a:r>
                  <a:rPr lang="ru-RU" sz="2000" dirty="0"/>
                  <a:t>среди двух блоков с одинаковой правой границей будем брать больший по числу элементов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blipFill>
                <a:blip r:embed="rId3"/>
                <a:stretch>
                  <a:fillRect l="-809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авая фигурная скобка 33">
            <a:extLst>
              <a:ext uri="{FF2B5EF4-FFF2-40B4-BE49-F238E27FC236}">
                <a16:creationId xmlns:a16="http://schemas.microsoft.com/office/drawing/2014/main" id="{8C66054B-8695-D4DF-2DDD-42D2D0AF56D1}"/>
              </a:ext>
            </a:extLst>
          </p:cNvPr>
          <p:cNvSpPr/>
          <p:nvPr/>
        </p:nvSpPr>
        <p:spPr>
          <a:xfrm rot="5400000">
            <a:off x="1673530" y="1783680"/>
            <a:ext cx="586889" cy="29178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" name="Правая фигурная скобка 34">
            <a:extLst>
              <a:ext uri="{FF2B5EF4-FFF2-40B4-BE49-F238E27FC236}">
                <a16:creationId xmlns:a16="http://schemas.microsoft.com/office/drawing/2014/main" id="{09B1CF3B-5209-3C5C-3FCE-1061DBA998CE}"/>
              </a:ext>
            </a:extLst>
          </p:cNvPr>
          <p:cNvSpPr/>
          <p:nvPr/>
        </p:nvSpPr>
        <p:spPr>
          <a:xfrm rot="5400000">
            <a:off x="6886328" y="1865961"/>
            <a:ext cx="627845" cy="28210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/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Первоначально полагаем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равными 0. </a:t>
                </a:r>
                <a:endParaRPr lang="ru-BY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blipFill>
                <a:blip r:embed="rId4"/>
                <a:stretch>
                  <a:fillRect l="-147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927854"/>
                  </p:ext>
                </p:extLst>
              </p:nvPr>
            </p:nvGraphicFramePr>
            <p:xfrm>
              <a:off x="560626" y="4030091"/>
              <a:ext cx="5279738" cy="194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69852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497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809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927854"/>
                  </p:ext>
                </p:extLst>
              </p:nvPr>
            </p:nvGraphicFramePr>
            <p:xfrm>
              <a:off x="560626" y="4030091"/>
              <a:ext cx="5279738" cy="194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" r="-79587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82" t="-60000" r="-601818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6486" t="-60000" r="-496396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9091" t="-60000" r="-40090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9091" t="-60000" r="-30090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9091" t="-60000" r="-20090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9091" t="-60000" r="-10090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89091" t="-60000" r="-909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/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/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/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/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114296"/>
                  </p:ext>
                </p:extLst>
              </p:nvPr>
            </p:nvGraphicFramePr>
            <p:xfrm>
              <a:off x="8030572" y="3981975"/>
              <a:ext cx="2601010" cy="194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69852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497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809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114296"/>
                  </p:ext>
                </p:extLst>
              </p:nvPr>
            </p:nvGraphicFramePr>
            <p:xfrm>
              <a:off x="8030572" y="3981975"/>
              <a:ext cx="2601010" cy="194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31" t="-60000" r="-342268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88288" t="-60000" r="-19909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0000" t="-60000" r="-100909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0000" t="-60000" r="-909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  <a:p>
                          <a:pPr algn="ctr"/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/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/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/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/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  <p:bldP spid="5" grpId="0"/>
      <p:bldP spid="6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/>
              <p:nvPr/>
            </p:nvSpPr>
            <p:spPr>
              <a:xfrm>
                <a:off x="687086" y="237628"/>
                <a:ext cx="111491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Будем формировать массив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последовательно от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Предположим, что вычислены элементы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ru-RU" sz="2400" dirty="0"/>
                  <a:t>Вычислим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.</a:t>
                </a:r>
              </a:p>
              <a:p>
                <a:pPr algn="just"/>
                <a:r>
                  <a:rPr lang="ru-RU" sz="2400" dirty="0"/>
                  <a:t>Сначала попытаемся проинициализировать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некоторым ненулевым значением, </a:t>
                </a:r>
                <a:r>
                  <a:rPr lang="en-US" sz="2400" dirty="0"/>
                  <a:t> </a:t>
                </a:r>
                <a:r>
                  <a:rPr lang="ru-RU" sz="2400" dirty="0"/>
                  <a:t>используя ранее вычисленные значения,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6" y="237628"/>
                <a:ext cx="11149100" cy="1938992"/>
              </a:xfrm>
              <a:prstGeom prst="rect">
                <a:avLst/>
              </a:prstGeom>
              <a:blipFill>
                <a:blip r:embed="rId3"/>
                <a:stretch>
                  <a:fillRect l="-875" t="-2516" r="-82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26842"/>
                  </p:ext>
                </p:extLst>
              </p:nvPr>
            </p:nvGraphicFramePr>
            <p:xfrm>
              <a:off x="521452" y="2364693"/>
              <a:ext cx="11149095" cy="986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273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826221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66032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06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336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26842"/>
                  </p:ext>
                </p:extLst>
              </p:nvPr>
            </p:nvGraphicFramePr>
            <p:xfrm>
              <a:off x="521452" y="2364693"/>
              <a:ext cx="11149095" cy="986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273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826221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66032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53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20" r="-12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820" r="-1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0820" r="-6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7794" r="-35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6481" r="-34074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336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1056CA37-7F73-ECDF-6722-6C218804729D}"/>
              </a:ext>
            </a:extLst>
          </p:cNvPr>
          <p:cNvSpPr/>
          <p:nvPr/>
        </p:nvSpPr>
        <p:spPr>
          <a:xfrm rot="5400000">
            <a:off x="1317196" y="2641160"/>
            <a:ext cx="634308" cy="22257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0C19D6B-060B-1559-29B2-48524EC2B532}"/>
              </a:ext>
            </a:extLst>
          </p:cNvPr>
          <p:cNvSpPr/>
          <p:nvPr/>
        </p:nvSpPr>
        <p:spPr>
          <a:xfrm rot="5400000">
            <a:off x="7306233" y="2712285"/>
            <a:ext cx="634308" cy="22817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/>
              <p:nvPr/>
            </p:nvSpPr>
            <p:spPr>
              <a:xfrm>
                <a:off x="6982240" y="4096998"/>
                <a:ext cx="1006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240" y="4096998"/>
                <a:ext cx="1006311" cy="369332"/>
              </a:xfrm>
              <a:prstGeom prst="rect">
                <a:avLst/>
              </a:prstGeom>
              <a:blipFill>
                <a:blip r:embed="rId5"/>
                <a:stretch>
                  <a:fillRect r="-13939"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45C003D-D392-5B95-200F-2B177C9C5064}"/>
              </a:ext>
            </a:extLst>
          </p:cNvPr>
          <p:cNvCxnSpPr/>
          <p:nvPr/>
        </p:nvCxnSpPr>
        <p:spPr>
          <a:xfrm>
            <a:off x="3126206" y="3642363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07B5CC7-FEE5-3CB4-8CFB-5668B0A4812A}"/>
              </a:ext>
            </a:extLst>
          </p:cNvPr>
          <p:cNvCxnSpPr/>
          <p:nvPr/>
        </p:nvCxnSpPr>
        <p:spPr>
          <a:xfrm>
            <a:off x="9023190" y="3642363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/>
              <p:nvPr/>
            </p:nvSpPr>
            <p:spPr>
              <a:xfrm>
                <a:off x="687086" y="4508323"/>
                <a:ext cx="10565413" cy="1986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а затем, наивным алгоритмом пробуем увеличить это значение, пока происходит совпадение: </a:t>
                </a:r>
              </a:p>
              <a:p>
                <a:r>
                  <a:rPr lang="en-US" sz="2400" dirty="0"/>
                  <a:t>t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]]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ru-RU" sz="2400" dirty="0"/>
                  <a:t>?= 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t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400" dirty="0"/>
                  <a:t> ?=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</a:p>
              <a:p>
                <a:r>
                  <a:rPr lang="ru-RU" sz="2400" dirty="0"/>
                  <a:t>...</a:t>
                </a:r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6" y="4508323"/>
                <a:ext cx="10565413" cy="1986506"/>
              </a:xfrm>
              <a:prstGeom prst="rect">
                <a:avLst/>
              </a:prstGeom>
              <a:blipFill>
                <a:blip r:embed="rId6"/>
                <a:stretch>
                  <a:fillRect l="-923" t="-2462" r="-866" b="-64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7287B65-4634-0F8D-3251-5DAE93E24FA3}"/>
              </a:ext>
            </a:extLst>
          </p:cNvPr>
          <p:cNvSpPr txBox="1"/>
          <p:nvPr/>
        </p:nvSpPr>
        <p:spPr>
          <a:xfrm>
            <a:off x="230988" y="281512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58667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224474"/>
                  </p:ext>
                </p:extLst>
              </p:nvPr>
            </p:nvGraphicFramePr>
            <p:xfrm>
              <a:off x="2316430" y="962020"/>
              <a:ext cx="9473723" cy="16837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0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20777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0106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861955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224474"/>
                  </p:ext>
                </p:extLst>
              </p:nvPr>
            </p:nvGraphicFramePr>
            <p:xfrm>
              <a:off x="2316430" y="962020"/>
              <a:ext cx="9473723" cy="16837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0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41190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20777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0106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861955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529" t="-95775" r="-16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5588" t="-95775" r="-10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92647" t="-95775" r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Правая фигурная скобка 24">
            <a:extLst>
              <a:ext uri="{FF2B5EF4-FFF2-40B4-BE49-F238E27FC236}">
                <a16:creationId xmlns:a16="http://schemas.microsoft.com/office/drawing/2014/main" id="{2B5BBE66-5903-20EA-B39E-698C5380F00D}"/>
              </a:ext>
            </a:extLst>
          </p:cNvPr>
          <p:cNvSpPr/>
          <p:nvPr/>
        </p:nvSpPr>
        <p:spPr>
          <a:xfrm rot="16200000">
            <a:off x="3227669" y="-230150"/>
            <a:ext cx="634308" cy="24595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81177EBE-11DD-9CA1-56C6-88A25551CFE3}"/>
              </a:ext>
            </a:extLst>
          </p:cNvPr>
          <p:cNvSpPr/>
          <p:nvPr/>
        </p:nvSpPr>
        <p:spPr>
          <a:xfrm rot="16200000">
            <a:off x="7896887" y="-132996"/>
            <a:ext cx="369330" cy="24473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33687" y="65646"/>
                <a:ext cx="66317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 1</a:t>
                </a:r>
                <a14:m>
                  <m:oMath xmlns:m="http://schemas.openxmlformats.org/officeDocument/2006/math">
                    <m:r>
                      <a:rPr lang="ru-RU" sz="24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i="0" dirty="0">
                    <a:latin typeface="Cambria Math" panose="02040503050406030204" pitchFamily="18" charset="0"/>
                  </a:rPr>
                  <a:t>(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текущий индекс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</a:t>
                </a:r>
                <a:r>
                  <a:rPr lang="ru-RU" sz="2000" i="0" dirty="0">
                    <a:latin typeface="Cambria Math" panose="02040503050406030204" pitchFamily="18" charset="0"/>
                  </a:rPr>
                  <a:t>)</a:t>
                </a:r>
                <a:r>
                  <a:rPr lang="ru-RU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ru-BY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7" y="65646"/>
                <a:ext cx="6631768" cy="830997"/>
              </a:xfrm>
              <a:prstGeom prst="rect">
                <a:avLst/>
              </a:prstGeom>
              <a:blipFill>
                <a:blip r:embed="rId4"/>
                <a:stretch>
                  <a:fillRect l="-1471" t="-58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79F5B34-B48E-FF1A-70DE-37CAF021D045}"/>
              </a:ext>
            </a:extLst>
          </p:cNvPr>
          <p:cNvCxnSpPr>
            <a:cxnSpLocks/>
          </p:cNvCxnSpPr>
          <p:nvPr/>
        </p:nvCxnSpPr>
        <p:spPr>
          <a:xfrm flipV="1">
            <a:off x="9512323" y="1803919"/>
            <a:ext cx="0" cy="2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/>
              <p:nvPr/>
            </p:nvSpPr>
            <p:spPr>
              <a:xfrm>
                <a:off x="9353016" y="2115571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016" y="2115571"/>
                <a:ext cx="3186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86061" y="2428894"/>
                <a:ext cx="11704092" cy="298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Проинициализируем</a:t>
                </a:r>
                <a:r>
                  <a:rPr lang="ru-RU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Наивным алгоритмом, пока совпадение, сравниваем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dirty="0"/>
                  <a:t>?=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?=</m:t>
                    </m:r>
                    <m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…,  увеличивая  </m:t>
                    </m:r>
                    <m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на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b="1" dirty="0"/>
                  <a:t>1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при </m:t>
                    </m:r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каждом </m:t>
                    </m:r>
                    <m: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совпадении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(как только символы не совпадают, останавливаемся). 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корректируем границы самого правого блока совпадения</a:t>
                </a:r>
                <a:r>
                  <a:rPr lang="ru-RU" sz="2000" dirty="0"/>
                  <a:t>: 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1" dirty="0"/>
                  <a:t> </a:t>
                </a:r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" y="2428894"/>
                <a:ext cx="11704092" cy="2984407"/>
              </a:xfrm>
              <a:prstGeom prst="rect">
                <a:avLst/>
              </a:prstGeom>
              <a:blipFill>
                <a:blip r:embed="rId6"/>
                <a:stretch>
                  <a:fillRect l="-417" t="-8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/>
              <p:nvPr/>
            </p:nvSpPr>
            <p:spPr>
              <a:xfrm>
                <a:off x="160677" y="5702731"/>
                <a:ext cx="105116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отметим, что при каждом совпадении символов величина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правая границы самого правого блока совпадения</a:t>
                </a:r>
                <a:r>
                  <a:rPr lang="ru-RU" sz="2400" dirty="0"/>
                  <a:t>)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</a:t>
                </a:r>
                <a:r>
                  <a:rPr lang="ru-RU" sz="2400" dirty="0"/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увеличиваться на 1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7" y="5702731"/>
                <a:ext cx="10511676" cy="830997"/>
              </a:xfrm>
              <a:prstGeom prst="rect">
                <a:avLst/>
              </a:prstGeom>
              <a:blipFill>
                <a:blip r:embed="rId7"/>
                <a:stretch>
                  <a:fillRect l="-754" t="-6569" r="-870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/>
              <p:nvPr/>
            </p:nvSpPr>
            <p:spPr>
              <a:xfrm>
                <a:off x="1356852" y="147483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2" y="1474839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37631" y="6393437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18">
            <a:extLst>
              <a:ext uri="{FF2B5EF4-FFF2-40B4-BE49-F238E27FC236}">
                <a16:creationId xmlns:a16="http://schemas.microsoft.com/office/drawing/2014/main" id="{00346826-7B88-CEC6-EA59-C64E3474E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36254"/>
              </p:ext>
            </p:extLst>
          </p:nvPr>
        </p:nvGraphicFramePr>
        <p:xfrm>
          <a:off x="2620096" y="646911"/>
          <a:ext cx="8649921" cy="14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01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4131194431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594215903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930281991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1029379120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3567711552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1994151872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384558444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539911624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015457193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1700017566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978442734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193483667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3917009075"/>
                    </a:ext>
                  </a:extLst>
                </a:gridCol>
                <a:gridCol w="411901">
                  <a:extLst>
                    <a:ext uri="{9D8B030D-6E8A-4147-A177-3AD203B41FA5}">
                      <a16:colId xmlns:a16="http://schemas.microsoft.com/office/drawing/2014/main" val="2426388821"/>
                    </a:ext>
                  </a:extLst>
                </a:gridCol>
              </a:tblGrid>
              <a:tr h="258133"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03214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  <a:tr h="693626"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dirty="0">
                        <a:latin typeface="Cambria Math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48478" y="105168"/>
                <a:ext cx="60237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 </a:t>
                </a:r>
                <a:r>
                  <a:rPr lang="ru-RU" sz="2000" b="1" u="sng" dirty="0"/>
                  <a:t>2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</a:rPr>
                      <m:t>текущий индекс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b="0" i="0" dirty="0" smtClean="0">
                        <a:latin typeface="Cambria Math" panose="02040503050406030204" pitchFamily="18" charset="0"/>
                      </a:rPr>
                      <m:t>находится в блоке 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" y="105168"/>
                <a:ext cx="6023719" cy="830997"/>
              </a:xfrm>
              <a:prstGeom prst="rect">
                <a:avLst/>
              </a:prstGeom>
              <a:blipFill>
                <a:blip r:embed="rId3"/>
                <a:stretch>
                  <a:fillRect l="-1518" t="-58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/>
              <p:nvPr/>
            </p:nvSpPr>
            <p:spPr>
              <a:xfrm>
                <a:off x="8459179" y="62484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179" y="624845"/>
                <a:ext cx="318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257177" y="2163957"/>
                <a:ext cx="11934823" cy="133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Проинициализируем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}.</m:t>
                        </m:r>
                      </m:e>
                    </m:func>
                  </m:oMath>
                </a14:m>
                <a:endParaRPr lang="ru-RU" sz="2000" b="1" dirty="0"/>
              </a:p>
              <a:p>
                <a:pPr marL="342900" indent="-342900">
                  <a:buFont typeface="+mj-lt"/>
                  <a:buAutoNum type="arabicParenR"/>
                </a:pPr>
                <a:endParaRPr lang="ru-RU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Наивным алгоритмом, пока совпадение, сравниваем 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и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/>
                  <a:t>…., увеличивая каждый раз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на</m:t>
                    </m:r>
                  </m:oMath>
                </a14:m>
                <a:r>
                  <a:rPr lang="ru-RU" sz="2000" dirty="0"/>
                  <a:t> 1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при совпадении</m:t>
                    </m:r>
                  </m:oMath>
                </a14:m>
                <a:r>
                  <a:rPr lang="ru-RU" sz="2000" dirty="0"/>
                  <a:t>. </a:t>
                </a:r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7" y="2163957"/>
                <a:ext cx="11934823" cy="1330814"/>
              </a:xfrm>
              <a:prstGeom prst="rect">
                <a:avLst/>
              </a:prstGeom>
              <a:blipFill>
                <a:blip r:embed="rId5"/>
                <a:stretch>
                  <a:fillRect l="-562" t="-2294" b="-73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30A25-365D-D95E-C6EC-DC60422CDCD6}"/>
                  </a:ext>
                </a:extLst>
              </p:cNvPr>
              <p:cNvSpPr txBox="1"/>
              <p:nvPr/>
            </p:nvSpPr>
            <p:spPr>
              <a:xfrm>
                <a:off x="3774600" y="624845"/>
                <a:ext cx="674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30A25-365D-D95E-C6EC-DC60422CD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00" y="624845"/>
                <a:ext cx="67433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B6EAD-0BE9-0609-BEC2-6955466F5A4F}"/>
                  </a:ext>
                </a:extLst>
              </p:cNvPr>
              <p:cNvSpPr txBox="1"/>
              <p:nvPr/>
            </p:nvSpPr>
            <p:spPr>
              <a:xfrm>
                <a:off x="7174088" y="624845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B6EAD-0BE9-0609-BEC2-6955466F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088" y="624845"/>
                <a:ext cx="3657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22D124-DBC6-287E-A9E5-CAAFD719789C}"/>
                  </a:ext>
                </a:extLst>
              </p:cNvPr>
              <p:cNvSpPr txBox="1"/>
              <p:nvPr/>
            </p:nvSpPr>
            <p:spPr>
              <a:xfrm>
                <a:off x="9172923" y="644268"/>
                <a:ext cx="31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22D124-DBC6-287E-A9E5-CAAFD719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923" y="64426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45EC5E-F699-9318-B8C0-0BB3D39BD562}"/>
                  </a:ext>
                </a:extLst>
              </p:cNvPr>
              <p:cNvSpPr txBox="1"/>
              <p:nvPr/>
            </p:nvSpPr>
            <p:spPr>
              <a:xfrm>
                <a:off x="4506901" y="628879"/>
                <a:ext cx="795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45EC5E-F699-9318-B8C0-0BB3D39B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01" y="628879"/>
                <a:ext cx="795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7BADD1-AF3F-7B56-35A3-5778F06A128C}"/>
                  </a:ext>
                </a:extLst>
              </p:cNvPr>
              <p:cNvSpPr txBox="1"/>
              <p:nvPr/>
            </p:nvSpPr>
            <p:spPr>
              <a:xfrm>
                <a:off x="2657224" y="62887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7BADD1-AF3F-7B56-35A3-5778F06A1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24" y="628879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3361ACCF-D42A-D48B-2356-7666C86B3D98}"/>
              </a:ext>
            </a:extLst>
          </p:cNvPr>
          <p:cNvSpPr/>
          <p:nvPr/>
        </p:nvSpPr>
        <p:spPr>
          <a:xfrm rot="16200000">
            <a:off x="4188672" y="1233897"/>
            <a:ext cx="562937" cy="1223675"/>
          </a:xfrm>
          <a:prstGeom prst="leftBrace">
            <a:avLst>
              <a:gd name="adj1" fmla="val 833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1757232B-ABC3-45B6-03F5-576D5A4414DB}"/>
              </a:ext>
            </a:extLst>
          </p:cNvPr>
          <p:cNvSpPr/>
          <p:nvPr/>
        </p:nvSpPr>
        <p:spPr>
          <a:xfrm rot="16200000">
            <a:off x="8718818" y="1132164"/>
            <a:ext cx="562937" cy="1223675"/>
          </a:xfrm>
          <a:prstGeom prst="leftBrace">
            <a:avLst>
              <a:gd name="adj1" fmla="val 833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84658FD-4B92-C9D3-068F-4089E744AD4A}"/>
              </a:ext>
            </a:extLst>
          </p:cNvPr>
          <p:cNvCxnSpPr/>
          <p:nvPr/>
        </p:nvCxnSpPr>
        <p:spPr>
          <a:xfrm>
            <a:off x="3858303" y="551862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386B42E2-A7C6-F949-F57B-365BE7C7FDA3}"/>
              </a:ext>
            </a:extLst>
          </p:cNvPr>
          <p:cNvSpPr/>
          <p:nvPr/>
        </p:nvSpPr>
        <p:spPr>
          <a:xfrm rot="16200000">
            <a:off x="4130193" y="1064707"/>
            <a:ext cx="302782" cy="795654"/>
          </a:xfrm>
          <a:prstGeom prst="leftBrace">
            <a:avLst>
              <a:gd name="adj1" fmla="val 8333"/>
              <a:gd name="adj2" fmla="val 523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3AD3D96A-D9FE-353F-AB61-FFC6D9A6818E}"/>
              </a:ext>
            </a:extLst>
          </p:cNvPr>
          <p:cNvSpPr/>
          <p:nvPr/>
        </p:nvSpPr>
        <p:spPr>
          <a:xfrm rot="16200000">
            <a:off x="2871639" y="1094417"/>
            <a:ext cx="302782" cy="795654"/>
          </a:xfrm>
          <a:prstGeom prst="leftBrace">
            <a:avLst>
              <a:gd name="adj1" fmla="val 8333"/>
              <a:gd name="adj2" fmla="val 523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E1672-9B76-7FBC-0FA2-7F1D7B77104E}"/>
                  </a:ext>
                </a:extLst>
              </p:cNvPr>
              <p:cNvSpPr txBox="1"/>
              <p:nvPr/>
            </p:nvSpPr>
            <p:spPr>
              <a:xfrm>
                <a:off x="3840710" y="1515025"/>
                <a:ext cx="983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E1672-9B76-7FBC-0FA2-7F1D7B77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10" y="1515025"/>
                <a:ext cx="983778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/>
              <p:nvPr/>
            </p:nvSpPr>
            <p:spPr>
              <a:xfrm>
                <a:off x="2547595" y="1528820"/>
                <a:ext cx="983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595" y="1528820"/>
                <a:ext cx="983778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DE938F4-2F57-84E1-2EEB-597A219F0BB9}"/>
              </a:ext>
            </a:extLst>
          </p:cNvPr>
          <p:cNvCxnSpPr/>
          <p:nvPr/>
        </p:nvCxnSpPr>
        <p:spPr>
          <a:xfrm>
            <a:off x="8388449" y="617835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/>
              <p:nvPr/>
            </p:nvSpPr>
            <p:spPr>
              <a:xfrm>
                <a:off x="502125" y="4553950"/>
                <a:ext cx="1040278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:r>
                  <a:rPr lang="ru-RU" sz="2000" dirty="0"/>
                  <a:t>при инициализации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2000" dirty="0"/>
                  <a:t>, то это начальное значение будет и итоговым</a:t>
                </a:r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endParaRPr lang="ru-RU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2000" dirty="0"/>
                  <a:t>, то правая граница при каждом последующем успешном сравнении соответствующих символов будет увеличиваться на 1</a:t>
                </a:r>
                <a:r>
                  <a:rPr lang="en-US" sz="2000" dirty="0"/>
                  <a:t> </a:t>
                </a:r>
                <a:r>
                  <a:rPr lang="ru-RU" sz="2000" dirty="0"/>
                  <a:t>и число увеличений равно количеству выполненных операций сравнения символов</a:t>
                </a:r>
                <a:r>
                  <a:rPr lang="en-US" sz="2000" dirty="0"/>
                  <a:t>;</a:t>
                </a:r>
                <a:endParaRPr lang="ru-BY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5" y="4553950"/>
                <a:ext cx="10402788" cy="1631216"/>
              </a:xfrm>
              <a:prstGeom prst="rect">
                <a:avLst/>
              </a:prstGeom>
              <a:blipFill>
                <a:blip r:embed="rId13"/>
                <a:stretch>
                  <a:fillRect l="-527" t="-1866" r="-586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922479"/>
                  </p:ext>
                </p:extLst>
              </p:nvPr>
            </p:nvGraphicFramePr>
            <p:xfrm>
              <a:off x="521452" y="3531525"/>
              <a:ext cx="11149095" cy="862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273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37694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3180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66032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29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336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922479"/>
                  </p:ext>
                </p:extLst>
              </p:nvPr>
            </p:nvGraphicFramePr>
            <p:xfrm>
              <a:off x="521452" y="3531525"/>
              <a:ext cx="11149095" cy="862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273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37694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3180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66032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43273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29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820" r="-120163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0820" r="-110163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00820" r="-60163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786928" r="-311111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256481" r="-340741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400820" r="-1639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33361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6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/>
              <p:nvPr/>
            </p:nvSpPr>
            <p:spPr>
              <a:xfrm>
                <a:off x="72147" y="0"/>
                <a:ext cx="6766398" cy="462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сравнение символов и они оказываются равны (внутренний цикл </a:t>
                </a:r>
                <a:r>
                  <a:rPr lang="ru-RU" sz="2400" dirty="0">
                    <a:latin typeface="Consolas" panose="020B0609020204030204" pitchFamily="49" charset="0"/>
                  </a:rPr>
                  <a:t>пока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правой границы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увеличивается на 1.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уменьшится. Наибольшее значение, которое может достигнуть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Следовательно, суммарное число итераций внутреннего цикла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4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выполняться суммарно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4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" y="0"/>
                <a:ext cx="6766398" cy="4626908"/>
              </a:xfrm>
              <a:prstGeom prst="rect">
                <a:avLst/>
              </a:prstGeom>
              <a:blipFill>
                <a:blip r:embed="rId3"/>
                <a:stretch>
                  <a:fillRect l="-1441" t="-1054" r="-1351" b="-21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/>
              <p:nvPr/>
            </p:nvSpPr>
            <p:spPr>
              <a:xfrm>
                <a:off x="7435301" y="221187"/>
                <a:ext cx="4684552" cy="3082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 smtClean="0">
                        <a:latin typeface="Consolas" panose="020B0609020204030204" pitchFamily="49" charset="0"/>
                      </a:rPr>
                      <m:t>для всех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latin typeface="Consolas" panose="020B0609020204030204" pitchFamily="49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ru-RU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dirty="0">
                    <a:latin typeface="Consolas" panose="020B0609020204030204" pitchFamily="49" charset="0"/>
                  </a:rPr>
                  <a:t>если</a:t>
                </a:r>
                <a:r>
                  <a:rPr lang="ru-RU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d>
                      </m:e>
                    </m:func>
                  </m:oMath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−1&gt;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01" y="221187"/>
                <a:ext cx="4684552" cy="3082639"/>
              </a:xfrm>
              <a:prstGeom prst="rect">
                <a:avLst/>
              </a:prstGeom>
              <a:blipFill>
                <a:blip r:embed="rId4"/>
                <a:stretch>
                  <a:fillRect l="-3125" r="-14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/>
              <p:nvPr/>
            </p:nvSpPr>
            <p:spPr>
              <a:xfrm>
                <a:off x="212185" y="5377775"/>
                <a:ext cx="648632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 время работы алгоритма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-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𝛰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5" y="5377775"/>
                <a:ext cx="6486322" cy="954107"/>
              </a:xfrm>
              <a:prstGeom prst="rect">
                <a:avLst/>
              </a:prstGeom>
              <a:blipFill>
                <a:blip r:embed="rId5"/>
                <a:stretch>
                  <a:fillRect l="-1974" t="-6369" r="-1880" b="-165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F7E8473-1CE4-4857-7C45-664EBB1985D8}"/>
              </a:ext>
            </a:extLst>
          </p:cNvPr>
          <p:cNvCxnSpPr/>
          <p:nvPr/>
        </p:nvCxnSpPr>
        <p:spPr>
          <a:xfrm>
            <a:off x="7148052" y="0"/>
            <a:ext cx="117987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7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. </a:t>
                </a:r>
                <a:r>
                  <a:rPr lang="ru-RU" sz="2800" dirty="0"/>
                  <a:t>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blipFill>
                <a:blip r:embed="rId3"/>
                <a:stretch>
                  <a:fillRect l="-1198" t="-10465" r="-342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алгоритм,  основанный на построении </a:t>
                </a:r>
                <a:r>
                  <a:rPr lang="en-US" sz="2800" dirty="0"/>
                  <a:t>z</a:t>
                </a:r>
                <a:r>
                  <a:rPr lang="ru-RU" sz="2800" dirty="0"/>
                  <a:t>-функции,</a:t>
                </a:r>
                <a:r>
                  <a:rPr lang="en-US" sz="2800" dirty="0"/>
                  <a:t> </a:t>
                </a:r>
                <a:r>
                  <a:rPr lang="ru-RU" sz="2800" dirty="0"/>
                  <a:t>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115" t="-5732" r="-797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B6769B6-206A-82AD-500E-52B684704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48237"/>
              </p:ext>
            </p:extLst>
          </p:nvPr>
        </p:nvGraphicFramePr>
        <p:xfrm>
          <a:off x="1339097" y="159625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/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3A21D660-6DAC-1F2A-AEB2-F07E2169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97817"/>
              </p:ext>
            </p:extLst>
          </p:nvPr>
        </p:nvGraphicFramePr>
        <p:xfrm>
          <a:off x="4039847" y="159625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/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9F65E32-4364-239A-7422-3F6978292AAE}"/>
              </a:ext>
            </a:extLst>
          </p:cNvPr>
          <p:cNvCxnSpPr/>
          <p:nvPr/>
        </p:nvCxnSpPr>
        <p:spPr>
          <a:xfrm flipV="1">
            <a:off x="592513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6AB7FD-DDD7-A5BB-A313-32ACCCA2BDAD}"/>
              </a:ext>
            </a:extLst>
          </p:cNvPr>
          <p:cNvCxnSpPr/>
          <p:nvPr/>
        </p:nvCxnSpPr>
        <p:spPr>
          <a:xfrm flipV="1">
            <a:off x="803968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40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строках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</a:t>
                </a:r>
                <a:r>
                  <a:rPr lang="en-US" sz="2400" dirty="0"/>
                  <a:t>z</a:t>
                </a:r>
                <a:r>
                  <a:rPr lang="ru-RU" sz="2400" dirty="0"/>
                  <a:t>-функцию для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столько раз, сколько раз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функция принимала значение, равное длине образца.</a:t>
                </a:r>
                <a:r>
                  <a:rPr lang="en-US" sz="2400" dirty="0"/>
                  <a:t>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в тексте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начиная с позиции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найдено вхождение образца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blipFill>
                <a:blip r:embed="rId2"/>
                <a:stretch>
                  <a:fillRect l="-886" t="-1121" r="-831" b="-18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6195" t="-1923" r="-610619" b="-1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0" t="-1923" r="-7965" b="-1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54" t="-62353" r="-505263" b="-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189870" y="1106664"/>
            <a:ext cx="319596" cy="3435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7346272" y="1088764"/>
            <a:ext cx="329300" cy="346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3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6890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13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13004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5190732" y="2804427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7339942" y="2804427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/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/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/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/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CD6B1DF-739E-7A49-3438-CACAC632CC3A}"/>
              </a:ext>
            </a:extLst>
          </p:cNvPr>
          <p:cNvCxnSpPr/>
          <p:nvPr/>
        </p:nvCxnSpPr>
        <p:spPr>
          <a:xfrm flipV="1">
            <a:off x="5877511" y="857022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5F26C2-35F4-A2AF-5648-C30500266AD0}"/>
              </a:ext>
            </a:extLst>
          </p:cNvPr>
          <p:cNvCxnSpPr/>
          <p:nvPr/>
        </p:nvCxnSpPr>
        <p:spPr>
          <a:xfrm flipV="1">
            <a:off x="7992061" y="857022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 animBg="1"/>
      <p:bldP spid="26" grpId="0" animBg="1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/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Техника</a:t>
                </a:r>
                <a:r>
                  <a:rPr lang="en-US" sz="2400" dirty="0"/>
                  <a:t> </a:t>
                </a:r>
                <a:r>
                  <a:rPr lang="ru-RU" sz="2400" dirty="0"/>
                  <a:t>поддержки самого правого блока совпадения, которая использовалась для построения эффективного алгоритма построения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функции, также используется в задаче </a:t>
                </a:r>
                <a:r>
                  <a:rPr lang="ru-RU" sz="2400" b="1" dirty="0"/>
                  <a:t>поиска всех подстрок заданной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ru-RU" sz="2400" b="1" dirty="0"/>
                  <a:t>, которые являются палиндромами.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blipFill>
                <a:blip r:embed="rId2"/>
                <a:stretch>
                  <a:fillRect l="-846" t="-4061" r="-79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oto of manacher">
            <a:extLst>
              <a:ext uri="{FF2B5EF4-FFF2-40B4-BE49-F238E27FC236}">
                <a16:creationId xmlns:a16="http://schemas.microsoft.com/office/drawing/2014/main" id="{21F7DC91-CF95-0B26-0DAB-E6DC2436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30" y="3206943"/>
            <a:ext cx="1657163" cy="18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/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Эффективный алгоритм решения этой задачи, работающий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/>
                  <a:t>, был предложен 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Гленном </a:t>
                </a:r>
                <a:r>
                  <a:rPr lang="ru-RU" sz="2400" b="1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Манакером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Glenn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Manacher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в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1975 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blipFill>
                <a:blip r:embed="rId4"/>
                <a:stretch>
                  <a:fillRect l="-1682" t="-3113" r="-1577" b="-77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E8BE1C-6A04-4C70-75D8-F705C6F4401F}"/>
              </a:ext>
            </a:extLst>
          </p:cNvPr>
          <p:cNvSpPr txBox="1"/>
          <p:nvPr/>
        </p:nvSpPr>
        <p:spPr>
          <a:xfrm>
            <a:off x="8786478" y="3825366"/>
            <a:ext cx="31604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Assoc. Professor Emeritus</a:t>
            </a:r>
          </a:p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Mathematics, Statistics, and Computer Science</a:t>
            </a:r>
            <a:endParaRPr lang="ru-RU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Engineering, University of Illinois at Chicago</a:t>
            </a:r>
            <a:endParaRPr lang="en-US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41404-223B-70B6-047D-7076F8AFBEF7}"/>
              </a:ext>
            </a:extLst>
          </p:cNvPr>
          <p:cNvSpPr txBox="1"/>
          <p:nvPr/>
        </p:nvSpPr>
        <p:spPr>
          <a:xfrm>
            <a:off x="6997630" y="2773708"/>
            <a:ext cx="2030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</a:t>
            </a:r>
            <a:r>
              <a:rPr lang="ru-RU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Manacher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/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Простейший же тривиальный алгоритм, который проверяет все возможные подстроки  работает 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ru-RU" sz="2400" b="1" i="1" baseline="3000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blipFill>
                <a:blip r:embed="rId5"/>
                <a:stretch>
                  <a:fillRect l="-868" t="-5839" r="-813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0E69EF-B769-D8DB-1149-3EFBE668FB77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</a:t>
            </a:r>
            <a:r>
              <a:rPr lang="en-US" sz="3200" dirty="0"/>
              <a:t>c</a:t>
            </a:r>
            <a:r>
              <a:rPr lang="ru-RU" sz="3200" dirty="0" err="1"/>
              <a:t>ех</a:t>
            </a:r>
            <a:r>
              <a:rPr lang="ru-RU" sz="3200" dirty="0"/>
              <a:t> подстрок, которые являются палиндромами</a:t>
            </a:r>
          </a:p>
        </p:txBody>
      </p:sp>
    </p:spTree>
    <p:extLst>
      <p:ext uri="{BB962C8B-B14F-4D97-AF65-F5344CB8AC3E}">
        <p14:creationId xmlns:p14="http://schemas.microsoft.com/office/powerpoint/2010/main" val="3850564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E3F0902-5294-F4B8-E6BA-AD5600AD63C4}"/>
              </a:ext>
            </a:extLst>
          </p:cNvPr>
          <p:cNvSpPr txBox="1"/>
          <p:nvPr/>
        </p:nvSpPr>
        <p:spPr>
          <a:xfrm>
            <a:off x="2519881" y="4351691"/>
            <a:ext cx="69410" cy="9735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337FF-2AFC-2757-40C1-CBFFBD2553B9}"/>
              </a:ext>
            </a:extLst>
          </p:cNvPr>
          <p:cNvSpPr txBox="1"/>
          <p:nvPr/>
        </p:nvSpPr>
        <p:spPr>
          <a:xfrm>
            <a:off x="2639632" y="3019556"/>
            <a:ext cx="69410" cy="9735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81227"/>
              </p:ext>
            </p:extLst>
          </p:nvPr>
        </p:nvGraphicFramePr>
        <p:xfrm>
          <a:off x="1345793" y="2874391"/>
          <a:ext cx="3303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/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/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/>
              <p:nvPr/>
            </p:nvSpPr>
            <p:spPr>
              <a:xfrm>
                <a:off x="1887843" y="847617"/>
                <a:ext cx="5905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число палиндромов нечётной длины с центром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847617"/>
                <a:ext cx="5905271" cy="369332"/>
              </a:xfrm>
              <a:prstGeom prst="rect">
                <a:avLst/>
              </a:prstGeom>
              <a:blipFill>
                <a:blip r:embed="rId4"/>
                <a:stretch>
                  <a:fillRect t="-8197" r="-413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/>
              <p:nvPr/>
            </p:nvSpPr>
            <p:spPr>
              <a:xfrm>
                <a:off x="1887843" y="1277015"/>
                <a:ext cx="79442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число палиндромов чётной длины с центром в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(мнимый центр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, а подстрока, начиная с индекса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сдвинута на 1 позицию вправо</a:t>
                </a:r>
                <a:r>
                  <a:rPr lang="en-US" dirty="0"/>
                  <a:t>);</a:t>
                </a:r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1277015"/>
                <a:ext cx="7944220" cy="646331"/>
              </a:xfrm>
              <a:prstGeom prst="rect">
                <a:avLst/>
              </a:prstGeom>
              <a:blipFill>
                <a:blip r:embed="rId5"/>
                <a:stretch>
                  <a:fillRect l="-691" t="-4673" b="-13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/>
              <p:nvPr/>
            </p:nvSpPr>
            <p:spPr>
              <a:xfrm>
                <a:off x="651398" y="470780"/>
                <a:ext cx="890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решения задачи нужно сформировать два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:r>
                  <a:rPr lang="ru-RU" dirty="0"/>
                  <a:t>   </a:t>
                </a:r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8" y="470780"/>
                <a:ext cx="8900008" cy="369332"/>
              </a:xfrm>
              <a:prstGeom prst="rect">
                <a:avLst/>
              </a:prstGeom>
              <a:blipFill>
                <a:blip r:embed="rId6"/>
                <a:stretch>
                  <a:fillRect l="-616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2">
            <a:extLst>
              <a:ext uri="{FF2B5EF4-FFF2-40B4-BE49-F238E27FC236}">
                <a16:creationId xmlns:a16="http://schemas.microsoft.com/office/drawing/2014/main" id="{07DAEC88-9296-86B4-E5BB-B0024964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1829"/>
              </p:ext>
            </p:extLst>
          </p:nvPr>
        </p:nvGraphicFramePr>
        <p:xfrm>
          <a:off x="1319537" y="4212736"/>
          <a:ext cx="33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92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33498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/>
              <p:nvPr/>
            </p:nvSpPr>
            <p:spPr>
              <a:xfrm>
                <a:off x="924333" y="458433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33" y="4584330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/>
              <p:nvPr/>
            </p:nvSpPr>
            <p:spPr>
              <a:xfrm>
                <a:off x="821998" y="4994821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4994821"/>
                <a:ext cx="4828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/>
              <p:nvPr/>
            </p:nvSpPr>
            <p:spPr>
              <a:xfrm>
                <a:off x="6096000" y="3079893"/>
                <a:ext cx="50789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Если для каждой позиции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подсчитать длину  наибольшего палиндрома чётной и нечётной длины, то легко вычислить значения соответствующих массивов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так как, если строка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палиндромом, то отбрасывание первого и последнего символов этой строки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также приводит к  палиндрому с тем же центром.</a:t>
                </a:r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79893"/>
                <a:ext cx="5078993" cy="2308324"/>
              </a:xfrm>
              <a:prstGeom prst="rect">
                <a:avLst/>
              </a:prstGeom>
              <a:blipFill>
                <a:blip r:embed="rId9"/>
                <a:stretch>
                  <a:fillRect l="-960" t="-1319" r="-960" b="-31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вхождений подстроки в строке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55440" y="1753673"/>
                <a:ext cx="10403743" cy="30469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Пусть есть непустая строка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dirty="0">
                    <a:latin typeface="Consolas" panose="020B0609020204030204" pitchFamily="49" charset="0"/>
                  </a:rPr>
                  <a:t>текстом</a:t>
                </a:r>
                <a:r>
                  <a:rPr lang="ru-RU" sz="2400" dirty="0"/>
                  <a:t>, и непустая строка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dirty="0">
                    <a:latin typeface="Consolas" panose="020B0609020204030204" pitchFamily="49" charset="0"/>
                  </a:rPr>
                  <a:t>образцом</a:t>
                </a:r>
                <a:r>
                  <a:rPr lang="ru-RU" sz="2400" dirty="0"/>
                  <a:t>.                 Задача поиска вхождений подстроки в строке состоит в том, чтобы найти все подстроки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en-US" sz="2400" dirty="0">
                  <a:latin typeface="Consolas" panose="020B0609020204030204" pitchFamily="49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:r>
                  <a:rPr lang="ru-RU" sz="2400" b="1" dirty="0"/>
                  <a:t>префиксная функция</a:t>
                </a:r>
              </a:p>
              <a:p>
                <a:pPr lvl="2"/>
                <a:endParaRPr lang="en-US" sz="2400" b="1" dirty="0"/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ru-RU" sz="4400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753673"/>
                <a:ext cx="10403743" cy="3046988"/>
              </a:xfrm>
              <a:prstGeom prst="rect">
                <a:avLst/>
              </a:prstGeom>
              <a:blipFill>
                <a:blip r:embed="rId2"/>
                <a:stretch>
                  <a:fillRect l="-762" t="-1600" r="-937" b="-36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5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4817909" y="2550985"/>
            <a:ext cx="67377" cy="105877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1793"/>
              </p:ext>
            </p:extLst>
          </p:nvPr>
        </p:nvGraphicFramePr>
        <p:xfrm>
          <a:off x="3449674" y="2502797"/>
          <a:ext cx="3888107" cy="110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392415638"/>
                    </a:ext>
                  </a:extLst>
                </a:gridCol>
              </a:tblGrid>
              <a:tr h="368989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/>
              <p:nvPr/>
            </p:nvSpPr>
            <p:spPr>
              <a:xfrm>
                <a:off x="684567" y="205497"/>
                <a:ext cx="1092041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Будем поддерживать левую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правую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границу самого правого из найденных палиндромов.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Предположим, что вычислены элементы массива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нужно вычислить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000" dirty="0"/>
                  <a:t>, используя ранее вычисленные значения (первоначально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sz="2000" dirty="0"/>
                  <a:t>=1 для всех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: </a:t>
                </a:r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67" y="205497"/>
                <a:ext cx="10920411" cy="1323439"/>
              </a:xfrm>
              <a:prstGeom prst="rect">
                <a:avLst/>
              </a:prstGeom>
              <a:blipFill>
                <a:blip r:embed="rId2"/>
                <a:stretch>
                  <a:fillRect l="-558" t="-2765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blipFill>
                <a:blip r:embed="rId3"/>
                <a:stretch>
                  <a:fillRect r="-729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833D4969-BC02-80AC-A453-AC80B5E54EF4}"/>
              </a:ext>
            </a:extLst>
          </p:cNvPr>
          <p:cNvSpPr/>
          <p:nvPr/>
        </p:nvSpPr>
        <p:spPr>
          <a:xfrm rot="5400000">
            <a:off x="4747356" y="2367793"/>
            <a:ext cx="319173" cy="2914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45619-70F2-4D24-16A9-3D8CCFC7214C}"/>
              </a:ext>
            </a:extLst>
          </p:cNvPr>
          <p:cNvCxnSpPr>
            <a:cxnSpLocks/>
          </p:cNvCxnSpPr>
          <p:nvPr/>
        </p:nvCxnSpPr>
        <p:spPr>
          <a:xfrm flipV="1">
            <a:off x="6600508" y="3490175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829172" y="4594942"/>
                <a:ext cx="1059518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Пока не вышли за пределы строки и есть совпадения, применяем  наивный алгоритм, сравнивая</a:t>
                </a:r>
              </a:p>
              <a:p>
                <a:pPr algn="ctr"/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2000" dirty="0"/>
              </a:p>
              <a:p>
                <a:r>
                  <a:rPr lang="ru-RU" sz="2000" dirty="0"/>
                  <a:t>и увеличивая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 в случае совпадения.  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Корректируем границы самого правого блока.</a:t>
                </a:r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72" y="4594942"/>
                <a:ext cx="10595183" cy="1938992"/>
              </a:xfrm>
              <a:prstGeom prst="rect">
                <a:avLst/>
              </a:prstGeom>
              <a:blipFill>
                <a:blip r:embed="rId5"/>
                <a:stretch>
                  <a:fillRect l="-575" t="-1887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EB9D97B-504C-17FB-342F-116E504DCBF3}"/>
              </a:ext>
            </a:extLst>
          </p:cNvPr>
          <p:cNvCxnSpPr/>
          <p:nvPr/>
        </p:nvCxnSpPr>
        <p:spPr>
          <a:xfrm flipV="1">
            <a:off x="6106208" y="3634892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6A031DE-EBF4-2607-27B2-676F7AFBA035}"/>
              </a:ext>
            </a:extLst>
          </p:cNvPr>
          <p:cNvCxnSpPr/>
          <p:nvPr/>
        </p:nvCxnSpPr>
        <p:spPr>
          <a:xfrm flipV="1">
            <a:off x="3589938" y="3615317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3406362" y="2145158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6381164" y="2139229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/>
              <p:nvPr/>
            </p:nvSpPr>
            <p:spPr>
              <a:xfrm>
                <a:off x="471140" y="1590492"/>
                <a:ext cx="7273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1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(текущий индекс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блока)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ru-BY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0" y="1590492"/>
                <a:ext cx="7273037" cy="400110"/>
              </a:xfrm>
              <a:prstGeom prst="rect">
                <a:avLst/>
              </a:prstGeom>
              <a:blipFill>
                <a:blip r:embed="rId8"/>
                <a:stretch>
                  <a:fillRect l="-838" t="-9091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7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7244F3-B258-F369-80F6-64FC2F952B99}"/>
              </a:ext>
            </a:extLst>
          </p:cNvPr>
          <p:cNvSpPr txBox="1"/>
          <p:nvPr/>
        </p:nvSpPr>
        <p:spPr>
          <a:xfrm>
            <a:off x="3825856" y="3280928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3948665" y="1365651"/>
            <a:ext cx="67377" cy="105877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1154"/>
              </p:ext>
            </p:extLst>
          </p:nvPr>
        </p:nvGraphicFramePr>
        <p:xfrm>
          <a:off x="2580430" y="1317463"/>
          <a:ext cx="3303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blipFill>
                <a:blip r:embed="rId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/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Начальная инициализация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}</a:t>
                </a:r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Далее, пока не вышли за пределы строки и есть совпадения, применяем  наивный алгоритм, сравнивая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и увеличивая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 в случае совпадения. 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При необходимости корректируем границы самого правого блока.</a:t>
                </a:r>
                <a:endParaRPr lang="ru-BY" sz="20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blipFill>
                <a:blip r:embed="rId5"/>
                <a:stretch>
                  <a:fillRect l="-603" t="-12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/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при формировании массива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sz="2000" b="0" i="1" baseline="-25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симметричный индекс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при формировании </m:t>
                    </m:r>
                  </m:oMath>
                </a14:m>
                <a:r>
                  <a:rPr lang="ru-RU" sz="2000" dirty="0"/>
                  <a:t>массива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симметричный индекс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baseline="-25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blipFill>
                <a:blip r:embed="rId8"/>
                <a:stretch>
                  <a:fillRect l="-646" b="-21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2537118" y="959824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5417969" y="945887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E1A75-275B-FF2D-21A6-1C9FAA6A761A}"/>
              </a:ext>
            </a:extLst>
          </p:cNvPr>
          <p:cNvSpPr txBox="1"/>
          <p:nvPr/>
        </p:nvSpPr>
        <p:spPr>
          <a:xfrm>
            <a:off x="4232158" y="2129816"/>
            <a:ext cx="247884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endParaRPr lang="ru-BY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/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</a:t>
                </a:r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текущий индекс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находится в блоке 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в этом случае можно проинициализировать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через ранее вычисленные значения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blipFill>
                <a:blip r:embed="rId9"/>
                <a:stretch>
                  <a:fillRect l="-838" t="-6349" b="-134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B3C80BF-BD4F-973D-47F1-E6D866CB8972}"/>
              </a:ext>
            </a:extLst>
          </p:cNvPr>
          <p:cNvSpPr/>
          <p:nvPr/>
        </p:nvSpPr>
        <p:spPr>
          <a:xfrm>
            <a:off x="2604491" y="1659467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14CAD7C-A0D5-DE40-A1C6-05C1A005CF3E}"/>
              </a:ext>
            </a:extLst>
          </p:cNvPr>
          <p:cNvSpPr/>
          <p:nvPr/>
        </p:nvSpPr>
        <p:spPr>
          <a:xfrm rot="16200000">
            <a:off x="3451230" y="1591194"/>
            <a:ext cx="344089" cy="197533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717D12F-3D63-8E7C-D675-BB30F15C9872}"/>
              </a:ext>
            </a:extLst>
          </p:cNvPr>
          <p:cNvSpPr/>
          <p:nvPr/>
        </p:nvSpPr>
        <p:spPr>
          <a:xfrm rot="16200000">
            <a:off x="3968793" y="1776624"/>
            <a:ext cx="867033" cy="209869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AFB72-D663-CB52-5ECB-FFCCF3923CF7}"/>
              </a:ext>
            </a:extLst>
          </p:cNvPr>
          <p:cNvSpPr txBox="1"/>
          <p:nvPr/>
        </p:nvSpPr>
        <p:spPr>
          <a:xfrm>
            <a:off x="1950305" y="2662199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p:graphicFrame>
        <p:nvGraphicFramePr>
          <p:cNvPr id="12" name="Таблица 2">
            <a:extLst>
              <a:ext uri="{FF2B5EF4-FFF2-40B4-BE49-F238E27FC236}">
                <a16:creationId xmlns:a16="http://schemas.microsoft.com/office/drawing/2014/main" id="{74A7D686-6CC0-EABF-45A2-DF1F1C97D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57609"/>
              </p:ext>
            </p:extLst>
          </p:nvPr>
        </p:nvGraphicFramePr>
        <p:xfrm>
          <a:off x="8157262" y="4672858"/>
          <a:ext cx="3303456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218335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F6CEED6-6B16-05F4-6403-29082102C10E}"/>
              </a:ext>
            </a:extLst>
          </p:cNvPr>
          <p:cNvCxnSpPr/>
          <p:nvPr/>
        </p:nvCxnSpPr>
        <p:spPr>
          <a:xfrm flipH="1">
            <a:off x="8556978" y="5825067"/>
            <a:ext cx="338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BFC789F-9327-09B3-6033-CACBDF3DB22C}"/>
              </a:ext>
            </a:extLst>
          </p:cNvPr>
          <p:cNvCxnSpPr/>
          <p:nvPr/>
        </p:nvCxnSpPr>
        <p:spPr>
          <a:xfrm>
            <a:off x="11074400" y="5825067"/>
            <a:ext cx="270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7" grpId="0" animBg="1"/>
      <p:bldP spid="8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/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/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/>
              <p:nvPr/>
            </p:nvSpPr>
            <p:spPr>
              <a:xfrm>
                <a:off x="154111" y="720566"/>
                <a:ext cx="5181483" cy="270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ru-RU" sz="1600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−1&gt;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720566"/>
                <a:ext cx="5181483" cy="2708434"/>
              </a:xfrm>
              <a:prstGeom prst="rect">
                <a:avLst/>
              </a:prstGeom>
              <a:blipFill>
                <a:blip r:embed="rId4"/>
                <a:stretch>
                  <a:fillRect l="-2353" r="-9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/>
              <p:nvPr/>
            </p:nvSpPr>
            <p:spPr>
              <a:xfrm>
                <a:off x="6154366" y="720566"/>
                <a:ext cx="5899244" cy="2708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ru-RU" sz="1600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−1&gt;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66" y="720566"/>
                <a:ext cx="5899244" cy="2708434"/>
              </a:xfrm>
              <a:prstGeom prst="rect">
                <a:avLst/>
              </a:prstGeom>
              <a:blipFill>
                <a:blip r:embed="rId5"/>
                <a:stretch>
                  <a:fillRect l="-2172" r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/>
              <p:nvPr/>
            </p:nvSpPr>
            <p:spPr>
              <a:xfrm>
                <a:off x="154111" y="3600141"/>
                <a:ext cx="11029949" cy="214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сравнение символов и они оказываются равны, значение правой границы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увеличивается на 1.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уменьшится.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значение, которое может достигнуть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суммарное число итераций внутреннего цикла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while</m:t>
                    </m:r>
                    <m:r>
                      <a:rPr lang="en-US" sz="20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выполняться суммарно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3600141"/>
                <a:ext cx="11029949" cy="2144177"/>
              </a:xfrm>
              <a:prstGeom prst="rect">
                <a:avLst/>
              </a:prstGeom>
              <a:blipFill>
                <a:blip r:embed="rId6"/>
                <a:stretch>
                  <a:fillRect l="-552" t="-1709" r="-552" b="-4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/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время работы алгоритма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поиска всех подстрок заданной строк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которые являются палиндромами</a:t>
                </a:r>
                <a:r>
                  <a:rPr lang="ru-RU" sz="2000" dirty="0"/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blipFill>
                <a:blip r:embed="rId7"/>
                <a:stretch>
                  <a:fillRect l="-546" t="-5172" r="-601" b="-137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3E53EA4-A158-A189-6989-FD15AFEEC458}"/>
              </a:ext>
            </a:extLst>
          </p:cNvPr>
          <p:cNvCxnSpPr/>
          <p:nvPr/>
        </p:nvCxnSpPr>
        <p:spPr>
          <a:xfrm>
            <a:off x="5840361" y="180093"/>
            <a:ext cx="0" cy="3330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53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2023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/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Задачу  поиска всех подстрок строки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можно решить непосредственно – последовательно перебирать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начальный символ для  подстроки, а затем последовательно сравнивать подстроку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ru-RU" sz="2400" dirty="0"/>
                  <a:t> Трудоемкость поиска такого алгоритма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blipFill>
                <a:blip r:embed="rId2"/>
                <a:stretch>
                  <a:fillRect l="-947" t="-2516" r="-101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38920C0C-9F24-04AB-535D-7CDF9B2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35737"/>
              </p:ext>
            </p:extLst>
          </p:nvPr>
        </p:nvGraphicFramePr>
        <p:xfrm>
          <a:off x="1272017" y="2670386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/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7B2DB1EE-FCFD-D040-5E8B-46263141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9118"/>
              </p:ext>
            </p:extLst>
          </p:nvPr>
        </p:nvGraphicFramePr>
        <p:xfrm>
          <a:off x="3972767" y="2670386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/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925DAFBF-955F-D217-12F4-B62B8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8912"/>
              </p:ext>
            </p:extLst>
          </p:nvPr>
        </p:nvGraphicFramePr>
        <p:xfrm>
          <a:off x="5638800" y="342783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4" name="Таблица 2">
            <a:extLst>
              <a:ext uri="{FF2B5EF4-FFF2-40B4-BE49-F238E27FC236}">
                <a16:creationId xmlns:a16="http://schemas.microsoft.com/office/drawing/2014/main" id="{AF8FB1D0-CE2A-34C9-B510-177890CCA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949"/>
              </p:ext>
            </p:extLst>
          </p:nvPr>
        </p:nvGraphicFramePr>
        <p:xfrm>
          <a:off x="5237043" y="3435880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5" name="Таблица 2">
            <a:extLst>
              <a:ext uri="{FF2B5EF4-FFF2-40B4-BE49-F238E27FC236}">
                <a16:creationId xmlns:a16="http://schemas.microsoft.com/office/drawing/2014/main" id="{6BF17231-0B49-73A0-ADA0-2B6B9BA2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835"/>
              </p:ext>
            </p:extLst>
          </p:nvPr>
        </p:nvGraphicFramePr>
        <p:xfrm>
          <a:off x="4820713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6" name="Таблица 2">
            <a:extLst>
              <a:ext uri="{FF2B5EF4-FFF2-40B4-BE49-F238E27FC236}">
                <a16:creationId xmlns:a16="http://schemas.microsoft.com/office/drawing/2014/main" id="{04382E16-6826-0F09-2047-DB3C60AF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1583"/>
              </p:ext>
            </p:extLst>
          </p:nvPr>
        </p:nvGraphicFramePr>
        <p:xfrm>
          <a:off x="4363514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7" name="Таблица 2">
            <a:extLst>
              <a:ext uri="{FF2B5EF4-FFF2-40B4-BE49-F238E27FC236}">
                <a16:creationId xmlns:a16="http://schemas.microsoft.com/office/drawing/2014/main" id="{3B3BE60E-3694-1997-7D06-0101448A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7902"/>
              </p:ext>
            </p:extLst>
          </p:nvPr>
        </p:nvGraphicFramePr>
        <p:xfrm>
          <a:off x="3961757" y="344080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/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Существуют алгоритмы, которые решают эту задачу  за время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r>
                  <a:rPr lang="ru-RU" sz="2400" dirty="0"/>
                  <a:t>которые мы далее и рассмотрим. </a:t>
                </a:r>
                <a:endParaRPr lang="ru-BY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blipFill>
                <a:blip r:embed="rId5"/>
                <a:stretch>
                  <a:fillRect l="-93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C24458A5-4FE3-52E5-440E-F423DD0F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609"/>
              </p:ext>
            </p:extLst>
          </p:nvPr>
        </p:nvGraphicFramePr>
        <p:xfrm>
          <a:off x="7773043" y="3412066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37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023B78-138D-04D5-CEA6-FBDC8DD4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8443" y="2240149"/>
            <a:ext cx="375295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Префиксная функция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7238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261258" y="1180155"/>
                <a:ext cx="3137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Префиксная функция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8" y="1180155"/>
                <a:ext cx="3137739" cy="1200329"/>
              </a:xfrm>
              <a:prstGeom prst="rect">
                <a:avLst/>
              </a:prstGeom>
              <a:blipFill>
                <a:blip r:embed="rId3"/>
                <a:stretch>
                  <a:fillRect l="-3107" t="-4082" r="-40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длина  максимального префикса подстроки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который совпадает с суффиксом</a:t>
                </a:r>
                <a:r>
                  <a:rPr lang="en-US" sz="2400" dirty="0"/>
                  <a:t> </a:t>
                </a:r>
                <a:r>
                  <a:rPr lang="ru-RU" sz="2400" dirty="0"/>
                  <a:t>этой подстроки, но не равен всей подстроке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blipFill>
                <a:blip r:embed="rId4"/>
                <a:stretch>
                  <a:fillRect l="-1105" t="-3101" r="-22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813683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813683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5604" t="-2439" r="-2198" b="-89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6A9D9E-EB3E-1467-71D9-FBFDA71F1EDF}"/>
              </a:ext>
            </a:extLst>
          </p:cNvPr>
          <p:cNvSpPr txBox="1"/>
          <p:nvPr/>
        </p:nvSpPr>
        <p:spPr>
          <a:xfrm>
            <a:off x="1203442" y="4557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2299063" y="4367874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5058544" y="4362267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[7]=3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3677023" y="1954053"/>
                <a:ext cx="8054529" cy="95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0≤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0..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+1..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=1,..,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23" y="1954053"/>
                <a:ext cx="8054529" cy="959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другими словами -  наибольшее число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1800" dirty="0"/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символов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совпадают с ее последними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символами</a:t>
                </a:r>
                <a:r>
                  <a:rPr lang="en-US" sz="1800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blipFill>
                <a:blip r:embed="rId8"/>
                <a:stretch>
                  <a:fillRect l="-6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3483936" y="177659"/>
            <a:ext cx="0" cy="36160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/>
          <p:nvPr/>
        </p:nvCxnSpPr>
        <p:spPr>
          <a:xfrm>
            <a:off x="6000487" y="4333411"/>
            <a:ext cx="0" cy="1302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Вычислить префиксную функцию д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ля всех позиций  строки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:</a:t>
                </a:r>
                <a:r>
                  <a:rPr lang="en-US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blipFill>
                <a:blip r:embed="rId3"/>
                <a:stretch>
                  <a:fillRect l="-1082" t="-10526" r="-79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18">
            <a:extLst>
              <a:ext uri="{FF2B5EF4-FFF2-40B4-BE49-F238E27FC236}">
                <a16:creationId xmlns:a16="http://schemas.microsoft.com/office/drawing/2014/main" id="{82730409-B747-10D2-EAD6-A23E5911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42598"/>
              </p:ext>
            </p:extLst>
          </p:nvPr>
        </p:nvGraphicFramePr>
        <p:xfrm>
          <a:off x="8751902" y="114011"/>
          <a:ext cx="2396268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24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B861482C-C9F8-CD29-30BC-871BD8888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1260"/>
              </p:ext>
            </p:extLst>
          </p:nvPr>
        </p:nvGraphicFramePr>
        <p:xfrm>
          <a:off x="4496103" y="3143327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16" name="Таблица 3">
            <a:extLst>
              <a:ext uri="{FF2B5EF4-FFF2-40B4-BE49-F238E27FC236}">
                <a16:creationId xmlns:a16="http://schemas.microsoft.com/office/drawing/2014/main" id="{C9A94CE4-DDF8-6B2E-57E2-C8C16ED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36451"/>
              </p:ext>
            </p:extLst>
          </p:nvPr>
        </p:nvGraphicFramePr>
        <p:xfrm>
          <a:off x="523574" y="1397987"/>
          <a:ext cx="53981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8E922B-C17D-50A8-90D3-C3722CAC3356}"/>
              </a:ext>
            </a:extLst>
          </p:cNvPr>
          <p:cNvSpPr txBox="1"/>
          <p:nvPr/>
        </p:nvSpPr>
        <p:spPr>
          <a:xfrm>
            <a:off x="180681" y="19674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/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90EC4917-9D34-3155-B4A4-74AF6A44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22346"/>
              </p:ext>
            </p:extLst>
          </p:nvPr>
        </p:nvGraphicFramePr>
        <p:xfrm>
          <a:off x="1599939" y="1397987"/>
          <a:ext cx="107963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A1467F00-670B-72CA-9D07-1037E3AD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06798"/>
              </p:ext>
            </p:extLst>
          </p:nvPr>
        </p:nvGraphicFramePr>
        <p:xfrm>
          <a:off x="3182975" y="1409403"/>
          <a:ext cx="1619448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9796050D-AC32-050E-E328-E1EB3FFA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4838"/>
              </p:ext>
            </p:extLst>
          </p:nvPr>
        </p:nvGraphicFramePr>
        <p:xfrm>
          <a:off x="5305827" y="1448515"/>
          <a:ext cx="2159264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4B968B0C-D3AC-13F8-A7D1-87E46590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66347"/>
              </p:ext>
            </p:extLst>
          </p:nvPr>
        </p:nvGraphicFramePr>
        <p:xfrm>
          <a:off x="7968495" y="1448515"/>
          <a:ext cx="2699080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31" name="Таблица 3">
            <a:extLst>
              <a:ext uri="{FF2B5EF4-FFF2-40B4-BE49-F238E27FC236}">
                <a16:creationId xmlns:a16="http://schemas.microsoft.com/office/drawing/2014/main" id="{BF0E541D-A62B-68CA-43DE-2E57B27C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87864"/>
              </p:ext>
            </p:extLst>
          </p:nvPr>
        </p:nvGraphicFramePr>
        <p:xfrm>
          <a:off x="523574" y="3143327"/>
          <a:ext cx="323889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/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Наивный алгоритм 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(в основе которого лежит сравнение подстрок)</a:t>
                </a:r>
                <a:r>
                  <a:rPr lang="en-US" sz="2400" dirty="0"/>
                  <a:t> </a:t>
                </a:r>
                <a:r>
                  <a:rPr lang="ru-RU" sz="2400" dirty="0"/>
                  <a:t> работает за время </a:t>
                </a:r>
                <a:endParaRPr lang="ru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blipFill>
                <a:blip r:embed="rId5"/>
                <a:stretch>
                  <a:fillRect l="-909" t="-4061" r="-57" b="-6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/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5128847-1F97-EE2E-8ACB-CA40142A9F53}"/>
              </a:ext>
            </a:extLst>
          </p:cNvPr>
          <p:cNvSpPr txBox="1"/>
          <p:nvPr/>
        </p:nvSpPr>
        <p:spPr>
          <a:xfrm flipH="1">
            <a:off x="4323491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5DC0C5-20F4-689D-5342-097D6CAB173C}"/>
              </a:ext>
            </a:extLst>
          </p:cNvPr>
          <p:cNvSpPr txBox="1"/>
          <p:nvPr/>
        </p:nvSpPr>
        <p:spPr>
          <a:xfrm flipH="1">
            <a:off x="6922008" y="2476447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F23F6-FAD5-B6EC-6991-7931490BD25D}"/>
              </a:ext>
            </a:extLst>
          </p:cNvPr>
          <p:cNvSpPr txBox="1"/>
          <p:nvPr/>
        </p:nvSpPr>
        <p:spPr>
          <a:xfrm flipH="1">
            <a:off x="10246837" y="2467351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729FF-752B-BE25-71E2-4B296165EAD1}"/>
              </a:ext>
            </a:extLst>
          </p:cNvPr>
          <p:cNvSpPr txBox="1"/>
          <p:nvPr/>
        </p:nvSpPr>
        <p:spPr>
          <a:xfrm flipH="1">
            <a:off x="3297541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2A820-8F62-A696-E3FC-FAF4E060315E}"/>
              </a:ext>
            </a:extLst>
          </p:cNvPr>
          <p:cNvSpPr txBox="1"/>
          <p:nvPr/>
        </p:nvSpPr>
        <p:spPr>
          <a:xfrm flipH="1">
            <a:off x="7795883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E8A7A3-7C2A-6009-4E1F-55F841F27365}"/>
              </a:ext>
            </a:extLst>
          </p:cNvPr>
          <p:cNvSpPr txBox="1"/>
          <p:nvPr/>
        </p:nvSpPr>
        <p:spPr>
          <a:xfrm flipH="1">
            <a:off x="2202273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756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/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Эффективный алгоритм </a:t>
                </a:r>
                <a:r>
                  <a:rPr lang="ru-RU" sz="3200" dirty="0"/>
                  <a:t>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dirty="0"/>
                  <a:t>, который работает за линейное от длины строки время</a:t>
                </a:r>
              </a:p>
              <a:p>
                <a:endParaRPr lang="ru-RU" sz="3200" dirty="0"/>
              </a:p>
              <a:p>
                <a:r>
                  <a:rPr lang="ru-RU" sz="3200" dirty="0"/>
                  <a:t>(</a:t>
                </a:r>
                <a:r>
                  <a:rPr lang="ru-RU" sz="2000" dirty="0"/>
                  <a:t>как основной элемент решения задачи поиска всех вхождений некоторого образца в текст</a:t>
                </a:r>
                <a:r>
                  <a:rPr lang="ru-RU" sz="3200" dirty="0"/>
                  <a:t>) </a:t>
                </a:r>
              </a:p>
              <a:p>
                <a:r>
                  <a:rPr lang="ru-RU" sz="3200" dirty="0"/>
                  <a:t> </a:t>
                </a:r>
              </a:p>
              <a:p>
                <a:r>
                  <a:rPr lang="ru-RU" sz="3200" dirty="0"/>
                  <a:t>был разработан Д.Э. </a:t>
                </a:r>
                <a:r>
                  <a:rPr lang="ru-RU" sz="3200" b="1" dirty="0" err="1"/>
                  <a:t>Кнуттом</a:t>
                </a:r>
                <a:r>
                  <a:rPr lang="ru-RU" sz="3200" dirty="0"/>
                  <a:t> и В.Р. </a:t>
                </a:r>
                <a:r>
                  <a:rPr lang="ru-RU" sz="3200" b="1" dirty="0"/>
                  <a:t>Праттом</a:t>
                </a:r>
                <a:r>
                  <a:rPr lang="ru-RU" sz="3200" dirty="0"/>
                  <a:t>, </a:t>
                </a:r>
              </a:p>
              <a:p>
                <a:endParaRPr lang="en-US" sz="3200" dirty="0"/>
              </a:p>
              <a:p>
                <a:r>
                  <a:rPr lang="ru-RU" sz="3200" dirty="0"/>
                  <a:t>независимо от них Д.Х. </a:t>
                </a:r>
                <a:r>
                  <a:rPr lang="ru-RU" sz="3200" b="1" dirty="0" err="1"/>
                  <a:t>Мориссом</a:t>
                </a:r>
                <a:r>
                  <a:rPr lang="ru-RU" sz="3200" dirty="0"/>
                  <a:t>. 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blipFill>
                <a:blip r:embed="rId3"/>
                <a:stretch>
                  <a:fillRect l="-1443" t="-1580" r="-14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73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6880</TotalTime>
  <Words>4200</Words>
  <Application>Microsoft Office PowerPoint</Application>
  <PresentationFormat>Широкоэкранный</PresentationFormat>
  <Paragraphs>1212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Lucida Sans Unicode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Префиксная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618</cp:revision>
  <dcterms:created xsi:type="dcterms:W3CDTF">2020-04-14T05:04:13Z</dcterms:created>
  <dcterms:modified xsi:type="dcterms:W3CDTF">2022-11-15T07:48:56Z</dcterms:modified>
</cp:coreProperties>
</file>