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86" r:id="rId2"/>
    <p:sldId id="478" r:id="rId3"/>
    <p:sldId id="479" r:id="rId4"/>
    <p:sldId id="472" r:id="rId5"/>
    <p:sldId id="480" r:id="rId6"/>
    <p:sldId id="473" r:id="rId7"/>
    <p:sldId id="481" r:id="rId8"/>
    <p:sldId id="474" r:id="rId9"/>
    <p:sldId id="482" r:id="rId10"/>
    <p:sldId id="488" r:id="rId11"/>
    <p:sldId id="489" r:id="rId12"/>
    <p:sldId id="491" r:id="rId13"/>
    <p:sldId id="475" r:id="rId14"/>
    <p:sldId id="476" r:id="rId15"/>
    <p:sldId id="457" r:id="rId16"/>
    <p:sldId id="484" r:id="rId17"/>
    <p:sldId id="446" r:id="rId18"/>
    <p:sldId id="454" r:id="rId19"/>
    <p:sldId id="485" r:id="rId20"/>
    <p:sldId id="483" r:id="rId21"/>
    <p:sldId id="456" r:id="rId22"/>
    <p:sldId id="443" r:id="rId23"/>
    <p:sldId id="444" r:id="rId24"/>
    <p:sldId id="445" r:id="rId25"/>
    <p:sldId id="447" r:id="rId26"/>
    <p:sldId id="448" r:id="rId27"/>
    <p:sldId id="449" r:id="rId28"/>
    <p:sldId id="450" r:id="rId29"/>
    <p:sldId id="459" r:id="rId30"/>
    <p:sldId id="458" r:id="rId31"/>
    <p:sldId id="460" r:id="rId32"/>
    <p:sldId id="461" r:id="rId33"/>
    <p:sldId id="451" r:id="rId34"/>
    <p:sldId id="462" r:id="rId35"/>
    <p:sldId id="463" r:id="rId36"/>
    <p:sldId id="452" r:id="rId37"/>
    <p:sldId id="453" r:id="rId38"/>
    <p:sldId id="471" r:id="rId39"/>
    <p:sldId id="464" r:id="rId40"/>
    <p:sldId id="465" r:id="rId41"/>
    <p:sldId id="467" r:id="rId42"/>
    <p:sldId id="468" r:id="rId43"/>
    <p:sldId id="469" r:id="rId44"/>
    <p:sldId id="470" r:id="rId45"/>
    <p:sldId id="466" r:id="rId46"/>
    <p:sldId id="487" r:id="rId47"/>
    <p:sldId id="40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06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err="1"/>
              <a:t>lf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220.png"/><Relationship Id="rId3" Type="http://schemas.openxmlformats.org/officeDocument/2006/relationships/image" Target="../media/image1210.png"/><Relationship Id="rId7" Type="http://schemas.openxmlformats.org/officeDocument/2006/relationships/image" Target="../media/image160.png"/><Relationship Id="rId12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1.png"/><Relationship Id="rId11" Type="http://schemas.openxmlformats.org/officeDocument/2006/relationships/image" Target="../media/image202.png"/><Relationship Id="rId5" Type="http://schemas.openxmlformats.org/officeDocument/2006/relationships/image" Target="../media/image140.png"/><Relationship Id="rId10" Type="http://schemas.openxmlformats.org/officeDocument/2006/relationships/image" Target="../media/image194.png"/><Relationship Id="rId4" Type="http://schemas.openxmlformats.org/officeDocument/2006/relationships/image" Target="../media/image760.png"/><Relationship Id="rId9" Type="http://schemas.openxmlformats.org/officeDocument/2006/relationships/image" Target="../media/image1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80.png"/><Relationship Id="rId5" Type="http://schemas.openxmlformats.org/officeDocument/2006/relationships/image" Target="../media/image160.png"/><Relationship Id="rId10" Type="http://schemas.openxmlformats.org/officeDocument/2006/relationships/image" Target="../media/image230.png"/><Relationship Id="rId4" Type="http://schemas.openxmlformats.org/officeDocument/2006/relationships/image" Target="../media/image1511.png"/><Relationship Id="rId9" Type="http://schemas.openxmlformats.org/officeDocument/2006/relationships/image" Target="../media/image2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yclowiki.org/wiki/%D0%9A%D0%B8%D1%80%D1%8C%D1%8F%D1%82-%D0%A5%D0%B0%D0%B8%D0%BC" TargetMode="External"/><Relationship Id="rId3" Type="http://schemas.openxmlformats.org/officeDocument/2006/relationships/hyperlink" Target="https://ru.wikipedia.org/wiki/31_%D0%B4%D0%B5%D0%BA%D0%B0%D0%B1%D1%80%D1%8F" TargetMode="External"/><Relationship Id="rId7" Type="http://schemas.openxmlformats.org/officeDocument/2006/relationships/hyperlink" Target="https://ru.wikipedia.org/wiki/%D0%98%D0%BD%D1%84%D0%BE%D1%80%D0%BC%D0%B0%D1%82%D0%B8%D0%BA%D0%B0" TargetMode="External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5" Type="http://schemas.openxmlformats.org/officeDocument/2006/relationships/hyperlink" Target="https://ru.wikipedia.org/wiki/%D0%91%D0%BE%D0%B9%D1%81%D0%B5_(%D0%B3%D0%BE%D1%80%D0%BE%D0%B4)" TargetMode="External"/><Relationship Id="rId10" Type="http://schemas.openxmlformats.org/officeDocument/2006/relationships/image" Target="../media/image79.jpeg"/><Relationship Id="rId4" Type="http://schemas.openxmlformats.org/officeDocument/2006/relationships/hyperlink" Target="https://ru.wikipedia.org/wiki/1953_%D0%B3%D0%BE%D0%B4" TargetMode="External"/><Relationship Id="rId9" Type="http://schemas.openxmlformats.org/officeDocument/2006/relationships/hyperlink" Target="https://cyclowiki.org/wiki/%D0%98%D0%B7%D1%80%D0%B0%D0%B8%D0%BB%D1%8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0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0.png"/><Relationship Id="rId5" Type="http://schemas.openxmlformats.org/officeDocument/2006/relationships/image" Target="../media/image1410.png"/><Relationship Id="rId4" Type="http://schemas.openxmlformats.org/officeDocument/2006/relationships/image" Target="../media/image14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060.png"/><Relationship Id="rId7" Type="http://schemas.openxmlformats.org/officeDocument/2006/relationships/image" Target="../media/image17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0.png"/><Relationship Id="rId4" Type="http://schemas.openxmlformats.org/officeDocument/2006/relationships/image" Target="../media/image1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image" Target="../media/image122.png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6.png"/><Relationship Id="rId3" Type="http://schemas.openxmlformats.org/officeDocument/2006/relationships/image" Target="../media/image123.png"/><Relationship Id="rId7" Type="http://schemas.openxmlformats.org/officeDocument/2006/relationships/image" Target="../media/image186.png"/><Relationship Id="rId12" Type="http://schemas.openxmlformats.org/officeDocument/2006/relationships/image" Target="../media/image125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9" Type="http://schemas.openxmlformats.org/officeDocument/2006/relationships/image" Target="../media/image188.png"/><Relationship Id="rId14" Type="http://schemas.openxmlformats.org/officeDocument/2006/relationships/image" Target="../media/image19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3" Type="http://schemas.openxmlformats.org/officeDocument/2006/relationships/image" Target="../media/image1650.png"/><Relationship Id="rId7" Type="http://schemas.openxmlformats.org/officeDocument/2006/relationships/image" Target="../media/image1690.png"/><Relationship Id="rId12" Type="http://schemas.openxmlformats.org/officeDocument/2006/relationships/image" Target="../media/image1740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0.png"/><Relationship Id="rId11" Type="http://schemas.openxmlformats.org/officeDocument/2006/relationships/image" Target="../media/image1730.png"/><Relationship Id="rId5" Type="http://schemas.openxmlformats.org/officeDocument/2006/relationships/image" Target="../media/image1670.png"/><Relationship Id="rId10" Type="http://schemas.openxmlformats.org/officeDocument/2006/relationships/image" Target="../media/image1150.png"/><Relationship Id="rId4" Type="http://schemas.openxmlformats.org/officeDocument/2006/relationships/image" Target="../media/image1660.png"/><Relationship Id="rId9" Type="http://schemas.openxmlformats.org/officeDocument/2006/relationships/image" Target="../media/image11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3" Type="http://schemas.openxmlformats.org/officeDocument/2006/relationships/image" Target="../media/image129.png"/><Relationship Id="rId7" Type="http://schemas.openxmlformats.org/officeDocument/2006/relationships/image" Target="../media/image201.png"/><Relationship Id="rId12" Type="http://schemas.openxmlformats.org/officeDocument/2006/relationships/image" Target="../media/image129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04.png"/><Relationship Id="rId5" Type="http://schemas.openxmlformats.org/officeDocument/2006/relationships/image" Target="../media/image199.png"/><Relationship Id="rId10" Type="http://schemas.openxmlformats.org/officeDocument/2006/relationships/image" Target="../media/image1281.png"/><Relationship Id="rId4" Type="http://schemas.openxmlformats.org/officeDocument/2006/relationships/image" Target="../media/image198.png"/><Relationship Id="rId9" Type="http://schemas.openxmlformats.org/officeDocument/2006/relationships/image" Target="../media/image12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1300.png"/><Relationship Id="rId12" Type="http://schemas.openxmlformats.org/officeDocument/2006/relationships/image" Target="../media/image21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0.png"/><Relationship Id="rId11" Type="http://schemas.openxmlformats.org/officeDocument/2006/relationships/image" Target="../media/image210.png"/><Relationship Id="rId5" Type="http://schemas.openxmlformats.org/officeDocument/2006/relationships/image" Target="../media/image1890.png"/><Relationship Id="rId10" Type="http://schemas.openxmlformats.org/officeDocument/2006/relationships/image" Target="../media/image131.png"/><Relationship Id="rId4" Type="http://schemas.openxmlformats.org/officeDocument/2006/relationships/image" Target="../media/image207.png"/><Relationship Id="rId9" Type="http://schemas.openxmlformats.org/officeDocument/2006/relationships/image" Target="../media/image125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1.png"/><Relationship Id="rId3" Type="http://schemas.openxmlformats.org/officeDocument/2006/relationships/image" Target="../media/image213.png"/><Relationship Id="rId7" Type="http://schemas.openxmlformats.org/officeDocument/2006/relationships/image" Target="../media/image1310.png"/><Relationship Id="rId12" Type="http://schemas.openxmlformats.org/officeDocument/2006/relationships/image" Target="../media/image1330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7.png"/><Relationship Id="rId5" Type="http://schemas.openxmlformats.org/officeDocument/2006/relationships/image" Target="../media/image1970.png"/><Relationship Id="rId10" Type="http://schemas.openxmlformats.org/officeDocument/2006/relationships/image" Target="../media/image133.png"/><Relationship Id="rId4" Type="http://schemas.openxmlformats.org/officeDocument/2006/relationships/image" Target="../media/image1960.png"/><Relationship Id="rId9" Type="http://schemas.openxmlformats.org/officeDocument/2006/relationships/image" Target="../media/image13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0.png"/><Relationship Id="rId7" Type="http://schemas.openxmlformats.org/officeDocument/2006/relationships/image" Target="../media/image135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0.png"/><Relationship Id="rId5" Type="http://schemas.openxmlformats.org/officeDocument/2006/relationships/image" Target="../media/image1280.png"/><Relationship Id="rId4" Type="http://schemas.openxmlformats.org/officeDocument/2006/relationships/image" Target="../media/image20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18" Type="http://schemas.openxmlformats.org/officeDocument/2006/relationships/image" Target="../media/image47.png"/><Relationship Id="rId26" Type="http://schemas.openxmlformats.org/officeDocument/2006/relationships/image" Target="../media/image470.png"/><Relationship Id="rId39" Type="http://schemas.openxmlformats.org/officeDocument/2006/relationships/image" Target="../media/image60.png"/><Relationship Id="rId21" Type="http://schemas.openxmlformats.org/officeDocument/2006/relationships/image" Target="../media/image50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30.png"/><Relationship Id="rId29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450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45" Type="http://schemas.openxmlformats.org/officeDocument/2006/relationships/image" Target="../media/image66.png"/><Relationship Id="rId5" Type="http://schemas.openxmlformats.org/officeDocument/2006/relationships/image" Target="../media/image40.png"/><Relationship Id="rId15" Type="http://schemas.openxmlformats.org/officeDocument/2006/relationships/image" Target="../media/image420.png"/><Relationship Id="rId23" Type="http://schemas.openxmlformats.org/officeDocument/2006/relationships/image" Target="../media/image52.png"/><Relationship Id="rId28" Type="http://schemas.openxmlformats.org/officeDocument/2006/relationships/image" Target="../media/image490.png"/><Relationship Id="rId36" Type="http://schemas.openxmlformats.org/officeDocument/2006/relationships/image" Target="../media/image57.png"/><Relationship Id="rId10" Type="http://schemas.openxmlformats.org/officeDocument/2006/relationships/image" Target="../media/image45.png"/><Relationship Id="rId19" Type="http://schemas.openxmlformats.org/officeDocument/2006/relationships/image" Target="../media/image48.png"/><Relationship Id="rId31" Type="http://schemas.openxmlformats.org/officeDocument/2006/relationships/image" Target="../media/image520.png"/><Relationship Id="rId44" Type="http://schemas.openxmlformats.org/officeDocument/2006/relationships/image" Target="../media/image6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10.png"/><Relationship Id="rId22" Type="http://schemas.openxmlformats.org/officeDocument/2006/relationships/image" Target="../media/image51.png"/><Relationship Id="rId27" Type="http://schemas.openxmlformats.org/officeDocument/2006/relationships/image" Target="../media/image480.png"/><Relationship Id="rId30" Type="http://schemas.openxmlformats.org/officeDocument/2006/relationships/image" Target="../media/image510.png"/><Relationship Id="rId35" Type="http://schemas.openxmlformats.org/officeDocument/2006/relationships/image" Target="../media/image56.png"/><Relationship Id="rId43" Type="http://schemas.openxmlformats.org/officeDocument/2006/relationships/image" Target="../media/image64.png"/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12" Type="http://schemas.openxmlformats.org/officeDocument/2006/relationships/image" Target="../media/image390.png"/><Relationship Id="rId17" Type="http://schemas.openxmlformats.org/officeDocument/2006/relationships/image" Target="../media/image440.png"/><Relationship Id="rId25" Type="http://schemas.openxmlformats.org/officeDocument/2006/relationships/image" Target="../media/image460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0" Type="http://schemas.openxmlformats.org/officeDocument/2006/relationships/image" Target="../media/image49.png"/><Relationship Id="rId41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94621" y="2178812"/>
            <a:ext cx="10458198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Строковые алгоритмы и структуры данных</a:t>
            </a:r>
          </a:p>
          <a:p>
            <a:pPr algn="ctr"/>
            <a:r>
              <a:rPr lang="ru-RU" sz="4400" dirty="0"/>
              <a:t>(продолжение)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69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061071"/>
                  </p:ext>
                </p:extLst>
              </p:nvPr>
            </p:nvGraphicFramePr>
            <p:xfrm>
              <a:off x="1380068" y="2175932"/>
              <a:ext cx="10261599" cy="380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5969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265429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2988734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311068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777669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BY" sz="1800" dirty="0"/>
                        </a:p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35920010"/>
                      </a:ext>
                    </a:extLst>
                  </a:tr>
                  <a:tr h="86748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Сбалансированное бинарное поисковое дерево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𝑚𝑎</m:t>
                                        </m:r>
                                        <m:r>
                                          <a:rPr lang="ru-RU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х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</m:t>
                                    </m:r>
                                    <m:r>
                                      <a:rPr lang="ru-RU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х</m:t>
                                    </m:r>
                                  </m:sub>
                                </m:s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=0,..,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l-GR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8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1324410"/>
                      </a:ext>
                    </a:extLst>
                  </a:tr>
                  <a:tr h="1447384">
                    <a:tc>
                      <a:txBody>
                        <a:bodyPr/>
                        <a:lstStyle/>
                        <a:p>
                          <a:endParaRPr lang="ru-RU" b="1" dirty="0"/>
                        </a:p>
                        <a:p>
                          <a:r>
                            <a:rPr lang="ru-RU" b="1" dirty="0"/>
                            <a:t>Бор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6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  <m:r>
                                      <a:rPr lang="el-G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l-GR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6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061071"/>
                  </p:ext>
                </p:extLst>
              </p:nvPr>
            </p:nvGraphicFramePr>
            <p:xfrm>
              <a:off x="1380068" y="2175932"/>
              <a:ext cx="10261599" cy="380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65969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2654296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2988734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974535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Массив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028" t="-40625" r="-178899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102" t="-40625" r="-59184" b="-25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069" t="-40625" r="-694" b="-25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920010"/>
                      </a:ext>
                    </a:extLst>
                  </a:tr>
                  <a:tr h="1020001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Сбалансированное бинарное поисковое дерево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028" t="-133929" r="-178899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102" t="-133929" r="-59184" b="-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069" t="-133929" r="-694" b="-1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1324410"/>
                      </a:ext>
                    </a:extLst>
                  </a:tr>
                  <a:tr h="1447384">
                    <a:tc>
                      <a:txBody>
                        <a:bodyPr/>
                        <a:lstStyle/>
                        <a:p>
                          <a:endParaRPr lang="ru-RU" b="1" dirty="0"/>
                        </a:p>
                        <a:p>
                          <a:r>
                            <a:rPr lang="ru-RU" b="1" dirty="0"/>
                            <a:t>Бор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8028" t="-165126" r="-178899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5102" t="-165126" r="-59184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069" t="-165126" r="-694" b="-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320903"/>
                  </p:ext>
                </p:extLst>
              </p:nvPr>
            </p:nvGraphicFramePr>
            <p:xfrm>
              <a:off x="618066" y="496358"/>
              <a:ext cx="10947400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7191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4010433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549776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Задано множество строк  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a:t>Строка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ru-RU" sz="1800" b="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Определить, есть ли строка</a:t>
                          </a:r>
                          <a:r>
                            <a:rPr lang="ru-RU" sz="180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 в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320903"/>
                  </p:ext>
                </p:extLst>
              </p:nvPr>
            </p:nvGraphicFramePr>
            <p:xfrm>
              <a:off x="618066" y="496358"/>
              <a:ext cx="10947400" cy="10503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7191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4010433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3549776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0" t="-3468" r="-223561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650" t="-3468" r="-88906" b="-11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405" t="-3468" r="-343" b="-11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807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132668" y="1583309"/>
                <a:ext cx="10565371" cy="26776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lvl="1"/>
                <a:endParaRPr lang="ru-RU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Пусть у нас есть текст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и несколько образцов, которые поступают в режиме </a:t>
                </a:r>
                <a:r>
                  <a:rPr lang="en-US" sz="2400" dirty="0"/>
                  <a:t>on-line </a:t>
                </a:r>
                <a:r>
                  <a:rPr lang="ru-RU" sz="2400" dirty="0"/>
                  <a:t>из множества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                Найти все подстроки текста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которые совпадали бы с одним из образцов (другими словами, определить, встречается ли образец из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 в качестве подстроки </a:t>
                </a:r>
                <a:r>
                  <a:rPr lang="en-US" sz="2400" dirty="0"/>
                  <a:t> </a:t>
                </a:r>
                <a:r>
                  <a:rPr lang="ru-RU" sz="2400" dirty="0"/>
                  <a:t>в тексте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).</a:t>
                </a:r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ru-RU" sz="24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68" y="1583309"/>
                <a:ext cx="10565371" cy="2677656"/>
              </a:xfrm>
              <a:prstGeom prst="rect">
                <a:avLst/>
              </a:prstGeom>
              <a:blipFill>
                <a:blip r:embed="rId2"/>
                <a:stretch>
                  <a:fillRect l="-8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</a:t>
            </a:r>
            <a:r>
              <a:rPr lang="en-US" sz="3200" dirty="0"/>
              <a:t>on-line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878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32668" y="1583309"/>
            <a:ext cx="10565371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1"/>
            <a:endParaRPr lang="ru-RU" sz="2400" dirty="0"/>
          </a:p>
          <a:p>
            <a:r>
              <a:rPr lang="ru-RU" sz="2400" dirty="0"/>
              <a:t>Решить задачу можно эффективно, используя такие структуры данных, как </a:t>
            </a:r>
            <a:endParaRPr lang="en-US" sz="2400" dirty="0"/>
          </a:p>
          <a:p>
            <a:endParaRPr lang="en-US" sz="2400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ru-RU" sz="2400" b="1" dirty="0" err="1"/>
              <a:t>суффиксный</a:t>
            </a:r>
            <a:r>
              <a:rPr lang="ru-RU" sz="2400" b="1" dirty="0"/>
              <a:t> бор</a:t>
            </a:r>
          </a:p>
          <a:p>
            <a:pPr lvl="2"/>
            <a:endParaRPr lang="en-US" sz="2400" b="1" dirty="0"/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ru-RU" sz="2400" b="1" dirty="0" err="1"/>
              <a:t>суффиксный</a:t>
            </a:r>
            <a:r>
              <a:rPr lang="ru-RU" sz="2400" b="1" dirty="0"/>
              <a:t> массив 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4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116A1C2-B531-2239-A54E-606B928CE916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множества образцов в строке</a:t>
            </a:r>
            <a:r>
              <a:rPr lang="en-US" sz="3200" dirty="0"/>
              <a:t> </a:t>
            </a:r>
            <a:endParaRPr lang="ru-RU" sz="3200" dirty="0"/>
          </a:p>
          <a:p>
            <a:pPr algn="ctr"/>
            <a:r>
              <a:rPr lang="ru-RU" sz="3200" dirty="0"/>
              <a:t>в режиме реального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079234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/>
              <p:nvPr/>
            </p:nvSpPr>
            <p:spPr>
              <a:xfrm>
                <a:off x="203020" y="0"/>
                <a:ext cx="83079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Суффиксный бор</a:t>
                </a:r>
                <a:r>
                  <a:rPr lang="ru-RU" sz="2400" dirty="0"/>
                  <a:t> -  структура данных бор, построенная для всех суффиксов текста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20" y="0"/>
                <a:ext cx="8307917" cy="830997"/>
              </a:xfrm>
              <a:prstGeom prst="rect">
                <a:avLst/>
              </a:prstGeom>
              <a:blipFill>
                <a:blip r:embed="rId2"/>
                <a:stretch>
                  <a:fillRect l="-1101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156439"/>
                  </p:ext>
                </p:extLst>
              </p:nvPr>
            </p:nvGraphicFramePr>
            <p:xfrm>
              <a:off x="2658888" y="1246667"/>
              <a:ext cx="172336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855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25251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156439"/>
                  </p:ext>
                </p:extLst>
              </p:nvPr>
            </p:nvGraphicFramePr>
            <p:xfrm>
              <a:off x="2658888" y="1246667"/>
              <a:ext cx="172336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0855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25251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8065" r="-971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106349" r="-971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209677" r="-971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304762" r="-971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411290" r="-971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503175" r="-971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9" t="-612903" r="-971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720570" y="4660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769763" y="378158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7877289" y="2015256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59AB88-9282-30D9-DC1D-9F47D7D8C0CF}"/>
              </a:ext>
            </a:extLst>
          </p:cNvPr>
          <p:cNvSpPr txBox="1"/>
          <p:nvPr/>
        </p:nvSpPr>
        <p:spPr>
          <a:xfrm>
            <a:off x="8263860" y="6122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22FB0-F4E9-6A26-5736-B1E7FB1E0632}"/>
              </a:ext>
            </a:extLst>
          </p:cNvPr>
          <p:cNvSpPr txBox="1"/>
          <p:nvPr/>
        </p:nvSpPr>
        <p:spPr>
          <a:xfrm>
            <a:off x="8173078" y="1615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8142760" y="1613875"/>
            <a:ext cx="68059" cy="40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090296" y="2516701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BFCDB-BB3B-985A-0D77-C231681B08D0}"/>
              </a:ext>
            </a:extLst>
          </p:cNvPr>
          <p:cNvSpPr txBox="1"/>
          <p:nvPr/>
        </p:nvSpPr>
        <p:spPr>
          <a:xfrm>
            <a:off x="8106198" y="24345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035234" y="3322579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72BCF9-9D49-C6AC-CC58-38CC0D955604}"/>
              </a:ext>
            </a:extLst>
          </p:cNvPr>
          <p:cNvSpPr txBox="1"/>
          <p:nvPr/>
        </p:nvSpPr>
        <p:spPr>
          <a:xfrm>
            <a:off x="8042405" y="32890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7986041" y="4283027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7986041" y="5162318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F8515A-B5D6-94BB-A8D1-6D6370CAB973}"/>
              </a:ext>
            </a:extLst>
          </p:cNvPr>
          <p:cNvSpPr txBox="1"/>
          <p:nvPr/>
        </p:nvSpPr>
        <p:spPr>
          <a:xfrm>
            <a:off x="8042405" y="42159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C2FAEE-6F62-4104-2D7F-2A6F5D63779D}"/>
              </a:ext>
            </a:extLst>
          </p:cNvPr>
          <p:cNvSpPr txBox="1"/>
          <p:nvPr/>
        </p:nvSpPr>
        <p:spPr>
          <a:xfrm>
            <a:off x="8046166" y="5108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190060-DD09-A89C-1DD4-ADB680C67BD0}"/>
              </a:ext>
            </a:extLst>
          </p:cNvPr>
          <p:cNvSpPr txBox="1"/>
          <p:nvPr/>
        </p:nvSpPr>
        <p:spPr>
          <a:xfrm>
            <a:off x="9096369" y="62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22CFA2-296B-BB73-2D4C-6F70A798CCE3}"/>
              </a:ext>
            </a:extLst>
          </p:cNvPr>
          <p:cNvSpPr txBox="1"/>
          <p:nvPr/>
        </p:nvSpPr>
        <p:spPr>
          <a:xfrm>
            <a:off x="9163233" y="1633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385002" y="296704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76ABD8-63C5-7F94-40EC-D765ECFF3A82}"/>
              </a:ext>
            </a:extLst>
          </p:cNvPr>
          <p:cNvSpPr txBox="1"/>
          <p:nvPr/>
        </p:nvSpPr>
        <p:spPr>
          <a:xfrm>
            <a:off x="9162932" y="25751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D690B9-5F42-998E-CBFB-F14736466B13}"/>
              </a:ext>
            </a:extLst>
          </p:cNvPr>
          <p:cNvSpPr txBox="1"/>
          <p:nvPr/>
        </p:nvSpPr>
        <p:spPr>
          <a:xfrm>
            <a:off x="9172438" y="34353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C4BD57-1829-4A7D-EB32-FB6540B376DB}"/>
              </a:ext>
            </a:extLst>
          </p:cNvPr>
          <p:cNvSpPr txBox="1"/>
          <p:nvPr/>
        </p:nvSpPr>
        <p:spPr>
          <a:xfrm>
            <a:off x="9197657" y="4357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C46554-06F5-AF40-7A38-E7122FD8DBBE}"/>
              </a:ext>
            </a:extLst>
          </p:cNvPr>
          <p:cNvSpPr txBox="1"/>
          <p:nvPr/>
        </p:nvSpPr>
        <p:spPr>
          <a:xfrm>
            <a:off x="9251226" y="5164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10200810" y="201118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858339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endCxn id="111" idx="0"/>
          </p:cNvCxnSpPr>
          <p:nvPr/>
        </p:nvCxnSpPr>
        <p:spPr>
          <a:xfrm>
            <a:off x="9137392" y="612045"/>
            <a:ext cx="986418" cy="5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10123810" y="1653346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466281" y="2512626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650473" y="3468485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55B5B4C-590B-8F0A-9990-D84056FB1630}"/>
              </a:ext>
            </a:extLst>
          </p:cNvPr>
          <p:cNvSpPr txBox="1"/>
          <p:nvPr/>
        </p:nvSpPr>
        <p:spPr>
          <a:xfrm>
            <a:off x="9670753" y="6122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9C5F04-3EED-DCBB-918C-E4ED84D89F2F}"/>
              </a:ext>
            </a:extLst>
          </p:cNvPr>
          <p:cNvSpPr txBox="1"/>
          <p:nvPr/>
        </p:nvSpPr>
        <p:spPr>
          <a:xfrm>
            <a:off x="10295045" y="15056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B7C2FC-5A02-5DFD-8071-1CE09AF72AC8}"/>
              </a:ext>
            </a:extLst>
          </p:cNvPr>
          <p:cNvSpPr txBox="1"/>
          <p:nvPr/>
        </p:nvSpPr>
        <p:spPr>
          <a:xfrm>
            <a:off x="10823650" y="33480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2C9125-52F7-C5FB-99C0-75D19C2B7120}"/>
              </a:ext>
            </a:extLst>
          </p:cNvPr>
          <p:cNvSpPr txBox="1"/>
          <p:nvPr/>
        </p:nvSpPr>
        <p:spPr>
          <a:xfrm>
            <a:off x="10569326" y="2474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/>
              <p:nvPr/>
            </p:nvSpPr>
            <p:spPr>
              <a:xfrm>
                <a:off x="417253" y="981615"/>
                <a:ext cx="2179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1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err="1" smtClean="0">
                          <a:latin typeface="Cambria Math" panose="02040503050406030204" pitchFamily="18" charset="0"/>
                        </a:rPr>
                        <m:t>𝒂𝒃𝒂𝒄𝒂𝒃𝒂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3" y="981615"/>
                <a:ext cx="21796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647129" y="3911762"/>
            <a:ext cx="577031" cy="501445"/>
            <a:chOff x="10647129" y="3911762"/>
            <a:chExt cx="577031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647129" y="396993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7129" y="3969930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899259" y="1112430"/>
            <a:ext cx="577031" cy="501445"/>
            <a:chOff x="7899259" y="1112430"/>
            <a:chExt cx="577031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7899259" y="120696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259" y="1206962"/>
                  <a:ext cx="3658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7752985" y="2821134"/>
            <a:ext cx="581956" cy="501445"/>
            <a:chOff x="7556092" y="2851397"/>
            <a:chExt cx="581956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556092" y="290559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092" y="2905593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677212" y="6245717"/>
            <a:ext cx="642354" cy="501445"/>
            <a:chOff x="6759413" y="6261919"/>
            <a:chExt cx="642354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759413" y="6306286"/>
                  <a:ext cx="642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413" y="6306286"/>
                  <a:ext cx="64235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05035" y="2100232"/>
            <a:ext cx="588649" cy="501445"/>
            <a:chOff x="8805035" y="2100232"/>
            <a:chExt cx="588649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805035" y="2166586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035" y="2166586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176283" y="2034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6967312" y="290674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441754" y="1613875"/>
            <a:ext cx="769065" cy="42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1EDF387-DE4E-7D4E-DBC5-AE30A2DE79E4}"/>
              </a:ext>
            </a:extLst>
          </p:cNvPr>
          <p:cNvSpPr txBox="1"/>
          <p:nvPr/>
        </p:nvSpPr>
        <p:spPr>
          <a:xfrm>
            <a:off x="7517126" y="14492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232783" y="2535918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835BAE6-8557-B78D-CDF4-960FF17588EC}"/>
              </a:ext>
            </a:extLst>
          </p:cNvPr>
          <p:cNvSpPr txBox="1"/>
          <p:nvPr/>
        </p:nvSpPr>
        <p:spPr>
          <a:xfrm>
            <a:off x="6994176" y="24411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6969D-34B2-56BD-E38E-E401D0F50F75}"/>
              </a:ext>
            </a:extLst>
          </p:cNvPr>
          <p:cNvSpPr txBox="1"/>
          <p:nvPr/>
        </p:nvSpPr>
        <p:spPr>
          <a:xfrm>
            <a:off x="6781429" y="33744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6769456" y="4701818"/>
            <a:ext cx="573351" cy="501445"/>
            <a:chOff x="6848841" y="3781582"/>
            <a:chExt cx="573351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848841" y="3852396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41" y="3852396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897461" y="5610054"/>
            <a:ext cx="564315" cy="501445"/>
            <a:chOff x="8897461" y="5610054"/>
            <a:chExt cx="564315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8897461" y="5697309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461" y="5697309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Овал 1">
            <a:extLst>
              <a:ext uri="{FF2B5EF4-FFF2-40B4-BE49-F238E27FC236}">
                <a16:creationId xmlns:a16="http://schemas.microsoft.com/office/drawing/2014/main" id="{1513CEC5-A93C-FBAC-2CDC-373835956051}"/>
              </a:ext>
            </a:extLst>
          </p:cNvPr>
          <p:cNvSpPr/>
          <p:nvPr/>
        </p:nvSpPr>
        <p:spPr>
          <a:xfrm>
            <a:off x="7732918" y="549484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C57A160-D238-3F7D-853C-2040E5EE3373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7988772" y="5996293"/>
            <a:ext cx="9617" cy="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CC742A-C1AC-482D-9508-889F8A9974B2}"/>
              </a:ext>
            </a:extLst>
          </p:cNvPr>
          <p:cNvSpPr txBox="1"/>
          <p:nvPr/>
        </p:nvSpPr>
        <p:spPr>
          <a:xfrm>
            <a:off x="8066238" y="58716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B19CF67-C636-962E-A813-468BA810EFE6}"/>
              </a:ext>
            </a:extLst>
          </p:cNvPr>
          <p:cNvSpPr/>
          <p:nvPr/>
        </p:nvSpPr>
        <p:spPr>
          <a:xfrm>
            <a:off x="6902100" y="377673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0A19FD-77C1-CAA0-9320-6CE363564DF7}"/>
              </a:ext>
            </a:extLst>
          </p:cNvPr>
          <p:cNvSpPr txBox="1"/>
          <p:nvPr/>
        </p:nvSpPr>
        <p:spPr>
          <a:xfrm>
            <a:off x="6605449" y="42504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182DA06D-63FE-1E02-EA6A-12228450234C}"/>
              </a:ext>
            </a:extLst>
          </p:cNvPr>
          <p:cNvCxnSpPr>
            <a:stCxn id="154" idx="4"/>
            <a:endCxn id="17" idx="0"/>
          </p:cNvCxnSpPr>
          <p:nvPr/>
        </p:nvCxnSpPr>
        <p:spPr>
          <a:xfrm flipH="1">
            <a:off x="7167571" y="3408190"/>
            <a:ext cx="65212" cy="36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8E7A41D9-2CD5-1A8C-E355-AFDCB6AB96E8}"/>
              </a:ext>
            </a:extLst>
          </p:cNvPr>
          <p:cNvCxnSpPr>
            <a:stCxn id="17" idx="4"/>
            <a:endCxn id="155" idx="0"/>
          </p:cNvCxnSpPr>
          <p:nvPr/>
        </p:nvCxnSpPr>
        <p:spPr>
          <a:xfrm flipH="1">
            <a:off x="7077336" y="4278184"/>
            <a:ext cx="90235" cy="42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BDE19C-522A-CBA0-1A96-1CC0AAC9A45A}"/>
                  </a:ext>
                </a:extLst>
              </p:cNvPr>
              <p:cNvSpPr txBox="1"/>
              <p:nvPr/>
            </p:nvSpPr>
            <p:spPr>
              <a:xfrm>
                <a:off x="319290" y="4189112"/>
                <a:ext cx="4062965" cy="17440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ru-RU" sz="2000" u="sng" dirty="0"/>
                  <a:t>Время построения </a:t>
                </a:r>
                <a:r>
                  <a:rPr lang="ru-RU" sz="2000" dirty="0"/>
                  <a:t>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0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endParaRPr lang="ru-RU" sz="20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2000" u="sng" dirty="0"/>
                  <a:t>требуемая память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>
                  <a:spcAft>
                    <a:spcPts val="400"/>
                  </a:spcAft>
                </a:pPr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sz="2000" dirty="0"/>
                  <a:t> ,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ru-RU" sz="2000" dirty="0"/>
                  <a:t> - размер алфавита.</a:t>
                </a:r>
                <a:endParaRPr lang="ru-BY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BDE19C-522A-CBA0-1A96-1CC0AAC9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90" y="4189112"/>
                <a:ext cx="4062965" cy="1744067"/>
              </a:xfrm>
              <a:prstGeom prst="rect">
                <a:avLst/>
              </a:prstGeom>
              <a:blipFill>
                <a:blip r:embed="rId12"/>
                <a:stretch>
                  <a:fillRect l="-3748" t="-4545" b="-80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97E9-2331-DFF5-7080-A875B30CC97D}"/>
                  </a:ext>
                </a:extLst>
              </p:cNvPr>
              <p:cNvSpPr txBox="1"/>
              <p:nvPr/>
            </p:nvSpPr>
            <p:spPr>
              <a:xfrm>
                <a:off x="6051579" y="854215"/>
                <a:ext cx="14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 err="1"/>
                  <a:t>ый</a:t>
                </a:r>
                <a:r>
                  <a:rPr lang="ru-RU" dirty="0"/>
                  <a:t> суффикс</a:t>
                </a: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5197E9-2331-DFF5-7080-A875B30C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79" y="854215"/>
                <a:ext cx="1476751" cy="369332"/>
              </a:xfrm>
              <a:prstGeom prst="rect">
                <a:avLst/>
              </a:prstGeom>
              <a:blipFill>
                <a:blip r:embed="rId13"/>
                <a:stretch>
                  <a:fillRect t="-8197" r="-4132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15347BD-AA8B-F97D-851B-3FF88FB14B57}"/>
              </a:ext>
            </a:extLst>
          </p:cNvPr>
          <p:cNvCxnSpPr>
            <a:stCxn id="3" idx="3"/>
          </p:cNvCxnSpPr>
          <p:nvPr/>
        </p:nvCxnSpPr>
        <p:spPr>
          <a:xfrm>
            <a:off x="7528330" y="1038881"/>
            <a:ext cx="348959" cy="16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8" grpId="0"/>
      <p:bldP spid="19" grpId="0"/>
      <p:bldP spid="30" grpId="0"/>
      <p:bldP spid="35" grpId="0"/>
      <p:bldP spid="67" grpId="0"/>
      <p:bldP spid="68" grpId="0"/>
      <p:bldP spid="82" grpId="0" animBg="1"/>
      <p:bldP spid="88" grpId="0"/>
      <p:bldP spid="89" grpId="0"/>
      <p:bldP spid="90" grpId="0" animBg="1"/>
      <p:bldP spid="92" grpId="0" animBg="1"/>
      <p:bldP spid="93" grpId="0" animBg="1"/>
      <p:bldP spid="94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36" grpId="0"/>
      <p:bldP spid="137" grpId="0"/>
      <p:bldP spid="138" grpId="0"/>
      <p:bldP spid="139" grpId="0"/>
      <p:bldP spid="153" grpId="0" animBg="1"/>
      <p:bldP spid="154" grpId="0" animBg="1"/>
      <p:bldP spid="170" grpId="0"/>
      <p:bldP spid="175" grpId="0"/>
      <p:bldP spid="179" grpId="0"/>
      <p:bldP spid="2" grpId="0" animBg="1"/>
      <p:bldP spid="15" grpId="0"/>
      <p:bldP spid="17" grpId="0" animBg="1"/>
      <p:bldP spid="20" grpId="0"/>
      <p:bldP spid="26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2A5F3-B226-DB2F-82B2-E5549916FDF3}"/>
              </a:ext>
            </a:extLst>
          </p:cNvPr>
          <p:cNvSpPr txBox="1"/>
          <p:nvPr/>
        </p:nvSpPr>
        <p:spPr>
          <a:xfrm>
            <a:off x="361929" y="262179"/>
            <a:ext cx="592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Если в </a:t>
            </a:r>
            <a:r>
              <a:rPr lang="ru-RU" sz="2400" dirty="0" err="1"/>
              <a:t>суффиксном</a:t>
            </a:r>
            <a:r>
              <a:rPr lang="ru-RU" sz="2400" dirty="0"/>
              <a:t> боре находится некоторый суффикс, то все префиксы этого суффикса также находятся в боре.</a:t>
            </a:r>
            <a:endParaRPr lang="ru-BY" sz="24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3F69F88-0D46-7011-C1A9-6713B801AF14}"/>
              </a:ext>
            </a:extLst>
          </p:cNvPr>
          <p:cNvSpPr/>
          <p:nvPr/>
        </p:nvSpPr>
        <p:spPr>
          <a:xfrm>
            <a:off x="7720570" y="4660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5DF361D-18D4-1F3C-868D-643984308634}"/>
              </a:ext>
            </a:extLst>
          </p:cNvPr>
          <p:cNvSpPr/>
          <p:nvPr/>
        </p:nvSpPr>
        <p:spPr>
          <a:xfrm>
            <a:off x="7769763" y="378158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E056229-4114-30D2-157E-173DA65826AC}"/>
              </a:ext>
            </a:extLst>
          </p:cNvPr>
          <p:cNvSpPr/>
          <p:nvPr/>
        </p:nvSpPr>
        <p:spPr>
          <a:xfrm>
            <a:off x="7877289" y="2015256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E789690-98FB-7B0C-ED68-126A10288854}"/>
              </a:ext>
            </a:extLst>
          </p:cNvPr>
          <p:cNvCxnSpPr>
            <a:endCxn id="80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3255FBC-3AB8-55A5-A937-65723B68EDC5}"/>
              </a:ext>
            </a:extLst>
          </p:cNvPr>
          <p:cNvSpPr txBox="1"/>
          <p:nvPr/>
        </p:nvSpPr>
        <p:spPr>
          <a:xfrm>
            <a:off x="8263860" y="6122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474E74-163C-AC76-D731-5443075CA068}"/>
              </a:ext>
            </a:extLst>
          </p:cNvPr>
          <p:cNvSpPr txBox="1"/>
          <p:nvPr/>
        </p:nvSpPr>
        <p:spPr>
          <a:xfrm>
            <a:off x="8173078" y="16156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E965F6A-4D0B-1A3F-7C51-578938581ACE}"/>
              </a:ext>
            </a:extLst>
          </p:cNvPr>
          <p:cNvCxnSpPr>
            <a:cxnSpLocks/>
            <a:stCxn id="80" idx="4"/>
            <a:endCxn id="29" idx="0"/>
          </p:cNvCxnSpPr>
          <p:nvPr/>
        </p:nvCxnSpPr>
        <p:spPr>
          <a:xfrm flipH="1">
            <a:off x="8142760" y="1613875"/>
            <a:ext cx="68059" cy="40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40D95B95-B691-D562-C6FB-584EB2877CC2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8090296" y="2516701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1DD02F-C526-D82D-8699-34A17BF4F314}"/>
              </a:ext>
            </a:extLst>
          </p:cNvPr>
          <p:cNvSpPr txBox="1"/>
          <p:nvPr/>
        </p:nvSpPr>
        <p:spPr>
          <a:xfrm>
            <a:off x="8106198" y="243450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A518B79-6686-9F6B-1BBC-A289FE2E4E9F}"/>
              </a:ext>
            </a:extLst>
          </p:cNvPr>
          <p:cNvCxnSpPr>
            <a:stCxn id="86" idx="4"/>
            <a:endCxn id="24" idx="0"/>
          </p:cNvCxnSpPr>
          <p:nvPr/>
        </p:nvCxnSpPr>
        <p:spPr>
          <a:xfrm flipH="1">
            <a:off x="8035234" y="3322579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8B81B0-EC91-4AF7-1147-60681660DAAB}"/>
              </a:ext>
            </a:extLst>
          </p:cNvPr>
          <p:cNvSpPr txBox="1"/>
          <p:nvPr/>
        </p:nvSpPr>
        <p:spPr>
          <a:xfrm>
            <a:off x="8042405" y="328902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7EA8D40-18AF-0027-D209-E7F699AD9654}"/>
              </a:ext>
            </a:extLst>
          </p:cNvPr>
          <p:cNvCxnSpPr>
            <a:stCxn id="24" idx="4"/>
            <a:endCxn id="22" idx="0"/>
          </p:cNvCxnSpPr>
          <p:nvPr/>
        </p:nvCxnSpPr>
        <p:spPr>
          <a:xfrm flipH="1">
            <a:off x="7986041" y="4283027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C17EBC13-CBE2-44FB-A3FB-31BC89CEEE07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7986041" y="5162318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8508D87-D747-DFB2-9FF9-EB22F72133E3}"/>
              </a:ext>
            </a:extLst>
          </p:cNvPr>
          <p:cNvSpPr txBox="1"/>
          <p:nvPr/>
        </p:nvSpPr>
        <p:spPr>
          <a:xfrm>
            <a:off x="8042405" y="42159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5ED353-5C3B-2E2C-B1EC-346CB232EB07}"/>
              </a:ext>
            </a:extLst>
          </p:cNvPr>
          <p:cNvSpPr txBox="1"/>
          <p:nvPr/>
        </p:nvSpPr>
        <p:spPr>
          <a:xfrm>
            <a:off x="8046166" y="51086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2B1ED06-EFB5-6E38-D284-CE75C1313D60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D07473F2-A0D2-73CD-0ECC-E9F1492FF848}"/>
              </a:ext>
            </a:extLst>
          </p:cNvPr>
          <p:cNvCxnSpPr>
            <a:endCxn id="47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B13ADAC-B3C8-08F3-20D5-26F3C421874D}"/>
              </a:ext>
            </a:extLst>
          </p:cNvPr>
          <p:cNvCxnSpPr>
            <a:stCxn id="47" idx="4"/>
            <a:endCxn id="10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556D048-D31D-5765-C31E-2EA635F95AA8}"/>
              </a:ext>
            </a:extLst>
          </p:cNvPr>
          <p:cNvSpPr txBox="1"/>
          <p:nvPr/>
        </p:nvSpPr>
        <p:spPr>
          <a:xfrm>
            <a:off x="9096369" y="62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AD5E57-FCF5-8053-0B32-DD051A6326E1}"/>
              </a:ext>
            </a:extLst>
          </p:cNvPr>
          <p:cNvSpPr txBox="1"/>
          <p:nvPr/>
        </p:nvSpPr>
        <p:spPr>
          <a:xfrm>
            <a:off x="9163233" y="1633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41089179-BC54-6582-8AD9-76889B335777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8C8343E-ED0E-039E-7B9C-E6DED31BB330}"/>
              </a:ext>
            </a:extLst>
          </p:cNvPr>
          <p:cNvSpPr/>
          <p:nvPr/>
        </p:nvSpPr>
        <p:spPr>
          <a:xfrm>
            <a:off x="10385002" y="296704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7499C499-CB64-24CF-33DD-51A6DE1FF981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90EA159E-534D-4E6B-A69D-0451EA450CE6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C8E80D0D-8B3F-56DF-1DB3-BF5F43E15454}"/>
              </a:ext>
            </a:extLst>
          </p:cNvPr>
          <p:cNvCxnSpPr>
            <a:stCxn id="103" idx="4"/>
            <a:endCxn id="52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6055C373-367C-24DA-3D7B-FC7CA3AD849D}"/>
              </a:ext>
            </a:extLst>
          </p:cNvPr>
          <p:cNvCxnSpPr>
            <a:stCxn id="52" idx="4"/>
            <a:endCxn id="54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066BC45-0EAA-F4F5-BC68-ABA3FC582D62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61B7AFD-092E-E030-4679-DD0B2B6D24CB}"/>
              </a:ext>
            </a:extLst>
          </p:cNvPr>
          <p:cNvCxnSpPr>
            <a:stCxn id="55" idx="4"/>
            <a:endCxn id="123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432E0BA-B8EE-7B34-FA8E-4A8E6F721BB5}"/>
              </a:ext>
            </a:extLst>
          </p:cNvPr>
          <p:cNvSpPr txBox="1"/>
          <p:nvPr/>
        </p:nvSpPr>
        <p:spPr>
          <a:xfrm>
            <a:off x="9162932" y="25751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9E59EA-7C85-ABFF-175C-519CCBAB5C94}"/>
              </a:ext>
            </a:extLst>
          </p:cNvPr>
          <p:cNvSpPr txBox="1"/>
          <p:nvPr/>
        </p:nvSpPr>
        <p:spPr>
          <a:xfrm>
            <a:off x="9172438" y="34353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A3F0F6-DE67-D45C-BE5B-DE8EED972F52}"/>
              </a:ext>
            </a:extLst>
          </p:cNvPr>
          <p:cNvSpPr txBox="1"/>
          <p:nvPr/>
        </p:nvSpPr>
        <p:spPr>
          <a:xfrm>
            <a:off x="9197657" y="4357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13C8A6-2BA7-9D71-9EF4-16EAB2D9996E}"/>
              </a:ext>
            </a:extLst>
          </p:cNvPr>
          <p:cNvSpPr txBox="1"/>
          <p:nvPr/>
        </p:nvSpPr>
        <p:spPr>
          <a:xfrm>
            <a:off x="9251226" y="5164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4580A04-ACD0-682F-0713-1DA3B939D25B}"/>
              </a:ext>
            </a:extLst>
          </p:cNvPr>
          <p:cNvSpPr/>
          <p:nvPr/>
        </p:nvSpPr>
        <p:spPr>
          <a:xfrm>
            <a:off x="10200810" y="201118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3E0D6C6C-A37E-F420-D9F3-FD6378BE9ED6}"/>
              </a:ext>
            </a:extLst>
          </p:cNvPr>
          <p:cNvSpPr/>
          <p:nvPr/>
        </p:nvSpPr>
        <p:spPr>
          <a:xfrm>
            <a:off x="9858339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88B4EEE2-3909-E1A0-5AA9-039878F2E9F5}"/>
              </a:ext>
            </a:extLst>
          </p:cNvPr>
          <p:cNvCxnSpPr>
            <a:endCxn id="65" idx="0"/>
          </p:cNvCxnSpPr>
          <p:nvPr/>
        </p:nvCxnSpPr>
        <p:spPr>
          <a:xfrm>
            <a:off x="9137392" y="612045"/>
            <a:ext cx="986418" cy="53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B1AFA1E2-BAC3-1158-E8DD-078E52AEA646}"/>
              </a:ext>
            </a:extLst>
          </p:cNvPr>
          <p:cNvCxnSpPr>
            <a:stCxn id="65" idx="4"/>
            <a:endCxn id="64" idx="0"/>
          </p:cNvCxnSpPr>
          <p:nvPr/>
        </p:nvCxnSpPr>
        <p:spPr>
          <a:xfrm>
            <a:off x="10123810" y="1653346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5349E5A-6963-5C95-1F93-5B59C38C1F25}"/>
              </a:ext>
            </a:extLst>
          </p:cNvPr>
          <p:cNvCxnSpPr>
            <a:stCxn id="64" idx="4"/>
            <a:endCxn id="53" idx="0"/>
          </p:cNvCxnSpPr>
          <p:nvPr/>
        </p:nvCxnSpPr>
        <p:spPr>
          <a:xfrm>
            <a:off x="10466281" y="2512626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F374F98-5792-97B6-2D4F-71E5B547C0B9}"/>
              </a:ext>
            </a:extLst>
          </p:cNvPr>
          <p:cNvCxnSpPr>
            <a:stCxn id="53" idx="4"/>
            <a:endCxn id="77" idx="0"/>
          </p:cNvCxnSpPr>
          <p:nvPr/>
        </p:nvCxnSpPr>
        <p:spPr>
          <a:xfrm>
            <a:off x="10650473" y="3468485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6FB9C90-24B3-29DB-A90A-1DEA6F66D8AF}"/>
              </a:ext>
            </a:extLst>
          </p:cNvPr>
          <p:cNvSpPr txBox="1"/>
          <p:nvPr/>
        </p:nvSpPr>
        <p:spPr>
          <a:xfrm>
            <a:off x="9670753" y="61228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DC2578-9A58-FA3D-A3FD-5D8295EBB6D0}"/>
              </a:ext>
            </a:extLst>
          </p:cNvPr>
          <p:cNvSpPr txBox="1"/>
          <p:nvPr/>
        </p:nvSpPr>
        <p:spPr>
          <a:xfrm>
            <a:off x="10295045" y="150565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8C64FD8-0413-8DED-64D9-D9B6C2A9D075}"/>
              </a:ext>
            </a:extLst>
          </p:cNvPr>
          <p:cNvSpPr txBox="1"/>
          <p:nvPr/>
        </p:nvSpPr>
        <p:spPr>
          <a:xfrm>
            <a:off x="10823650" y="33480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722613-EF32-8284-0322-F4158CCC7014}"/>
              </a:ext>
            </a:extLst>
          </p:cNvPr>
          <p:cNvSpPr txBox="1"/>
          <p:nvPr/>
        </p:nvSpPr>
        <p:spPr>
          <a:xfrm>
            <a:off x="10569326" y="24741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102CB922-3C12-9C7F-4376-D77257131915}"/>
              </a:ext>
            </a:extLst>
          </p:cNvPr>
          <p:cNvGrpSpPr/>
          <p:nvPr/>
        </p:nvGrpSpPr>
        <p:grpSpPr>
          <a:xfrm>
            <a:off x="10647129" y="3911762"/>
            <a:ext cx="577031" cy="501445"/>
            <a:chOff x="10647129" y="3911762"/>
            <a:chExt cx="577031" cy="501445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3C50A6A0-B8CE-DA6A-0168-BD2FD0CB1C1F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0166603-4667-6636-6659-9D095D6809E9}"/>
                    </a:ext>
                  </a:extLst>
                </p:cNvPr>
                <p:cNvSpPr txBox="1"/>
                <p:nvPr/>
              </p:nvSpPr>
              <p:spPr>
                <a:xfrm>
                  <a:off x="10647129" y="3969930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0166603-4667-6636-6659-9D095D6809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7129" y="3969930"/>
                  <a:ext cx="36580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6933B10-8489-9344-F6D3-F07B74497778}"/>
              </a:ext>
            </a:extLst>
          </p:cNvPr>
          <p:cNvGrpSpPr/>
          <p:nvPr/>
        </p:nvGrpSpPr>
        <p:grpSpPr>
          <a:xfrm>
            <a:off x="7899259" y="1112430"/>
            <a:ext cx="577031" cy="501445"/>
            <a:chOff x="7899259" y="1112430"/>
            <a:chExt cx="577031" cy="5014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4B7DED8B-D1E8-C3FD-9360-E3494C88A29A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F3C921-8DD3-B2D0-D453-CA1248761C6F}"/>
                    </a:ext>
                  </a:extLst>
                </p:cNvPr>
                <p:cNvSpPr txBox="1"/>
                <p:nvPr/>
              </p:nvSpPr>
              <p:spPr>
                <a:xfrm>
                  <a:off x="7899259" y="1206962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F3C921-8DD3-B2D0-D453-CA1248761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259" y="1206962"/>
                  <a:ext cx="36580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4D8AF37E-4134-BA57-C2FD-7016D7E45EF2}"/>
              </a:ext>
            </a:extLst>
          </p:cNvPr>
          <p:cNvGrpSpPr/>
          <p:nvPr/>
        </p:nvGrpSpPr>
        <p:grpSpPr>
          <a:xfrm>
            <a:off x="7752985" y="2821134"/>
            <a:ext cx="581956" cy="501445"/>
            <a:chOff x="7556092" y="2851397"/>
            <a:chExt cx="581956" cy="501445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6706B9A-DE68-CD19-3BAF-FCBE780ECDB0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B29C799-774B-6A21-A53A-7BBFB0ED9E83}"/>
                    </a:ext>
                  </a:extLst>
                </p:cNvPr>
                <p:cNvSpPr txBox="1"/>
                <p:nvPr/>
              </p:nvSpPr>
              <p:spPr>
                <a:xfrm>
                  <a:off x="7556092" y="2905593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B29C799-774B-6A21-A53A-7BBFB0ED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092" y="2905593"/>
                  <a:ext cx="3658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4C5AFB19-BCFC-1A6A-B06D-0CCFD25BC678}"/>
              </a:ext>
            </a:extLst>
          </p:cNvPr>
          <p:cNvGrpSpPr/>
          <p:nvPr/>
        </p:nvGrpSpPr>
        <p:grpSpPr>
          <a:xfrm>
            <a:off x="7677212" y="6245717"/>
            <a:ext cx="642354" cy="501445"/>
            <a:chOff x="6759413" y="6261919"/>
            <a:chExt cx="642354" cy="501445"/>
          </a:xfrm>
        </p:grpSpPr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7CA3F12A-E4C2-4021-4640-1F632F2A1260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27229A8-69A5-BEFE-AFFB-2DBF10DFA328}"/>
                    </a:ext>
                  </a:extLst>
                </p:cNvPr>
                <p:cNvSpPr txBox="1"/>
                <p:nvPr/>
              </p:nvSpPr>
              <p:spPr>
                <a:xfrm>
                  <a:off x="6759413" y="6306286"/>
                  <a:ext cx="6423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27229A8-69A5-BEFE-AFFB-2DBF10DFA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413" y="6306286"/>
                  <a:ext cx="6423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E9F51D2-D18D-DA2D-AF28-B040CEBFDFC0}"/>
              </a:ext>
            </a:extLst>
          </p:cNvPr>
          <p:cNvGrpSpPr/>
          <p:nvPr/>
        </p:nvGrpSpPr>
        <p:grpSpPr>
          <a:xfrm>
            <a:off x="8805035" y="2100232"/>
            <a:ext cx="588649" cy="501445"/>
            <a:chOff x="8805035" y="2100232"/>
            <a:chExt cx="588649" cy="501445"/>
          </a:xfrm>
        </p:grpSpPr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F4E433FE-AE6E-89FD-FE2E-E2DC4BA38EF0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33244AC-6E30-675C-5D2C-42EA86A1CDF0}"/>
                    </a:ext>
                  </a:extLst>
                </p:cNvPr>
                <p:cNvSpPr txBox="1"/>
                <p:nvPr/>
              </p:nvSpPr>
              <p:spPr>
                <a:xfrm>
                  <a:off x="8805035" y="2166586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33244AC-6E30-675C-5D2C-42EA86A1C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035" y="2166586"/>
                  <a:ext cx="3658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Овал 111">
            <a:extLst>
              <a:ext uri="{FF2B5EF4-FFF2-40B4-BE49-F238E27FC236}">
                <a16:creationId xmlns:a16="http://schemas.microsoft.com/office/drawing/2014/main" id="{92B6D8CB-5ED4-A518-95E8-4F6CCEF1B6BC}"/>
              </a:ext>
            </a:extLst>
          </p:cNvPr>
          <p:cNvSpPr/>
          <p:nvPr/>
        </p:nvSpPr>
        <p:spPr>
          <a:xfrm>
            <a:off x="7176283" y="2034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35D3F367-4017-027B-1E20-44452EE416AC}"/>
              </a:ext>
            </a:extLst>
          </p:cNvPr>
          <p:cNvSpPr/>
          <p:nvPr/>
        </p:nvSpPr>
        <p:spPr>
          <a:xfrm>
            <a:off x="6967312" y="2906745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32543FD3-1B92-03D9-9B0C-6704811A492C}"/>
              </a:ext>
            </a:extLst>
          </p:cNvPr>
          <p:cNvCxnSpPr>
            <a:stCxn id="80" idx="4"/>
            <a:endCxn id="112" idx="0"/>
          </p:cNvCxnSpPr>
          <p:nvPr/>
        </p:nvCxnSpPr>
        <p:spPr>
          <a:xfrm flipH="1">
            <a:off x="7441754" y="1613875"/>
            <a:ext cx="769065" cy="42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4A1D50D-1128-CD76-FDC3-E188501CA3F3}"/>
              </a:ext>
            </a:extLst>
          </p:cNvPr>
          <p:cNvSpPr txBox="1"/>
          <p:nvPr/>
        </p:nvSpPr>
        <p:spPr>
          <a:xfrm>
            <a:off x="7517126" y="14492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D3B26096-1A7B-7925-0686-AD8A5B939533}"/>
              </a:ext>
            </a:extLst>
          </p:cNvPr>
          <p:cNvCxnSpPr>
            <a:stCxn id="112" idx="4"/>
            <a:endCxn id="113" idx="0"/>
          </p:cNvCxnSpPr>
          <p:nvPr/>
        </p:nvCxnSpPr>
        <p:spPr>
          <a:xfrm flipH="1">
            <a:off x="7232783" y="2535918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9F96905-21F9-2E04-9A5F-F232E81A8EDA}"/>
              </a:ext>
            </a:extLst>
          </p:cNvPr>
          <p:cNvSpPr txBox="1"/>
          <p:nvPr/>
        </p:nvSpPr>
        <p:spPr>
          <a:xfrm>
            <a:off x="6994176" y="244115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A88419A-B0E7-BE62-A7CA-64C069153858}"/>
              </a:ext>
            </a:extLst>
          </p:cNvPr>
          <p:cNvSpPr txBox="1"/>
          <p:nvPr/>
        </p:nvSpPr>
        <p:spPr>
          <a:xfrm>
            <a:off x="6781429" y="33744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2A2BF5FF-E842-0547-24C7-0B06AB9864D7}"/>
              </a:ext>
            </a:extLst>
          </p:cNvPr>
          <p:cNvGrpSpPr/>
          <p:nvPr/>
        </p:nvGrpSpPr>
        <p:grpSpPr>
          <a:xfrm>
            <a:off x="6769456" y="4701818"/>
            <a:ext cx="573351" cy="501445"/>
            <a:chOff x="6848841" y="3781582"/>
            <a:chExt cx="573351" cy="501445"/>
          </a:xfrm>
        </p:grpSpPr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D122D023-2C49-B268-1B46-8554F1EED5CD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45F8680-3553-71BA-6509-37A85876FCB1}"/>
                    </a:ext>
                  </a:extLst>
                </p:cNvPr>
                <p:cNvSpPr txBox="1"/>
                <p:nvPr/>
              </p:nvSpPr>
              <p:spPr>
                <a:xfrm>
                  <a:off x="6848841" y="3852396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45F8680-3553-71BA-6509-37A85876F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41" y="3852396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5CDB5159-E63A-02CE-3636-EF09C04002EE}"/>
              </a:ext>
            </a:extLst>
          </p:cNvPr>
          <p:cNvGrpSpPr/>
          <p:nvPr/>
        </p:nvGrpSpPr>
        <p:grpSpPr>
          <a:xfrm>
            <a:off x="8897461" y="5610054"/>
            <a:ext cx="564315" cy="501445"/>
            <a:chOff x="8897461" y="5610054"/>
            <a:chExt cx="564315" cy="501445"/>
          </a:xfrm>
        </p:grpSpPr>
        <p:sp>
          <p:nvSpPr>
            <p:cNvPr id="123" name="Овал 122">
              <a:extLst>
                <a:ext uri="{FF2B5EF4-FFF2-40B4-BE49-F238E27FC236}">
                  <a16:creationId xmlns:a16="http://schemas.microsoft.com/office/drawing/2014/main" id="{D6D046EC-F4F1-060A-6676-4ED74F8BE268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EE0F9A6-E8D9-1931-802B-0E66117C76ED}"/>
                    </a:ext>
                  </a:extLst>
                </p:cNvPr>
                <p:cNvSpPr txBox="1"/>
                <p:nvPr/>
              </p:nvSpPr>
              <p:spPr>
                <a:xfrm>
                  <a:off x="8897461" y="5697309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4EE0F9A6-E8D9-1931-802B-0E66117C7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461" y="5697309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7" name="Овал 126">
            <a:extLst>
              <a:ext uri="{FF2B5EF4-FFF2-40B4-BE49-F238E27FC236}">
                <a16:creationId xmlns:a16="http://schemas.microsoft.com/office/drawing/2014/main" id="{D3156587-96FB-793D-54E2-5E351FBDCABB}"/>
              </a:ext>
            </a:extLst>
          </p:cNvPr>
          <p:cNvSpPr/>
          <p:nvPr/>
        </p:nvSpPr>
        <p:spPr>
          <a:xfrm>
            <a:off x="7732918" y="549484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A512F86B-2352-D303-A554-437BB935DC12}"/>
              </a:ext>
            </a:extLst>
          </p:cNvPr>
          <p:cNvCxnSpPr>
            <a:stCxn id="127" idx="4"/>
            <a:endCxn id="99" idx="0"/>
          </p:cNvCxnSpPr>
          <p:nvPr/>
        </p:nvCxnSpPr>
        <p:spPr>
          <a:xfrm flipH="1">
            <a:off x="7988772" y="5996293"/>
            <a:ext cx="9617" cy="24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D8CADF3-6A8B-C89A-0798-51E8EA779139}"/>
              </a:ext>
            </a:extLst>
          </p:cNvPr>
          <p:cNvSpPr txBox="1"/>
          <p:nvPr/>
        </p:nvSpPr>
        <p:spPr>
          <a:xfrm>
            <a:off x="8066238" y="587162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2" name="Овал 131">
            <a:extLst>
              <a:ext uri="{FF2B5EF4-FFF2-40B4-BE49-F238E27FC236}">
                <a16:creationId xmlns:a16="http://schemas.microsoft.com/office/drawing/2014/main" id="{7C8EF28A-A89B-9F64-AB4E-DCB32FDDC02A}"/>
              </a:ext>
            </a:extLst>
          </p:cNvPr>
          <p:cNvSpPr/>
          <p:nvPr/>
        </p:nvSpPr>
        <p:spPr>
          <a:xfrm>
            <a:off x="6902100" y="377673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63B6E482-F8FF-1AEB-94BD-2C9B1E53C515}"/>
              </a:ext>
            </a:extLst>
          </p:cNvPr>
          <p:cNvCxnSpPr>
            <a:stCxn id="113" idx="4"/>
            <a:endCxn id="132" idx="0"/>
          </p:cNvCxnSpPr>
          <p:nvPr/>
        </p:nvCxnSpPr>
        <p:spPr>
          <a:xfrm flipH="1">
            <a:off x="7167571" y="3408190"/>
            <a:ext cx="65212" cy="36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63A1FE1F-24AE-90C5-9928-B03371071371}"/>
              </a:ext>
            </a:extLst>
          </p:cNvPr>
          <p:cNvCxnSpPr>
            <a:stCxn id="132" idx="4"/>
            <a:endCxn id="120" idx="0"/>
          </p:cNvCxnSpPr>
          <p:nvPr/>
        </p:nvCxnSpPr>
        <p:spPr>
          <a:xfrm flipH="1">
            <a:off x="7077336" y="4278184"/>
            <a:ext cx="90235" cy="423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Овал 134">
            <a:extLst>
              <a:ext uri="{FF2B5EF4-FFF2-40B4-BE49-F238E27FC236}">
                <a16:creationId xmlns:a16="http://schemas.microsoft.com/office/drawing/2014/main" id="{6A5154A0-F4F8-6E9A-D9BA-3889FEA8A32D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081408"/>
                  </p:ext>
                </p:extLst>
              </p:nvPr>
            </p:nvGraphicFramePr>
            <p:xfrm>
              <a:off x="10771509" y="115667"/>
              <a:ext cx="1289132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08085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Таблица 139">
                <a:extLst>
                  <a:ext uri="{FF2B5EF4-FFF2-40B4-BE49-F238E27FC236}">
                    <a16:creationId xmlns:a16="http://schemas.microsoft.com/office/drawing/2014/main" id="{1284C71B-EEB6-704B-AC20-F94E697B39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081408"/>
                  </p:ext>
                </p:extLst>
              </p:nvPr>
            </p:nvGraphicFramePr>
            <p:xfrm>
              <a:off x="10771509" y="115667"/>
              <a:ext cx="1289132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1080852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8065" r="-1117" b="-62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106349" r="-1117" b="-5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209677" r="-1117" b="-4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304762" r="-1117" b="-3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411290" r="-1117" b="-2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503175" r="-1117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8994" t="-612903" r="-1117" b="-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/>
              <p:nvPr/>
            </p:nvSpPr>
            <p:spPr>
              <a:xfrm>
                <a:off x="177713" y="3216820"/>
                <a:ext cx="6407560" cy="3004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Поэтому </a:t>
                </a:r>
                <a:r>
                  <a:rPr lang="ru-RU" sz="2400" dirty="0" err="1"/>
                  <a:t>суффиксный</a:t>
                </a:r>
                <a:r>
                  <a:rPr lang="ru-RU" sz="2400" dirty="0"/>
                  <a:t> бор можно использовать для решения задачи поиска множества образцов в строке в режиме </a:t>
                </a:r>
                <a:r>
                  <a:rPr lang="en-US" sz="2400" dirty="0"/>
                  <a:t>on-line</a:t>
                </a:r>
                <a:r>
                  <a:rPr lang="ru-RU" sz="2400" dirty="0"/>
                  <a:t>: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Время поиска </a:t>
                </a:r>
              </a:p>
              <a:p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l-GR" sz="24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l-GR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l-G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х</m:t>
                            </m:r>
                          </m:sub>
                        </m:sSub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где 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х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BY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D5E977-C950-6505-9380-272789EF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13" y="3216820"/>
                <a:ext cx="6407560" cy="3004540"/>
              </a:xfrm>
              <a:prstGeom prst="rect">
                <a:avLst/>
              </a:prstGeom>
              <a:blipFill>
                <a:blip r:embed="rId11"/>
                <a:stretch>
                  <a:fillRect l="-1808" t="-1623" r="-1522" b="-180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8E8F5-46D2-FCE6-DF1C-5435865AFE03}"/>
                  </a:ext>
                </a:extLst>
              </p:cNvPr>
              <p:cNvSpPr txBox="1"/>
              <p:nvPr/>
            </p:nvSpPr>
            <p:spPr>
              <a:xfrm>
                <a:off x="288184" y="1674836"/>
                <a:ext cx="6096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Если некоторая строка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 встречается  в качестве подстроки в строке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то она является префиксом какого-то суффикса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. 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8E8F5-46D2-FCE6-DF1C-5435865A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84" y="1674836"/>
                <a:ext cx="6096000" cy="1569660"/>
              </a:xfrm>
              <a:prstGeom prst="rect">
                <a:avLst/>
              </a:prstGeom>
              <a:blipFill>
                <a:blip r:embed="rId12"/>
                <a:stretch>
                  <a:fillRect l="-1500" t="-3113" r="-1600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50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023B78-138D-04D5-CEA6-FBDC8DD4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897" y="263389"/>
            <a:ext cx="11360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2"/>
                </a:solidFill>
                <a:latin typeface="+mn-lt"/>
              </a:rPr>
              <a:t>Структура данных </a:t>
            </a:r>
            <a:r>
              <a:rPr lang="ru-RU" sz="2800" b="1" dirty="0" err="1">
                <a:solidFill>
                  <a:srgbClr val="202122"/>
                </a:solidFill>
                <a:latin typeface="+mn-lt"/>
              </a:rPr>
              <a:t>суффиксный</a:t>
            </a:r>
            <a:r>
              <a:rPr lang="ru-RU" sz="2800" b="1" dirty="0">
                <a:solidFill>
                  <a:srgbClr val="202122"/>
                </a:solidFill>
                <a:latin typeface="+mn-lt"/>
              </a:rPr>
              <a:t> массив 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+mn-lt"/>
              </a:rPr>
              <a:t>была разработана в </a:t>
            </a:r>
            <a:r>
              <a:rPr lang="ru-RU" sz="2800" b="1" i="0" dirty="0">
                <a:solidFill>
                  <a:srgbClr val="202122"/>
                </a:solidFill>
                <a:effectLst/>
                <a:latin typeface="+mn-lt"/>
              </a:rPr>
              <a:t>1989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+mn-lt"/>
              </a:rPr>
              <a:t> году . </a:t>
            </a:r>
            <a:endParaRPr lang="ru-BY" sz="2800" b="1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BE475-30D6-F3BD-351E-F3E5B730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220" y="1811862"/>
            <a:ext cx="2907370" cy="215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0D0ED-EF57-F084-D891-0E9C3451D916}"/>
              </a:ext>
            </a:extLst>
          </p:cNvPr>
          <p:cNvSpPr txBox="1"/>
          <p:nvPr/>
        </p:nvSpPr>
        <p:spPr>
          <a:xfrm>
            <a:off x="202076" y="852723"/>
            <a:ext cx="5404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Юджин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Уимберли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«Джин» </a:t>
            </a:r>
          </a:p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Майерс-младший</a:t>
            </a:r>
          </a:p>
          <a:p>
            <a:pPr algn="ctr"/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Eugene Wimberly «Gene» Myers, Jr.</a:t>
            </a:r>
            <a:endParaRPr lang="ru-BY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DDCD208-5134-46CB-9409-A132441EB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314260"/>
              </p:ext>
            </p:extLst>
          </p:nvPr>
        </p:nvGraphicFramePr>
        <p:xfrm>
          <a:off x="855378" y="4346161"/>
          <a:ext cx="3885533" cy="1463040"/>
        </p:xfrm>
        <a:graphic>
          <a:graphicData uri="http://schemas.openxmlformats.org/drawingml/2006/table">
            <a:tbl>
              <a:tblPr/>
              <a:tblGrid>
                <a:gridCol w="1851579">
                  <a:extLst>
                    <a:ext uri="{9D8B030D-6E8A-4147-A177-3AD203B41FA5}">
                      <a16:colId xmlns:a16="http://schemas.microsoft.com/office/drawing/2014/main" val="3100437626"/>
                    </a:ext>
                  </a:extLst>
                </a:gridCol>
                <a:gridCol w="2033954">
                  <a:extLst>
                    <a:ext uri="{9D8B030D-6E8A-4147-A177-3AD203B41FA5}">
                      <a16:colId xmlns:a16="http://schemas.microsoft.com/office/drawing/2014/main" val="3628198847"/>
                    </a:ext>
                  </a:extLst>
                </a:gridCol>
              </a:tblGrid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3" tooltip="31 декабря"/>
                        </a:rPr>
                        <a:t>31 декабря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4" tooltip="1953 год"/>
                        </a:rPr>
                        <a:t>1953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54135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5" tooltip="Бойсе (город)"/>
                        </a:rPr>
                        <a:t>Бойсе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9209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094517"/>
                  </a:ext>
                </a:extLst>
              </a:tr>
              <a:tr h="297758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7" tooltip="Информатика"/>
                        </a:rPr>
                        <a:t>информатика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572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FDB503-A4C4-5EEA-A099-9A26B08A3E1C}"/>
              </a:ext>
            </a:extLst>
          </p:cNvPr>
          <p:cNvSpPr txBox="1"/>
          <p:nvPr/>
        </p:nvSpPr>
        <p:spPr>
          <a:xfrm>
            <a:off x="7074397" y="782073"/>
            <a:ext cx="2060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Уди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Манбер</a:t>
            </a:r>
            <a:endParaRPr lang="ru-RU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Udi Manber</a:t>
            </a:r>
            <a:endParaRPr lang="ru-BY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03D670D-B7C1-702D-7005-D661A06E9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87814"/>
              </p:ext>
            </p:extLst>
          </p:nvPr>
        </p:nvGraphicFramePr>
        <p:xfrm>
          <a:off x="6096000" y="5034116"/>
          <a:ext cx="3885534" cy="1742411"/>
        </p:xfrm>
        <a:graphic>
          <a:graphicData uri="http://schemas.openxmlformats.org/drawingml/2006/table">
            <a:tbl>
              <a:tblPr/>
              <a:tblGrid>
                <a:gridCol w="1942767">
                  <a:extLst>
                    <a:ext uri="{9D8B030D-6E8A-4147-A177-3AD203B41FA5}">
                      <a16:colId xmlns:a16="http://schemas.microsoft.com/office/drawing/2014/main" val="4221808877"/>
                    </a:ext>
                  </a:extLst>
                </a:gridCol>
                <a:gridCol w="1942767">
                  <a:extLst>
                    <a:ext uri="{9D8B030D-6E8A-4147-A177-3AD203B41FA5}">
                      <a16:colId xmlns:a16="http://schemas.microsoft.com/office/drawing/2014/main" val="3717678886"/>
                    </a:ext>
                  </a:extLst>
                </a:gridCol>
              </a:tblGrid>
              <a:tr h="387202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Страна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6" tooltip="Соединённые Штаты Америки"/>
                        </a:rPr>
                        <a:t>США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87729"/>
                  </a:ext>
                </a:extLst>
              </a:tr>
              <a:tr h="387202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7" tooltip="Информатика"/>
                        </a:rPr>
                        <a:t>информатика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733228"/>
                  </a:ext>
                </a:extLst>
              </a:tr>
              <a:tr h="968007">
                <a:tc>
                  <a:txBody>
                    <a:bodyPr/>
                    <a:lstStyle/>
                    <a:p>
                      <a:pPr algn="l" fontAlgn="t"/>
                      <a:r>
                        <a:rPr lang="ru-RU" dirty="0">
                          <a:effectLst/>
                        </a:rPr>
                        <a:t>Должность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ru-RU" dirty="0">
                          <a:effectLst/>
                        </a:rPr>
                        <a:t>вице-президент </a:t>
                      </a:r>
                      <a:r>
                        <a:rPr lang="en-US" dirty="0">
                          <a:effectLst/>
                        </a:rPr>
                        <a:t>Google </a:t>
                      </a:r>
                      <a:r>
                        <a:rPr lang="ru-RU" dirty="0">
                          <a:effectLst/>
                        </a:rPr>
                        <a:t>по разработкам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95358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5EB4C67-BCC6-5539-2FD7-A4F333A1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75469"/>
              </p:ext>
            </p:extLst>
          </p:nvPr>
        </p:nvGraphicFramePr>
        <p:xfrm>
          <a:off x="6096000" y="4308635"/>
          <a:ext cx="3885534" cy="677605"/>
        </p:xfrm>
        <a:graphic>
          <a:graphicData uri="http://schemas.openxmlformats.org/drawingml/2006/table">
            <a:tbl>
              <a:tblPr/>
              <a:tblGrid>
                <a:gridCol w="1942767">
                  <a:extLst>
                    <a:ext uri="{9D8B030D-6E8A-4147-A177-3AD203B41FA5}">
                      <a16:colId xmlns:a16="http://schemas.microsoft.com/office/drawing/2014/main" val="2359165155"/>
                    </a:ext>
                  </a:extLst>
                </a:gridCol>
                <a:gridCol w="1942767">
                  <a:extLst>
                    <a:ext uri="{9D8B030D-6E8A-4147-A177-3AD203B41FA5}">
                      <a16:colId xmlns:a16="http://schemas.microsoft.com/office/drawing/2014/main" val="3619629450"/>
                    </a:ext>
                  </a:extLst>
                </a:gridCol>
              </a:tblGrid>
              <a:tr h="677605">
                <a:tc>
                  <a:txBody>
                    <a:bodyPr/>
                    <a:lstStyle/>
                    <a:p>
                      <a:pPr algn="r" fontAlgn="t"/>
                      <a:r>
                        <a:rPr lang="ru-RU" dirty="0">
                          <a:effectLst/>
                        </a:rPr>
                        <a:t>Место рождения:</a:t>
                      </a: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ru-RU" u="none" strike="noStrike" dirty="0" err="1">
                          <a:solidFill>
                            <a:srgbClr val="0645AD"/>
                          </a:solidFill>
                          <a:effectLst/>
                          <a:hlinkClick r:id="rId8" tooltip="Кирьят-Хаим"/>
                        </a:rPr>
                        <a:t>Кирьят</a:t>
                      </a:r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8" tooltip="Кирьят-Хаим"/>
                        </a:rPr>
                        <a:t>-Хаим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</a:p>
                    <a:p>
                      <a:pPr algn="r" fontAlgn="t"/>
                      <a:r>
                        <a:rPr lang="ru-RU" u="none" strike="noStrike" dirty="0">
                          <a:solidFill>
                            <a:srgbClr val="0645AD"/>
                          </a:solidFill>
                          <a:effectLst/>
                          <a:hlinkClick r:id="rId9" tooltip="Израиль"/>
                        </a:rPr>
                        <a:t>Израиль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97786"/>
                  </a:ext>
                </a:extLst>
              </a:tr>
            </a:tbl>
          </a:graphicData>
        </a:graphic>
      </p:graphicFrame>
      <p:pic>
        <p:nvPicPr>
          <p:cNvPr id="2" name="Picture 2" descr="ICHS Seminar Series: Udi Manber - UCSF Events Calendar">
            <a:extLst>
              <a:ext uri="{FF2B5EF4-FFF2-40B4-BE49-F238E27FC236}">
                <a16:creationId xmlns:a16="http://schemas.microsoft.com/office/drawing/2014/main" id="{93E2A37D-FF87-7981-7897-224F903F5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77" y="1428404"/>
            <a:ext cx="2532114" cy="245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9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D6023B78-138D-04D5-CEA6-FBDC8DD4F31E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380065" y="1213067"/>
                <a:ext cx="907626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>
                    <a:latin typeface="+mn-lt"/>
                  </a:rPr>
                  <a:t>Суффиксный массив </a:t>
                </a:r>
                <a:r>
                  <a:rPr lang="ru-RU" sz="3200" dirty="0">
                    <a:latin typeface="+mn-lt"/>
                  </a:rPr>
                  <a:t>строки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>
                    <a:latin typeface="+mn-lt"/>
                  </a:rPr>
                  <a:t>– </a:t>
                </a:r>
                <a:br>
                  <a:rPr lang="ru-RU" sz="3200" dirty="0">
                    <a:latin typeface="+mn-lt"/>
                  </a:rPr>
                </a:br>
                <a:r>
                  <a:rPr lang="ru-RU" sz="3200" dirty="0">
                    <a:latin typeface="+mn-lt"/>
                  </a:rPr>
                  <a:t>это последовательность лексикографически отсортированных суффиксов строки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3200" dirty="0">
                    <a:latin typeface="+mn-lt"/>
                  </a:rPr>
                  <a:t> (очевидно, что достаточно хранить только индексы суффиксов).</a:t>
                </a:r>
                <a:endParaRPr lang="ru-BY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Заголовок 3">
                <a:extLst>
                  <a:ext uri="{FF2B5EF4-FFF2-40B4-BE49-F238E27FC236}">
                    <a16:creationId xmlns:a16="http://schemas.microsoft.com/office/drawing/2014/main" id="{D6023B78-138D-04D5-CEA6-FBDC8DD4F3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0065" y="1213067"/>
                <a:ext cx="9076267" cy="2308324"/>
              </a:xfrm>
              <a:prstGeom prst="rect">
                <a:avLst/>
              </a:prstGeom>
              <a:blipFill>
                <a:blip r:embed="rId2"/>
                <a:stretch>
                  <a:fillRect l="-1679" t="-4749" r="-1746" b="-81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3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/>
              <p:nvPr/>
            </p:nvSpPr>
            <p:spPr>
              <a:xfrm>
                <a:off x="204186" y="426127"/>
                <a:ext cx="11656381" cy="3244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Определение</a:t>
                </a:r>
                <a:endParaRPr lang="ru-RU" sz="2800" dirty="0"/>
              </a:p>
              <a:p>
                <a:pPr lvl="1"/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некоторое множество, на котором задан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- линейный порядок.  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ru-RU" sz="2400" b="1" dirty="0"/>
                  <a:t>Лексикографическим порядком</a:t>
                </a:r>
                <a:r>
                  <a:rPr lang="ru-RU" sz="2400" dirty="0"/>
                  <a:t> на множестве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 называют такое продолжение отношения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/>
                  <a:t>  </a:t>
                </a:r>
                <a:r>
                  <a:rPr lang="en-US" sz="2400" dirty="0"/>
                  <a:t>(</a:t>
                </a:r>
                <a:r>
                  <a:rPr lang="ru-RU" sz="2400" dirty="0"/>
                  <a:t>предшествования) на кортежи (списки) элементов из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ru-RU" sz="2400" dirty="0"/>
                  <a:t>, при котором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lang="ru-RU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означает выполнение одного из условий:</a:t>
                </a:r>
              </a:p>
              <a:p>
                <a:pPr lvl="2"/>
                <a:r>
                  <a:rPr lang="en-US" sz="2400" dirty="0"/>
                  <a:t>1) </a:t>
                </a:r>
                <a:r>
                  <a:rPr lang="ru-RU" sz="2400" dirty="0"/>
                  <a:t>существует такое целое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400" dirty="0"/>
                  <a:t>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для всех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справедливо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;</a:t>
                </a:r>
              </a:p>
              <a:p>
                <a:pPr marL="1257300" lvl="2" indent="-342900">
                  <a:buFont typeface="+mj-lt"/>
                  <a:buAutoNum type="arabicParenR"/>
                </a:pPr>
                <a:endParaRPr lang="ru-RU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 при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41169-28A2-782E-2005-B21508B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" y="426127"/>
                <a:ext cx="11656381" cy="3244543"/>
              </a:xfrm>
              <a:prstGeom prst="rect">
                <a:avLst/>
              </a:prstGeom>
              <a:blipFill>
                <a:blip r:embed="rId2"/>
                <a:stretch>
                  <a:fillRect l="-1045" t="-1880" r="-470" b="-33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/>
              <p:nvPr/>
            </p:nvSpPr>
            <p:spPr>
              <a:xfrm>
                <a:off x="437746" y="4071129"/>
                <a:ext cx="778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элементы кортежей заключены в интервале от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 </m:t>
                    </m:r>
                  </m:oMath>
                </a14:m>
                <a:r>
                  <a:rPr lang="ru-RU" sz="2000" dirty="0"/>
                  <a:t>до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000" dirty="0"/>
                  <a:t>т.е.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множество букв латинского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 и</a:t>
                </a:r>
                <a:endParaRPr lang="en-US" sz="2000" dirty="0"/>
              </a:p>
              <a:p>
                <a:pPr algn="ctr"/>
                <a:r>
                  <a:rPr lang="ru-RU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0D36D7-9CF3-DFF1-B9DC-33362ABD3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6" y="4071129"/>
                <a:ext cx="7782015" cy="1015663"/>
              </a:xfrm>
              <a:prstGeom prst="rect">
                <a:avLst/>
              </a:prstGeom>
              <a:blipFill>
                <a:blip r:embed="rId3"/>
                <a:stretch>
                  <a:fillRect l="-862" t="-3614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D526B4F-8A0C-09F6-7643-4F6D35D85089}"/>
              </a:ext>
            </a:extLst>
          </p:cNvPr>
          <p:cNvCxnSpPr>
            <a:cxnSpLocks/>
          </p:cNvCxnSpPr>
          <p:nvPr/>
        </p:nvCxnSpPr>
        <p:spPr>
          <a:xfrm>
            <a:off x="653786" y="877883"/>
            <a:ext cx="0" cy="274149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Латинский алфавит с названием букв на русском и нумерацией букв">
            <a:extLst>
              <a:ext uri="{FF2B5EF4-FFF2-40B4-BE49-F238E27FC236}">
                <a16:creationId xmlns:a16="http://schemas.microsoft.com/office/drawing/2014/main" id="{CC70EC5D-D5D9-4EBD-6A3C-3BEEFBAF5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032" y="3880061"/>
            <a:ext cx="3631478" cy="241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87521D-DBBF-0C74-E6FE-33FF1A3ADC9A}"/>
              </a:ext>
            </a:extLst>
          </p:cNvPr>
          <p:cNvGrpSpPr/>
          <p:nvPr/>
        </p:nvGrpSpPr>
        <p:grpSpPr>
          <a:xfrm>
            <a:off x="204186" y="5111042"/>
            <a:ext cx="7487072" cy="1182481"/>
            <a:chOff x="204186" y="5111042"/>
            <a:chExt cx="7487072" cy="1182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9EDCA8E-D554-9FA7-FA1C-5D24329B74C5}"/>
                    </a:ext>
                  </a:extLst>
                </p:cNvPr>
                <p:cNvSpPr txBox="1"/>
                <p:nvPr/>
              </p:nvSpPr>
              <p:spPr>
                <a:xfrm>
                  <a:off x="2779978" y="5893413"/>
                  <a:ext cx="49112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𝑎𝑎𝑎𝑎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𝑎𝑎𝑏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𝑏𝑎𝑎𝑎𝑏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≺</m:t>
                        </m:r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9EDCA8E-D554-9FA7-FA1C-5D24329B7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978" y="5893413"/>
                  <a:ext cx="4911280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8066D438-BCD3-9904-E3C8-A9505C8168DF}"/>
                </a:ext>
              </a:extLst>
            </p:cNvPr>
            <p:cNvGrpSpPr/>
            <p:nvPr/>
          </p:nvGrpSpPr>
          <p:grpSpPr>
            <a:xfrm>
              <a:off x="204186" y="5111042"/>
              <a:ext cx="2548846" cy="778481"/>
              <a:chOff x="204186" y="5111042"/>
              <a:chExt cx="2548846" cy="7784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31636-AEA8-6D48-9DA3-581A6C2ECF18}"/>
                  </a:ext>
                </a:extLst>
              </p:cNvPr>
              <p:cNvSpPr txBox="1"/>
              <p:nvPr/>
            </p:nvSpPr>
            <p:spPr>
              <a:xfrm>
                <a:off x="204186" y="5111042"/>
                <a:ext cx="23128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лексикографический порядок кортежей</a:t>
                </a:r>
                <a:endParaRPr lang="ru-BY" dirty="0"/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009A1967-95CB-0A53-7F49-84A109386A33}"/>
                  </a:ext>
                </a:extLst>
              </p:cNvPr>
              <p:cNvCxnSpPr/>
              <p:nvPr/>
            </p:nvCxnSpPr>
            <p:spPr>
              <a:xfrm>
                <a:off x="2251587" y="5538548"/>
                <a:ext cx="501445" cy="3509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758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FDEEDF8-CE63-6CA5-425B-2FBD55D1C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53289"/>
                  </p:ext>
                </p:extLst>
              </p:nvPr>
            </p:nvGraphicFramePr>
            <p:xfrm>
              <a:off x="132479" y="3259562"/>
              <a:ext cx="160696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83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169385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5FDEEDF8-CE63-6CA5-425B-2FBD55D1C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953289"/>
                  </p:ext>
                </p:extLst>
              </p:nvPr>
            </p:nvGraphicFramePr>
            <p:xfrm>
              <a:off x="132479" y="3259562"/>
              <a:ext cx="160696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583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169385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1667" r="-1036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101667" r="-1036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201667" r="-1036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296721" r="-1036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403333" r="-1036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503333" r="-1036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6</a:t>
                          </a:r>
                          <a:r>
                            <a:rPr lang="ru-RU" sz="14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06" t="-603333" r="-1036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290F062F-DFEC-3189-F8BF-7A32A167D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492916"/>
              </p:ext>
            </p:extLst>
          </p:nvPr>
        </p:nvGraphicFramePr>
        <p:xfrm>
          <a:off x="899108" y="311939"/>
          <a:ext cx="38907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20">
                  <a:extLst>
                    <a:ext uri="{9D8B030D-6E8A-4147-A177-3AD203B41FA5}">
                      <a16:colId xmlns:a16="http://schemas.microsoft.com/office/drawing/2014/main" val="168718988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721669664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220721625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114900501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14184454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3582253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6392782"/>
                    </a:ext>
                  </a:extLst>
                </a:gridCol>
              </a:tblGrid>
              <a:tr h="34717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45934"/>
                  </a:ext>
                </a:extLst>
              </a:tr>
              <a:tr h="347177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189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213923-EE16-69D0-BB07-CA26076C4D49}"/>
                  </a:ext>
                </a:extLst>
              </p:cNvPr>
              <p:cNvSpPr txBox="1"/>
              <p:nvPr/>
            </p:nvSpPr>
            <p:spPr>
              <a:xfrm>
                <a:off x="422789" y="68811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213923-EE16-69D0-BB07-CA26076C4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9" y="688110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63D9CE-64AD-7738-41D9-367A95B17F0F}"/>
                  </a:ext>
                </a:extLst>
              </p:cNvPr>
              <p:cNvSpPr txBox="1"/>
              <p:nvPr/>
            </p:nvSpPr>
            <p:spPr>
              <a:xfrm>
                <a:off x="167118" y="2376326"/>
                <a:ext cx="1584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все суффиксы </a:t>
                </a:r>
              </a:p>
              <a:p>
                <a:r>
                  <a:rPr lang="ru-RU" dirty="0"/>
                  <a:t>строки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63D9CE-64AD-7738-41D9-367A95B17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" y="2376326"/>
                <a:ext cx="1584921" cy="646331"/>
              </a:xfrm>
              <a:prstGeom prst="rect">
                <a:avLst/>
              </a:prstGeom>
              <a:blipFill>
                <a:blip r:embed="rId4"/>
                <a:stretch>
                  <a:fillRect l="-3077" t="-5660" r="-230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93B54-DE96-439A-68E4-D1247D09F02E}"/>
                  </a:ext>
                </a:extLst>
              </p:cNvPr>
              <p:cNvSpPr txBox="1"/>
              <p:nvPr/>
            </p:nvSpPr>
            <p:spPr>
              <a:xfrm>
                <a:off x="469346" y="308367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93B54-DE96-439A-68E4-D1247D09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6" y="308367"/>
                <a:ext cx="3186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2">
                <a:extLst>
                  <a:ext uri="{FF2B5EF4-FFF2-40B4-BE49-F238E27FC236}">
                    <a16:creationId xmlns:a16="http://schemas.microsoft.com/office/drawing/2014/main" id="{1370F368-74C7-2670-2458-F77C78963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09368"/>
                  </p:ext>
                </p:extLst>
              </p:nvPr>
            </p:nvGraphicFramePr>
            <p:xfrm>
              <a:off x="3664870" y="3259562"/>
              <a:ext cx="122083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3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2">
                <a:extLst>
                  <a:ext uri="{FF2B5EF4-FFF2-40B4-BE49-F238E27FC236}">
                    <a16:creationId xmlns:a16="http://schemas.microsoft.com/office/drawing/2014/main" id="{1370F368-74C7-2670-2458-F77C789630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8509368"/>
                  </p:ext>
                </p:extLst>
              </p:nvPr>
            </p:nvGraphicFramePr>
            <p:xfrm>
              <a:off x="3664870" y="3259562"/>
              <a:ext cx="1220831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831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1667" r="-995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101667" r="-995" b="-5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201667" r="-99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296721" r="-995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403333" r="-995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503333" r="-995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" t="-603333" r="-99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E1E0539-91F4-3306-5D2A-6CF9857C6385}"/>
              </a:ext>
            </a:extLst>
          </p:cNvPr>
          <p:cNvCxnSpPr>
            <a:cxnSpLocks/>
          </p:cNvCxnSpPr>
          <p:nvPr/>
        </p:nvCxnSpPr>
        <p:spPr>
          <a:xfrm>
            <a:off x="1875934" y="4774650"/>
            <a:ext cx="11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767AF9-848D-6229-0792-277E75AF6DA5}"/>
              </a:ext>
            </a:extLst>
          </p:cNvPr>
          <p:cNvSpPr txBox="1"/>
          <p:nvPr/>
        </p:nvSpPr>
        <p:spPr>
          <a:xfrm>
            <a:off x="1705274" y="3755435"/>
            <a:ext cx="19895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лексикографическая сортировка суффиксов</a:t>
            </a:r>
            <a:endParaRPr lang="ru-BY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2">
                <a:extLst>
                  <a:ext uri="{FF2B5EF4-FFF2-40B4-BE49-F238E27FC236}">
                    <a16:creationId xmlns:a16="http://schemas.microsoft.com/office/drawing/2014/main" id="{9461D94F-AAD6-C8F0-0314-FDBA4967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593421"/>
                  </p:ext>
                </p:extLst>
              </p:nvPr>
            </p:nvGraphicFramePr>
            <p:xfrm>
              <a:off x="6464320" y="3259562"/>
              <a:ext cx="157232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82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53946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6-й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4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5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21397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2">
                <a:extLst>
                  <a:ext uri="{FF2B5EF4-FFF2-40B4-BE49-F238E27FC236}">
                    <a16:creationId xmlns:a16="http://schemas.microsoft.com/office/drawing/2014/main" id="{9461D94F-AAD6-C8F0-0314-FDBA4967B0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1593421"/>
                  </p:ext>
                </p:extLst>
              </p:nvPr>
            </p:nvGraphicFramePr>
            <p:xfrm>
              <a:off x="6464320" y="3259562"/>
              <a:ext cx="1572328" cy="2560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8382">
                      <a:extLst>
                        <a:ext uri="{9D8B030D-6E8A-4147-A177-3AD203B41FA5}">
                          <a16:colId xmlns:a16="http://schemas.microsoft.com/office/drawing/2014/main" val="2292984784"/>
                        </a:ext>
                      </a:extLst>
                    </a:gridCol>
                    <a:gridCol w="1053946">
                      <a:extLst>
                        <a:ext uri="{9D8B030D-6E8A-4147-A177-3AD203B41FA5}">
                          <a16:colId xmlns:a16="http://schemas.microsoft.com/office/drawing/2014/main" val="391866151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6-й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3333" r="-1149" b="-6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6362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4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103333" r="-1149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7525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0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203333" r="-1149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7377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2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298361" r="-1149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7366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5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405000" r="-114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054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1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505000" r="-1149" b="-1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32670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600" dirty="0"/>
                            <a:t>3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-й</a:t>
                          </a:r>
                          <a:endParaRPr lang="ru-BY" sz="16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8851" t="-605000" r="-1149" b="-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96952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C3D4FB1-8B1C-A7B0-E7AD-5A7B5F34B770}"/>
              </a:ext>
            </a:extLst>
          </p:cNvPr>
          <p:cNvCxnSpPr>
            <a:cxnSpLocks/>
          </p:cNvCxnSpPr>
          <p:nvPr/>
        </p:nvCxnSpPr>
        <p:spPr>
          <a:xfrm>
            <a:off x="5273784" y="4774650"/>
            <a:ext cx="107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Таблица 2">
            <a:extLst>
              <a:ext uri="{FF2B5EF4-FFF2-40B4-BE49-F238E27FC236}">
                <a16:creationId xmlns:a16="http://schemas.microsoft.com/office/drawing/2014/main" id="{2D6A5BC8-FBA5-73B4-371B-15FCD4E6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03697"/>
              </p:ext>
            </p:extLst>
          </p:nvPr>
        </p:nvGraphicFramePr>
        <p:xfrm>
          <a:off x="9902613" y="3259562"/>
          <a:ext cx="65540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04">
                  <a:extLst>
                    <a:ext uri="{9D8B030D-6E8A-4147-A177-3AD203B41FA5}">
                      <a16:colId xmlns:a16="http://schemas.microsoft.com/office/drawing/2014/main" val="3000208167"/>
                    </a:ext>
                  </a:extLst>
                </a:gridCol>
                <a:gridCol w="327704">
                  <a:extLst>
                    <a:ext uri="{9D8B030D-6E8A-4147-A177-3AD203B41FA5}">
                      <a16:colId xmlns:a16="http://schemas.microsoft.com/office/drawing/2014/main" val="22929847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626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1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525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2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377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3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366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4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0548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5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2670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ru-RU" sz="1400" i="1" dirty="0"/>
                        <a:t>6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69528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7C4B0F0-DD54-AFB4-F6AE-8F4659217ECE}"/>
              </a:ext>
            </a:extLst>
          </p:cNvPr>
          <p:cNvCxnSpPr>
            <a:cxnSpLocks/>
          </p:cNvCxnSpPr>
          <p:nvPr/>
        </p:nvCxnSpPr>
        <p:spPr>
          <a:xfrm>
            <a:off x="8571059" y="4749291"/>
            <a:ext cx="1073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92479-ACE2-1A05-8949-A791FA3A93FF}"/>
                  </a:ext>
                </a:extLst>
              </p:cNvPr>
              <p:cNvSpPr txBox="1"/>
              <p:nvPr/>
            </p:nvSpPr>
            <p:spPr>
              <a:xfrm>
                <a:off x="8446183" y="3740046"/>
                <a:ext cx="1322928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ru-RU" sz="1600" dirty="0" err="1"/>
                  <a:t>уффиксный</a:t>
                </a:r>
                <a:endParaRPr lang="ru-RU" sz="1600" dirty="0"/>
              </a:p>
              <a:p>
                <a:r>
                  <a:rPr lang="ru-RU" dirty="0"/>
                  <a:t>массив</a:t>
                </a:r>
                <a:r>
                  <a:rPr lang="ru-RU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ru-BY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092479-ACE2-1A05-8949-A791FA3A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183" y="3740046"/>
                <a:ext cx="1322928" cy="861774"/>
              </a:xfrm>
              <a:prstGeom prst="rect">
                <a:avLst/>
              </a:prstGeom>
              <a:blipFill>
                <a:blip r:embed="rId8"/>
                <a:stretch>
                  <a:fillRect l="-4147" t="-2128" b="-35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">
            <a:extLst>
              <a:ext uri="{FF2B5EF4-FFF2-40B4-BE49-F238E27FC236}">
                <a16:creationId xmlns:a16="http://schemas.microsoft.com/office/drawing/2014/main" id="{0F3715F3-368A-718B-BD56-484078A26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164" y="1319787"/>
            <a:ext cx="40780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перестановка индексов суффиксов,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которая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 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задаёт 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порядок суффиксов </a:t>
            </a:r>
            <a:r>
              <a:rPr lang="ru-RU" altLang="ru-BY" sz="2000" dirty="0">
                <a:solidFill>
                  <a:srgbClr val="222222"/>
                </a:solidFill>
                <a:latin typeface="+mn-lt"/>
                <a:cs typeface="Arial" panose="020B0604020202020204" pitchFamily="34" charset="0"/>
              </a:rPr>
              <a:t>в порядке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лексикографическо</a:t>
            </a:r>
            <a:r>
              <a:rPr kumimoji="0" lang="ru-RU" altLang="ru-BY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n-lt"/>
                <a:cs typeface="Arial" panose="020B0604020202020204" pitchFamily="34" charset="0"/>
              </a:rPr>
              <a:t>й сортировки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1F5B6-677A-1012-FC38-5B8C728E658C}"/>
                  </a:ext>
                </a:extLst>
              </p:cNvPr>
              <p:cNvSpPr txBox="1"/>
              <p:nvPr/>
            </p:nvSpPr>
            <p:spPr>
              <a:xfrm>
                <a:off x="4900997" y="846871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E1F5B6-677A-1012-FC38-5B8C728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97" y="846871"/>
                <a:ext cx="7466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66479F-174B-FA27-E782-5E1C5C14857E}"/>
              </a:ext>
            </a:extLst>
          </p:cNvPr>
          <p:cNvCxnSpPr>
            <a:cxnSpLocks/>
          </p:cNvCxnSpPr>
          <p:nvPr/>
        </p:nvCxnSpPr>
        <p:spPr>
          <a:xfrm>
            <a:off x="9008347" y="2881517"/>
            <a:ext cx="0" cy="64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6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643467" y="725079"/>
                <a:ext cx="10905066" cy="389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800"/>
                  </a:spcBef>
                </a:pPr>
                <a:r>
                  <a:rPr lang="ru-RU" sz="2800" dirty="0"/>
                  <a:t>Пусть есть фиксированный текст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b="0" dirty="0"/>
              </a:p>
              <a:p>
                <a:pPr algn="just">
                  <a:spcBef>
                    <a:spcPts val="800"/>
                  </a:spcBef>
                </a:pPr>
                <a:endParaRPr lang="en-US" sz="2800" b="0" dirty="0"/>
              </a:p>
              <a:p>
                <a:pPr algn="just">
                  <a:spcBef>
                    <a:spcPts val="800"/>
                  </a:spcBef>
                </a:pPr>
                <a:endParaRPr lang="en-US" sz="2800" dirty="0"/>
              </a:p>
              <a:p>
                <a:pPr algn="just">
                  <a:spcBef>
                    <a:spcPts val="800"/>
                  </a:spcBef>
                </a:pPr>
                <a:endParaRPr lang="ru-RU" sz="2800" b="0" dirty="0"/>
              </a:p>
              <a:p>
                <a:pPr algn="just"/>
                <a:r>
                  <a:rPr lang="ru-RU" sz="2800" dirty="0"/>
                  <a:t>На вход в режиме реального времени поступают образцы из множества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, и нам необходимо эффективно определять, встречается ли образец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′∈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качестве подстроки </a:t>
                </a:r>
                <a:r>
                  <a:rPr lang="en-US" sz="2800" dirty="0"/>
                  <a:t> </a:t>
                </a:r>
                <a:r>
                  <a:rPr lang="ru-RU" sz="2800" dirty="0"/>
                  <a:t>в тексте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(</a:t>
                </a:r>
                <a:r>
                  <a:rPr lang="en-US" sz="2800" i="1" dirty="0"/>
                  <a:t>on-line</a:t>
                </a:r>
                <a:r>
                  <a:rPr lang="en-US" sz="2800" dirty="0"/>
                  <a:t> </a:t>
                </a:r>
                <a:r>
                  <a:rPr lang="ru-RU" sz="2800" dirty="0"/>
                  <a:t>версия задачи).</a:t>
                </a:r>
                <a:endParaRPr lang="ru-BY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725079"/>
                <a:ext cx="10905066" cy="3897414"/>
              </a:xfrm>
              <a:prstGeom prst="rect">
                <a:avLst/>
              </a:prstGeom>
              <a:blipFill>
                <a:blip r:embed="rId2"/>
                <a:stretch>
                  <a:fillRect l="-1174" t="-1565" r="-1174" b="-23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7">
            <a:extLst>
              <a:ext uri="{FF2B5EF4-FFF2-40B4-BE49-F238E27FC236}">
                <a16:creationId xmlns:a16="http://schemas.microsoft.com/office/drawing/2014/main" id="{15327C8E-174B-57FB-98C0-71E95DDB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81346"/>
              </p:ext>
            </p:extLst>
          </p:nvPr>
        </p:nvGraphicFramePr>
        <p:xfrm>
          <a:off x="4269991" y="4986409"/>
          <a:ext cx="1138032" cy="44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16">
                  <a:extLst>
                    <a:ext uri="{9D8B030D-6E8A-4147-A177-3AD203B41FA5}">
                      <a16:colId xmlns:a16="http://schemas.microsoft.com/office/drawing/2014/main" val="589038609"/>
                    </a:ext>
                  </a:extLst>
                </a:gridCol>
                <a:gridCol w="569016">
                  <a:extLst>
                    <a:ext uri="{9D8B030D-6E8A-4147-A177-3AD203B41FA5}">
                      <a16:colId xmlns:a16="http://schemas.microsoft.com/office/drawing/2014/main" val="2257880674"/>
                    </a:ext>
                  </a:extLst>
                </a:gridCol>
              </a:tblGrid>
              <a:tr h="44463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159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BF149B-E0F1-8FFB-51F9-4A1F439ECF67}"/>
                  </a:ext>
                </a:extLst>
              </p:cNvPr>
              <p:cNvSpPr txBox="1"/>
              <p:nvPr/>
            </p:nvSpPr>
            <p:spPr>
              <a:xfrm>
                <a:off x="4386593" y="461707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BF149B-E0F1-8FFB-51F9-4A1F439EC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93" y="4617077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B3DED1E-C698-69DB-D513-7D6423224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871641"/>
              </p:ext>
            </p:extLst>
          </p:nvPr>
        </p:nvGraphicFramePr>
        <p:xfrm>
          <a:off x="4050994" y="1382239"/>
          <a:ext cx="38907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20">
                  <a:extLst>
                    <a:ext uri="{9D8B030D-6E8A-4147-A177-3AD203B41FA5}">
                      <a16:colId xmlns:a16="http://schemas.microsoft.com/office/drawing/2014/main" val="168718988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721669664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220721625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114900501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14184454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3582253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6392782"/>
                    </a:ext>
                  </a:extLst>
                </a:gridCol>
              </a:tblGrid>
              <a:tr h="34717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45934"/>
                  </a:ext>
                </a:extLst>
              </a:tr>
              <a:tr h="347177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189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BEA0F-8B75-4562-4C4E-9B0D9A7227A7}"/>
                  </a:ext>
                </a:extLst>
              </p:cNvPr>
              <p:cNvSpPr txBox="1"/>
              <p:nvPr/>
            </p:nvSpPr>
            <p:spPr>
              <a:xfrm>
                <a:off x="3586022" y="179371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0BEA0F-8B75-4562-4C4E-9B0D9A72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022" y="1793719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A5C715-68CB-B247-6406-B50122D7DF6B}"/>
              </a:ext>
            </a:extLst>
          </p:cNvPr>
          <p:cNvSpPr txBox="1"/>
          <p:nvPr/>
        </p:nvSpPr>
        <p:spPr>
          <a:xfrm>
            <a:off x="643467" y="5800375"/>
            <a:ext cx="10612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Как, используя </a:t>
            </a:r>
            <a:r>
              <a:rPr lang="ru-RU" sz="2800" dirty="0" err="1"/>
              <a:t>суффиксный</a:t>
            </a:r>
            <a:r>
              <a:rPr lang="ru-RU" sz="2800" dirty="0"/>
              <a:t> массив, эффективно решить эту задачу?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17809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F353A-4E2D-1A72-659E-A778832D25FA}"/>
                  </a:ext>
                </a:extLst>
              </p:cNvPr>
              <p:cNvSpPr txBox="1"/>
              <p:nvPr/>
            </p:nvSpPr>
            <p:spPr>
              <a:xfrm>
                <a:off x="1075268" y="1659285"/>
                <a:ext cx="10287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Предположим, что есть множество строк </a:t>
                </a:r>
                <a:endParaRPr lang="en-US" sz="2800" dirty="0"/>
              </a:p>
              <a:p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endParaRPr lang="ru-RU" sz="2800" dirty="0"/>
              </a:p>
              <a:p>
                <a:r>
                  <a:rPr lang="ru-RU" sz="2800" dirty="0"/>
                  <a:t>из букв латинского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 и необходимо  быстро проверить, есть ли среди них некоторая заданная строка</a:t>
                </a:r>
                <a:r>
                  <a:rPr lang="en-US" sz="2800" dirty="0"/>
                  <a:t> </a:t>
                </a:r>
              </a:p>
              <a:p>
                <a:endParaRPr lang="ru-R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7F353A-4E2D-1A72-659E-A778832D2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68" y="1659285"/>
                <a:ext cx="10287000" cy="3539430"/>
              </a:xfrm>
              <a:prstGeom prst="rect">
                <a:avLst/>
              </a:prstGeom>
              <a:blipFill>
                <a:blip r:embed="rId2"/>
                <a:stretch>
                  <a:fillRect l="-1185" t="-1549" r="-5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FCFAB55-76FA-AEEC-AAF5-BC52DD81DCC2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заданной строки в множестве строке</a:t>
            </a:r>
          </a:p>
        </p:txBody>
      </p:sp>
    </p:spTree>
    <p:extLst>
      <p:ext uri="{BB962C8B-B14F-4D97-AF65-F5344CB8AC3E}">
        <p14:creationId xmlns:p14="http://schemas.microsoft.com/office/powerpoint/2010/main" val="214466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18839F9-F9AE-0F9E-24F9-59C7A628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55633"/>
              </p:ext>
            </p:extLst>
          </p:nvPr>
        </p:nvGraphicFramePr>
        <p:xfrm>
          <a:off x="650611" y="2576922"/>
          <a:ext cx="170051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2">
                  <a:extLst>
                    <a:ext uri="{9D8B030D-6E8A-4147-A177-3AD203B41FA5}">
                      <a16:colId xmlns:a16="http://schemas.microsoft.com/office/drawing/2014/main" val="1453424320"/>
                    </a:ext>
                  </a:extLst>
                </a:gridCol>
                <a:gridCol w="347540">
                  <a:extLst>
                    <a:ext uri="{9D8B030D-6E8A-4147-A177-3AD203B41FA5}">
                      <a16:colId xmlns:a16="http://schemas.microsoft.com/office/drawing/2014/main" val="2292984784"/>
                    </a:ext>
                  </a:extLst>
                </a:gridCol>
                <a:gridCol w="1079121">
                  <a:extLst>
                    <a:ext uri="{9D8B030D-6E8A-4147-A177-3AD203B41FA5}">
                      <a16:colId xmlns:a16="http://schemas.microsoft.com/office/drawing/2014/main" val="3918661516"/>
                    </a:ext>
                  </a:extLst>
                </a:gridCol>
              </a:tblGrid>
              <a:tr h="32139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362647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1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525534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2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abacaba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37786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3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36699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4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054868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5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267061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6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69528"/>
                  </a:ext>
                </a:extLst>
              </a:tr>
            </a:tbl>
          </a:graphicData>
        </a:graphic>
      </p:graphicFrame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63B5985D-B346-C8B3-266D-51E8264F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39703"/>
              </p:ext>
            </p:extLst>
          </p:nvPr>
        </p:nvGraphicFramePr>
        <p:xfrm>
          <a:off x="628606" y="113858"/>
          <a:ext cx="389074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820">
                  <a:extLst>
                    <a:ext uri="{9D8B030D-6E8A-4147-A177-3AD203B41FA5}">
                      <a16:colId xmlns:a16="http://schemas.microsoft.com/office/drawing/2014/main" val="168718988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721669664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220721625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114900501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2141844549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3582253"/>
                    </a:ext>
                  </a:extLst>
                </a:gridCol>
                <a:gridCol w="555820">
                  <a:extLst>
                    <a:ext uri="{9D8B030D-6E8A-4147-A177-3AD203B41FA5}">
                      <a16:colId xmlns:a16="http://schemas.microsoft.com/office/drawing/2014/main" val="4236392782"/>
                    </a:ext>
                  </a:extLst>
                </a:gridCol>
              </a:tblGrid>
              <a:tr h="34717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845934"/>
                  </a:ext>
                </a:extLst>
              </a:tr>
              <a:tr h="347177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  <a:endParaRPr lang="ru-BY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189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74A59-96BA-60B9-B2D6-69FB2CEE9D2B}"/>
                  </a:ext>
                </a:extLst>
              </p:cNvPr>
              <p:cNvSpPr txBox="1"/>
              <p:nvPr/>
            </p:nvSpPr>
            <p:spPr>
              <a:xfrm>
                <a:off x="180567" y="52533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74A59-96BA-60B9-B2D6-69FB2CEE9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67" y="525338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49AC4-3543-94F6-06F9-CF5DB3D51989}"/>
                  </a:ext>
                </a:extLst>
              </p:cNvPr>
              <p:cNvSpPr txBox="1"/>
              <p:nvPr/>
            </p:nvSpPr>
            <p:spPr>
              <a:xfrm>
                <a:off x="1" y="1306084"/>
                <a:ext cx="2573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dirty="0"/>
                  <a:t>Построили по тек</a:t>
                </a:r>
                <a:r>
                  <a:rPr lang="en-US" dirty="0"/>
                  <a:t>c</a:t>
                </a:r>
                <a:r>
                  <a:rPr lang="ru-RU" dirty="0"/>
                  <a:t>ту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суффиксный массив</a:t>
                </a:r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49AC4-3543-94F6-06F9-CF5DB3D51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306084"/>
                <a:ext cx="2573976" cy="923330"/>
              </a:xfrm>
              <a:prstGeom prst="rect">
                <a:avLst/>
              </a:prstGeom>
              <a:blipFill>
                <a:blip r:embed="rId3"/>
                <a:stretch>
                  <a:fillRect l="-1896" t="-3289" r="-1896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4AA24CDC-7C14-EC26-3BFC-2F6A470F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54527"/>
              </p:ext>
            </p:extLst>
          </p:nvPr>
        </p:nvGraphicFramePr>
        <p:xfrm>
          <a:off x="5560996" y="492184"/>
          <a:ext cx="1138032" cy="444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16">
                  <a:extLst>
                    <a:ext uri="{9D8B030D-6E8A-4147-A177-3AD203B41FA5}">
                      <a16:colId xmlns:a16="http://schemas.microsoft.com/office/drawing/2014/main" val="589038609"/>
                    </a:ext>
                  </a:extLst>
                </a:gridCol>
                <a:gridCol w="569016">
                  <a:extLst>
                    <a:ext uri="{9D8B030D-6E8A-4147-A177-3AD203B41FA5}">
                      <a16:colId xmlns:a16="http://schemas.microsoft.com/office/drawing/2014/main" val="2257880674"/>
                    </a:ext>
                  </a:extLst>
                </a:gridCol>
              </a:tblGrid>
              <a:tr h="444634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159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17F67-42E8-41DE-3416-CFCB0B45ABBA}"/>
                  </a:ext>
                </a:extLst>
              </p:cNvPr>
              <p:cNvSpPr txBox="1"/>
              <p:nvPr/>
            </p:nvSpPr>
            <p:spPr>
              <a:xfrm>
                <a:off x="5533665" y="110208"/>
                <a:ext cx="817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617F67-42E8-41DE-3416-CFCB0B45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65" y="110208"/>
                <a:ext cx="817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4D28A5-27F6-F29F-40EA-41687171CBB9}"/>
                  </a:ext>
                </a:extLst>
              </p:cNvPr>
              <p:cNvSpPr txBox="1"/>
              <p:nvPr/>
            </p:nvSpPr>
            <p:spPr>
              <a:xfrm>
                <a:off x="2649114" y="1306084"/>
                <a:ext cx="9180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2) </a:t>
                </a:r>
                <a:r>
                  <a:rPr lang="ru-RU" dirty="0"/>
                  <a:t>Если строка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является подстрокой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, то </a:t>
                </a:r>
                <a:r>
                  <a:rPr lang="en-US" dirty="0"/>
                  <a:t> </a:t>
                </a:r>
                <a:r>
                  <a:rPr lang="ru-RU" dirty="0"/>
                  <a:t>она является префиксом какого-то суффикса, поэтому дихотомией </a:t>
                </a:r>
                <a:r>
                  <a:rPr lang="en-US" dirty="0"/>
                  <a:t>(</a:t>
                </a:r>
                <a:r>
                  <a:rPr lang="en-US" i="1" dirty="0" err="1"/>
                  <a:t>LowerBound</a:t>
                </a:r>
                <a:r>
                  <a:rPr lang="ru-RU" i="1" dirty="0"/>
                  <a:t>,</a:t>
                </a:r>
                <a:r>
                  <a:rPr lang="en-US" i="1" dirty="0" err="1"/>
                  <a:t>UpperBound</a:t>
                </a:r>
                <a:r>
                  <a:rPr lang="en-US" dirty="0"/>
                  <a:t>) </a:t>
                </a:r>
                <a:r>
                  <a:rPr lang="ru-RU" dirty="0"/>
                  <a:t>по </a:t>
                </a:r>
                <a:r>
                  <a:rPr lang="ru-RU" dirty="0" err="1"/>
                  <a:t>суффиксному</a:t>
                </a:r>
                <a:r>
                  <a:rPr lang="ru-RU" dirty="0"/>
                  <a:t> массиву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(осуществляем поиск диапазона суффиксов, у которых префикс совпадает с образцом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4D28A5-27F6-F29F-40EA-41687171C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114" y="1306084"/>
                <a:ext cx="9180432" cy="923330"/>
              </a:xfrm>
              <a:prstGeom prst="rect">
                <a:avLst/>
              </a:prstGeom>
              <a:blipFill>
                <a:blip r:embed="rId5"/>
                <a:stretch>
                  <a:fillRect l="-598" t="-3289" r="-531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Таблица 7">
            <a:extLst>
              <a:ext uri="{FF2B5EF4-FFF2-40B4-BE49-F238E27FC236}">
                <a16:creationId xmlns:a16="http://schemas.microsoft.com/office/drawing/2014/main" id="{4C6F9222-D451-8733-1D1C-06DE2EC4B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70754"/>
              </p:ext>
            </p:extLst>
          </p:nvPr>
        </p:nvGraphicFramePr>
        <p:xfrm>
          <a:off x="3071506" y="2816559"/>
          <a:ext cx="78661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07">
                  <a:extLst>
                    <a:ext uri="{9D8B030D-6E8A-4147-A177-3AD203B41FA5}">
                      <a16:colId xmlns:a16="http://schemas.microsoft.com/office/drawing/2014/main" val="589038609"/>
                    </a:ext>
                  </a:extLst>
                </a:gridCol>
                <a:gridCol w="393307">
                  <a:extLst>
                    <a:ext uri="{9D8B030D-6E8A-4147-A177-3AD203B41FA5}">
                      <a16:colId xmlns:a16="http://schemas.microsoft.com/office/drawing/2014/main" val="2257880674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159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6E5DDB-3215-FDD9-003D-9E5BD0AE721C}"/>
                  </a:ext>
                </a:extLst>
              </p:cNvPr>
              <p:cNvSpPr txBox="1"/>
              <p:nvPr/>
            </p:nvSpPr>
            <p:spPr>
              <a:xfrm>
                <a:off x="3096857" y="2426410"/>
                <a:ext cx="363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6E5DDB-3215-FDD9-003D-9E5BD0AE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57" y="2426410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C7B35D5-FD02-7571-1A9F-B78BB2E91BF9}"/>
              </a:ext>
            </a:extLst>
          </p:cNvPr>
          <p:cNvCxnSpPr/>
          <p:nvPr/>
        </p:nvCxnSpPr>
        <p:spPr>
          <a:xfrm flipV="1">
            <a:off x="3205737" y="3212799"/>
            <a:ext cx="0" cy="28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3050C11-E0B3-0560-EED0-56066217C603}"/>
              </a:ext>
            </a:extLst>
          </p:cNvPr>
          <p:cNvCxnSpPr>
            <a:cxnSpLocks/>
          </p:cNvCxnSpPr>
          <p:nvPr/>
        </p:nvCxnSpPr>
        <p:spPr>
          <a:xfrm>
            <a:off x="5552213" y="2402319"/>
            <a:ext cx="0" cy="32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Таблица 7">
            <a:extLst>
              <a:ext uri="{FF2B5EF4-FFF2-40B4-BE49-F238E27FC236}">
                <a16:creationId xmlns:a16="http://schemas.microsoft.com/office/drawing/2014/main" id="{97A488BA-B016-128B-65C3-7F55C56D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52971"/>
              </p:ext>
            </p:extLst>
          </p:nvPr>
        </p:nvGraphicFramePr>
        <p:xfrm>
          <a:off x="8562885" y="2378950"/>
          <a:ext cx="78661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07">
                  <a:extLst>
                    <a:ext uri="{9D8B030D-6E8A-4147-A177-3AD203B41FA5}">
                      <a16:colId xmlns:a16="http://schemas.microsoft.com/office/drawing/2014/main" val="589038609"/>
                    </a:ext>
                  </a:extLst>
                </a:gridCol>
                <a:gridCol w="393307">
                  <a:extLst>
                    <a:ext uri="{9D8B030D-6E8A-4147-A177-3AD203B41FA5}">
                      <a16:colId xmlns:a16="http://schemas.microsoft.com/office/drawing/2014/main" val="2257880674"/>
                    </a:ext>
                  </a:extLst>
                </a:gridCol>
              </a:tblGrid>
              <a:tr h="30981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dblStrike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strike="dbl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159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1706C9-B024-1271-3A3A-D3C2502180DE}"/>
                  </a:ext>
                </a:extLst>
              </p:cNvPr>
              <p:cNvSpPr txBox="1"/>
              <p:nvPr/>
            </p:nvSpPr>
            <p:spPr>
              <a:xfrm>
                <a:off x="8182633" y="237053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1706C9-B024-1271-3A3A-D3C25021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633" y="2370537"/>
                <a:ext cx="4187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3C34E6E-A3DC-907C-3311-8B0C297727DC}"/>
              </a:ext>
            </a:extLst>
          </p:cNvPr>
          <p:cNvCxnSpPr>
            <a:cxnSpLocks/>
          </p:cNvCxnSpPr>
          <p:nvPr/>
        </p:nvCxnSpPr>
        <p:spPr>
          <a:xfrm flipH="1" flipV="1">
            <a:off x="9431674" y="2699107"/>
            <a:ext cx="256817" cy="11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42DBA85-D467-7D4C-5659-91DAC9BDD103}"/>
              </a:ext>
            </a:extLst>
          </p:cNvPr>
          <p:cNvCxnSpPr>
            <a:cxnSpLocks/>
          </p:cNvCxnSpPr>
          <p:nvPr/>
        </p:nvCxnSpPr>
        <p:spPr>
          <a:xfrm>
            <a:off x="2573976" y="1333781"/>
            <a:ext cx="0" cy="4339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Таблица 32">
            <a:extLst>
              <a:ext uri="{FF2B5EF4-FFF2-40B4-BE49-F238E27FC236}">
                <a16:creationId xmlns:a16="http://schemas.microsoft.com/office/drawing/2014/main" id="{7DC7B374-088A-AB2A-F821-661FA30D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17176"/>
              </p:ext>
            </p:extLst>
          </p:nvPr>
        </p:nvGraphicFramePr>
        <p:xfrm>
          <a:off x="3992351" y="2795742"/>
          <a:ext cx="161844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85">
                  <a:extLst>
                    <a:ext uri="{9D8B030D-6E8A-4147-A177-3AD203B41FA5}">
                      <a16:colId xmlns:a16="http://schemas.microsoft.com/office/drawing/2014/main" val="3465553950"/>
                    </a:ext>
                  </a:extLst>
                </a:gridCol>
                <a:gridCol w="359766">
                  <a:extLst>
                    <a:ext uri="{9D8B030D-6E8A-4147-A177-3AD203B41FA5}">
                      <a16:colId xmlns:a16="http://schemas.microsoft.com/office/drawing/2014/main" val="354779922"/>
                    </a:ext>
                  </a:extLst>
                </a:gridCol>
                <a:gridCol w="975193">
                  <a:extLst>
                    <a:ext uri="{9D8B030D-6E8A-4147-A177-3AD203B41FA5}">
                      <a16:colId xmlns:a16="http://schemas.microsoft.com/office/drawing/2014/main" val="886485792"/>
                    </a:ext>
                  </a:extLst>
                </a:gridCol>
              </a:tblGrid>
              <a:tr h="32139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941846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1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a</a:t>
                      </a:r>
                      <a:r>
                        <a:rPr lang="en-US" dirty="0"/>
                        <a:t>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90465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2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9981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3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a</a:t>
                      </a:r>
                      <a:r>
                        <a:rPr lang="en-US" dirty="0" err="1"/>
                        <a:t>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1404"/>
                  </a:ext>
                </a:extLst>
              </a:tr>
            </a:tbl>
          </a:graphicData>
        </a:graphic>
      </p:graphicFrame>
      <p:graphicFrame>
        <p:nvGraphicFramePr>
          <p:cNvPr id="34" name="Таблица 33">
            <a:extLst>
              <a:ext uri="{FF2B5EF4-FFF2-40B4-BE49-F238E27FC236}">
                <a16:creationId xmlns:a16="http://schemas.microsoft.com/office/drawing/2014/main" id="{471383B6-3F48-125C-BC4C-84EEB77D9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50123"/>
              </p:ext>
            </p:extLst>
          </p:nvPr>
        </p:nvGraphicFramePr>
        <p:xfrm>
          <a:off x="8305134" y="2856359"/>
          <a:ext cx="170051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52">
                  <a:extLst>
                    <a:ext uri="{9D8B030D-6E8A-4147-A177-3AD203B41FA5}">
                      <a16:colId xmlns:a16="http://schemas.microsoft.com/office/drawing/2014/main" val="3465553950"/>
                    </a:ext>
                  </a:extLst>
                </a:gridCol>
                <a:gridCol w="347540">
                  <a:extLst>
                    <a:ext uri="{9D8B030D-6E8A-4147-A177-3AD203B41FA5}">
                      <a16:colId xmlns:a16="http://schemas.microsoft.com/office/drawing/2014/main" val="354779922"/>
                    </a:ext>
                  </a:extLst>
                </a:gridCol>
                <a:gridCol w="1079121">
                  <a:extLst>
                    <a:ext uri="{9D8B030D-6E8A-4147-A177-3AD203B41FA5}">
                      <a16:colId xmlns:a16="http://schemas.microsoft.com/office/drawing/2014/main" val="886485792"/>
                    </a:ext>
                  </a:extLst>
                </a:gridCol>
              </a:tblGrid>
              <a:tr h="32139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trike="dblStrike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b="0" strike="dblStrike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941846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1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dblStrike" baseline="0" dirty="0"/>
                        <a:t>a</a:t>
                      </a:r>
                      <a:r>
                        <a:rPr lang="en-US" dirty="0"/>
                        <a:t>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90465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2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trike="dblStrike" baseline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9981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i="1" dirty="0"/>
                        <a:t>3</a:t>
                      </a:r>
                      <a:endParaRPr lang="ru-BY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dblStrike" baseline="0" dirty="0" err="1"/>
                        <a:t>a</a:t>
                      </a:r>
                      <a:r>
                        <a:rPr lang="en-US" dirty="0" err="1"/>
                        <a:t>caba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614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40059FEE-2124-0B0A-2B99-ACACD0A2AF00}"/>
              </a:ext>
            </a:extLst>
          </p:cNvPr>
          <p:cNvSpPr txBox="1"/>
          <p:nvPr/>
        </p:nvSpPr>
        <p:spPr>
          <a:xfrm>
            <a:off x="5685224" y="2336614"/>
            <a:ext cx="22508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 диапазоне у суффиксов, у которых первый символ совпадает, удалить этот символ, то по следующему символу эти префиксы в этом диапазоне также упорядочены лексикографически</a:t>
            </a:r>
            <a:endParaRPr lang="ru-BY" dirty="0"/>
          </a:p>
        </p:txBody>
      </p:sp>
      <p:graphicFrame>
        <p:nvGraphicFramePr>
          <p:cNvPr id="40" name="Таблица 39">
            <a:extLst>
              <a:ext uri="{FF2B5EF4-FFF2-40B4-BE49-F238E27FC236}">
                <a16:creationId xmlns:a16="http://schemas.microsoft.com/office/drawing/2014/main" id="{A8725E6D-C5F5-7D28-97DF-9AA8143DB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70520"/>
              </p:ext>
            </p:extLst>
          </p:nvPr>
        </p:nvGraphicFramePr>
        <p:xfrm>
          <a:off x="10661023" y="3910097"/>
          <a:ext cx="15309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0">
                  <a:extLst>
                    <a:ext uri="{9D8B030D-6E8A-4147-A177-3AD203B41FA5}">
                      <a16:colId xmlns:a16="http://schemas.microsoft.com/office/drawing/2014/main" val="3465553950"/>
                    </a:ext>
                  </a:extLst>
                </a:gridCol>
                <a:gridCol w="312891">
                  <a:extLst>
                    <a:ext uri="{9D8B030D-6E8A-4147-A177-3AD203B41FA5}">
                      <a16:colId xmlns:a16="http://schemas.microsoft.com/office/drawing/2014/main" val="354779922"/>
                    </a:ext>
                  </a:extLst>
                </a:gridCol>
                <a:gridCol w="971535">
                  <a:extLst>
                    <a:ext uri="{9D8B030D-6E8A-4147-A177-3AD203B41FA5}">
                      <a16:colId xmlns:a16="http://schemas.microsoft.com/office/drawing/2014/main" val="886485792"/>
                    </a:ext>
                  </a:extLst>
                </a:gridCol>
              </a:tblGrid>
              <a:tr h="32139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trike="dblStrike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ba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90465"/>
                  </a:ext>
                </a:extLst>
              </a:tr>
              <a:tr h="321397">
                <a:tc>
                  <a:txBody>
                    <a:bodyPr/>
                    <a:lstStyle/>
                    <a:p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trike="dblStrike" baseline="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bacaba</a:t>
                      </a:r>
                      <a:endParaRPr lang="ru-B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499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195010-FDE2-DB76-531B-62FBB8091CE9}"/>
                  </a:ext>
                </a:extLst>
              </p:cNvPr>
              <p:cNvSpPr txBox="1"/>
              <p:nvPr/>
            </p:nvSpPr>
            <p:spPr>
              <a:xfrm>
                <a:off x="2573976" y="4314291"/>
                <a:ext cx="317208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𝐿𝑜𝑤𝑒𝑟𝐵𝑜𝑢𝑛𝑑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0])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𝑈𝑝𝑝𝑒𝑟𝐵𝑜𝑢𝑛𝑑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0])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195010-FDE2-DB76-531B-62FBB8091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76" y="4314291"/>
                <a:ext cx="3172088" cy="923330"/>
              </a:xfrm>
              <a:prstGeom prst="rect">
                <a:avLst/>
              </a:prstGeom>
              <a:blipFill>
                <a:blip r:embed="rId8"/>
                <a:stretch>
                  <a:fillRect b="-59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7F08C-A5BE-16A3-4251-21F7C27E4829}"/>
                  </a:ext>
                </a:extLst>
              </p:cNvPr>
              <p:cNvSpPr txBox="1"/>
              <p:nvPr/>
            </p:nvSpPr>
            <p:spPr>
              <a:xfrm>
                <a:off x="2641326" y="5202884"/>
                <a:ext cx="1548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7F08C-A5BE-16A3-4251-21F7C27E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26" y="5202884"/>
                <a:ext cx="15482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A1168E-30E6-5F32-2938-00E3F96C6437}"/>
                  </a:ext>
                </a:extLst>
              </p:cNvPr>
              <p:cNvSpPr txBox="1"/>
              <p:nvPr/>
            </p:nvSpPr>
            <p:spPr>
              <a:xfrm>
                <a:off x="7693081" y="4641617"/>
                <a:ext cx="30680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𝐿𝑜𝑤𝑒𝑟𝐵𝑜𝑢𝑛𝑑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1])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𝑈𝑝𝑝𝑒𝑟𝐵𝑜𝑢𝑛𝑑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1])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A1168E-30E6-5F32-2938-00E3F96C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81" y="4641617"/>
                <a:ext cx="3068052" cy="646331"/>
              </a:xfrm>
              <a:prstGeom prst="rect">
                <a:avLst/>
              </a:prstGeom>
              <a:blipFill>
                <a:blip r:embed="rId10"/>
                <a:stretch>
                  <a:fillRect r="-199" b="-84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535757-A5F0-1333-7D74-9CF6F9B41C7A}"/>
                  </a:ext>
                </a:extLst>
              </p:cNvPr>
              <p:cNvSpPr txBox="1"/>
              <p:nvPr/>
            </p:nvSpPr>
            <p:spPr>
              <a:xfrm>
                <a:off x="10761134" y="4753915"/>
                <a:ext cx="14308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9535757-A5F0-1333-7D74-9CF6F9B4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134" y="4753915"/>
                <a:ext cx="1430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C5BECE91-77D0-3C55-C872-064F60DA05C1}"/>
              </a:ext>
            </a:extLst>
          </p:cNvPr>
          <p:cNvGrpSpPr/>
          <p:nvPr/>
        </p:nvGrpSpPr>
        <p:grpSpPr>
          <a:xfrm>
            <a:off x="132077" y="5660540"/>
            <a:ext cx="9960190" cy="1011329"/>
            <a:chOff x="132077" y="5660540"/>
            <a:chExt cx="9960190" cy="101132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5FAAFF2-82EE-4469-A482-13C17F845E60}"/>
                </a:ext>
              </a:extLst>
            </p:cNvPr>
            <p:cNvSpPr txBox="1"/>
            <p:nvPr/>
          </p:nvSpPr>
          <p:spPr>
            <a:xfrm>
              <a:off x="132077" y="5660540"/>
              <a:ext cx="5506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dirty="0"/>
                <a:t>Время</a:t>
              </a:r>
              <a:r>
                <a:rPr lang="en-US" sz="2800" dirty="0"/>
                <a:t> </a:t>
              </a:r>
              <a:r>
                <a:rPr lang="ru-RU" sz="2800" dirty="0"/>
                <a:t>поиска</a:t>
              </a:r>
              <a:r>
                <a:rPr lang="en-US" sz="2800" dirty="0"/>
                <a:t> </a:t>
              </a:r>
              <a:r>
                <a:rPr lang="ru-RU" sz="2800" dirty="0"/>
                <a:t>вхождений образца </a:t>
              </a:r>
              <a:endParaRPr lang="ru-BY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843A99A-2E61-4C2B-D200-109F20780720}"/>
                    </a:ext>
                  </a:extLst>
                </p:cNvPr>
                <p:cNvSpPr txBox="1"/>
                <p:nvPr/>
              </p:nvSpPr>
              <p:spPr>
                <a:xfrm>
                  <a:off x="2920321" y="6240982"/>
                  <a:ext cx="4772760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ru-RU" sz="2800" dirty="0"/>
                    <a:t>.</a:t>
                  </a:r>
                  <a:endParaRPr lang="ru-BY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843A99A-2E61-4C2B-D200-109F20780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321" y="6240982"/>
                  <a:ext cx="4772760" cy="430887"/>
                </a:xfrm>
                <a:prstGeom prst="rect">
                  <a:avLst/>
                </a:prstGeom>
                <a:blipFill>
                  <a:blip r:embed="rId12"/>
                  <a:stretch>
                    <a:fillRect t="-24286" r="-4087" b="-51429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C5FC13B-D477-43C5-0A6B-9E204B9518F7}"/>
                    </a:ext>
                  </a:extLst>
                </p:cNvPr>
                <p:cNvSpPr txBox="1"/>
                <p:nvPr/>
              </p:nvSpPr>
              <p:spPr>
                <a:xfrm>
                  <a:off x="5449353" y="5672912"/>
                  <a:ext cx="464291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в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C5FC13B-D477-43C5-0A6B-9E204B951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353" y="5672912"/>
                  <a:ext cx="464291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104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25" grpId="0"/>
      <p:bldP spid="37" grpId="0"/>
      <p:bldP spid="37" grpId="1"/>
      <p:bldP spid="10" grpId="0"/>
      <p:bldP spid="11" grpId="0"/>
      <p:bldP spid="19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558800" y="2104297"/>
                <a:ext cx="10649974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800" dirty="0"/>
                  <a:t>Алгоритм построения</a:t>
                </a:r>
                <a:r>
                  <a:rPr lang="en-US" sz="2800" dirty="0"/>
                  <a:t> c</a:t>
                </a:r>
                <a:r>
                  <a:rPr lang="ru-RU" sz="2800" dirty="0" err="1"/>
                  <a:t>уффиксного</a:t>
                </a:r>
                <a:r>
                  <a:rPr lang="ru-RU" sz="2800" dirty="0"/>
                  <a:t> массива для строки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</m:oMath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/>
                  <a:t>за время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l-G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/>
                  <a:t>заключается, например, в непосредственном упорядочивании всех суффиксов строки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алгоритмом лексикографической (</a:t>
                </a:r>
                <a:r>
                  <a:rPr lang="en-US" sz="2800" dirty="0"/>
                  <a:t>“</a:t>
                </a:r>
                <a:r>
                  <a:rPr lang="ru-RU" sz="2800" dirty="0" err="1"/>
                  <a:t>черпачной</a:t>
                </a:r>
                <a:r>
                  <a:rPr lang="en-US" sz="2800" dirty="0"/>
                  <a:t>”</a:t>
                </a:r>
                <a:r>
                  <a:rPr lang="ru-RU" sz="2800" dirty="0"/>
                  <a:t>, поразрядной) сортировки.</a:t>
                </a:r>
                <a:endParaRPr lang="ru-BY" sz="2800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2104297"/>
                <a:ext cx="10649974" cy="2302233"/>
              </a:xfrm>
              <a:prstGeom prst="rect">
                <a:avLst/>
              </a:prstGeom>
              <a:blipFill>
                <a:blip r:embed="rId2"/>
                <a:stretch>
                  <a:fillRect l="-1202" t="-2381" r="-1145" b="-66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03DE7A-5A6A-3B54-9574-2F36A205A25C}"/>
              </a:ext>
            </a:extLst>
          </p:cNvPr>
          <p:cNvSpPr txBox="1"/>
          <p:nvPr/>
        </p:nvSpPr>
        <p:spPr>
          <a:xfrm>
            <a:off x="736599" y="575734"/>
            <a:ext cx="565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 построить </a:t>
            </a:r>
            <a:r>
              <a:rPr lang="ru-RU" sz="2800" dirty="0" err="1"/>
              <a:t>суффиксный</a:t>
            </a:r>
            <a:r>
              <a:rPr lang="ru-RU" sz="2800" dirty="0"/>
              <a:t> массив?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20533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3137243" y="2069684"/>
            <a:ext cx="5917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Алгоритм </a:t>
            </a:r>
          </a:p>
          <a:p>
            <a:pPr algn="ctr"/>
            <a:r>
              <a:rPr lang="ru-RU" sz="2400" dirty="0">
                <a:latin typeface="+mj-lt"/>
              </a:rPr>
              <a:t>лексикографической сортировки</a:t>
            </a:r>
            <a:endParaRPr lang="ru-BY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47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760491" y="190123"/>
                <a:ext cx="9671535" cy="10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Предположим, что все </a:t>
                </a:r>
                <a:r>
                  <a:rPr lang="ru-RU" sz="2000" b="1" dirty="0"/>
                  <a:t>кортежи имеют одинаковую длину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000" dirty="0"/>
                  <a:t>, число кортежей равно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, а индексы  элементов кортежей изменяются от 0 до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sz="20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90123"/>
                <a:ext cx="9671535" cy="1088631"/>
              </a:xfrm>
              <a:prstGeom prst="rect">
                <a:avLst/>
              </a:prstGeom>
              <a:blipFill>
                <a:blip r:embed="rId2"/>
                <a:stretch>
                  <a:fillRect l="-694" t="-2793" r="-694" b="-78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/>
              <p:nvPr/>
            </p:nvSpPr>
            <p:spPr>
              <a:xfrm>
                <a:off x="1165311" y="1457608"/>
                <a:ext cx="9861809" cy="3768724"/>
              </a:xfrm>
              <a:prstGeom prst="rect">
                <a:avLst/>
              </a:prstGeom>
              <a:noFill/>
            </p:spPr>
            <p:txBody>
              <a:bodyPr wrap="square" spcCol="360000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Создадим </a:t>
                </a:r>
                <a:r>
                  <a:rPr lang="ru-RU" b="1" dirty="0"/>
                  <a:t>очередь для сортировки</a:t>
                </a:r>
                <a:r>
                  <a:rPr lang="ru-RU" dirty="0"/>
                  <a:t>, куда добавим  все рассматриваемые кортежи.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Организуем количество очередей (</a:t>
                </a:r>
                <a:r>
                  <a:rPr lang="en-US" dirty="0"/>
                  <a:t>“</a:t>
                </a:r>
                <a:r>
                  <a:rPr lang="ru-RU" b="1" dirty="0"/>
                  <a:t>черпаков</a:t>
                </a:r>
                <a:r>
                  <a:rPr lang="en-US" b="1" dirty="0"/>
                  <a:t>”</a:t>
                </a:r>
                <a:r>
                  <a:rPr lang="ru-RU" dirty="0"/>
                  <a:t>), равное количеству букв в алфавите, предположим, что число </a:t>
                </a:r>
                <a:r>
                  <a:rPr lang="en-US" dirty="0"/>
                  <a:t>“</a:t>
                </a:r>
                <a:r>
                  <a:rPr lang="ru-RU" dirty="0"/>
                  <a:t>черпаков</a:t>
                </a:r>
                <a:r>
                  <a:rPr lang="en-US" dirty="0"/>
                  <a:t>”</a:t>
                </a:r>
                <a:r>
                  <a:rPr lang="ru-RU" dirty="0"/>
                  <a:t> 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ru-RU" dirty="0"/>
                  <a:t>Выполним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итераций</a:t>
                </a:r>
                <a:r>
                  <a:rPr lang="ru-RU" dirty="0"/>
                  <a:t>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dirty="0"/>
                  <a:t>на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ой итерации идет сортировка по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ой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компоненте каждого кортежа, т.е. некоторый кортеж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удаляется из исходной очереди для сортировки и добавляется в </a:t>
                </a:r>
                <a:r>
                  <a:rPr lang="en-US" dirty="0"/>
                  <a:t>“</a:t>
                </a:r>
                <a:r>
                  <a:rPr lang="ru-RU" dirty="0"/>
                  <a:t>черпак</a:t>
                </a:r>
                <a:r>
                  <a:rPr lang="en-US" dirty="0"/>
                  <a:t>”</a:t>
                </a:r>
                <a:r>
                  <a:rPr lang="ru-RU" dirty="0"/>
                  <a:t>, который соответствует символу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ru-RU" dirty="0"/>
                  <a:t>после того, как очередь для сортировки станет пустой, формируем новую очередь для сортировки, путём переписывания (удаления и добавления) элементов всех непустых </a:t>
                </a:r>
                <a:r>
                  <a:rPr lang="en-US" dirty="0"/>
                  <a:t>“</a:t>
                </a:r>
                <a:r>
                  <a:rPr lang="ru-RU" dirty="0"/>
                  <a:t>черпаков</a:t>
                </a:r>
                <a:r>
                  <a:rPr lang="en-US" dirty="0"/>
                  <a:t>”</a:t>
                </a:r>
                <a:r>
                  <a:rPr lang="ru-RU" dirty="0"/>
                  <a:t>, начиная с </a:t>
                </a:r>
                <a:r>
                  <a:rPr lang="en-US" dirty="0"/>
                  <a:t>“</a:t>
                </a:r>
                <a:r>
                  <a:rPr lang="ru-RU" dirty="0"/>
                  <a:t>черпака</a:t>
                </a:r>
                <a:r>
                  <a:rPr lang="en-US" dirty="0"/>
                  <a:t>”</a:t>
                </a:r>
                <a:r>
                  <a:rPr lang="ru-RU" dirty="0"/>
                  <a:t>, который соответствует символу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dirty="0"/>
                  <a:t>, </a:t>
                </a:r>
                <a:r>
                  <a:rPr lang="en-US" dirty="0"/>
                  <a:t> </a:t>
                </a:r>
                <a:r>
                  <a:rPr lang="ru-RU" dirty="0"/>
                  <a:t>и  заканчивая -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342900" indent="-342900">
                  <a:buFont typeface="+mj-lt"/>
                  <a:buAutoNum type="arabicPeriod"/>
                </a:pPr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2B1A-8429-993E-DE64-37F4A215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11" y="1457608"/>
                <a:ext cx="9861809" cy="3768724"/>
              </a:xfrm>
              <a:prstGeom prst="rect">
                <a:avLst/>
              </a:prstGeom>
              <a:blipFill>
                <a:blip r:embed="rId3"/>
                <a:stretch>
                  <a:fillRect l="-494" t="-809" r="-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693893"/>
                  </p:ext>
                </p:extLst>
              </p:nvPr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693893"/>
                  </p:ext>
                </p:extLst>
              </p:nvPr>
            </p:nvGraphicFramePr>
            <p:xfrm>
              <a:off x="5539665" y="251141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64" r="-4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4" r="-3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64" r="-20267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0000" r="-4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3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000" r="-2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0000" r="-102679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0000" r="-2679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3333" r="-40267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/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BY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31E60-5C16-28B8-3DC7-914AA060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683022"/>
                <a:ext cx="3930346" cy="461665"/>
              </a:xfrm>
              <a:prstGeom prst="rect">
                <a:avLst/>
              </a:prstGeom>
              <a:blipFill>
                <a:blip r:embed="rId3"/>
                <a:stretch>
                  <a:fillRect r="-10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/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6947F3-E146-E868-C79F-45578F45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084369"/>
                <a:ext cx="3571043" cy="461665"/>
              </a:xfrm>
              <a:prstGeom prst="rect">
                <a:avLst/>
              </a:prstGeom>
              <a:blipFill>
                <a:blip r:embed="rId4"/>
                <a:stretch>
                  <a:fillRect r="-3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99942" y="1855589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99942" y="496210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61004"/>
                  </p:ext>
                </p:extLst>
              </p:nvPr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1" i="1" dirty="0" err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7161004"/>
                  </p:ext>
                </p:extLst>
              </p:nvPr>
            </p:nvGraphicFramePr>
            <p:xfrm>
              <a:off x="5397620" y="2054636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64" r="-5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64" r="-4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064" r="-300725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2190" t="-1064" r="-202920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9275" t="-1064" r="-101449" b="-2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9275" t="-1064" r="-1449" b="-2042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00000" r="-5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0000" r="-40072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253333" r="-50072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99942" y="389034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/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𝑏𝑏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40E68-DD00-C86F-0244-ECCB7BED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1" y="4311967"/>
                <a:ext cx="3571043" cy="461665"/>
              </a:xfrm>
              <a:prstGeom prst="rect">
                <a:avLst/>
              </a:prstGeom>
              <a:blipFill>
                <a:blip r:embed="rId6"/>
                <a:stretch>
                  <a:fillRect r="-22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29181"/>
                  </p:ext>
                </p:extLst>
              </p:nvPr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i="1" dirty="0" err="1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129181"/>
                  </p:ext>
                </p:extLst>
              </p:nvPr>
            </p:nvGraphicFramePr>
            <p:xfrm>
              <a:off x="5424252" y="3971408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8" y="5966138"/>
                <a:ext cx="696211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60598" y="465109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1620" y="2313101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60344" y="4250803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71320" y="4773632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70B4DA-A9FD-65A0-61FD-7F15300D722F}"/>
              </a:ext>
            </a:extLst>
          </p:cNvPr>
          <p:cNvSpPr txBox="1"/>
          <p:nvPr/>
        </p:nvSpPr>
        <p:spPr>
          <a:xfrm>
            <a:off x="340955" y="5554774"/>
            <a:ext cx="68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/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𝑎𝑎𝑎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err="1">
                          <a:latin typeface="Cambria Math" panose="02040503050406030204" pitchFamily="18" charset="0"/>
                        </a:rPr>
                        <m:t>𝑏𝑏𝑏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</a:rPr>
                        <m:t> с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855706-D58C-7E68-9313-D3C82A41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64" y="24237"/>
                <a:ext cx="45003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6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1112363" y="305518"/>
            <a:ext cx="9794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Время работы алгоритма лексикографической сортировки кортежей одинаковой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</m:oMath>
                  </m:oMathPara>
                </a14:m>
                <a:endParaRPr lang="ru-RU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:endParaRPr lang="en-US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кортежей длины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−число </m:t>
                      </m:r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различных симолов в кортежах.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2" y="3099151"/>
                <a:ext cx="12078878" cy="1463286"/>
              </a:xfrm>
              <a:prstGeom prst="rect">
                <a:avLst/>
              </a:prstGeom>
              <a:blipFill>
                <a:blip r:embed="rId2"/>
                <a:stretch>
                  <a:fillRect b="-58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407046" y="2872656"/>
            <a:ext cx="229688" cy="20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4351599" y="2754427"/>
            <a:ext cx="68001" cy="32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171473" y="2226325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549732" y="2221440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54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/>
              <p:nvPr/>
            </p:nvSpPr>
            <p:spPr>
              <a:xfrm>
                <a:off x="760491" y="190123"/>
                <a:ext cx="10266629" cy="1690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Предположим, что </a:t>
                </a:r>
                <a:r>
                  <a:rPr lang="ru-RU" b="1" dirty="0"/>
                  <a:t>кортежи имеют разную длину</a:t>
                </a:r>
                <a:r>
                  <a:rPr lang="ru-RU" dirty="0"/>
                  <a:t>, число кортежей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индексы  элементов кортежей изменяются от 0 до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,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ru-RU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⋯</m:t>
                        </m:r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.</a:t>
                </a:r>
              </a:p>
              <a:p>
                <a:pPr algn="ctr"/>
                <a:endParaRPr lang="ru-RU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6B966B-7755-F65B-A33D-691D7974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90123"/>
                <a:ext cx="10266629" cy="1690271"/>
              </a:xfrm>
              <a:prstGeom prst="rect">
                <a:avLst/>
              </a:prstGeom>
              <a:blipFill>
                <a:blip r:embed="rId2"/>
                <a:stretch>
                  <a:fillRect l="-534" t="-18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99989-DE37-AEA5-7970-986573D35FC9}"/>
                  </a:ext>
                </a:extLst>
              </p:cNvPr>
              <p:cNvSpPr txBox="1"/>
              <p:nvPr/>
            </p:nvSpPr>
            <p:spPr>
              <a:xfrm>
                <a:off x="760491" y="1348281"/>
                <a:ext cx="92224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ru-RU" dirty="0"/>
                  <a:t> длина самого длинного кортежа, тогда число итераций алгоритма равно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99989-DE37-AEA5-7970-986573D3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1348281"/>
                <a:ext cx="9222496" cy="369332"/>
              </a:xfrm>
              <a:prstGeom prst="rect">
                <a:avLst/>
              </a:prstGeom>
              <a:blipFill>
                <a:blip r:embed="rId3"/>
                <a:stretch>
                  <a:fillRect l="-595" t="-8197" r="-264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/>
              <p:nvPr/>
            </p:nvSpPr>
            <p:spPr>
              <a:xfrm>
                <a:off x="760491" y="2026763"/>
                <a:ext cx="10378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На первой итерации в очередь для сортировки помещаются кортежи длины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dirty="0"/>
                  <a:t> и выполняется сортировка </a:t>
                </a:r>
                <a:r>
                  <a:rPr lang="ru-RU" dirty="0" err="1"/>
                  <a:t>вычёрпыванием</a:t>
                </a:r>
                <a:r>
                  <a:rPr lang="ru-RU" dirty="0"/>
                  <a:t> только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/>
                  <a:t> рассматриваемых кортежей.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73545-96A8-69BD-2D83-330CAC27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91" y="2026763"/>
                <a:ext cx="10378911" cy="646331"/>
              </a:xfrm>
              <a:prstGeom prst="rect">
                <a:avLst/>
              </a:prstGeom>
              <a:blipFill>
                <a:blip r:embed="rId4"/>
                <a:stretch>
                  <a:fillRect l="-529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/>
              <p:nvPr/>
            </p:nvSpPr>
            <p:spPr>
              <a:xfrm>
                <a:off x="867266" y="3242821"/>
                <a:ext cx="104920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После этого в исходную очередь для сортировки заносятся сначала кортежи длины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ru-RU" dirty="0"/>
                  <a:t>, а затем добавляются элементы непустых сгенерированных </a:t>
                </a:r>
                <a:r>
                  <a:rPr lang="en-US" dirty="0"/>
                  <a:t>“</a:t>
                </a:r>
                <a:r>
                  <a:rPr lang="ru-RU" dirty="0"/>
                  <a:t>черпаков</a:t>
                </a:r>
                <a:r>
                  <a:rPr lang="en-US" dirty="0"/>
                  <a:t>”</a:t>
                </a:r>
                <a:r>
                  <a:rPr lang="ru-RU" dirty="0"/>
                  <a:t>, начиная с элементов </a:t>
                </a:r>
                <a:r>
                  <a:rPr lang="en-US" dirty="0"/>
                  <a:t>“</a:t>
                </a:r>
                <a:r>
                  <a:rPr lang="ru-RU" dirty="0"/>
                  <a:t>черпака</a:t>
                </a:r>
                <a:r>
                  <a:rPr lang="en-US" dirty="0"/>
                  <a:t>’</a:t>
                </a:r>
                <a:r>
                  <a:rPr lang="ru-RU" dirty="0"/>
                  <a:t>, который соответствует символу </a:t>
                </a:r>
                <a:r>
                  <a:rPr lang="en-US" dirty="0"/>
                  <a:t>‘a’</a:t>
                </a:r>
                <a:r>
                  <a:rPr lang="ru-RU" dirty="0"/>
                  <a:t>, </a:t>
                </a:r>
                <a:r>
                  <a:rPr lang="en-US" dirty="0"/>
                  <a:t> </a:t>
                </a:r>
                <a:r>
                  <a:rPr lang="ru-RU" dirty="0"/>
                  <a:t>и  заканчивая - </a:t>
                </a:r>
                <a:r>
                  <a:rPr lang="en-US" dirty="0"/>
                  <a:t>‘z’.</a:t>
                </a:r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5C5332-8F10-A92D-FBFA-A9165BEB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6" y="3242821"/>
                <a:ext cx="10492033" cy="923330"/>
              </a:xfrm>
              <a:prstGeom prst="rect">
                <a:avLst/>
              </a:prstGeom>
              <a:blipFill>
                <a:blip r:embed="rId5"/>
                <a:stretch>
                  <a:fillRect l="-465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/>
              <p:nvPr/>
            </p:nvSpPr>
            <p:spPr>
              <a:xfrm>
                <a:off x="980388" y="4798243"/>
                <a:ext cx="11093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На последующих этапах происходит сортировка по компоненте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2,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…,0 </m:t>
                    </m:r>
                  </m:oMath>
                </a14:m>
                <a:r>
                  <a:rPr lang="ru-RU" dirty="0"/>
                  <a:t>аналогичным образом.</a:t>
                </a:r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5BE7D-A17E-9A40-66F9-676D5743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88" y="4798243"/>
                <a:ext cx="11093358" cy="369332"/>
              </a:xfrm>
              <a:prstGeom prst="rect">
                <a:avLst/>
              </a:prstGeom>
              <a:blipFill>
                <a:blip r:embed="rId6"/>
                <a:stretch>
                  <a:fillRect l="-495" t="-8197" r="-110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4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276514"/>
                  </p:ext>
                </p:extLst>
              </p:nvPr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E1CB325A-E795-CC9B-9BF9-373E299F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276514"/>
                  </p:ext>
                </p:extLst>
              </p:nvPr>
            </p:nvGraphicFramePr>
            <p:xfrm>
              <a:off x="5361172" y="517203"/>
              <a:ext cx="3409025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805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681805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53" r="-4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53" r="-301786" b="-1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2128" r="-4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2128" r="-3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2128" r="-2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2128" r="-101786" b="-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50000" r="-40178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64116D1-F44B-D20C-6FD6-C736E77EF24E}"/>
              </a:ext>
            </a:extLst>
          </p:cNvPr>
          <p:cNvSpPr txBox="1"/>
          <p:nvPr/>
        </p:nvSpPr>
        <p:spPr>
          <a:xfrm>
            <a:off x="60151" y="2128435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B3FEF-345F-A1DF-778A-F391DC4EEDF3}"/>
              </a:ext>
            </a:extLst>
          </p:cNvPr>
          <p:cNvSpPr txBox="1"/>
          <p:nvPr/>
        </p:nvSpPr>
        <p:spPr>
          <a:xfrm>
            <a:off x="51814" y="911174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85513"/>
                  </p:ext>
                </p:extLst>
              </p:nvPr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3">
                <a:extLst>
                  <a:ext uri="{FF2B5EF4-FFF2-40B4-BE49-F238E27FC236}">
                    <a16:creationId xmlns:a16="http://schemas.microsoft.com/office/drawing/2014/main" id="{F776A69F-7E53-9DE1-5C05-ED691826D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9985513"/>
                  </p:ext>
                </p:extLst>
              </p:nvPr>
            </p:nvGraphicFramePr>
            <p:xfrm>
              <a:off x="5378540" y="2275668"/>
              <a:ext cx="4824834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7963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920315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04139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4" r="-60265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64" r="-350993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64" r="-3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64" r="-2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0" t="-1064" r="-10151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0000" t="-1064" r="-1515" b="-1829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0000" r="-60265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834" t="-100000" r="-350993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53333" r="-60265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C060E-512C-B3CB-E012-31A613FBA29A}"/>
              </a:ext>
            </a:extLst>
          </p:cNvPr>
          <p:cNvSpPr txBox="1"/>
          <p:nvPr/>
        </p:nvSpPr>
        <p:spPr>
          <a:xfrm>
            <a:off x="51814" y="3971408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итерация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608587"/>
                  </p:ext>
                </p:extLst>
              </p:nvPr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27897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с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Таблица 3">
                <a:extLst>
                  <a:ext uri="{FF2B5EF4-FFF2-40B4-BE49-F238E27FC236}">
                    <a16:creationId xmlns:a16="http://schemas.microsoft.com/office/drawing/2014/main" id="{3DE3CC2A-9E0C-9A00-61E9-3794493F96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608587"/>
                  </p:ext>
                </p:extLst>
              </p:nvPr>
            </p:nvGraphicFramePr>
            <p:xfrm>
              <a:off x="5186349" y="4159511"/>
              <a:ext cx="5033640" cy="16044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8940">
                      <a:extLst>
                        <a:ext uri="{9D8B030D-6E8A-4147-A177-3AD203B41FA5}">
                          <a16:colId xmlns:a16="http://schemas.microsoft.com/office/drawing/2014/main" val="3216373569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2516832295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57023129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54128246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4025321801"/>
                        </a:ext>
                      </a:extLst>
                    </a:gridCol>
                    <a:gridCol w="838940">
                      <a:extLst>
                        <a:ext uri="{9D8B030D-6E8A-4147-A177-3AD203B41FA5}">
                          <a16:colId xmlns:a16="http://schemas.microsoft.com/office/drawing/2014/main" val="645992903"/>
                        </a:ext>
                      </a:extLst>
                    </a:gridCol>
                  </a:tblGrid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64" r="-5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64" r="-4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64" r="-300725" b="-18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5243430"/>
                      </a:ext>
                    </a:extLst>
                  </a:tr>
                  <a:tr h="573624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00000" r="-5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0000" r="-4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0000" r="-300725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2190" t="-100000" r="-202920" b="-8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5331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253333" r="-5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53333" r="-4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53333" r="-300725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08914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/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𝑐𝑎𝑏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E8299C-CDB6-FA5F-67E1-0CF509ECE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5946826"/>
                <a:ext cx="73853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28699C70-F531-8C04-D7DF-C35B468454F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50559" y="757494"/>
            <a:ext cx="483833" cy="402442"/>
          </a:xfrm>
          <a:prstGeom prst="curvedConnector3">
            <a:avLst>
              <a:gd name="adj1" fmla="val -51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5CD1278A-AA0E-06EC-6890-38C2BD0639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6" y="2581668"/>
            <a:ext cx="3667957" cy="392490"/>
          </a:xfrm>
          <a:prstGeom prst="curvedConnector3">
            <a:avLst>
              <a:gd name="adj1" fmla="val -160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16FFCFC5-CC89-B024-45E4-FA12CA6E9F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2477" y="4438411"/>
            <a:ext cx="967666" cy="431536"/>
          </a:xfrm>
          <a:prstGeom prst="curvedConnector3">
            <a:avLst>
              <a:gd name="adj1" fmla="val -45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EA51EF58-FEBC-4CCB-BD2A-B2378AFA534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28933" y="4910764"/>
            <a:ext cx="1846553" cy="615112"/>
          </a:xfrm>
          <a:prstGeom prst="curvedConnector3">
            <a:avLst>
              <a:gd name="adj1" fmla="val -245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/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𝑎𝑎𝑏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𝑏𝑎𝑎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 dirty="0" err="1">
                          <a:latin typeface="Cambria Math" panose="02040503050406030204" pitchFamily="18" charset="0"/>
                        </a:rPr>
                        <m:t>𝑏𝑎𝑏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 с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ru-RU" sz="3200" i="1" dirty="0">
                          <a:latin typeface="Cambria Math" panose="02040503050406030204" pitchFamily="18" charset="0"/>
                        </a:rPr>
                        <m:t> с</m:t>
                      </m:r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0004B3-5EE1-528D-A2CF-98EE5759F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" y="172719"/>
                <a:ext cx="4826622" cy="584775"/>
              </a:xfrm>
              <a:prstGeom prst="rect">
                <a:avLst/>
              </a:prstGeom>
              <a:blipFill>
                <a:blip r:embed="rId6"/>
                <a:stretch>
                  <a:fillRect r="-12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A0B65B2-B647-C049-8A55-E28EEEBA92B2}"/>
              </a:ext>
            </a:extLst>
          </p:cNvPr>
          <p:cNvGrpSpPr/>
          <p:nvPr/>
        </p:nvGrpSpPr>
        <p:grpSpPr>
          <a:xfrm>
            <a:off x="101200" y="2423945"/>
            <a:ext cx="3571043" cy="595426"/>
            <a:chOff x="-269706" y="2098707"/>
            <a:chExt cx="3571043" cy="5954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/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6947F3-E146-E868-C79F-45578F457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69706" y="2098707"/>
                  <a:ext cx="357104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7DAA9A08-DC0E-3DEB-BC65-19BFE55D0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191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243E21E-C674-36CF-649A-1CDA42EB2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149" y="24350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DADB396-2574-7198-0352-995A81F80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338" y="24777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5D20C105-FCF7-A8B7-9E2F-752B1E063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4204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47AD432-4340-B8CB-2A36-74E420C4C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3605" y="2486549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885A0EC2-8694-3501-79FE-1E7E23550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2471" y="247370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D54F33A-011C-43E7-2F80-117C419E2183}"/>
              </a:ext>
            </a:extLst>
          </p:cNvPr>
          <p:cNvGrpSpPr/>
          <p:nvPr/>
        </p:nvGrpSpPr>
        <p:grpSpPr>
          <a:xfrm>
            <a:off x="101200" y="1328106"/>
            <a:ext cx="3930346" cy="564597"/>
            <a:chOff x="213064" y="599474"/>
            <a:chExt cx="3930346" cy="5645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/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𝑏𝑎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с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31E60-5C16-28B8-3DC7-914AA0601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64" y="599474"/>
                  <a:ext cx="393034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86FFD72F-1118-74E0-401F-447B2EF30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8975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3FE3CEE1-7236-E39B-D05A-2D55DF95F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1712" y="947933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D19C2BB5-D4C1-8C39-C017-E4608773D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496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8A41A35A-C18E-23F0-D8F0-CA79EF846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998" y="9564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441F552F-3633-7D54-D894-6592DDEAC4E7}"/>
              </a:ext>
            </a:extLst>
          </p:cNvPr>
          <p:cNvGrpSpPr/>
          <p:nvPr/>
        </p:nvGrpSpPr>
        <p:grpSpPr>
          <a:xfrm>
            <a:off x="101200" y="4311967"/>
            <a:ext cx="3571043" cy="634023"/>
            <a:chOff x="422721" y="4311967"/>
            <a:chExt cx="3571043" cy="634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/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err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140E68-DD00-C86F-0244-ECCB7BED9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" y="4311967"/>
                  <a:ext cx="357104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6CD7F853-C1BE-385C-849E-82122D08E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452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D4BE3912-0198-6897-F121-4C8A024DB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287" y="4705887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A2F358C0-66A1-A647-7E87-071073246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942" y="4710548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>
              <a:extLst>
                <a:ext uri="{FF2B5EF4-FFF2-40B4-BE49-F238E27FC236}">
                  <a16:creationId xmlns:a16="http://schemas.microsoft.com/office/drawing/2014/main" id="{A17DBB61-27FF-80F9-B68C-CA9DB2D2A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763" y="4697032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16FC271F-DBC3-1F9D-F19D-8BAB3D0C0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0147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>
              <a:extLst>
                <a:ext uri="{FF2B5EF4-FFF2-40B4-BE49-F238E27FC236}">
                  <a16:creationId xmlns:a16="http://schemas.microsoft.com/office/drawing/2014/main" id="{CD2B4636-53DC-00BA-108A-E1286F6C1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59" y="473840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4A15C4CB-9F3B-A7AE-92FD-7EFF6BA3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734" y="4716696"/>
              <a:ext cx="17368" cy="207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30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A9481-5DB7-EAED-EAA0-8A3039307AC7}"/>
              </a:ext>
            </a:extLst>
          </p:cNvPr>
          <p:cNvSpPr txBox="1"/>
          <p:nvPr/>
        </p:nvSpPr>
        <p:spPr>
          <a:xfrm>
            <a:off x="2601797" y="245732"/>
            <a:ext cx="6862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Время работы </a:t>
            </a:r>
          </a:p>
          <a:p>
            <a:pPr algn="ctr"/>
            <a:r>
              <a:rPr lang="ru-RU" sz="2800" dirty="0"/>
              <a:t>алгоритма лексикографической сортировки </a:t>
            </a:r>
          </a:p>
          <a:p>
            <a:pPr algn="ctr"/>
            <a:r>
              <a:rPr lang="ru-RU" sz="2800" dirty="0"/>
              <a:t>кортежей разной длины:</a:t>
            </a:r>
            <a:endParaRPr lang="ru-BY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/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−число кортежей,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длина самого длинного кортежа,</a:t>
                </a:r>
                <a:endParaRPr lang="ru-RU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−чи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сло различных символов в кортежах.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B2EA1F-B3D5-3526-8F2F-40C9B9F1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23" y="3099151"/>
                <a:ext cx="5692044" cy="2149050"/>
              </a:xfrm>
              <a:prstGeom prst="rect">
                <a:avLst/>
              </a:prstGeom>
              <a:blipFill>
                <a:blip r:embed="rId2"/>
                <a:stretch>
                  <a:fillRect l="-535" b="-2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BB63F03-EF4A-89FA-1C50-C1B687E4D517}"/>
              </a:ext>
            </a:extLst>
          </p:cNvPr>
          <p:cNvCxnSpPr>
            <a:cxnSpLocks/>
          </p:cNvCxnSpPr>
          <p:nvPr/>
        </p:nvCxnSpPr>
        <p:spPr>
          <a:xfrm flipH="1">
            <a:off x="5303846" y="2647137"/>
            <a:ext cx="338836" cy="69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31064E1-C3AF-0626-6CAE-46CE7F747045}"/>
              </a:ext>
            </a:extLst>
          </p:cNvPr>
          <p:cNvCxnSpPr>
            <a:cxnSpLocks/>
          </p:cNvCxnSpPr>
          <p:nvPr/>
        </p:nvCxnSpPr>
        <p:spPr>
          <a:xfrm>
            <a:off x="3958321" y="2647137"/>
            <a:ext cx="396863" cy="45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03FFC-7C15-62AF-6977-C59EA8845B3B}"/>
              </a:ext>
            </a:extLst>
          </p:cNvPr>
          <p:cNvSpPr txBox="1"/>
          <p:nvPr/>
        </p:nvSpPr>
        <p:spPr>
          <a:xfrm>
            <a:off x="3383286" y="2000806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сумма длин всех кортежей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157ED-8DDF-C77B-E7CE-2FFDC96A8235}"/>
              </a:ext>
            </a:extLst>
          </p:cNvPr>
          <p:cNvSpPr txBox="1"/>
          <p:nvPr/>
        </p:nvSpPr>
        <p:spPr>
          <a:xfrm>
            <a:off x="5642682" y="1953893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склеивание</a:t>
            </a:r>
          </a:p>
          <a:p>
            <a:r>
              <a:rPr lang="ru-RU" dirty="0"/>
              <a:t>очередей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048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/>
              <p:nvPr/>
            </p:nvSpPr>
            <p:spPr>
              <a:xfrm>
                <a:off x="875070" y="213305"/>
                <a:ext cx="1044185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для сортировки суффиксов</a:t>
                </a:r>
                <a:r>
                  <a:rPr lang="en-US" sz="2400" dirty="0"/>
                  <a:t> </a:t>
                </a:r>
                <a:r>
                  <a:rPr lang="ru-RU" sz="2400" dirty="0"/>
                  <a:t>строки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использовать, например, сортировку слиянием (</a:t>
                </a:r>
                <a:r>
                  <a:rPr lang="en-US" sz="2400" b="1" i="1" dirty="0"/>
                  <a:t>merge sort</a:t>
                </a:r>
                <a:r>
                  <a:rPr lang="en-US" sz="2400" dirty="0"/>
                  <a:t>)</a:t>
                </a:r>
                <a:r>
                  <a:rPr lang="ru-RU" sz="2400" dirty="0"/>
                  <a:t>, то время работы алгоритма построения </a:t>
                </a:r>
                <a:r>
                  <a:rPr lang="ru-RU" sz="2400" dirty="0" err="1"/>
                  <a:t>суффиксного</a:t>
                </a:r>
                <a:r>
                  <a:rPr lang="ru-RU" sz="2400" dirty="0"/>
                  <a:t> массива будет зависеть от того, как будут сравниваться суффиксы. </a:t>
                </a:r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Непосредственное сравнение двух суффиксов приведет к тому, что время работы алгоритма построения </a:t>
                </a:r>
                <a:r>
                  <a:rPr lang="ru-RU" sz="2400" dirty="0" err="1"/>
                  <a:t>суффиксного</a:t>
                </a:r>
                <a:r>
                  <a:rPr lang="ru-RU" sz="2400" dirty="0"/>
                  <a:t> массива будет: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CA58F8-DC6A-B2AC-BC8B-E5F224DB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0" y="213305"/>
                <a:ext cx="10441858" cy="2677656"/>
              </a:xfrm>
              <a:prstGeom prst="rect">
                <a:avLst/>
              </a:prstGeom>
              <a:blipFill>
                <a:blip r:embed="rId2"/>
                <a:stretch>
                  <a:fillRect l="-935" t="-1822" r="-935" b="-4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/>
              <p:nvPr/>
            </p:nvSpPr>
            <p:spPr>
              <a:xfrm>
                <a:off x="3228666" y="3374010"/>
                <a:ext cx="5000934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CC9B0-B510-EE94-21D2-FCF96E90E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666" y="3374010"/>
                <a:ext cx="5000934" cy="416845"/>
              </a:xfrm>
              <a:prstGeom prst="rect">
                <a:avLst/>
              </a:prstGeom>
              <a:blipFill>
                <a:blip r:embed="rId3"/>
                <a:stretch>
                  <a:fillRect t="-14493" r="-1463" b="-391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0B63FF-FBA9-6ED2-9A62-37922EACD414}"/>
              </a:ext>
            </a:extLst>
          </p:cNvPr>
          <p:cNvSpPr txBox="1"/>
          <p:nvPr/>
        </p:nvSpPr>
        <p:spPr>
          <a:xfrm>
            <a:off x="1167922" y="4358571"/>
            <a:ext cx="1044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Как научиться сравнивать строки быстрее, например, за константное время? 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1654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3C639-C6C2-4F9C-6D28-C7A881CD3F87}"/>
                  </a:ext>
                </a:extLst>
              </p:cNvPr>
              <p:cNvSpPr txBox="1"/>
              <p:nvPr/>
            </p:nvSpPr>
            <p:spPr>
              <a:xfrm>
                <a:off x="574773" y="718327"/>
                <a:ext cx="10812893" cy="1990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поместить все строки из множества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в массив и осуществлять поиск строки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последовательно просматривая массив, то </a:t>
                </a:r>
                <a:r>
                  <a:rPr lang="ru-RU" sz="2400" b="1" dirty="0"/>
                  <a:t>время </a:t>
                </a:r>
                <a:r>
                  <a:rPr lang="en-US" sz="2400" b="1" dirty="0"/>
                  <a:t> </a:t>
                </a:r>
                <a:r>
                  <a:rPr lang="ru-RU" sz="2400" b="1" dirty="0"/>
                  <a:t>поиска строки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– количество строк</a:t>
                </a:r>
                <a:r>
                  <a:rPr lang="en-US" sz="2400" dirty="0"/>
                  <a:t> </a:t>
                </a:r>
                <a:r>
                  <a:rPr lang="ru-RU" sz="2400" dirty="0"/>
                  <a:t>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algn="just"/>
                <a:r>
                  <a:rPr lang="ru-RU" sz="2400" dirty="0"/>
                  <a:t>При этом требуемая память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+…+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ru-RU" sz="2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3C639-C6C2-4F9C-6D28-C7A881CD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3" y="718327"/>
                <a:ext cx="10812893" cy="1990610"/>
              </a:xfrm>
              <a:prstGeom prst="rect">
                <a:avLst/>
              </a:prstGeom>
              <a:blipFill>
                <a:blip r:embed="rId2"/>
                <a:stretch>
                  <a:fillRect l="-846" t="-2454" r="-902" b="-36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5D680-ABF8-81EC-E0C3-B77268941124}"/>
                  </a:ext>
                </a:extLst>
              </p:cNvPr>
              <p:cNvSpPr txBox="1"/>
              <p:nvPr/>
            </p:nvSpPr>
            <p:spPr>
              <a:xfrm>
                <a:off x="574773" y="3098800"/>
                <a:ext cx="108128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для хранения строк из множества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использовать сбалансированное бинарное поисковое дерево, то время </a:t>
                </a:r>
                <a:r>
                  <a:rPr lang="ru-RU" sz="2400" b="1" dirty="0"/>
                  <a:t>поиска строки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 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– количество строк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. 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5D680-ABF8-81EC-E0C3-B77268941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73" y="3098800"/>
                <a:ext cx="10812893" cy="1200329"/>
              </a:xfrm>
              <a:prstGeom prst="rect">
                <a:avLst/>
              </a:prstGeom>
              <a:blipFill>
                <a:blip r:embed="rId3"/>
                <a:stretch>
                  <a:fillRect l="-846" t="-4061" r="-902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4E995-91DC-0737-552D-B7AAFAF63AFF}"/>
                  </a:ext>
                </a:extLst>
              </p:cNvPr>
              <p:cNvSpPr txBox="1"/>
              <p:nvPr/>
            </p:nvSpPr>
            <p:spPr>
              <a:xfrm>
                <a:off x="262467" y="4783742"/>
                <a:ext cx="1130299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Существуют структуры данных, которые позволяют выполнять поиск строки более эффективно, например, за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400" dirty="0"/>
                  <a:t> (время поиска не зависит от количества строк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400" dirty="0"/>
                  <a:t>) . Одной из таких структур данных является </a:t>
                </a:r>
                <a:r>
                  <a:rPr lang="ru-RU" sz="2800" b="1" dirty="0"/>
                  <a:t>бор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C4E995-91DC-0737-552D-B7AAFAF63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" y="4783742"/>
                <a:ext cx="11302999" cy="1261884"/>
              </a:xfrm>
              <a:prstGeom prst="rect">
                <a:avLst/>
              </a:prstGeom>
              <a:blipFill>
                <a:blip r:embed="rId4"/>
                <a:stretch>
                  <a:fillRect l="-809" t="-3865" r="-863" b="-130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A63C146-36F3-2A0F-3123-BC9A1CEBECC9}"/>
              </a:ext>
            </a:extLst>
          </p:cNvPr>
          <p:cNvGrpSpPr/>
          <p:nvPr/>
        </p:nvGrpSpPr>
        <p:grpSpPr>
          <a:xfrm>
            <a:off x="245533" y="1843464"/>
            <a:ext cx="11438467" cy="2381771"/>
            <a:chOff x="1602658" y="1843464"/>
            <a:chExt cx="8455741" cy="2381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987BF6-4D69-5C2A-501F-36C096AEBDF1}"/>
                    </a:ext>
                  </a:extLst>
                </p:cNvPr>
                <p:cNvSpPr txBox="1"/>
                <p:nvPr/>
              </p:nvSpPr>
              <p:spPr>
                <a:xfrm>
                  <a:off x="1602658" y="1843464"/>
                  <a:ext cx="8455741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2800" b="1" dirty="0"/>
                    <a:t>Алгоритм </a:t>
                  </a:r>
                  <a:endParaRPr lang="en-US" sz="2800" b="1" dirty="0"/>
                </a:p>
                <a:p>
                  <a:pPr algn="ctr"/>
                  <a:r>
                    <a:rPr lang="ru-RU" sz="2800" b="1" dirty="0"/>
                    <a:t>построения </a:t>
                  </a:r>
                  <a:r>
                    <a:rPr lang="ru-RU" sz="2800" b="1" dirty="0" err="1"/>
                    <a:t>суффиксного</a:t>
                  </a:r>
                  <a:r>
                    <a:rPr lang="ru-RU" sz="2800" b="1" dirty="0"/>
                    <a:t> массива </a:t>
                  </a:r>
                  <a:endParaRPr lang="en-US" sz="2800" b="1" dirty="0"/>
                </a:p>
                <a:p>
                  <a:pPr algn="ctr"/>
                  <a:r>
                    <a:rPr lang="ru-RU" sz="2800" dirty="0">
                      <a:latin typeface="+mn-lt"/>
                    </a:rPr>
                    <a:t>строки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8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/>
                    <a:t> </a:t>
                  </a:r>
                  <a:r>
                    <a:rPr lang="ru-RU" sz="2800" dirty="0"/>
                    <a:t>за время</a:t>
                  </a:r>
                </a:p>
                <a:p>
                  <a:pPr algn="ctr"/>
                  <a:endParaRPr lang="ru-BY" sz="2400" i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987BF6-4D69-5C2A-501F-36C096AEB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658" y="1843464"/>
                  <a:ext cx="8455741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312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633C-A3D3-36DC-A0EC-B762AEDC6722}"/>
                    </a:ext>
                  </a:extLst>
                </p:cNvPr>
                <p:cNvSpPr txBox="1"/>
                <p:nvPr/>
              </p:nvSpPr>
              <p:spPr>
                <a:xfrm>
                  <a:off x="4322535" y="3794348"/>
                  <a:ext cx="3445116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  <m:d>
                          <m:d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2800" i="1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𝚶</m:t>
                        </m:r>
                        <m:d>
                          <m:dPr>
                            <m:ctrlP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l-GR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𝐥𝐨𝐠</m:t>
                                </m:r>
                                <m:r>
                                  <a:rPr lang="en-US" sz="2800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ru-BY" sz="28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625633C-A3D3-36DC-A0EC-B762AEDC6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535" y="3794348"/>
                  <a:ext cx="344511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8065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031EA-F4E7-23B3-26A0-0F0C5FA72E9E}"/>
                  </a:ext>
                </a:extLst>
              </p:cNvPr>
              <p:cNvSpPr txBox="1"/>
              <p:nvPr/>
            </p:nvSpPr>
            <p:spPr>
              <a:xfrm>
                <a:off x="383460" y="275202"/>
                <a:ext cx="111006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Циклический сдвиг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ru-RU" sz="2400" dirty="0"/>
              </a:p>
              <a:p>
                <a:pPr lvl="1" algn="just"/>
                <a:r>
                  <a:rPr lang="ru-RU" sz="2400" dirty="0"/>
                  <a:t>это строка, которая получается из исходной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путем перемещением её первых символов в  конец строки.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031EA-F4E7-23B3-26A0-0F0C5FA72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0" y="275202"/>
                <a:ext cx="11100618" cy="1200329"/>
              </a:xfrm>
              <a:prstGeom prst="rect">
                <a:avLst/>
              </a:prstGeom>
              <a:blipFill>
                <a:blip r:embed="rId2"/>
                <a:stretch>
                  <a:fillRect l="-879" t="-4061" r="-82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21D0E-E9A5-1294-C48D-F85AE16F3FD6}"/>
                  </a:ext>
                </a:extLst>
              </p:cNvPr>
              <p:cNvSpPr txBox="1"/>
              <p:nvPr/>
            </p:nvSpPr>
            <p:spPr>
              <a:xfrm>
                <a:off x="882140" y="1660197"/>
                <a:ext cx="2206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𝑎𝑏𝑎𝑐𝑎𝑏𝑎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D21D0E-E9A5-1294-C48D-F85AE16F3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0" y="1660197"/>
                <a:ext cx="2206694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5">
                <a:extLst>
                  <a:ext uri="{FF2B5EF4-FFF2-40B4-BE49-F238E27FC236}">
                    <a16:creationId xmlns:a16="http://schemas.microsoft.com/office/drawing/2014/main" id="{9C4E6C0A-BA84-A410-CAB4-D0A2A86FA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71378"/>
                  </p:ext>
                </p:extLst>
              </p:nvPr>
            </p:nvGraphicFramePr>
            <p:xfrm>
              <a:off x="3525653" y="1622820"/>
              <a:ext cx="4611719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76">
                      <a:extLst>
                        <a:ext uri="{9D8B030D-6E8A-4147-A177-3AD203B41FA5}">
                          <a16:colId xmlns:a16="http://schemas.microsoft.com/office/drawing/2014/main" val="2359625444"/>
                        </a:ext>
                      </a:extLst>
                    </a:gridCol>
                    <a:gridCol w="2002043">
                      <a:extLst>
                        <a:ext uri="{9D8B030D-6E8A-4147-A177-3AD203B41FA5}">
                          <a16:colId xmlns:a16="http://schemas.microsoft.com/office/drawing/2014/main" val="7476684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1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2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3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800" b="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4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5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800" b="0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kern="1200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kern="120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800" b="0" i="1" dirty="0" err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5">
                <a:extLst>
                  <a:ext uri="{FF2B5EF4-FFF2-40B4-BE49-F238E27FC236}">
                    <a16:creationId xmlns:a16="http://schemas.microsoft.com/office/drawing/2014/main" id="{9C4E6C0A-BA84-A410-CAB4-D0A2A86FA4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1971378"/>
                  </p:ext>
                </p:extLst>
              </p:nvPr>
            </p:nvGraphicFramePr>
            <p:xfrm>
              <a:off x="3525653" y="1622820"/>
              <a:ext cx="4611719" cy="36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76">
                      <a:extLst>
                        <a:ext uri="{9D8B030D-6E8A-4147-A177-3AD203B41FA5}">
                          <a16:colId xmlns:a16="http://schemas.microsoft.com/office/drawing/2014/main" val="2359625444"/>
                        </a:ext>
                      </a:extLst>
                    </a:gridCol>
                    <a:gridCol w="2002043">
                      <a:extLst>
                        <a:ext uri="{9D8B030D-6E8A-4147-A177-3AD203B41FA5}">
                          <a16:colId xmlns:a16="http://schemas.microsoft.com/office/drawing/2014/main" val="7476684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1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3529" r="-608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2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103529" r="-608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3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203529" r="-608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4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300000" r="-608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5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404706" r="-608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504706" r="-608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циклический сдвиг</a:t>
                          </a: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600" b="0" dirty="0">
                              <a:solidFill>
                                <a:schemeClr val="tx1"/>
                              </a:solidFill>
                            </a:rPr>
                            <a:t>длины 6</a:t>
                          </a:r>
                          <a:endParaRPr lang="ru-BY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0395" t="-604706" r="-6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62B0BA27-13B0-F9C3-46B7-7B5D167C532B}"/>
              </a:ext>
            </a:extLst>
          </p:cNvPr>
          <p:cNvGrpSpPr/>
          <p:nvPr/>
        </p:nvGrpSpPr>
        <p:grpSpPr>
          <a:xfrm>
            <a:off x="1021758" y="2349435"/>
            <a:ext cx="2076298" cy="1734348"/>
            <a:chOff x="1941564" y="1515525"/>
            <a:chExt cx="2076298" cy="1734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5B0876-D238-CD2B-F929-5F6E548259DE}"/>
                    </a:ext>
                  </a:extLst>
                </p:cNvPr>
                <p:cNvSpPr txBox="1"/>
                <p:nvPr/>
              </p:nvSpPr>
              <p:spPr>
                <a:xfrm>
                  <a:off x="3324134" y="1515525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15B0876-D238-CD2B-F929-5F6E5482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134" y="1515525"/>
                  <a:ext cx="3016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8F3584-0EF6-DBF3-8234-0A381D04AD14}"/>
                    </a:ext>
                  </a:extLst>
                </p:cNvPr>
                <p:cNvSpPr txBox="1"/>
                <p:nvPr/>
              </p:nvSpPr>
              <p:spPr>
                <a:xfrm>
                  <a:off x="2287686" y="1515525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i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E8F3584-0EF6-DBF3-8234-0A381D0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686" y="1515525"/>
                  <a:ext cx="3676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FE7FA0-642C-ACA5-824C-218A9C9A161C}"/>
                    </a:ext>
                  </a:extLst>
                </p:cNvPr>
                <p:cNvSpPr txBox="1"/>
                <p:nvPr/>
              </p:nvSpPr>
              <p:spPr>
                <a:xfrm>
                  <a:off x="3650197" y="2323172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FE7FA0-642C-ACA5-824C-218A9C9A1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197" y="2323172"/>
                  <a:ext cx="3676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B7344D-9C52-8A6B-9CF3-A254A62BAAB7}"/>
                    </a:ext>
                  </a:extLst>
                </p:cNvPr>
                <p:cNvSpPr txBox="1"/>
                <p:nvPr/>
              </p:nvSpPr>
              <p:spPr>
                <a:xfrm>
                  <a:off x="1941564" y="2357595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B7344D-9C52-8A6B-9CF3-A254A62BA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564" y="2357595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2C0B97C-A239-4BC9-FD0B-D3837C5E2DA1}"/>
                    </a:ext>
                  </a:extLst>
                </p:cNvPr>
                <p:cNvSpPr txBox="1"/>
                <p:nvPr/>
              </p:nvSpPr>
              <p:spPr>
                <a:xfrm>
                  <a:off x="2366041" y="2880541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2C0B97C-A239-4BC9-FD0B-D3837C5E2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6041" y="2880541"/>
                  <a:ext cx="35067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84CB22-D06F-3A52-CFD2-30D83E0C6E8D}"/>
                    </a:ext>
                  </a:extLst>
                </p:cNvPr>
                <p:cNvSpPr txBox="1"/>
                <p:nvPr/>
              </p:nvSpPr>
              <p:spPr>
                <a:xfrm>
                  <a:off x="3186192" y="2880541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B84CB22-D06F-3A52-CFD2-30D83E0C6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192" y="2880541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F5903F97-0901-5FAA-7308-D20BF8B21EAB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3474977" y="1884857"/>
              <a:ext cx="359053" cy="4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CD8DA3B4-C18C-F2C6-F594-D8FA294DD387}"/>
                </a:ext>
              </a:extLst>
            </p:cNvPr>
            <p:cNvCxnSpPr>
              <a:cxnSpLocks/>
              <a:stCxn id="6" idx="2"/>
              <a:endCxn id="9" idx="3"/>
            </p:cNvCxnSpPr>
            <p:nvPr/>
          </p:nvCxnSpPr>
          <p:spPr>
            <a:xfrm flipH="1">
              <a:off x="3557640" y="2692504"/>
              <a:ext cx="276390" cy="37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49224D5-003C-893F-D577-A738914183FC}"/>
                </a:ext>
              </a:extLst>
            </p:cNvPr>
            <p:cNvCxnSpPr>
              <a:cxnSpLocks/>
              <a:stCxn id="9" idx="2"/>
              <a:endCxn id="8" idx="2"/>
            </p:cNvCxnSpPr>
            <p:nvPr/>
          </p:nvCxnSpPr>
          <p:spPr>
            <a:xfrm flipH="1">
              <a:off x="2541378" y="3249873"/>
              <a:ext cx="8305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5920E31E-2DB1-E2A7-25CD-8329C9C8DDB6}"/>
                </a:ext>
              </a:extLst>
            </p:cNvPr>
            <p:cNvCxnSpPr>
              <a:cxnSpLocks/>
              <a:stCxn id="8" idx="1"/>
              <a:endCxn id="7" idx="2"/>
            </p:cNvCxnSpPr>
            <p:nvPr/>
          </p:nvCxnSpPr>
          <p:spPr>
            <a:xfrm flipH="1" flipV="1">
              <a:off x="2127288" y="2726927"/>
              <a:ext cx="238753" cy="33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0EDFB11-ED79-E88B-AF6C-53CAA64E43F5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2127288" y="1884857"/>
              <a:ext cx="344231" cy="472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8945D4D-6A7C-90CC-21E7-6122A6B385BE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2655351" y="1700191"/>
              <a:ext cx="6687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D24D21C7-7687-D5D7-A379-7E1453EA4E08}"/>
              </a:ext>
            </a:extLst>
          </p:cNvPr>
          <p:cNvCxnSpPr>
            <a:cxnSpLocks/>
          </p:cNvCxnSpPr>
          <p:nvPr/>
        </p:nvCxnSpPr>
        <p:spPr>
          <a:xfrm flipH="1">
            <a:off x="8416413" y="4545448"/>
            <a:ext cx="753009" cy="61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481619-F82F-B810-5F31-5B03EEF30F1A}"/>
              </a:ext>
            </a:extLst>
          </p:cNvPr>
          <p:cNvSpPr txBox="1"/>
          <p:nvPr/>
        </p:nvSpPr>
        <p:spPr>
          <a:xfrm>
            <a:off x="9272450" y="4083783"/>
            <a:ext cx="2107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лексикографически</a:t>
            </a:r>
          </a:p>
          <a:p>
            <a:r>
              <a:rPr lang="ru-RU" dirty="0"/>
              <a:t>минимальный </a:t>
            </a:r>
          </a:p>
          <a:p>
            <a:r>
              <a:rPr lang="ru-RU" dirty="0"/>
              <a:t>циклический сдвиг</a:t>
            </a:r>
            <a:endParaRPr lang="ru-BY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0EBF6E5-1E42-A7C8-4CE0-E100C35883DB}"/>
              </a:ext>
            </a:extLst>
          </p:cNvPr>
          <p:cNvCxnSpPr>
            <a:cxnSpLocks/>
          </p:cNvCxnSpPr>
          <p:nvPr/>
        </p:nvCxnSpPr>
        <p:spPr>
          <a:xfrm>
            <a:off x="751125" y="736867"/>
            <a:ext cx="0" cy="7386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73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189724"/>
                  </p:ext>
                </p:extLst>
              </p:nvPr>
            </p:nvGraphicFramePr>
            <p:xfrm>
              <a:off x="4258735" y="1644859"/>
              <a:ext cx="5702708" cy="4589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159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828770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2300779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47061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Циклические сдвиги</a:t>
                          </a:r>
                          <a:r>
                            <a:rPr lang="ru-RU" sz="1800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+$</m:t>
                              </m:r>
                            </m:oMath>
                          </a14:m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Лексикографическая сортировка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Лексикогр. упорядоченные суффиксы строки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𝒂𝒃𝒂𝒄𝒂</m:t>
                                </m:r>
                                <m:r>
                                  <a:rPr lang="en-US" sz="20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𝒂𝒄𝒂𝒃𝒂</m:t>
                                </m:r>
                              </m:oMath>
                            </m:oMathPara>
                          </a14:m>
                          <a:endParaRPr lang="ru-BY" sz="20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kern="1200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𝒃𝒂𝒄𝒂𝒃𝒂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𝑎𝑏𝑎𝑐𝑎</m:t>
                                </m:r>
                                <m:r>
                                  <a:rPr lang="en-US" sz="20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sz="20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sz="20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𝒄𝒂𝒃𝒂</m:t>
                                </m:r>
                              </m:oMath>
                            </m:oMathPara>
                          </a14:m>
                          <a:endParaRPr lang="ru-BY" sz="20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45">
                <a:extLst>
                  <a:ext uri="{FF2B5EF4-FFF2-40B4-BE49-F238E27FC236}">
                    <a16:creationId xmlns:a16="http://schemas.microsoft.com/office/drawing/2014/main" id="{9A2F4D0A-0677-EEAD-154F-99BEBA8974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189724"/>
                  </p:ext>
                </p:extLst>
              </p:nvPr>
            </p:nvGraphicFramePr>
            <p:xfrm>
              <a:off x="4258735" y="1644859"/>
              <a:ext cx="5702708" cy="4589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3159">
                      <a:extLst>
                        <a:ext uri="{9D8B030D-6E8A-4147-A177-3AD203B41FA5}">
                          <a16:colId xmlns:a16="http://schemas.microsoft.com/office/drawing/2014/main" val="1529443403"/>
                        </a:ext>
                      </a:extLst>
                    </a:gridCol>
                    <a:gridCol w="1828770">
                      <a:extLst>
                        <a:ext uri="{9D8B030D-6E8A-4147-A177-3AD203B41FA5}">
                          <a16:colId xmlns:a16="http://schemas.microsoft.com/office/drawing/2014/main" val="112882267"/>
                        </a:ext>
                      </a:extLst>
                    </a:gridCol>
                    <a:gridCol w="2300779">
                      <a:extLst>
                        <a:ext uri="{9D8B030D-6E8A-4147-A177-3AD203B41FA5}">
                          <a16:colId xmlns:a16="http://schemas.microsoft.com/office/drawing/2014/main" val="328180624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3333" r="-263953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b="0" dirty="0">
                              <a:solidFill>
                                <a:schemeClr val="tx1"/>
                              </a:solidFill>
                            </a:rPr>
                            <a:t>Лексикографическая сортировка</a:t>
                          </a:r>
                          <a:endParaRPr lang="ru-BY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3333" r="-529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847858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198718" r="-263953" b="-6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198718" r="-126246" b="-6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 algn="l"/>
                          <a:endParaRPr lang="ru-BY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8496800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302597" r="-263953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302597" r="-126246" b="-5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302597" r="-529" b="-5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301295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402597" r="-263953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402597" r="-126246" b="-4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402597" r="-529" b="-4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3901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502597" r="-263953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502597" r="-126246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502597" r="-52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443672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594872" r="-263953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594872" r="-126246" b="-2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594872" r="-529" b="-2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3550071"/>
                      </a:ext>
                    </a:extLst>
                  </a:tr>
                  <a:tr h="47061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703896" r="-263953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703896" r="-126246" b="-184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703896" r="-529" b="-1844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947120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884286" r="-263953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884286" r="-126246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884286" r="-529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0039331"/>
                      </a:ext>
                    </a:extLst>
                  </a:tr>
                  <a:tr h="4257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8" t="-984286" r="-263953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047" t="-984286" r="-12624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148" t="-984286" r="-529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6808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0FC6E-CFBF-C427-371B-999A580B575C}"/>
                  </a:ext>
                </a:extLst>
              </p:cNvPr>
              <p:cNvSpPr txBox="1"/>
              <p:nvPr/>
            </p:nvSpPr>
            <p:spPr>
              <a:xfrm>
                <a:off x="353961" y="75199"/>
                <a:ext cx="11990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к строке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добавить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символ, который меньше всех символов строки),  </a:t>
                </a:r>
              </a:p>
              <a:p>
                <a:pPr algn="just"/>
                <a:r>
                  <a:rPr lang="ru-RU" sz="2400" dirty="0"/>
                  <a:t>выполнить лексикографическую сортировку всех циклических сдвигов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pPr algn="just"/>
                <a:r>
                  <a:rPr lang="ru-RU" sz="2400" dirty="0"/>
                  <a:t>затем удалить из каждого циклического сдвига строки</a:t>
                </a:r>
                <a:r>
                  <a:rPr lang="en-US" sz="2400" dirty="0"/>
                  <a:t> </a:t>
                </a:r>
                <a:r>
                  <a:rPr lang="ru-RU" sz="2400" dirty="0"/>
                  <a:t>суффикс, который начинается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 </a:t>
                </a:r>
              </a:p>
              <a:p>
                <a:pPr algn="just"/>
                <a:r>
                  <a:rPr lang="ru-RU" sz="2400" dirty="0"/>
                  <a:t>то получим лексикографическую сортировку всех суффиксов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.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80FC6E-CFBF-C427-371B-999A580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75199"/>
                <a:ext cx="11990800" cy="1569660"/>
              </a:xfrm>
              <a:prstGeom prst="rect">
                <a:avLst/>
              </a:prstGeom>
              <a:blipFill>
                <a:blip r:embed="rId3"/>
                <a:stretch>
                  <a:fillRect l="-763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/>
              <p:nvPr/>
            </p:nvSpPr>
            <p:spPr>
              <a:xfrm>
                <a:off x="501443" y="3077287"/>
                <a:ext cx="33331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=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𝒂𝒃𝒂𝒄𝒂𝒃𝒂</m:t>
                    </m:r>
                  </m:oMath>
                </a14:m>
                <a:endParaRPr lang="ru-RU" sz="2400" b="1" i="1" dirty="0">
                  <a:latin typeface="Cambria Math" panose="02040503050406030204" pitchFamily="18" charset="0"/>
                </a:endParaRPr>
              </a:p>
              <a:p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+$= </m:t>
                      </m:r>
                      <m:r>
                        <a:rPr lang="en-US" sz="2400" b="1" i="1" dirty="0" err="1">
                          <a:latin typeface="Cambria Math" panose="02040503050406030204" pitchFamily="18" charset="0"/>
                        </a:rPr>
                        <m:t>𝒂𝒃𝒂𝒄𝒂𝒃𝒂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+$</m:t>
                      </m:r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5F7D03-AB97-5A1B-D23F-501E6AF4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43" y="3077287"/>
                <a:ext cx="3333137" cy="1200329"/>
              </a:xfrm>
              <a:prstGeom prst="rect">
                <a:avLst/>
              </a:prstGeom>
              <a:blipFill>
                <a:blip r:embed="rId4"/>
                <a:stretch>
                  <a:fillRect l="-366" t="-4061" b="-5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5D8691-889E-D554-2CDE-AD166CD7698B}"/>
              </a:ext>
            </a:extLst>
          </p:cNvPr>
          <p:cNvSpPr txBox="1"/>
          <p:nvPr/>
        </p:nvSpPr>
        <p:spPr>
          <a:xfrm>
            <a:off x="266699" y="6234545"/>
            <a:ext cx="11662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Поэтому научимся эффективно упорядочивать циклические сдвиги строки.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2114974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C2E572-73C3-B68A-20A3-EF91E2B423B4}"/>
                  </a:ext>
                </a:extLst>
              </p:cNvPr>
              <p:cNvSpPr txBox="1"/>
              <p:nvPr/>
            </p:nvSpPr>
            <p:spPr>
              <a:xfrm>
                <a:off x="570271" y="521111"/>
                <a:ext cx="7936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1" dirty="0"/>
                  <a:t>Циклическая подстрока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], 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определяется, как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C2E572-73C3-B68A-20A3-EF91E2B4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71" y="521111"/>
                <a:ext cx="7936340" cy="369332"/>
              </a:xfrm>
              <a:prstGeom prst="rect">
                <a:avLst/>
              </a:prstGeom>
              <a:blipFill>
                <a:blip r:embed="rId2"/>
                <a:stretch>
                  <a:fillRect l="-692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EE32362-8206-DEC4-6381-EECB9130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00901"/>
                  </p:ext>
                </p:extLst>
              </p:nvPr>
            </p:nvGraphicFramePr>
            <p:xfrm>
              <a:off x="1481395" y="1093291"/>
              <a:ext cx="7224888" cy="781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15715957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2508898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09457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145276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25395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7792069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9593351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53923347"/>
                        </a:ext>
                      </a:extLst>
                    </a:gridCol>
                  </a:tblGrid>
                  <a:tr h="411044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5842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832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8EE32362-8206-DEC4-6381-EECB9130DC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00901"/>
                  </p:ext>
                </p:extLst>
              </p:nvPr>
            </p:nvGraphicFramePr>
            <p:xfrm>
              <a:off x="1481395" y="1093291"/>
              <a:ext cx="7224888" cy="7818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115715957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2508898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91094570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14527643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82539588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27792069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95933515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53923347"/>
                        </a:ext>
                      </a:extLst>
                    </a:gridCol>
                  </a:tblGrid>
                  <a:tr h="411044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027" t="-7353" r="-502027" b="-92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8658" t="-7353" r="-200000" b="-92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2703" t="-7353" r="-1351" b="-92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5842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5832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E8950-0169-0039-717D-9BFDB8071E8A}"/>
                  </a:ext>
                </a:extLst>
              </p:cNvPr>
              <p:cNvSpPr txBox="1"/>
              <p:nvPr/>
            </p:nvSpPr>
            <p:spPr>
              <a:xfrm>
                <a:off x="1081548" y="146563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E8950-0169-0039-717D-9BFDB807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48" y="1465639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/>
              <p:nvPr/>
            </p:nvSpPr>
            <p:spPr>
              <a:xfrm>
                <a:off x="782076" y="2437964"/>
                <a:ext cx="316599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7B673-9BE1-2A34-9526-B327580E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76" y="2437964"/>
                <a:ext cx="3165995" cy="374270"/>
              </a:xfrm>
              <a:prstGeom prst="rect">
                <a:avLst/>
              </a:prstGeom>
              <a:blipFill>
                <a:blip r:embed="rId5"/>
                <a:stretch>
                  <a:fillRect l="-1538" t="-8197" b="-262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3C55068-2F3A-1212-7AE5-30FF3A3EAB4D}"/>
              </a:ext>
            </a:extLst>
          </p:cNvPr>
          <p:cNvSpPr txBox="1"/>
          <p:nvPr/>
        </p:nvSpPr>
        <p:spPr>
          <a:xfrm>
            <a:off x="782076" y="2883836"/>
            <a:ext cx="81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B9DD0-964F-E834-587A-F1A859B465F5}"/>
                  </a:ext>
                </a:extLst>
              </p:cNvPr>
              <p:cNvSpPr txBox="1"/>
              <p:nvPr/>
            </p:nvSpPr>
            <p:spPr>
              <a:xfrm>
                <a:off x="1769806" y="2964866"/>
                <a:ext cx="1720646" cy="92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9B9DD0-964F-E834-587A-F1A859B46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06" y="2964866"/>
                <a:ext cx="1720646" cy="928267"/>
              </a:xfrm>
              <a:prstGeom prst="rect">
                <a:avLst/>
              </a:prstGeom>
              <a:blipFill>
                <a:blip r:embed="rId6"/>
                <a:stretch>
                  <a:fillRect b="-45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CD65F-2CA9-EF4C-8C75-60F9FF1D76CB}"/>
                  </a:ext>
                </a:extLst>
              </p:cNvPr>
              <p:cNvSpPr txBox="1"/>
              <p:nvPr/>
            </p:nvSpPr>
            <p:spPr>
              <a:xfrm>
                <a:off x="648930" y="4045765"/>
                <a:ext cx="10569678" cy="1948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Выполним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фаз сортировки циклических подстрок</a:t>
                </a:r>
                <a:r>
                  <a:rPr lang="ru-RU" sz="2000" dirty="0"/>
                  <a:t>. </a:t>
                </a:r>
                <a:endParaRPr lang="en-US" sz="2000" dirty="0"/>
              </a:p>
              <a:p>
                <a:endParaRPr lang="en-US" sz="2000" dirty="0"/>
              </a:p>
              <a:p>
                <a:pPr lvl="1" algn="just"/>
                <a:r>
                  <a:rPr lang="ru-RU" sz="2000" dirty="0"/>
                  <a:t>На каждой фазе выполняется лексикографическая сортировка циклических  подстрок одинаковой длины. </a:t>
                </a:r>
                <a:endParaRPr lang="en-US" sz="2000" dirty="0"/>
              </a:p>
              <a:p>
                <a:pPr algn="just"/>
                <a:endParaRPr lang="en-US" sz="2000" dirty="0"/>
              </a:p>
              <a:p>
                <a:pPr lvl="1" algn="just"/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ru-RU" sz="2000" dirty="0"/>
                  <a:t>ой фазе сортируются циклические подстроки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CD65F-2CA9-EF4C-8C75-60F9FF1D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30" y="4045765"/>
                <a:ext cx="10569678" cy="1948995"/>
              </a:xfrm>
              <a:prstGeom prst="rect">
                <a:avLst/>
              </a:prstGeom>
              <a:blipFill>
                <a:blip r:embed="rId7"/>
                <a:stretch>
                  <a:fillRect l="-577" t="-1881" r="-634" b="-50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19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/>
              <p:nvPr/>
            </p:nvSpPr>
            <p:spPr>
              <a:xfrm>
                <a:off x="251444" y="203891"/>
                <a:ext cx="8233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На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−ой </m:t>
                    </m:r>
                  </m:oMath>
                </a14:m>
                <a:r>
                  <a:rPr lang="ru-RU" sz="2400" dirty="0"/>
                  <a:t>фазе поддерживаются следующие массивы: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987BF6-4D69-5C2A-501F-36C096AEB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4" y="203891"/>
                <a:ext cx="8233795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A7B68-AD97-038C-0608-A4FCB667E800}"/>
                  </a:ext>
                </a:extLst>
              </p:cNvPr>
              <p:cNvSpPr txBox="1"/>
              <p:nvPr/>
            </p:nvSpPr>
            <p:spPr>
              <a:xfrm>
                <a:off x="442452" y="750544"/>
                <a:ext cx="11344379" cy="854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baseline="30000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перестановка индексов циклических подстрок длины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400" dirty="0"/>
                  <a:t>, 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которая</a:t>
                </a:r>
                <a:r>
                  <a:rPr lang="ru-BY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задаёт </a:t>
                </a:r>
                <a:r>
                  <a:rPr lang="ru-BY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порядок 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циклических подстрок</a:t>
                </a:r>
                <a:r>
                  <a:rPr lang="ru-BY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 </a:t>
                </a:r>
                <a:r>
                  <a:rPr lang="ru-RU" sz="2400" dirty="0"/>
                  <a:t>длины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в порядке </a:t>
                </a:r>
                <a:r>
                  <a:rPr lang="ru-BY" altLang="ru-BY" sz="2400" dirty="0" err="1">
                    <a:solidFill>
                      <a:srgbClr val="222222"/>
                    </a:solidFill>
                    <a:cs typeface="Arial" panose="020B0604020202020204" pitchFamily="34" charset="0"/>
                  </a:rPr>
                  <a:t>лексикографическо</a:t>
                </a:r>
                <a:r>
                  <a:rPr lang="ru-RU" altLang="ru-BY" sz="2400" dirty="0">
                    <a:solidFill>
                      <a:srgbClr val="222222"/>
                    </a:solidFill>
                    <a:cs typeface="Arial" panose="020B0604020202020204" pitchFamily="34" charset="0"/>
                  </a:rPr>
                  <a:t>й сортировки</a:t>
                </a:r>
                <a:r>
                  <a:rPr lang="en-US" altLang="ru-BY" sz="2400" dirty="0"/>
                  <a:t>;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A7B68-AD97-038C-0608-A4FCB667E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2" y="750544"/>
                <a:ext cx="11344379" cy="854849"/>
              </a:xfrm>
              <a:prstGeom prst="rect">
                <a:avLst/>
              </a:prstGeom>
              <a:blipFill>
                <a:blip r:embed="rId3"/>
                <a:stretch>
                  <a:fillRect l="-860" t="-4286" r="-1343" b="-157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48873-35F5-5EC7-2684-D57DDE04507D}"/>
                  </a:ext>
                </a:extLst>
              </p:cNvPr>
              <p:cNvSpPr txBox="1"/>
              <p:nvPr/>
            </p:nvSpPr>
            <p:spPr>
              <a:xfrm>
                <a:off x="422788" y="1995088"/>
                <a:ext cx="11661058" cy="2640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массив классов эквивалентности (</a:t>
                </a:r>
                <a:r>
                  <a:rPr lang="ru-RU" sz="2000" dirty="0"/>
                  <a:t>элементы массива - целые числа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r>
                  <a:rPr lang="ru-RU" sz="2400" dirty="0"/>
                  <a:t>, где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0" dirty="0"/>
                  <a:t>номер класса эквивалентности для циклической подстроки длины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400" b="0" i="1" dirty="0">
                  <a:latin typeface="Cambria Math" panose="02040503050406030204" pitchFamily="18" charset="0"/>
                </a:endParaRPr>
              </a:p>
              <a:p>
                <a:pPr lvl="4">
                  <a:spcAft>
                    <a:spcPts val="600"/>
                  </a:spcAft>
                </a:pPr>
                <a:r>
                  <a:rPr lang="ru-RU" sz="2400" b="0" dirty="0"/>
                  <a:t>начинающейся в позиции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b="0" dirty="0"/>
              </a:p>
              <a:p>
                <a:pPr marL="800100" lvl="1" indent="-342900"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если две циклические строки совпадают, то у них один класс эквивалентности</a:t>
                </a:r>
                <a:r>
                  <a:rPr lang="en-US" sz="2400" dirty="0"/>
                  <a:t>;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если одна циклическая подстрока лексикографически меньше другой, то номер</a:t>
                </a:r>
              </a:p>
              <a:p>
                <a:pPr lvl="1"/>
                <a:r>
                  <a:rPr lang="ru-RU" sz="2400" dirty="0"/>
                  <a:t>        класса она получит меньший.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348873-35F5-5EC7-2684-D57DDE04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8" y="1995088"/>
                <a:ext cx="11661058" cy="2640275"/>
              </a:xfrm>
              <a:prstGeom prst="rect">
                <a:avLst/>
              </a:prstGeom>
              <a:blipFill>
                <a:blip r:embed="rId4"/>
                <a:stretch>
                  <a:fillRect l="-105" t="-1386" b="-13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493938"/>
                  </p:ext>
                </p:extLst>
              </p:nvPr>
            </p:nvGraphicFramePr>
            <p:xfrm>
              <a:off x="751506" y="450185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baseline="30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70F43068-CBFC-0BE2-5205-1BFBD524AA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493938"/>
                  </p:ext>
                </p:extLst>
              </p:nvPr>
            </p:nvGraphicFramePr>
            <p:xfrm>
              <a:off x="751506" y="450185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333" r="-804255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557" r="-8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t="-106557" r="-7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7895" t="-106557" r="-596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064" t="-106557" r="-5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064" t="-106557" r="-4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064" t="-106557" r="-3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94737" t="-106557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02128" t="-106557" r="-1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02128" t="-106557" r="-21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0000" r="-80425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0000" r="-80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7ABC5F-84B1-2679-476F-AC2C0CED74C8}"/>
              </a:ext>
            </a:extLst>
          </p:cNvPr>
          <p:cNvSpPr txBox="1"/>
          <p:nvPr/>
        </p:nvSpPr>
        <p:spPr>
          <a:xfrm>
            <a:off x="5447889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0E954-A47F-A2C5-52DD-114FA184467E}"/>
              </a:ext>
            </a:extLst>
          </p:cNvPr>
          <p:cNvSpPr txBox="1"/>
          <p:nvPr/>
        </p:nvSpPr>
        <p:spPr>
          <a:xfrm>
            <a:off x="1456638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AD582-121E-6F09-2842-FEC89946B1F6}"/>
              </a:ext>
            </a:extLst>
          </p:cNvPr>
          <p:cNvSpPr txBox="1"/>
          <p:nvPr/>
        </p:nvSpPr>
        <p:spPr>
          <a:xfrm>
            <a:off x="2573682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24F29-4FC1-3EEA-3518-7F0325549820}"/>
              </a:ext>
            </a:extLst>
          </p:cNvPr>
          <p:cNvSpPr txBox="1"/>
          <p:nvPr/>
        </p:nvSpPr>
        <p:spPr>
          <a:xfrm>
            <a:off x="4859221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A1D2D4-46D6-5D5C-24F1-55C6E5B38165}"/>
              </a:ext>
            </a:extLst>
          </p:cNvPr>
          <p:cNvSpPr txBox="1"/>
          <p:nvPr/>
        </p:nvSpPr>
        <p:spPr>
          <a:xfrm>
            <a:off x="3709099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87184-1E1C-6C6F-15C8-60383CD6A1B6}"/>
              </a:ext>
            </a:extLst>
          </p:cNvPr>
          <p:cNvSpPr txBox="1"/>
          <p:nvPr/>
        </p:nvSpPr>
        <p:spPr>
          <a:xfrm>
            <a:off x="2050350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7E0B2-3B71-5AB1-D627-BE14C137EA84}"/>
              </a:ext>
            </a:extLst>
          </p:cNvPr>
          <p:cNvSpPr txBox="1"/>
          <p:nvPr/>
        </p:nvSpPr>
        <p:spPr>
          <a:xfrm>
            <a:off x="4297767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E30C9-074B-D65E-0CCB-2DAE2DFC9A72}"/>
              </a:ext>
            </a:extLst>
          </p:cNvPr>
          <p:cNvSpPr txBox="1"/>
          <p:nvPr/>
        </p:nvSpPr>
        <p:spPr>
          <a:xfrm>
            <a:off x="3152401" y="5595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498764-240D-2122-23D4-FAF9D28BDC95}"/>
                  </a:ext>
                </a:extLst>
              </p:cNvPr>
              <p:cNvSpPr txBox="1"/>
              <p:nvPr/>
            </p:nvSpPr>
            <p:spPr>
              <a:xfrm>
                <a:off x="6874478" y="4729821"/>
                <a:ext cx="49123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на 0-й фазе, когда упорядочиваются подстроки длины 1, сформировать указанные массивы можно устойчивым алгоритмом </a:t>
                </a:r>
                <a:r>
                  <a:rPr lang="ru-RU" sz="2000" b="1" dirty="0"/>
                  <a:t>сортировки подсчётом </a:t>
                </a: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498764-240D-2122-23D4-FAF9D28B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78" y="4729821"/>
                <a:ext cx="4912353" cy="1631216"/>
              </a:xfrm>
              <a:prstGeom prst="rect">
                <a:avLst/>
              </a:prstGeom>
              <a:blipFill>
                <a:blip r:embed="rId6"/>
                <a:stretch>
                  <a:fillRect l="-1365" t="-2247" b="-59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0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2833100" y="2148263"/>
            <a:ext cx="6525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Устойчивый  (</a:t>
            </a:r>
            <a:r>
              <a:rPr lang="ru-RU" sz="2800" dirty="0"/>
              <a:t>стабильный</a:t>
            </a:r>
            <a:r>
              <a:rPr lang="ru-RU" sz="3200" dirty="0"/>
              <a:t> ) </a:t>
            </a:r>
          </a:p>
          <a:p>
            <a:pPr algn="ctr"/>
            <a:r>
              <a:rPr lang="ru-RU" sz="3200" dirty="0"/>
              <a:t>алгоритм </a:t>
            </a:r>
            <a:r>
              <a:rPr lang="ru-RU" sz="3200" b="1" dirty="0"/>
              <a:t>сортировки подсчётом </a:t>
            </a:r>
            <a:r>
              <a:rPr lang="ru-RU" sz="3200" i="1" dirty="0"/>
              <a:t>(</a:t>
            </a:r>
            <a:r>
              <a:rPr lang="ru-RU" i="1" dirty="0"/>
              <a:t>англ. </a:t>
            </a:r>
            <a:r>
              <a:rPr lang="en-US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counting sort</a:t>
            </a:r>
            <a:r>
              <a:rPr lang="ru-RU" sz="32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3880928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499621" y="318143"/>
            <a:ext cx="1130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Алгоритм сортировки подсчётом  применяется в случае, когда сортируемые элементы можно отобразить в  диапазон возможных значений, который достаточно мал, по сравнению с числом сортируемых элементов.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/>
              <p:nvPr/>
            </p:nvSpPr>
            <p:spPr>
              <a:xfrm>
                <a:off x="1018332" y="1800518"/>
                <a:ext cx="934172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все числа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  <a:p>
                <a:endParaRPr lang="en-US" b="0" dirty="0"/>
              </a:p>
              <a:p>
                <a:r>
                  <a:rPr lang="ru-RU" dirty="0"/>
                  <a:t>Если все числа целые и неотрицательные 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, а при работе с числом мы </a:t>
                </a:r>
                <a:r>
                  <a:rPr lang="ru-RU" dirty="0"/>
                  <a:t>вычитаем из него число 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b="0" dirty="0"/>
                  <a:t>.</a:t>
                </a:r>
              </a:p>
              <a:p>
                <a:endParaRPr lang="ru-RU" dirty="0"/>
              </a:p>
              <a:p>
                <a:r>
                  <a:rPr lang="ru-RU" dirty="0"/>
                  <a:t>Если все числа целые, среди них могут быть отрицательные и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/>
                  <a:t>,  то диапазон возможных значений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</m:oMath>
                </a14:m>
                <a:r>
                  <a:rPr lang="ru-RU" b="0" dirty="0"/>
                  <a:t>, а при работе с числом мы добавляем у нему величину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D43DDB-22A9-5318-4E38-B7F977CD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32" y="1800518"/>
                <a:ext cx="9341726" cy="2585323"/>
              </a:xfrm>
              <a:prstGeom prst="rect">
                <a:avLst/>
              </a:prstGeom>
              <a:blipFill>
                <a:blip r:embed="rId2"/>
                <a:stretch>
                  <a:fillRect l="-522" t="-11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B7124E6-1A09-9E2F-79BA-5C483E4B668D}"/>
              </a:ext>
            </a:extLst>
          </p:cNvPr>
          <p:cNvCxnSpPr>
            <a:cxnSpLocks/>
          </p:cNvCxnSpPr>
          <p:nvPr/>
        </p:nvCxnSpPr>
        <p:spPr>
          <a:xfrm>
            <a:off x="1055803" y="4748427"/>
            <a:ext cx="0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24872"/>
                  </p:ext>
                </p:extLst>
              </p:nvPr>
            </p:nvGraphicFramePr>
            <p:xfrm>
              <a:off x="1306136" y="4575917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−2 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8 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9">
                <a:extLst>
                  <a:ext uri="{FF2B5EF4-FFF2-40B4-BE49-F238E27FC236}">
                    <a16:creationId xmlns:a16="http://schemas.microsoft.com/office/drawing/2014/main" id="{E23E3D4F-2CC3-C316-FB48-6BF344B21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24872"/>
                  </p:ext>
                </p:extLst>
              </p:nvPr>
            </p:nvGraphicFramePr>
            <p:xfrm>
              <a:off x="1306136" y="4575917"/>
              <a:ext cx="30490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809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609809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639" r="-4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00" t="-1639" r="-303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010" t="-1639" r="-2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00" t="-1639" r="-102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000" t="-1639" r="-20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" t="-103333" r="-4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000" t="-103333" r="-303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010" t="-103333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00" t="-103333" r="-102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000" t="-103333" r="-200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/>
              <p:nvPr/>
            </p:nvSpPr>
            <p:spPr>
              <a:xfrm>
                <a:off x="1168923" y="5388070"/>
                <a:ext cx="1018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AE0BD-8890-A9BA-0C57-717DC30DA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23" y="5388070"/>
                <a:ext cx="10180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50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/>
              <p:nvPr/>
            </p:nvSpPr>
            <p:spPr>
              <a:xfrm>
                <a:off x="251964" y="1468273"/>
                <a:ext cx="532029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Создадим массив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u="sng" dirty="0"/>
                        <m:t>на </m:t>
                      </m:r>
                      <m:r>
                        <m:rPr>
                          <m:nor/>
                        </m:rPr>
                        <a:rPr lang="ru-RU" b="0" i="0" u="sng" dirty="0" smtClean="0"/>
                        <m:t>1</m:t>
                      </m:r>
                      <m:r>
                        <m:rPr>
                          <m:nor/>
                        </m:rPr>
                        <a:rPr lang="ru-RU" u="sng" dirty="0"/>
                        <m:t>−м этапе</m:t>
                      </m:r>
                    </m:oMath>
                  </m:oMathPara>
                </a14:m>
                <a:endParaRPr lang="ru-RU" b="0" i="0" u="sng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] - </a:t>
                </a:r>
                <a:r>
                  <a:rPr lang="ru-RU" dirty="0"/>
                  <a:t>количество элементов, равных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;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ru-RU" dirty="0"/>
                  <a:t>         </a:t>
                </a:r>
                <a:r>
                  <a:rPr lang="ru-RU" u="sng" dirty="0"/>
                  <a:t>на 2-м этапе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         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количество элементов массива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которые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EF9964-70EF-FFE9-E405-25CDA2B0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64" y="1468273"/>
                <a:ext cx="5320296" cy="2862322"/>
              </a:xfrm>
              <a:prstGeom prst="rect">
                <a:avLst/>
              </a:prstGeom>
              <a:blipFill>
                <a:blip r:embed="rId2"/>
                <a:stretch>
                  <a:fillRect l="-916" t="-12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/>
              <p:nvPr/>
            </p:nvSpPr>
            <p:spPr>
              <a:xfrm>
                <a:off x="126969" y="295508"/>
                <a:ext cx="8077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элементы массива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лежат в диапазоне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CC47E-D193-4C18-0523-8672B3FC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9" y="295508"/>
                <a:ext cx="8077276" cy="369332"/>
              </a:xfrm>
              <a:prstGeom prst="rect">
                <a:avLst/>
              </a:prstGeom>
              <a:blipFill>
                <a:blip r:embed="rId3"/>
                <a:stretch>
                  <a:fillRect l="-679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158662"/>
                  </p:ext>
                </p:extLst>
              </p:nvPr>
            </p:nvGraphicFramePr>
            <p:xfrm>
              <a:off x="760477" y="2348896"/>
              <a:ext cx="27441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292817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16993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9">
                <a:extLst>
                  <a:ext uri="{FF2B5EF4-FFF2-40B4-BE49-F238E27FC236}">
                    <a16:creationId xmlns:a16="http://schemas.microsoft.com/office/drawing/2014/main" id="{7AC67E84-B985-C0D9-4238-26BB6F6F49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158662"/>
                  </p:ext>
                </p:extLst>
              </p:nvPr>
            </p:nvGraphicFramePr>
            <p:xfrm>
              <a:off x="760477" y="2348896"/>
              <a:ext cx="27441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292817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16993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" t="-8197" r="-806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2000" t="-8197" r="-706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0417" t="-8197" r="-63541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6538" t="-8197" r="-48653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4118" t="-8197" r="-39607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0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239019"/>
                  </p:ext>
                </p:extLst>
              </p:nvPr>
            </p:nvGraphicFramePr>
            <p:xfrm>
              <a:off x="478816" y="535363"/>
              <a:ext cx="1829430" cy="740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1800" b="1" i="1" u="sng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ru-RU" sz="1800" b="1" i="1" u="sng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ru-BY" sz="1800" b="1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9">
                <a:extLst>
                  <a:ext uri="{FF2B5EF4-FFF2-40B4-BE49-F238E27FC236}">
                    <a16:creationId xmlns:a16="http://schemas.microsoft.com/office/drawing/2014/main" id="{B5703C57-82B9-60AB-8877-34B17BF3D4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8239019"/>
                  </p:ext>
                </p:extLst>
              </p:nvPr>
            </p:nvGraphicFramePr>
            <p:xfrm>
              <a:off x="478816" y="535363"/>
              <a:ext cx="1829430" cy="7407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r="-40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6078" r="-29803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000" r="-204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02000" r="-104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02000" r="-400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74968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98387" r="-506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2000" t="-98387" r="-20400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557462"/>
                  </p:ext>
                </p:extLst>
              </p:nvPr>
            </p:nvGraphicFramePr>
            <p:xfrm>
              <a:off x="6079766" y="2411559"/>
              <a:ext cx="2744143" cy="1145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2295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36985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9992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8706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82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1800" b="0" i="1" u="sng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ru-RU" sz="1800" b="0" i="1" u="sng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ru-BY" sz="1800" b="0" i="0" u="sng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787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ru-RU" b="0" i="1" dirty="0" smtClean="0">
                                        <a:latin typeface="Cambria Math" panose="02040503050406030204" pitchFamily="18" charset="0"/>
                                      </a:rPr>
                                      <m:t>сорт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22B9C867-3BE8-141D-E857-30F4E3703A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557462"/>
                  </p:ext>
                </p:extLst>
              </p:nvPr>
            </p:nvGraphicFramePr>
            <p:xfrm>
              <a:off x="6079766" y="2411559"/>
              <a:ext cx="2744143" cy="1145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2295">
                      <a:extLst>
                        <a:ext uri="{9D8B030D-6E8A-4147-A177-3AD203B41FA5}">
                          <a16:colId xmlns:a16="http://schemas.microsoft.com/office/drawing/2014/main" val="3721046260"/>
                        </a:ext>
                      </a:extLst>
                    </a:gridCol>
                    <a:gridCol w="369852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9992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457357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</a:tblGrid>
                  <a:tr h="378706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2295" r="-480328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42424" r="-343939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333" r="-202667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401333" r="-102667" b="-2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01333" r="-2667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88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5385" r="-357576" b="-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01333" t="-95385" r="-202667" b="-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1</a:t>
                          </a: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47480193"/>
                      </a:ext>
                    </a:extLst>
                  </a:tr>
                  <a:tr h="37870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4839" r="-35757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ru-BY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A5525-C915-18A4-8672-CBFB6D51C2DA}"/>
                  </a:ext>
                </a:extLst>
              </p:cNvPr>
              <p:cNvSpPr txBox="1"/>
              <p:nvPr/>
            </p:nvSpPr>
            <p:spPr>
              <a:xfrm>
                <a:off x="2523676" y="744391"/>
                <a:ext cx="1414443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6A5525-C915-18A4-8672-CBFB6D51C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76" y="744391"/>
                <a:ext cx="1414443" cy="639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5405A3-3B6C-8C6A-D7C4-B72AE519A1A0}"/>
              </a:ext>
            </a:extLst>
          </p:cNvPr>
          <p:cNvSpPr txBox="1"/>
          <p:nvPr/>
        </p:nvSpPr>
        <p:spPr>
          <a:xfrm>
            <a:off x="6700021" y="316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  <a:endParaRPr lang="ru-BY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4F2DC3-A6C7-70A8-42C0-9B4E554BAEB8}"/>
              </a:ext>
            </a:extLst>
          </p:cNvPr>
          <p:cNvSpPr txBox="1"/>
          <p:nvPr/>
        </p:nvSpPr>
        <p:spPr>
          <a:xfrm>
            <a:off x="7510177" y="3165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/>
              <p:nvPr/>
            </p:nvSpPr>
            <p:spPr>
              <a:xfrm>
                <a:off x="7857579" y="3178585"/>
                <a:ext cx="375424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1" i="1" u="sng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ru-RU" sz="1800" b="1" i="1" u="sng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𝟔</m:t>
                          </m:r>
                        </m:e>
                      </m:acc>
                    </m:oMath>
                  </m:oMathPara>
                </a14:m>
                <a:endParaRPr kumimoji="0" lang="ru-BY" sz="18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5C5A15-E7E9-4E14-2330-92C145426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579" y="3178585"/>
                <a:ext cx="375424" cy="378630"/>
              </a:xfrm>
              <a:prstGeom prst="rect">
                <a:avLst/>
              </a:prstGeom>
              <a:blipFill>
                <a:blip r:embed="rId9"/>
                <a:stretch>
                  <a:fillRect t="-1587" r="-16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F9525A8-20D9-6C99-1EC5-8FC597B51E67}"/>
              </a:ext>
            </a:extLst>
          </p:cNvPr>
          <p:cNvSpPr txBox="1"/>
          <p:nvPr/>
        </p:nvSpPr>
        <p:spPr>
          <a:xfrm>
            <a:off x="8490548" y="3134396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A3FEC6-D1B2-6C2F-2776-58BF5267A907}"/>
              </a:ext>
            </a:extLst>
          </p:cNvPr>
          <p:cNvSpPr txBox="1"/>
          <p:nvPr/>
        </p:nvSpPr>
        <p:spPr>
          <a:xfrm>
            <a:off x="7118027" y="3178585"/>
            <a:ext cx="346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ru-BY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082AD-F703-9D43-9084-0050DCCE9FDA}"/>
              </a:ext>
            </a:extLst>
          </p:cNvPr>
          <p:cNvSpPr txBox="1"/>
          <p:nvPr/>
        </p:nvSpPr>
        <p:spPr>
          <a:xfrm>
            <a:off x="203826" y="5139457"/>
            <a:ext cx="50194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C[i] = 0;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0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C[A[i]] = C[A[i]] + 1;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1 </a:t>
            </a:r>
            <a:r>
              <a:rPr kumimoji="0" lang="ru-BY" altLang="ru-BY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kumimoji="0" lang="ru-RU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C[j] + </a:t>
            </a:r>
            <a:r>
              <a:rPr lang="ru-RU" altLang="ru-BY" sz="1600" dirty="0">
                <a:solidFill>
                  <a:srgbClr val="000000"/>
                </a:solidFill>
                <a:latin typeface="Consolas" panose="020B0609020204030204" pitchFamily="49" charset="0"/>
              </a:rPr>
              <a:t>С</a:t>
            </a:r>
            <a:r>
              <a:rPr kumimoji="0" lang="ru-BY" altLang="ru-BY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 - 1]; </a:t>
            </a:r>
            <a:endParaRPr kumimoji="0" lang="ru-RU" altLang="ru-BY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407249-C3BA-53A1-209F-783157A5AE7F}"/>
              </a:ext>
            </a:extLst>
          </p:cNvPr>
          <p:cNvSpPr txBox="1"/>
          <p:nvPr/>
        </p:nvSpPr>
        <p:spPr>
          <a:xfrm>
            <a:off x="5785055" y="3977409"/>
            <a:ext cx="54109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 </a:t>
            </a:r>
            <a:r>
              <a:rPr kumimoji="0" lang="ru-BY" altLang="ru-BY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{A</a:t>
            </a:r>
            <a:r>
              <a:rPr lang="ru-RU" altLang="ru-BY" baseline="30000" dirty="0">
                <a:solidFill>
                  <a:srgbClr val="000000"/>
                </a:solidFill>
                <a:latin typeface="Consolas" panose="020B0609020204030204" pitchFamily="49" charset="0"/>
              </a:rPr>
              <a:t>сорт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[C[A[i]]</a:t>
            </a: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-1]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A[i];</a:t>
            </a:r>
            <a:endParaRPr kumimoji="0" lang="en-US" altLang="ru-BY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ru-BY" altLang="ru-BY" dirty="0">
                <a:solidFill>
                  <a:srgbClr val="000000"/>
                </a:solidFill>
                <a:latin typeface="Consolas" panose="020B0609020204030204" pitchFamily="49" charset="0"/>
              </a:rPr>
              <a:t>C[A[i]] = C[A[i]] - 1</a:t>
            </a:r>
            <a:r>
              <a:rPr kumimoji="0" lang="ru-BY" altLang="ru-BY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ru-BY" dirty="0">
                <a:latin typeface="Consolas" panose="020B0609020204030204" pitchFamily="49" charset="0"/>
              </a:rPr>
              <a:t>}</a:t>
            </a:r>
            <a:endParaRPr lang="ru-BY" dirty="0">
              <a:latin typeface="Consolas" panose="020B0609020204030204" pitchFamily="49" charset="0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84F61037-53CF-336F-82F9-2195570F8C62}"/>
              </a:ext>
            </a:extLst>
          </p:cNvPr>
          <p:cNvCxnSpPr>
            <a:cxnSpLocks/>
          </p:cNvCxnSpPr>
          <p:nvPr/>
        </p:nvCxnSpPr>
        <p:spPr>
          <a:xfrm flipH="1">
            <a:off x="5542961" y="865239"/>
            <a:ext cx="29299" cy="5874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7681DA3-96CE-4F47-D108-FDBC78728E5B}"/>
              </a:ext>
            </a:extLst>
          </p:cNvPr>
          <p:cNvCxnSpPr>
            <a:cxnSpLocks/>
          </p:cNvCxnSpPr>
          <p:nvPr/>
        </p:nvCxnSpPr>
        <p:spPr>
          <a:xfrm flipH="1">
            <a:off x="8663765" y="2534692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104F17D-EE26-2A71-73DB-B305B0EB9E43}"/>
              </a:ext>
            </a:extLst>
          </p:cNvPr>
          <p:cNvCxnSpPr>
            <a:cxnSpLocks/>
          </p:cNvCxnSpPr>
          <p:nvPr/>
        </p:nvCxnSpPr>
        <p:spPr>
          <a:xfrm flipH="1">
            <a:off x="8122451" y="2534692"/>
            <a:ext cx="266572" cy="329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0951213-9498-909A-E1A1-D83EC357A388}"/>
              </a:ext>
            </a:extLst>
          </p:cNvPr>
          <p:cNvCxnSpPr>
            <a:cxnSpLocks/>
          </p:cNvCxnSpPr>
          <p:nvPr/>
        </p:nvCxnSpPr>
        <p:spPr>
          <a:xfrm flipH="1">
            <a:off x="7719839" y="2491417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9187F2C1-A9F6-564B-C2E3-A26A8B61180A}"/>
              </a:ext>
            </a:extLst>
          </p:cNvPr>
          <p:cNvCxnSpPr>
            <a:cxnSpLocks/>
          </p:cNvCxnSpPr>
          <p:nvPr/>
        </p:nvCxnSpPr>
        <p:spPr>
          <a:xfrm flipH="1">
            <a:off x="7261825" y="2491416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2C7824C-8C2B-F1B1-2CF2-204D30B40C00}"/>
              </a:ext>
            </a:extLst>
          </p:cNvPr>
          <p:cNvCxnSpPr>
            <a:cxnSpLocks/>
          </p:cNvCxnSpPr>
          <p:nvPr/>
        </p:nvCxnSpPr>
        <p:spPr>
          <a:xfrm flipH="1">
            <a:off x="6847492" y="2491415"/>
            <a:ext cx="320643" cy="37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/>
              <p:nvPr/>
            </p:nvSpPr>
            <p:spPr>
              <a:xfrm>
                <a:off x="5530498" y="903558"/>
                <a:ext cx="2191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u="sng" dirty="0"/>
                        <m:t>на </m:t>
                      </m:r>
                      <m:r>
                        <m:rPr>
                          <m:nor/>
                        </m:rPr>
                        <a:rPr lang="ru-RU" b="0" i="0" u="sng" dirty="0" smtClean="0"/>
                        <m:t>3</m:t>
                      </m:r>
                      <m:r>
                        <m:rPr>
                          <m:nor/>
                        </m:rPr>
                        <a:rPr lang="ru-RU" u="sng" dirty="0"/>
                        <m:t>−м этапе</m:t>
                      </m:r>
                    </m:oMath>
                  </m:oMathPara>
                </a14:m>
                <a:endParaRPr lang="ru-RU" b="0" i="0" u="sng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6F16191-5610-D4CE-DE89-19D350603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98" y="903558"/>
                <a:ext cx="219140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/>
              <p:nvPr/>
            </p:nvSpPr>
            <p:spPr>
              <a:xfrm>
                <a:off x="6194074" y="1312558"/>
                <a:ext cx="5656082" cy="947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dirty="0"/>
                  <a:t>просматриваем массив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справа налево и заносим элемент  </a:t>
                </a:r>
                <a14:m>
                  <m:oMath xmlns:m="http://schemas.openxmlformats.org/officeDocument/2006/math"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в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массив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сорт</m:t>
                        </m:r>
                      </m:sup>
                    </m:sSup>
                  </m:oMath>
                </a14:m>
                <a:r>
                  <a:rPr lang="ru-RU" dirty="0"/>
                  <a:t> по индексу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]]−1 </m:t>
                    </m:r>
                  </m:oMath>
                </a14:m>
                <a:r>
                  <a:rPr lang="ru-RU" altLang="ru-BY" dirty="0"/>
                  <a:t>и уменьшаем значение на </a:t>
                </a:r>
                <a14:m>
                  <m:oMath xmlns:m="http://schemas.openxmlformats.org/officeDocument/2006/math"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BY" altLang="ru-BY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]] </m:t>
                    </m:r>
                  </m:oMath>
                </a14:m>
                <a:r>
                  <a:rPr lang="ru-RU" altLang="ru-BY" dirty="0"/>
                  <a:t>на 1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5C47A-6A4A-1EE1-717A-A71CFFB8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074" y="1312558"/>
                <a:ext cx="5656082" cy="947311"/>
              </a:xfrm>
              <a:prstGeom prst="rect">
                <a:avLst/>
              </a:prstGeom>
              <a:blipFill>
                <a:blip r:embed="rId11"/>
                <a:stretch>
                  <a:fillRect l="-862" t="-3205" b="-64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BD8B8E-EFCC-9DC5-7CE3-A7D9BCDD5CAC}"/>
              </a:ext>
            </a:extLst>
          </p:cNvPr>
          <p:cNvSpPr txBox="1"/>
          <p:nvPr/>
        </p:nvSpPr>
        <p:spPr>
          <a:xfrm>
            <a:off x="5759190" y="5441276"/>
            <a:ext cx="300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Время работы алгоритма:</a:t>
            </a:r>
            <a:endParaRPr lang="ru-BY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/>
              <p:nvPr/>
            </p:nvSpPr>
            <p:spPr>
              <a:xfrm>
                <a:off x="9093732" y="5499868"/>
                <a:ext cx="1024576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ru-BY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C0DCE6-171F-ABCC-F945-6F2B6ADF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32" y="5499868"/>
                <a:ext cx="1024576" cy="300660"/>
              </a:xfrm>
              <a:prstGeom prst="rect">
                <a:avLst/>
              </a:prstGeom>
              <a:blipFill>
                <a:blip r:embed="rId12"/>
                <a:stretch>
                  <a:fillRect l="-8929" t="-18000" r="-13095" b="-46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A480F8B-27A4-580B-7A96-6FB8F8171478}"/>
              </a:ext>
            </a:extLst>
          </p:cNvPr>
          <p:cNvSpPr txBox="1"/>
          <p:nvPr/>
        </p:nvSpPr>
        <p:spPr>
          <a:xfrm>
            <a:off x="5777671" y="5800528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Память</a:t>
            </a:r>
            <a:r>
              <a:rPr lang="ru-RU" dirty="0"/>
              <a:t>: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/>
              <p:nvPr/>
            </p:nvSpPr>
            <p:spPr>
              <a:xfrm>
                <a:off x="9093732" y="5855393"/>
                <a:ext cx="10309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F717AD6-72DB-4090-1028-64A980E82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32" y="5855393"/>
                <a:ext cx="1030988" cy="307777"/>
              </a:xfrm>
              <a:prstGeom prst="rect">
                <a:avLst/>
              </a:prstGeom>
              <a:blipFill>
                <a:blip r:embed="rId13"/>
                <a:stretch>
                  <a:fillRect l="-8876" t="-26000" r="-14201" b="-5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288684"/>
                  </p:ext>
                </p:extLst>
              </p:nvPr>
            </p:nvGraphicFramePr>
            <p:xfrm>
              <a:off x="760477" y="4087520"/>
              <a:ext cx="27441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281007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328803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52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52229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9">
                <a:extLst>
                  <a:ext uri="{FF2B5EF4-FFF2-40B4-BE49-F238E27FC236}">
                    <a16:creationId xmlns:a16="http://schemas.microsoft.com/office/drawing/2014/main" id="{FF00C55D-2A88-0C62-BA23-4294CF1146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5288684"/>
                  </p:ext>
                </p:extLst>
              </p:nvPr>
            </p:nvGraphicFramePr>
            <p:xfrm>
              <a:off x="760477" y="4087520"/>
              <a:ext cx="274414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905">
                      <a:extLst>
                        <a:ext uri="{9D8B030D-6E8A-4147-A177-3AD203B41FA5}">
                          <a16:colId xmlns:a16="http://schemas.microsoft.com/office/drawing/2014/main" val="310310311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955993974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3297979572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1192616038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531971491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2217109467"/>
                        </a:ext>
                      </a:extLst>
                    </a:gridCol>
                    <a:gridCol w="304905">
                      <a:extLst>
                        <a:ext uri="{9D8B030D-6E8A-4147-A177-3AD203B41FA5}">
                          <a16:colId xmlns:a16="http://schemas.microsoft.com/office/drawing/2014/main" val="4013542424"/>
                        </a:ext>
                      </a:extLst>
                    </a:gridCol>
                    <a:gridCol w="281007">
                      <a:extLst>
                        <a:ext uri="{9D8B030D-6E8A-4147-A177-3AD203B41FA5}">
                          <a16:colId xmlns:a16="http://schemas.microsoft.com/office/drawing/2014/main" val="57676757"/>
                        </a:ext>
                      </a:extLst>
                    </a:gridCol>
                    <a:gridCol w="328803">
                      <a:extLst>
                        <a:ext uri="{9D8B030D-6E8A-4147-A177-3AD203B41FA5}">
                          <a16:colId xmlns:a16="http://schemas.microsoft.com/office/drawing/2014/main" val="142137513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" t="-8197" r="-80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2000" t="-8197" r="-70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2000" t="-8197" r="-60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2000" t="-8197" r="-506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94118" t="-8197" r="-396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6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7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8</a:t>
                          </a:r>
                          <a:endParaRPr kumimoji="0" lang="ru-BY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37664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2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4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ru-RU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a:t>5</a:t>
                          </a:r>
                          <a:endParaRPr kumimoji="0" lang="ru-BY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80630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449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28" grpId="0"/>
      <p:bldP spid="29" grpId="0"/>
      <p:bldP spid="33" grpId="0"/>
      <p:bldP spid="51" grpId="0"/>
      <p:bldP spid="55" grpId="0"/>
      <p:bldP spid="56" grpId="0"/>
      <p:bldP spid="57" grpId="0"/>
      <p:bldP spid="58" grpId="0"/>
      <p:bldP spid="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737420" y="1106044"/>
            <a:ext cx="10884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На фазах, начиная с 1</a:t>
            </a:r>
            <a:r>
              <a:rPr lang="en-US" sz="3200" dirty="0"/>
              <a:t>-</a:t>
            </a:r>
            <a:r>
              <a:rPr lang="ru-RU" sz="3200" dirty="0"/>
              <a:t>й, необходимо лексикографически упорядочивать подстроки длины</a:t>
            </a:r>
            <a:r>
              <a:rPr lang="en-US" sz="3200" dirty="0"/>
              <a:t> </a:t>
            </a:r>
            <a:r>
              <a:rPr lang="ru-RU" sz="3200" dirty="0"/>
              <a:t>которых  больше 1. </a:t>
            </a:r>
          </a:p>
          <a:p>
            <a:pPr algn="just"/>
            <a:endParaRPr lang="ru-RU" sz="3200" dirty="0"/>
          </a:p>
          <a:p>
            <a:pPr algn="just"/>
            <a:r>
              <a:rPr lang="ru-RU" sz="3200" dirty="0"/>
              <a:t>Делать это можно, например, сортировкой слиянием, но надо научиться, используя информацию, полученную на предыдущих фазах, сравнивать две циклические подстроки одинаковой длины за константное время.</a:t>
            </a:r>
            <a:endParaRPr lang="ru-BY" sz="3200" i="1" dirty="0"/>
          </a:p>
        </p:txBody>
      </p:sp>
    </p:spTree>
    <p:extLst>
      <p:ext uri="{BB962C8B-B14F-4D97-AF65-F5344CB8AC3E}">
        <p14:creationId xmlns:p14="http://schemas.microsoft.com/office/powerpoint/2010/main" val="61932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BCFCE-AD5E-E96F-3D3E-96429813C467}"/>
                  </a:ext>
                </a:extLst>
              </p:cNvPr>
              <p:cNvSpPr txBox="1"/>
              <p:nvPr/>
            </p:nvSpPr>
            <p:spPr>
              <a:xfrm>
                <a:off x="603877" y="206478"/>
                <a:ext cx="11086677" cy="136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b="1" dirty="0"/>
                  <a:t>Сравнение двух циклических подстрок </a:t>
                </a:r>
                <a:r>
                  <a:rPr lang="ru-RU" sz="2000" dirty="0"/>
                  <a:t>на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sz="2000" dirty="0"/>
                  <a:t>-ой фазе</a:t>
                </a:r>
                <a:r>
                  <a:rPr lang="en-US" sz="2000" dirty="0"/>
                  <a:t> </a:t>
                </a:r>
                <a:r>
                  <a:rPr lang="ru-RU" sz="2000" dirty="0"/>
                  <a:t>можно </a:t>
                </a:r>
                <a:r>
                  <a:rPr lang="ru-RU" sz="2000" b="1" dirty="0"/>
                  <a:t>выполнить за константное время, </a:t>
                </a:r>
                <a:r>
                  <a:rPr lang="ru-RU" sz="2000" dirty="0"/>
                  <a:t>так как мы знаем для каждой циклической подстроки длины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 к какому  классу эквивалентности она отнесена, а любая циклическая подстрока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2000" dirty="0"/>
                  <a:t> состоит из двух 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sz="2000" dirty="0"/>
                  <a:t>.</a:t>
                </a:r>
                <a:endParaRPr lang="ru-BY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5BCFCE-AD5E-E96F-3D3E-964298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77" y="206478"/>
                <a:ext cx="11086677" cy="1365310"/>
              </a:xfrm>
              <a:prstGeom prst="rect">
                <a:avLst/>
              </a:prstGeom>
              <a:blipFill>
                <a:blip r:embed="rId2"/>
                <a:stretch>
                  <a:fillRect l="-550" t="-2679" r="-605" b="-625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DABE057-E8B9-2146-1F96-34188436F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329137"/>
                  </p:ext>
                </p:extLst>
              </p:nvPr>
            </p:nvGraphicFramePr>
            <p:xfrm>
              <a:off x="547367" y="1565808"/>
              <a:ext cx="11366085" cy="83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739">
                      <a:extLst>
                        <a:ext uri="{9D8B030D-6E8A-4147-A177-3AD203B41FA5}">
                          <a16:colId xmlns:a16="http://schemas.microsoft.com/office/drawing/2014/main" val="4261897305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223995134"/>
                        </a:ext>
                      </a:extLst>
                    </a:gridCol>
                    <a:gridCol w="483710">
                      <a:extLst>
                        <a:ext uri="{9D8B030D-6E8A-4147-A177-3AD203B41FA5}">
                          <a16:colId xmlns:a16="http://schemas.microsoft.com/office/drawing/2014/main" val="1044741048"/>
                        </a:ext>
                      </a:extLst>
                    </a:gridCol>
                    <a:gridCol w="1031768">
                      <a:extLst>
                        <a:ext uri="{9D8B030D-6E8A-4147-A177-3AD203B41FA5}">
                          <a16:colId xmlns:a16="http://schemas.microsoft.com/office/drawing/2014/main" val="2444120184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012294434"/>
                        </a:ext>
                      </a:extLst>
                    </a:gridCol>
                    <a:gridCol w="511241">
                      <a:extLst>
                        <a:ext uri="{9D8B030D-6E8A-4147-A177-3AD203B41FA5}">
                          <a16:colId xmlns:a16="http://schemas.microsoft.com/office/drawing/2014/main" val="2933508533"/>
                        </a:ext>
                      </a:extLst>
                    </a:gridCol>
                    <a:gridCol w="1004237">
                      <a:extLst>
                        <a:ext uri="{9D8B030D-6E8A-4147-A177-3AD203B41FA5}">
                          <a16:colId xmlns:a16="http://schemas.microsoft.com/office/drawing/2014/main" val="334140585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890443038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43335350"/>
                        </a:ext>
                      </a:extLst>
                    </a:gridCol>
                    <a:gridCol w="528285">
                      <a:extLst>
                        <a:ext uri="{9D8B030D-6E8A-4147-A177-3AD203B41FA5}">
                          <a16:colId xmlns:a16="http://schemas.microsoft.com/office/drawing/2014/main" val="765215296"/>
                        </a:ext>
                      </a:extLst>
                    </a:gridCol>
                    <a:gridCol w="987193">
                      <a:extLst>
                        <a:ext uri="{9D8B030D-6E8A-4147-A177-3AD203B41FA5}">
                          <a16:colId xmlns:a16="http://schemas.microsoft.com/office/drawing/2014/main" val="1249021240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931552366"/>
                        </a:ext>
                      </a:extLst>
                    </a:gridCol>
                    <a:gridCol w="516488">
                      <a:extLst>
                        <a:ext uri="{9D8B030D-6E8A-4147-A177-3AD203B41FA5}">
                          <a16:colId xmlns:a16="http://schemas.microsoft.com/office/drawing/2014/main" val="2453212749"/>
                        </a:ext>
                      </a:extLst>
                    </a:gridCol>
                    <a:gridCol w="998990">
                      <a:extLst>
                        <a:ext uri="{9D8B030D-6E8A-4147-A177-3AD203B41FA5}">
                          <a16:colId xmlns:a16="http://schemas.microsoft.com/office/drawing/2014/main" val="199532350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60930712"/>
                        </a:ext>
                      </a:extLst>
                    </a:gridCol>
                  </a:tblGrid>
                  <a:tr h="4208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479983"/>
                      </a:ext>
                    </a:extLst>
                  </a:tr>
                  <a:tr h="37149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…</a:t>
                          </a:r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2225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3DABE057-E8B9-2146-1F96-34188436F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329137"/>
                  </p:ext>
                </p:extLst>
              </p:nvPr>
            </p:nvGraphicFramePr>
            <p:xfrm>
              <a:off x="547367" y="1565808"/>
              <a:ext cx="11366085" cy="834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7739">
                      <a:extLst>
                        <a:ext uri="{9D8B030D-6E8A-4147-A177-3AD203B41FA5}">
                          <a16:colId xmlns:a16="http://schemas.microsoft.com/office/drawing/2014/main" val="4261897305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223995134"/>
                        </a:ext>
                      </a:extLst>
                    </a:gridCol>
                    <a:gridCol w="483710">
                      <a:extLst>
                        <a:ext uri="{9D8B030D-6E8A-4147-A177-3AD203B41FA5}">
                          <a16:colId xmlns:a16="http://schemas.microsoft.com/office/drawing/2014/main" val="1044741048"/>
                        </a:ext>
                      </a:extLst>
                    </a:gridCol>
                    <a:gridCol w="1031768">
                      <a:extLst>
                        <a:ext uri="{9D8B030D-6E8A-4147-A177-3AD203B41FA5}">
                          <a16:colId xmlns:a16="http://schemas.microsoft.com/office/drawing/2014/main" val="2444120184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012294434"/>
                        </a:ext>
                      </a:extLst>
                    </a:gridCol>
                    <a:gridCol w="511241">
                      <a:extLst>
                        <a:ext uri="{9D8B030D-6E8A-4147-A177-3AD203B41FA5}">
                          <a16:colId xmlns:a16="http://schemas.microsoft.com/office/drawing/2014/main" val="2933508533"/>
                        </a:ext>
                      </a:extLst>
                    </a:gridCol>
                    <a:gridCol w="1004237">
                      <a:extLst>
                        <a:ext uri="{9D8B030D-6E8A-4147-A177-3AD203B41FA5}">
                          <a16:colId xmlns:a16="http://schemas.microsoft.com/office/drawing/2014/main" val="334140585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1890443038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43335350"/>
                        </a:ext>
                      </a:extLst>
                    </a:gridCol>
                    <a:gridCol w="528285">
                      <a:extLst>
                        <a:ext uri="{9D8B030D-6E8A-4147-A177-3AD203B41FA5}">
                          <a16:colId xmlns:a16="http://schemas.microsoft.com/office/drawing/2014/main" val="765215296"/>
                        </a:ext>
                      </a:extLst>
                    </a:gridCol>
                    <a:gridCol w="987193">
                      <a:extLst>
                        <a:ext uri="{9D8B030D-6E8A-4147-A177-3AD203B41FA5}">
                          <a16:colId xmlns:a16="http://schemas.microsoft.com/office/drawing/2014/main" val="1249021240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3931552366"/>
                        </a:ext>
                      </a:extLst>
                    </a:gridCol>
                    <a:gridCol w="516488">
                      <a:extLst>
                        <a:ext uri="{9D8B030D-6E8A-4147-A177-3AD203B41FA5}">
                          <a16:colId xmlns:a16="http://schemas.microsoft.com/office/drawing/2014/main" val="2453212749"/>
                        </a:ext>
                      </a:extLst>
                    </a:gridCol>
                    <a:gridCol w="998990">
                      <a:extLst>
                        <a:ext uri="{9D8B030D-6E8A-4147-A177-3AD203B41FA5}">
                          <a16:colId xmlns:a16="http://schemas.microsoft.com/office/drawing/2014/main" val="1995323509"/>
                        </a:ext>
                      </a:extLst>
                    </a:gridCol>
                    <a:gridCol w="757739">
                      <a:extLst>
                        <a:ext uri="{9D8B030D-6E8A-4147-A177-3AD203B41FA5}">
                          <a16:colId xmlns:a16="http://schemas.microsoft.com/office/drawing/2014/main" val="260930712"/>
                        </a:ext>
                      </a:extLst>
                    </a:gridCol>
                  </a:tblGrid>
                  <a:tr h="463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12952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3529" r="-80588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419" r="-1004839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485" r="-60424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6800" r="-5984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5062" r="-308642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5200" r="-300000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62805" r="-76829" b="-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8479983"/>
                      </a:ext>
                    </a:extLst>
                  </a:tr>
                  <a:tr h="371496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highlight>
                                <a:srgbClr val="FFFF00"/>
                              </a:highlight>
                            </a:rPr>
                            <a:t>…</a:t>
                          </a:r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2225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9FD7BD82-7352-4537-1362-B82D0612D993}"/>
              </a:ext>
            </a:extLst>
          </p:cNvPr>
          <p:cNvSpPr/>
          <p:nvPr/>
        </p:nvSpPr>
        <p:spPr>
          <a:xfrm rot="16200000">
            <a:off x="2246448" y="1488816"/>
            <a:ext cx="392994" cy="2276968"/>
          </a:xfrm>
          <a:prstGeom prst="leftBrace">
            <a:avLst>
              <a:gd name="adj1" fmla="val 15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89089BEB-2D34-AF50-6E46-4A29434A3B11}"/>
              </a:ext>
            </a:extLst>
          </p:cNvPr>
          <p:cNvSpPr/>
          <p:nvPr/>
        </p:nvSpPr>
        <p:spPr>
          <a:xfrm rot="16200000">
            <a:off x="4549399" y="1459642"/>
            <a:ext cx="334649" cy="22769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F8FD5-68A6-9E4E-57F1-4C16256CC776}"/>
                  </a:ext>
                </a:extLst>
              </p:cNvPr>
              <p:cNvSpPr txBox="1"/>
              <p:nvPr/>
            </p:nvSpPr>
            <p:spPr>
              <a:xfrm>
                <a:off x="2098816" y="2841413"/>
                <a:ext cx="68825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F8FD5-68A6-9E4E-57F1-4C16256C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16" y="2841413"/>
                <a:ext cx="688258" cy="378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6A84C-B52E-B31C-B3B9-22FFC10691F2}"/>
                  </a:ext>
                </a:extLst>
              </p:cNvPr>
              <p:cNvSpPr txBox="1"/>
              <p:nvPr/>
            </p:nvSpPr>
            <p:spPr>
              <a:xfrm>
                <a:off x="4372594" y="2835485"/>
                <a:ext cx="68825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56A84C-B52E-B31C-B3B9-22FFC1069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594" y="2835485"/>
                <a:ext cx="688258" cy="378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05505D4F-6ECD-2EF2-C522-8E4E8ED66293}"/>
              </a:ext>
            </a:extLst>
          </p:cNvPr>
          <p:cNvSpPr/>
          <p:nvPr/>
        </p:nvSpPr>
        <p:spPr>
          <a:xfrm rot="16200000">
            <a:off x="7579504" y="1450730"/>
            <a:ext cx="353961" cy="227377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Левая фигурная скобка 11">
            <a:extLst>
              <a:ext uri="{FF2B5EF4-FFF2-40B4-BE49-F238E27FC236}">
                <a16:creationId xmlns:a16="http://schemas.microsoft.com/office/drawing/2014/main" id="{6CB310D4-362E-E285-3B62-B9542A391048}"/>
              </a:ext>
            </a:extLst>
          </p:cNvPr>
          <p:cNvSpPr/>
          <p:nvPr/>
        </p:nvSpPr>
        <p:spPr>
          <a:xfrm rot="16200000">
            <a:off x="9872344" y="1415533"/>
            <a:ext cx="319026" cy="22769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F8E24-7078-5E8F-AD2E-8D56DF527C15}"/>
                  </a:ext>
                </a:extLst>
              </p:cNvPr>
              <p:cNvSpPr txBox="1"/>
              <p:nvPr/>
            </p:nvSpPr>
            <p:spPr>
              <a:xfrm>
                <a:off x="7396424" y="2812788"/>
                <a:ext cx="70702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F8E24-7078-5E8F-AD2E-8D56DF527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424" y="2812788"/>
                <a:ext cx="707024" cy="3782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E02E8-EAF0-B37D-54B9-9A10F0EB7058}"/>
                  </a:ext>
                </a:extLst>
              </p:cNvPr>
              <p:cNvSpPr txBox="1"/>
              <p:nvPr/>
            </p:nvSpPr>
            <p:spPr>
              <a:xfrm>
                <a:off x="9126905" y="2812788"/>
                <a:ext cx="707024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E02E8-EAF0-B37D-54B9-9A10F0EB7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905" y="2812788"/>
                <a:ext cx="707024" cy="378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AAE3F2-41CF-90C2-6EB9-E4E679940DFC}"/>
                  </a:ext>
                </a:extLst>
              </p:cNvPr>
              <p:cNvSpPr txBox="1"/>
              <p:nvPr/>
            </p:nvSpPr>
            <p:spPr>
              <a:xfrm>
                <a:off x="1120215" y="3962181"/>
                <a:ext cx="7695119" cy="32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]&lt;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],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AAE3F2-41CF-90C2-6EB9-E4E679940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215" y="3962181"/>
                <a:ext cx="7695119" cy="322909"/>
              </a:xfrm>
              <a:prstGeom prst="rect">
                <a:avLst/>
              </a:prstGeom>
              <a:blipFill>
                <a:blip r:embed="rId8"/>
                <a:stretch>
                  <a:fillRect l="-158" t="-3774" b="-245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F9DA2-2403-F3BE-C42F-F278DC52E29C}"/>
                  </a:ext>
                </a:extLst>
              </p:cNvPr>
              <p:cNvSpPr txBox="1"/>
              <p:nvPr/>
            </p:nvSpPr>
            <p:spPr>
              <a:xfrm>
                <a:off x="1098242" y="4406970"/>
                <a:ext cx="6019496" cy="322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3F9DA2-2403-F3BE-C42F-F278DC52E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42" y="4406970"/>
                <a:ext cx="6019496" cy="322909"/>
              </a:xfrm>
              <a:prstGeom prst="rect">
                <a:avLst/>
              </a:prstGeom>
              <a:blipFill>
                <a:blip r:embed="rId9"/>
                <a:stretch>
                  <a:fillRect t="-3774" b="-226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D5E66-F3B1-A0CD-5164-65EE81928514}"/>
                  </a:ext>
                </a:extLst>
              </p:cNvPr>
              <p:cNvSpPr txBox="1"/>
              <p:nvPr/>
            </p:nvSpPr>
            <p:spPr>
              <a:xfrm>
                <a:off x="1174228" y="4874859"/>
                <a:ext cx="9562598" cy="15111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если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, то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если</m:t>
                      </m:r>
                      <m:sSup>
                        <m:sSupPr>
                          <m:ctrlPr>
                            <a:rPr lang="ru-BY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BY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ru-BY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ru-BY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, то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ru-RU" b="0" dirty="0"/>
                  <a:t>иначе, 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если</m:t>
                    </m:r>
                    <m:sSup>
                      <m:sSupPr>
                        <m:ctrlPr>
                          <a:rPr lang="ru-BY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B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ru-BY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ru-BY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 то    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ru-RU" dirty="0"/>
                  <a:t>иначе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                                                                    </a:t>
                </a:r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ED5E66-F3B1-A0CD-5164-65EE8192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228" y="4874859"/>
                <a:ext cx="9562598" cy="1511119"/>
              </a:xfrm>
              <a:prstGeom prst="rect">
                <a:avLst/>
              </a:prstGeom>
              <a:blipFill>
                <a:blip r:embed="rId10"/>
                <a:stretch>
                  <a:fillRect l="-128" t="-12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F5D10237-AD53-A4BC-E630-DAE54DA69C98}"/>
              </a:ext>
            </a:extLst>
          </p:cNvPr>
          <p:cNvSpPr/>
          <p:nvPr/>
        </p:nvSpPr>
        <p:spPr>
          <a:xfrm rot="16200000">
            <a:off x="8449738" y="580495"/>
            <a:ext cx="887273" cy="454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3F0899-4821-EFFB-CF7D-0BEFA62E169A}"/>
                  </a:ext>
                </a:extLst>
              </p:cNvPr>
              <p:cNvSpPr txBox="1"/>
              <p:nvPr/>
            </p:nvSpPr>
            <p:spPr>
              <a:xfrm>
                <a:off x="3188138" y="3231023"/>
                <a:ext cx="78658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3F0899-4821-EFFB-CF7D-0BEFA62E1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38" y="3231023"/>
                <a:ext cx="786581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58BBCD-D3AA-458A-26BC-F9341C04CDEF}"/>
                  </a:ext>
                </a:extLst>
              </p:cNvPr>
              <p:cNvSpPr txBox="1"/>
              <p:nvPr/>
            </p:nvSpPr>
            <p:spPr>
              <a:xfrm>
                <a:off x="8493705" y="3220630"/>
                <a:ext cx="786581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C58BBCD-D3AA-458A-26BC-F9341C04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705" y="3220630"/>
                <a:ext cx="786581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EC6AD152-D34E-9E58-2E8E-9AB3BE13A279}"/>
              </a:ext>
            </a:extLst>
          </p:cNvPr>
          <p:cNvSpPr/>
          <p:nvPr/>
        </p:nvSpPr>
        <p:spPr>
          <a:xfrm rot="16200000">
            <a:off x="3131413" y="574776"/>
            <a:ext cx="887273" cy="45475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736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987BF6-4D69-5C2A-501F-36C096AEBDF1}"/>
              </a:ext>
            </a:extLst>
          </p:cNvPr>
          <p:cNvSpPr txBox="1"/>
          <p:nvPr/>
        </p:nvSpPr>
        <p:spPr>
          <a:xfrm>
            <a:off x="1563329" y="2148263"/>
            <a:ext cx="9242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rgbClr val="222222"/>
                </a:solidFill>
                <a:latin typeface="+mj-lt"/>
              </a:rPr>
              <a:t>Бор</a:t>
            </a:r>
          </a:p>
          <a:p>
            <a:pPr algn="ctr">
              <a:spcAft>
                <a:spcPts val="1200"/>
              </a:spcAft>
            </a:pPr>
            <a:r>
              <a:rPr lang="ru-RU" sz="3200" b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ru-RU" sz="2400" b="0" dirty="0">
                <a:solidFill>
                  <a:srgbClr val="222222"/>
                </a:solidFill>
                <a:effectLst/>
                <a:latin typeface="+mj-lt"/>
              </a:rPr>
              <a:t>англ. </a:t>
            </a:r>
            <a:r>
              <a:rPr lang="ru-RU" sz="2400" b="0" dirty="0" err="1">
                <a:solidFill>
                  <a:srgbClr val="222222"/>
                </a:solidFill>
                <a:effectLst/>
                <a:latin typeface="+mj-lt"/>
              </a:rPr>
              <a:t>trie</a:t>
            </a:r>
            <a:r>
              <a:rPr lang="ru-RU" sz="2400" b="0" dirty="0">
                <a:solidFill>
                  <a:srgbClr val="222222"/>
                </a:solidFill>
                <a:effectLst/>
                <a:latin typeface="+mj-lt"/>
              </a:rPr>
              <a:t>, луч, нагруженное дерево</a:t>
            </a:r>
            <a:r>
              <a:rPr lang="ru-RU" sz="3200" b="0" i="0" dirty="0">
                <a:solidFill>
                  <a:srgbClr val="222222"/>
                </a:solidFill>
                <a:effectLst/>
                <a:latin typeface="+mj-lt"/>
              </a:rPr>
              <a:t>)</a:t>
            </a:r>
            <a:endParaRPr lang="ru-RU" sz="3200" b="1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2260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/>
              <p:nvPr/>
            </p:nvSpPr>
            <p:spPr>
              <a:xfrm>
                <a:off x="78658" y="256340"/>
                <a:ext cx="12015019" cy="4423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Массив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ru-RU" sz="2400" dirty="0"/>
                  <a:t> формируется на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2400" dirty="0"/>
                  <a:t>ой фазе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 формирования массива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ru-RU" sz="2400" dirty="0"/>
                  <a:t>, проходом по массиву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слева направо и сравнением</a:t>
                </a:r>
                <a:r>
                  <a:rPr lang="en-US" sz="2400" dirty="0"/>
                  <a:t> (</a:t>
                </a:r>
                <a:r>
                  <a:rPr lang="ru-RU" sz="2400" dirty="0"/>
                  <a:t>за константу)  двух 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 равенство: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номер класса 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[0]..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[0]+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2400" dirty="0"/>
                  <a:t> полагаем равным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, т.е.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;</a:t>
                </a:r>
                <a:endParaRPr lang="ru-RU" sz="2400" dirty="0"/>
              </a:p>
              <a:p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для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ru-RU" sz="2400" dirty="0"/>
              </a:p>
              <a:p>
                <a:pPr lvl="3"/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то  номер класса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остается таким же, как и для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]..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(т.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иначе он увеличивается на 1 ( т.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е.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ru-BY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F88FC8-FA4C-23C6-E540-79F75BCB9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" y="256340"/>
                <a:ext cx="12015019" cy="4423327"/>
              </a:xfrm>
              <a:prstGeom prst="rect">
                <a:avLst/>
              </a:prstGeom>
              <a:blipFill>
                <a:blip r:embed="rId2"/>
                <a:stretch>
                  <a:fillRect l="-812" t="-826" b="-15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/>
              <p:nvPr/>
            </p:nvSpPr>
            <p:spPr>
              <a:xfrm>
                <a:off x="412955" y="5279922"/>
                <a:ext cx="108351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к строке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добавляется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то это гарантирует, что каждый суффикс будет иметь свой класс эквивалентности.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6FB758-4EE8-7713-716A-087480635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55" y="5279922"/>
                <a:ext cx="10835149" cy="830997"/>
              </a:xfrm>
              <a:prstGeom prst="rect">
                <a:avLst/>
              </a:prstGeom>
              <a:blipFill>
                <a:blip r:embed="rId3"/>
                <a:stretch>
                  <a:fillRect l="-900" t="-5882" r="-844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7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2882E2D8-04B4-FDD5-AAE0-09C1A1A77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577417"/>
                  </p:ext>
                </p:extLst>
              </p:nvPr>
            </p:nvGraphicFramePr>
            <p:xfrm>
              <a:off x="1370378" y="190421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2882E2D8-04B4-FDD5-AAE0-09C1A1A77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4577417"/>
                  </p:ext>
                </p:extLst>
              </p:nvPr>
            </p:nvGraphicFramePr>
            <p:xfrm>
              <a:off x="1370378" y="190421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80531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531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947" t="-106557" r="-69684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64" t="-106557" r="-60425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425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842" t="-106557" r="-398947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28" t="-106557" r="-30319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2128" t="-106557" r="-203191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4737" t="-106557" r="-101053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3191" t="-106557" r="-2128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531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947" t="-210000" r="-69684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64" t="-210000" r="-60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210000" r="-50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842" t="-210000" r="-39894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28" t="-210000" r="-30319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2128" t="-210000" r="-20319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4737" t="-210000" r="-10105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3191" t="-210000" r="-2128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683883"/>
                  </p:ext>
                </p:extLst>
              </p:nvPr>
            </p:nvGraphicFramePr>
            <p:xfrm>
              <a:off x="1308182" y="1769482"/>
              <a:ext cx="5165217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137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22689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6683883"/>
                  </p:ext>
                </p:extLst>
              </p:nvPr>
            </p:nvGraphicFramePr>
            <p:xfrm>
              <a:off x="1308182" y="1769482"/>
              <a:ext cx="5165217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137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22689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33" r="-725243" b="-3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321" r="-725243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1176" t="-61321" r="-778824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7895" t="-61321" r="-596842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064" t="-61321" r="-503191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064" t="-61321" r="-403191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064" t="-61321" r="-303191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94737" t="-61321" r="-200000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128" t="-61321" r="-102128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02128" t="-61321" r="-2128" b="-1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5000" r="-72524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85000" r="-72524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655810" y="1840014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0" y="1840014"/>
                <a:ext cx="4682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636938"/>
                  </p:ext>
                </p:extLst>
              </p:nvPr>
            </p:nvGraphicFramePr>
            <p:xfrm>
              <a:off x="9372472" y="2192593"/>
              <a:ext cx="1802582" cy="302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75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6975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263082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58267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кл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u-RU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кл</m:t>
                                  </m:r>
                                </m:sub>
                              </m:sSub>
                            </m:oMath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636938"/>
                  </p:ext>
                </p:extLst>
              </p:nvPr>
            </p:nvGraphicFramePr>
            <p:xfrm>
              <a:off x="9372472" y="2192593"/>
              <a:ext cx="1802582" cy="30227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75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6975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263082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1667" b="-7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96825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200000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300000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39365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501613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592063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2788" t="-70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112965"/>
                  </p:ext>
                </p:extLst>
              </p:nvPr>
            </p:nvGraphicFramePr>
            <p:xfrm>
              <a:off x="7332278" y="2171288"/>
              <a:ext cx="1532832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75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1263082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кл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$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ru-RU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кл</m:t>
                                  </m:r>
                                </m:sub>
                              </m:sSub>
                            </m:oMath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112965"/>
                  </p:ext>
                </p:extLst>
              </p:nvPr>
            </p:nvGraphicFramePr>
            <p:xfrm>
              <a:off x="7332278" y="2171288"/>
              <a:ext cx="1532832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75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1263082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3226" r="-962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101587" r="-962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204839" r="-962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300000" r="-962" b="-3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406452" r="-962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506452" r="-962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596825" r="-962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1635" t="-708065" r="-96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EC29-2E9D-8D08-7AB7-CB939EBE9A25}"/>
                  </a:ext>
                </a:extLst>
              </p:cNvPr>
              <p:cNvSpPr txBox="1"/>
              <p:nvPr/>
            </p:nvSpPr>
            <p:spPr>
              <a:xfrm>
                <a:off x="9488021" y="1407654"/>
                <a:ext cx="48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EC29-2E9D-8D08-7AB7-CB939EBE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021" y="1407654"/>
                <a:ext cx="488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/>
              <p:nvPr/>
            </p:nvSpPr>
            <p:spPr>
              <a:xfrm>
                <a:off x="7284592" y="1428663"/>
                <a:ext cx="1755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92" y="1428663"/>
                <a:ext cx="1755545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44E330-D97E-6EBB-59FA-4D2CD5036228}"/>
              </a:ext>
            </a:extLst>
          </p:cNvPr>
          <p:cNvSpPr txBox="1"/>
          <p:nvPr/>
        </p:nvSpPr>
        <p:spPr>
          <a:xfrm>
            <a:off x="5945157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F6412-43D0-A072-7AFD-211A11521886}"/>
              </a:ext>
            </a:extLst>
          </p:cNvPr>
          <p:cNvSpPr txBox="1"/>
          <p:nvPr/>
        </p:nvSpPr>
        <p:spPr>
          <a:xfrm>
            <a:off x="5408207" y="3110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59309-993C-AEAA-F81E-E8B3631C5F36}"/>
              </a:ext>
            </a:extLst>
          </p:cNvPr>
          <p:cNvSpPr txBox="1"/>
          <p:nvPr/>
        </p:nvSpPr>
        <p:spPr>
          <a:xfrm>
            <a:off x="1912718" y="3112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20CE1-D56C-1589-F08E-FBE443987061}"/>
              </a:ext>
            </a:extLst>
          </p:cNvPr>
          <p:cNvSpPr txBox="1"/>
          <p:nvPr/>
        </p:nvSpPr>
        <p:spPr>
          <a:xfrm>
            <a:off x="4218940" y="3110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357D-0F4A-0CB2-3B9A-14EA5D6D8D4B}"/>
              </a:ext>
            </a:extLst>
          </p:cNvPr>
          <p:cNvSpPr txBox="1"/>
          <p:nvPr/>
        </p:nvSpPr>
        <p:spPr>
          <a:xfrm>
            <a:off x="3101985" y="31375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EF4F-2FF2-36DB-D803-49BD646155BF}"/>
              </a:ext>
            </a:extLst>
          </p:cNvPr>
          <p:cNvSpPr txBox="1"/>
          <p:nvPr/>
        </p:nvSpPr>
        <p:spPr>
          <a:xfrm>
            <a:off x="2488254" y="3105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F1ADE-A31C-7715-C9EE-EFC7A696E90D}"/>
              </a:ext>
            </a:extLst>
          </p:cNvPr>
          <p:cNvSpPr txBox="1"/>
          <p:nvPr/>
        </p:nvSpPr>
        <p:spPr>
          <a:xfrm>
            <a:off x="4785668" y="3105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7F784-38EA-BE9E-70F2-1B6A5162E235}"/>
              </a:ext>
            </a:extLst>
          </p:cNvPr>
          <p:cNvSpPr txBox="1"/>
          <p:nvPr/>
        </p:nvSpPr>
        <p:spPr>
          <a:xfrm>
            <a:off x="3636399" y="3105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/>
              <p:nvPr/>
            </p:nvSpPr>
            <p:spPr>
              <a:xfrm>
                <a:off x="9908022" y="1414161"/>
                <a:ext cx="2293702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]..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]+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022" y="1414161"/>
                <a:ext cx="2293702" cy="37029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059956B-230B-FC34-096C-DC683F074A0B}"/>
              </a:ext>
            </a:extLst>
          </p:cNvPr>
          <p:cNvCxnSpPr>
            <a:cxnSpLocks/>
          </p:cNvCxnSpPr>
          <p:nvPr/>
        </p:nvCxnSpPr>
        <p:spPr>
          <a:xfrm>
            <a:off x="10412361" y="1840014"/>
            <a:ext cx="0" cy="36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A93D7-2181-69EE-659E-FD3362EFC2EA}"/>
                  </a:ext>
                </a:extLst>
              </p:cNvPr>
              <p:cNvSpPr txBox="1"/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dirty="0"/>
              </a:p>
              <a:p>
                <a:pPr lvl="1"/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]..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1600" dirty="0"/>
                  <a:t>, то 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i="1" dirty="0">
                        <a:latin typeface="Cambria Math" panose="02040503050406030204" pitchFamily="18" charset="0"/>
                      </a:rPr>
                      <m:t>=с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1600" dirty="0"/>
                  <a:t>, иначе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1600" dirty="0"/>
                  <a:t>.</a:t>
                </a:r>
                <a:endParaRPr lang="ru-BY" sz="16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A93D7-2181-69EE-659E-FD3362EF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blipFill>
                <a:blip r:embed="rId10"/>
                <a:stretch>
                  <a:fillRect r="-4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3F5A5-715E-AA68-2788-781A02169D38}"/>
                  </a:ext>
                </a:extLst>
              </p:cNvPr>
              <p:cNvSpPr txBox="1"/>
              <p:nvPr/>
            </p:nvSpPr>
            <p:spPr>
              <a:xfrm>
                <a:off x="655809" y="190421"/>
                <a:ext cx="468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3F5A5-715E-AA68-2788-781A02169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09" y="190421"/>
                <a:ext cx="4682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A8B8AE7-2CC2-E124-70E8-FFF3A08B6D4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9732158" y="1776986"/>
            <a:ext cx="17669" cy="29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ED41A-F3A2-A4E0-7406-BCEDC78437D2}"/>
                  </a:ext>
                </a:extLst>
              </p:cNvPr>
              <p:cNvSpPr txBox="1"/>
              <p:nvPr/>
            </p:nvSpPr>
            <p:spPr>
              <a:xfrm>
                <a:off x="6537977" y="190421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1ED41A-F3A2-A4E0-7406-BCEDC7843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77" y="190421"/>
                <a:ext cx="74661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73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6" grpId="0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181085"/>
                  </p:ext>
                </p:extLst>
              </p:nvPr>
            </p:nvGraphicFramePr>
            <p:xfrm>
              <a:off x="719423" y="1769898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181085"/>
                  </p:ext>
                </p:extLst>
              </p:nvPr>
            </p:nvGraphicFramePr>
            <p:xfrm>
              <a:off x="719423" y="1769898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557" r="-7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895" t="-106557" r="-596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64" t="-106557" r="-4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64" t="-106557" r="-3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4737" t="-106557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128" t="-106557" r="-102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128" t="-106557" r="-21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425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80425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103078" y="1619769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" y="1619769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737060"/>
                  </p:ext>
                </p:extLst>
              </p:nvPr>
            </p:nvGraphicFramePr>
            <p:xfrm>
              <a:off x="9327531" y="2161456"/>
              <a:ext cx="2520339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6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7716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766019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737060"/>
                  </p:ext>
                </p:extLst>
              </p:nvPr>
            </p:nvGraphicFramePr>
            <p:xfrm>
              <a:off x="9327531" y="2161456"/>
              <a:ext cx="2520339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716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7716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766019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1613" b="-7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100000" b="-6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203226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298413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404839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504839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595238" b="-10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2759" t="-706452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657643"/>
                  </p:ext>
                </p:extLst>
              </p:nvPr>
            </p:nvGraphicFramePr>
            <p:xfrm>
              <a:off x="6630262" y="2195617"/>
              <a:ext cx="2638576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4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174236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3657643"/>
                  </p:ext>
                </p:extLst>
              </p:nvPr>
            </p:nvGraphicFramePr>
            <p:xfrm>
              <a:off x="6630262" y="2195617"/>
              <a:ext cx="2638576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4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174236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3226" r="-559" b="-7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101587" r="-559" b="-6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204839" r="-559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300000" r="-559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406452" r="-559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506452" r="-559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596825" r="-559" b="-10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708065" r="-559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/>
              <p:nvPr/>
            </p:nvSpPr>
            <p:spPr>
              <a:xfrm>
                <a:off x="6880526" y="1585232"/>
                <a:ext cx="2090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6" y="1585232"/>
                <a:ext cx="2090373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44E330-D97E-6EBB-59FA-4D2CD5036228}"/>
              </a:ext>
            </a:extLst>
          </p:cNvPr>
          <p:cNvSpPr txBox="1"/>
          <p:nvPr/>
        </p:nvSpPr>
        <p:spPr>
          <a:xfrm>
            <a:off x="5635135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F6412-43D0-A072-7AFD-211A11521886}"/>
              </a:ext>
            </a:extLst>
          </p:cNvPr>
          <p:cNvSpPr txBox="1"/>
          <p:nvPr/>
        </p:nvSpPr>
        <p:spPr>
          <a:xfrm>
            <a:off x="5017019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59309-993C-AEAA-F81E-E8B3631C5F36}"/>
              </a:ext>
            </a:extLst>
          </p:cNvPr>
          <p:cNvSpPr txBox="1"/>
          <p:nvPr/>
        </p:nvSpPr>
        <p:spPr>
          <a:xfrm>
            <a:off x="3907902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20CE1-D56C-1589-F08E-FBE443987061}"/>
              </a:ext>
            </a:extLst>
          </p:cNvPr>
          <p:cNvSpPr txBox="1"/>
          <p:nvPr/>
        </p:nvSpPr>
        <p:spPr>
          <a:xfrm>
            <a:off x="1627500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357D-0F4A-0CB2-3B9A-14EA5D6D8D4B}"/>
              </a:ext>
            </a:extLst>
          </p:cNvPr>
          <p:cNvSpPr txBox="1"/>
          <p:nvPr/>
        </p:nvSpPr>
        <p:spPr>
          <a:xfrm>
            <a:off x="2715030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EF4F-2FF2-36DB-D803-49BD646155BF}"/>
              </a:ext>
            </a:extLst>
          </p:cNvPr>
          <p:cNvSpPr txBox="1"/>
          <p:nvPr/>
        </p:nvSpPr>
        <p:spPr>
          <a:xfrm>
            <a:off x="2171265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F1ADE-A31C-7715-C9EE-EFC7A696E90D}"/>
              </a:ext>
            </a:extLst>
          </p:cNvPr>
          <p:cNvSpPr txBox="1"/>
          <p:nvPr/>
        </p:nvSpPr>
        <p:spPr>
          <a:xfrm>
            <a:off x="4443714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7F784-38EA-BE9E-70F2-1B6A5162E235}"/>
              </a:ext>
            </a:extLst>
          </p:cNvPr>
          <p:cNvSpPr txBox="1"/>
          <p:nvPr/>
        </p:nvSpPr>
        <p:spPr>
          <a:xfrm>
            <a:off x="3307205" y="2909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/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dirty="0"/>
              </a:p>
              <a:p>
                <a:pPr lvl="1"/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]..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1600" dirty="0"/>
                  <a:t>, то 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i="1" dirty="0">
                        <a:latin typeface="Cambria Math" panose="02040503050406030204" pitchFamily="18" charset="0"/>
                      </a:rPr>
                      <m:t>=с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1600" dirty="0"/>
                  <a:t>, иначе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1600" dirty="0"/>
                  <a:t>.</a:t>
                </a:r>
                <a:endParaRPr lang="ru-BY" sz="16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blipFill>
                <a:blip r:embed="rId7"/>
                <a:stretch>
                  <a:fillRect r="-8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/>
              <p:nvPr/>
            </p:nvSpPr>
            <p:spPr>
              <a:xfrm>
                <a:off x="9844847" y="1250437"/>
                <a:ext cx="230427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]..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]+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847" y="1250437"/>
                <a:ext cx="2304279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059956B-230B-FC34-096C-DC683F074A0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894555" y="1588991"/>
            <a:ext cx="102432" cy="54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8">
                <a:extLst>
                  <a:ext uri="{FF2B5EF4-FFF2-40B4-BE49-F238E27FC236}">
                    <a16:creationId xmlns:a16="http://schemas.microsoft.com/office/drawing/2014/main" id="{47ED7F63-E014-267C-5FA9-BDDD3BED7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96769"/>
                  </p:ext>
                </p:extLst>
              </p:nvPr>
            </p:nvGraphicFramePr>
            <p:xfrm>
              <a:off x="679604" y="201172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8">
                <a:extLst>
                  <a:ext uri="{FF2B5EF4-FFF2-40B4-BE49-F238E27FC236}">
                    <a16:creationId xmlns:a16="http://schemas.microsoft.com/office/drawing/2014/main" id="{47ED7F63-E014-267C-5FA9-BDDD3BED7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96769"/>
                  </p:ext>
                </p:extLst>
              </p:nvPr>
            </p:nvGraphicFramePr>
            <p:xfrm>
              <a:off x="679604" y="201172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6557" r="-8042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6557" r="-7042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7895" t="-106557" r="-5968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1064" t="-106557" r="-5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1064" t="-106557" r="-4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1064" t="-106557" r="-3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94737" t="-106557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02128" t="-106557" r="-10212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02128" t="-106557" r="-212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10000" r="-8042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89F5B-C97E-C52C-7533-A22D12BBBD4D}"/>
                  </a:ext>
                </a:extLst>
              </p:cNvPr>
              <p:cNvSpPr txBox="1"/>
              <p:nvPr/>
            </p:nvSpPr>
            <p:spPr>
              <a:xfrm>
                <a:off x="0" y="201172"/>
                <a:ext cx="679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89F5B-C97E-C52C-7533-A22D12BB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1172"/>
                <a:ext cx="6796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E1DE2D-26ED-698E-D778-FDB854E95680}"/>
                  </a:ext>
                </a:extLst>
              </p:cNvPr>
              <p:cNvSpPr txBox="1"/>
              <p:nvPr/>
            </p:nvSpPr>
            <p:spPr>
              <a:xfrm>
                <a:off x="9327531" y="1259717"/>
                <a:ext cx="493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E1DE2D-26ED-698E-D778-FDB854E95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531" y="1259717"/>
                <a:ext cx="4932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1A79645-2958-6C3A-290B-774C699A2D0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574137" y="1629049"/>
            <a:ext cx="270710" cy="50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29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6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060968"/>
                  </p:ext>
                </p:extLst>
              </p:nvPr>
            </p:nvGraphicFramePr>
            <p:xfrm>
              <a:off x="1005730" y="1824372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060968"/>
                  </p:ext>
                </p:extLst>
              </p:nvPr>
            </p:nvGraphicFramePr>
            <p:xfrm>
              <a:off x="1005730" y="1824372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80531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531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8947" t="-106557" r="-69684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64" t="-106557" r="-6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425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6842" t="-106557" r="-3989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128" t="-106557" r="-3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2128" t="-106557" r="-2031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4737" t="-106557" r="-10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3191" t="-106557" r="-21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531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80531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/>
              <p:nvPr/>
            </p:nvSpPr>
            <p:spPr>
              <a:xfrm>
                <a:off x="30691" y="1769898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AAC84-B9BB-D866-34B8-254616079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1" y="1769898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89467"/>
                  </p:ext>
                </p:extLst>
              </p:nvPr>
            </p:nvGraphicFramePr>
            <p:xfrm>
              <a:off x="9327530" y="2161456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89467"/>
                  </p:ext>
                </p:extLst>
              </p:nvPr>
            </p:nvGraphicFramePr>
            <p:xfrm>
              <a:off x="9327530" y="2161456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1613" b="-7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100000" b="-6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203226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298413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404839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504839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595238" b="-10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717" t="-706452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717360"/>
                  </p:ext>
                </p:extLst>
              </p:nvPr>
            </p:nvGraphicFramePr>
            <p:xfrm>
              <a:off x="6630262" y="2195617"/>
              <a:ext cx="2638576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4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174236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𝑎𝑏𝑎𝑐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𝑎𝑐𝑎𝑏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($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𝑐𝑎𝑏𝑎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  <m:r>
                                      <a:rPr lang="ru-RU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кл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8">
                <a:extLst>
                  <a:ext uri="{FF2B5EF4-FFF2-40B4-BE49-F238E27FC236}">
                    <a16:creationId xmlns:a16="http://schemas.microsoft.com/office/drawing/2014/main" id="{F3D41668-841B-7952-2E6D-47F56955F0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717360"/>
                  </p:ext>
                </p:extLst>
              </p:nvPr>
            </p:nvGraphicFramePr>
            <p:xfrm>
              <a:off x="6630262" y="2195617"/>
              <a:ext cx="2638576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434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174236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3226" r="-559" b="-7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101587" r="-559" b="-60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204839" r="-559" b="-5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300000" r="-559" b="-4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406452" r="-559" b="-3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506452" r="-559" b="-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596825" r="-559" b="-1079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229" t="-708065" r="-559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EC29-2E9D-8D08-7AB7-CB939EBE9A25}"/>
                  </a:ext>
                </a:extLst>
              </p:cNvPr>
              <p:cNvSpPr txBox="1"/>
              <p:nvPr/>
            </p:nvSpPr>
            <p:spPr>
              <a:xfrm>
                <a:off x="9553812" y="1298452"/>
                <a:ext cx="499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EC29-2E9D-8D08-7AB7-CB939EBE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812" y="1298452"/>
                <a:ext cx="499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/>
              <p:nvPr/>
            </p:nvSpPr>
            <p:spPr>
              <a:xfrm>
                <a:off x="6880526" y="1585232"/>
                <a:ext cx="2090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DE5AAE-DA2B-C35B-349C-DDC7DE98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6" y="1585232"/>
                <a:ext cx="2090373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44E330-D97E-6EBB-59FA-4D2CD5036228}"/>
              </a:ext>
            </a:extLst>
          </p:cNvPr>
          <p:cNvSpPr txBox="1"/>
          <p:nvPr/>
        </p:nvSpPr>
        <p:spPr>
          <a:xfrm>
            <a:off x="5549792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EF6412-43D0-A072-7AFD-211A11521886}"/>
              </a:ext>
            </a:extLst>
          </p:cNvPr>
          <p:cNvSpPr txBox="1"/>
          <p:nvPr/>
        </p:nvSpPr>
        <p:spPr>
          <a:xfrm>
            <a:off x="5022901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59309-993C-AEAA-F81E-E8B3631C5F36}"/>
              </a:ext>
            </a:extLst>
          </p:cNvPr>
          <p:cNvSpPr txBox="1"/>
          <p:nvPr/>
        </p:nvSpPr>
        <p:spPr>
          <a:xfrm>
            <a:off x="3874855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20CE1-D56C-1589-F08E-FBE443987061}"/>
              </a:ext>
            </a:extLst>
          </p:cNvPr>
          <p:cNvSpPr txBox="1"/>
          <p:nvPr/>
        </p:nvSpPr>
        <p:spPr>
          <a:xfrm>
            <a:off x="1631586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3357D-0F4A-0CB2-3B9A-14EA5D6D8D4B}"/>
              </a:ext>
            </a:extLst>
          </p:cNvPr>
          <p:cNvSpPr txBox="1"/>
          <p:nvPr/>
        </p:nvSpPr>
        <p:spPr>
          <a:xfrm>
            <a:off x="2726809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FEF4F-2FF2-36DB-D803-49BD646155BF}"/>
              </a:ext>
            </a:extLst>
          </p:cNvPr>
          <p:cNvSpPr txBox="1"/>
          <p:nvPr/>
        </p:nvSpPr>
        <p:spPr>
          <a:xfrm>
            <a:off x="2147864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EF1ADE-A31C-7715-C9EE-EFC7A696E90D}"/>
              </a:ext>
            </a:extLst>
          </p:cNvPr>
          <p:cNvSpPr txBox="1"/>
          <p:nvPr/>
        </p:nvSpPr>
        <p:spPr>
          <a:xfrm>
            <a:off x="4448878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7F784-38EA-BE9E-70F2-1B6A5162E235}"/>
              </a:ext>
            </a:extLst>
          </p:cNvPr>
          <p:cNvSpPr txBox="1"/>
          <p:nvPr/>
        </p:nvSpPr>
        <p:spPr>
          <a:xfrm>
            <a:off x="3300832" y="2971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/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1600" i="1" dirty="0" smtClean="0">
                          <a:latin typeface="Cambria Math" panose="02040503050406030204" pitchFamily="18" charset="0"/>
                        </a:rPr>
                        <m:t>с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600" dirty="0"/>
                  <a:t>для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1600" dirty="0"/>
              </a:p>
              <a:p>
                <a:pPr lvl="1"/>
                <a:r>
                  <a:rPr lang="ru-RU" sz="1600" dirty="0"/>
                  <a:t>если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]..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]+</m:t>
                        </m:r>
                        <m:sSup>
                          <m:sSup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1600" dirty="0"/>
                  <a:t>, то 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i="1" dirty="0">
                        <a:latin typeface="Cambria Math" panose="02040503050406030204" pitchFamily="18" charset="0"/>
                      </a:rPr>
                      <m:t>=с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ru-RU" sz="1600" dirty="0"/>
                  <a:t>, иначе </a:t>
                </a:r>
                <a14:m>
                  <m:oMath xmlns:m="http://schemas.openxmlformats.org/officeDocument/2006/math"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i="1" dirty="0">
                        <a:latin typeface="Cambria Math" panose="02040503050406030204" pitchFamily="18" charset="0"/>
                      </a:rPr>
                      <m:t>с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ru-RU" sz="1600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sz="1600" dirty="0"/>
                  <a:t>.</a:t>
                </a:r>
                <a:endParaRPr lang="ru-BY" sz="16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9373CC-0E53-41DD-1BD4-AFEACCF1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" y="5440304"/>
                <a:ext cx="5842023" cy="1417696"/>
              </a:xfrm>
              <a:prstGeom prst="rect">
                <a:avLst/>
              </a:prstGeom>
              <a:blipFill>
                <a:blip r:embed="rId8"/>
                <a:stretch>
                  <a:fillRect r="-4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/>
              <p:nvPr/>
            </p:nvSpPr>
            <p:spPr>
              <a:xfrm>
                <a:off x="10053456" y="1329230"/>
                <a:ext cx="2438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]..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]+</m:t>
                          </m:r>
                          <m:sSup>
                            <m:sSup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902BA37-A6E3-56F6-E0F7-F5C45D23A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456" y="1329230"/>
                <a:ext cx="2438400" cy="338554"/>
              </a:xfrm>
              <a:prstGeom prst="rect">
                <a:avLst/>
              </a:prstGeom>
              <a:blipFill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059956B-230B-FC34-096C-DC683F074A0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1272656" y="1667784"/>
            <a:ext cx="0" cy="4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8">
                <a:extLst>
                  <a:ext uri="{FF2B5EF4-FFF2-40B4-BE49-F238E27FC236}">
                    <a16:creationId xmlns:a16="http://schemas.microsoft.com/office/drawing/2014/main" id="{47ED7F63-E014-267C-5FA9-BDDD3BED7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456491"/>
                  </p:ext>
                </p:extLst>
              </p:nvPr>
            </p:nvGraphicFramePr>
            <p:xfrm>
              <a:off x="679604" y="201172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8">
                <a:extLst>
                  <a:ext uri="{FF2B5EF4-FFF2-40B4-BE49-F238E27FC236}">
                    <a16:creationId xmlns:a16="http://schemas.microsoft.com/office/drawing/2014/main" id="{47ED7F63-E014-267C-5FA9-BDDD3BED71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456491"/>
                  </p:ext>
                </p:extLst>
              </p:nvPr>
            </p:nvGraphicFramePr>
            <p:xfrm>
              <a:off x="679604" y="201172"/>
              <a:ext cx="5165217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8333" r="-804255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106557" r="-8042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0000" t="-106557" r="-70425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97895" t="-106557" r="-5968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01064" t="-106557" r="-5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01064" t="-106557" r="-4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01064" t="-106557" r="-30319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594737" t="-106557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02128" t="-106557" r="-10212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02128" t="-106557" r="-2128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t="-210000" r="-8042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89F5B-C97E-C52C-7533-A22D12BBBD4D}"/>
                  </a:ext>
                </a:extLst>
              </p:cNvPr>
              <p:cNvSpPr txBox="1"/>
              <p:nvPr/>
            </p:nvSpPr>
            <p:spPr>
              <a:xfrm>
                <a:off x="0" y="550746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8089F5B-C97E-C52C-7533-A22D12BB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0746"/>
                <a:ext cx="47314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DB2A94A-06D7-C77F-FEB5-F5A7FEB5B826}"/>
              </a:ext>
            </a:extLst>
          </p:cNvPr>
          <p:cNvCxnSpPr>
            <a:stCxn id="12" idx="2"/>
          </p:cNvCxnSpPr>
          <p:nvPr/>
        </p:nvCxnSpPr>
        <p:spPr>
          <a:xfrm flipH="1">
            <a:off x="9802761" y="1667784"/>
            <a:ext cx="873" cy="4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EF0F8-B726-FFB5-6F88-9D841453E439}"/>
                  </a:ext>
                </a:extLst>
              </p:cNvPr>
              <p:cNvSpPr txBox="1"/>
              <p:nvPr/>
            </p:nvSpPr>
            <p:spPr>
              <a:xfrm>
                <a:off x="5973873" y="201172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EF0F8-B726-FFB5-6F88-9D841453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873" y="201172"/>
                <a:ext cx="74661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 animBg="1"/>
      <p:bldP spid="2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430665"/>
                  </p:ext>
                </p:extLst>
              </p:nvPr>
            </p:nvGraphicFramePr>
            <p:xfrm>
              <a:off x="330639" y="135601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479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479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8">
                <a:extLst>
                  <a:ext uri="{FF2B5EF4-FFF2-40B4-BE49-F238E27FC236}">
                    <a16:creationId xmlns:a16="http://schemas.microsoft.com/office/drawing/2014/main" id="{F51CD772-BDC9-CADB-1EA4-40B07C8AF8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8430665"/>
                  </p:ext>
                </p:extLst>
              </p:nvPr>
            </p:nvGraphicFramePr>
            <p:xfrm>
              <a:off x="330639" y="1356015"/>
              <a:ext cx="516521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3913">
                      <a:extLst>
                        <a:ext uri="{9D8B030D-6E8A-4147-A177-3AD203B41FA5}">
                          <a16:colId xmlns:a16="http://schemas.microsoft.com/office/drawing/2014/main" val="3232710948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21955251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442041686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4273453969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9382828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603781295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1344789752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782654457"/>
                        </a:ext>
                      </a:extLst>
                    </a:gridCol>
                    <a:gridCol w="573913">
                      <a:extLst>
                        <a:ext uri="{9D8B030D-6E8A-4147-A177-3AD203B41FA5}">
                          <a16:colId xmlns:a16="http://schemas.microsoft.com/office/drawing/2014/main" val="35651061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8333" r="-80425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62901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557" r="-8042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6557" r="-7042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895" t="-106557" r="-59684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64" t="-106557" r="-5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64" t="-106557" r="-4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64" t="-106557" r="-30319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94737" t="-106557" r="-2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2128" t="-106557" r="-10212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2128" t="-106557" r="-2128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03565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10000" r="-8042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2983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10000" r="-8042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17894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565229"/>
                  </p:ext>
                </p:extLst>
              </p:nvPr>
            </p:nvGraphicFramePr>
            <p:xfrm>
              <a:off x="743968" y="3283530"/>
              <a:ext cx="1845813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429253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  <m:r>
                                  <a:rPr lang="en-US" b="0" i="1" strike="sngStrike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3BEE9B57-36ED-B130-43F6-32019922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3565229"/>
                  </p:ext>
                </p:extLst>
              </p:nvPr>
            </p:nvGraphicFramePr>
            <p:xfrm>
              <a:off x="743968" y="3283530"/>
              <a:ext cx="1845813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280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1429253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1613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100000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20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298413" b="-3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404839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50483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595238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936" t="-7064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88E8BB83-E90B-673A-9F87-6A125A34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072525"/>
                  </p:ext>
                </p:extLst>
              </p:nvPr>
            </p:nvGraphicFramePr>
            <p:xfrm>
              <a:off x="5495856" y="3429000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8">
                <a:extLst>
                  <a:ext uri="{FF2B5EF4-FFF2-40B4-BE49-F238E27FC236}">
                    <a16:creationId xmlns:a16="http://schemas.microsoft.com/office/drawing/2014/main" id="{88E8BB83-E90B-673A-9F87-6A125A34A9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8072525"/>
                  </p:ext>
                </p:extLst>
              </p:nvPr>
            </p:nvGraphicFramePr>
            <p:xfrm>
              <a:off x="5495856" y="3429000"/>
              <a:ext cx="2864470" cy="30365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083">
                      <a:extLst>
                        <a:ext uri="{9D8B030D-6E8A-4147-A177-3AD203B41FA5}">
                          <a16:colId xmlns:a16="http://schemas.microsoft.com/office/drawing/2014/main" val="3168377021"/>
                        </a:ext>
                      </a:extLst>
                    </a:gridCol>
                    <a:gridCol w="314632">
                      <a:extLst>
                        <a:ext uri="{9D8B030D-6E8A-4147-A177-3AD203B41FA5}">
                          <a16:colId xmlns:a16="http://schemas.microsoft.com/office/drawing/2014/main" val="338539311"/>
                        </a:ext>
                      </a:extLst>
                    </a:gridCol>
                    <a:gridCol w="2241755">
                      <a:extLst>
                        <a:ext uri="{9D8B030D-6E8A-4147-A177-3AD203B41FA5}">
                          <a16:colId xmlns:a16="http://schemas.microsoft.com/office/drawing/2014/main" val="2084544202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1613" b="-7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925772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100000" b="-596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91709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203226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2484111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298413" b="-3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045682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404839" b="-3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718907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504839" b="-2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1993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595238" b="-10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0969230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7642" t="-7064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09768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FF0DFD5-EB8A-D95D-7DB4-4B3BDC8E09B6}"/>
              </a:ext>
            </a:extLst>
          </p:cNvPr>
          <p:cNvCxnSpPr>
            <a:cxnSpLocks/>
          </p:cNvCxnSpPr>
          <p:nvPr/>
        </p:nvCxnSpPr>
        <p:spPr>
          <a:xfrm>
            <a:off x="3283974" y="4649019"/>
            <a:ext cx="1661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4A908-2CFC-2C3C-A6A9-0688A2B0F871}"/>
                  </a:ext>
                </a:extLst>
              </p:cNvPr>
              <p:cNvSpPr txBox="1"/>
              <p:nvPr/>
            </p:nvSpPr>
            <p:spPr>
              <a:xfrm>
                <a:off x="88490" y="145905"/>
                <a:ext cx="119363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После того, как выполнена сортировка циклических сдвигов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удалим из каждого циклического сдвига строки</a:t>
                </a:r>
                <a:r>
                  <a:rPr lang="en-US" sz="2400" dirty="0"/>
                  <a:t> e</a:t>
                </a:r>
                <a:r>
                  <a:rPr lang="ru-RU" sz="2400" dirty="0"/>
                  <a:t>ё суффикс, который начинается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:r>
                  <a:rPr lang="en-US" sz="2400" dirty="0"/>
                  <a:t>$</a:t>
                </a:r>
                <a:r>
                  <a:rPr lang="ru-RU" sz="2400" dirty="0"/>
                  <a:t>, получим </a:t>
                </a:r>
                <a:r>
                  <a:rPr lang="ru-RU" sz="2400" dirty="0" err="1"/>
                  <a:t>суффиксный</a:t>
                </a:r>
                <a:r>
                  <a:rPr lang="ru-RU" sz="2400" dirty="0"/>
                  <a:t> массив для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:</a:t>
                </a:r>
                <a:endParaRPr lang="ru-BY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84A908-2CFC-2C3C-A6A9-0688A2B0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" y="145905"/>
                <a:ext cx="11936362" cy="1200329"/>
              </a:xfrm>
              <a:prstGeom prst="rect">
                <a:avLst/>
              </a:prstGeom>
              <a:blipFill>
                <a:blip r:embed="rId5"/>
                <a:stretch>
                  <a:fillRect l="-817" t="-4061" r="-766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E1E182-50A5-AE8C-951B-05FAD855F616}"/>
                  </a:ext>
                </a:extLst>
              </p:cNvPr>
              <p:cNvSpPr txBox="1"/>
              <p:nvPr/>
            </p:nvSpPr>
            <p:spPr>
              <a:xfrm>
                <a:off x="3323303" y="3725689"/>
                <a:ext cx="171674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суффиксный массив для строки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E1E182-50A5-AE8C-951B-05FAD855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3725689"/>
                <a:ext cx="1716747" cy="923330"/>
              </a:xfrm>
              <a:prstGeom prst="rect">
                <a:avLst/>
              </a:prstGeom>
              <a:blipFill>
                <a:blip r:embed="rId6"/>
                <a:stretch>
                  <a:fillRect l="-2837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11ED7-471A-A1A8-97D0-6E58FC14428F}"/>
                  </a:ext>
                </a:extLst>
              </p:cNvPr>
              <p:cNvSpPr txBox="1"/>
              <p:nvPr/>
            </p:nvSpPr>
            <p:spPr>
              <a:xfrm>
                <a:off x="5495856" y="1393805"/>
                <a:ext cx="746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911ED7-471A-A1A8-97D0-6E58FC14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56" y="1393805"/>
                <a:ext cx="7466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/>
              <p:nvPr/>
            </p:nvSpPr>
            <p:spPr>
              <a:xfrm flipH="1">
                <a:off x="393290" y="234798"/>
                <a:ext cx="11651225" cy="6017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dirty="0"/>
                  <a:t>Если на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-</a:t>
                </a:r>
                <a:r>
                  <a:rPr lang="ru-RU" sz="3200" dirty="0"/>
                  <a:t>й фазе выполнять лексикографическую сортировку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циклических подстрок длины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 </a:t>
                </a:r>
                <a:r>
                  <a:rPr lang="ru-RU" sz="32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) </a:t>
                </a:r>
                <a:r>
                  <a:rPr lang="ru-RU" sz="3200" b="1" dirty="0"/>
                  <a:t>сортировкой слиянием</a:t>
                </a:r>
                <a:r>
                  <a:rPr lang="ru-RU" sz="3200" dirty="0"/>
                  <a:t>, то так как сравнение двух циклических подстрок мы выполняем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sz="3200" dirty="0"/>
                  <a:t>, а </a:t>
                </a:r>
                <a:r>
                  <a:rPr lang="ru-RU" sz="3200" dirty="0" err="1"/>
                  <a:t>ма</a:t>
                </a:r>
                <a:r>
                  <a:rPr lang="en-US" sz="3200" dirty="0"/>
                  <a:t>cc</a:t>
                </a:r>
                <a:r>
                  <a:rPr lang="ru-RU" sz="3200" dirty="0"/>
                  <a:t>ив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формируется  за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,</a:t>
                </a:r>
                <a:r>
                  <a:rPr lang="en-US" sz="3200" dirty="0"/>
                  <a:t> </a:t>
                </a:r>
                <a:r>
                  <a:rPr lang="ru-RU" sz="3200" dirty="0"/>
                  <a:t>то время выполнения одной фазы</a:t>
                </a:r>
                <a:r>
                  <a:rPr lang="en-US" sz="3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=</a:t>
                </a:r>
                <a:r>
                  <a:rPr lang="el-GR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3200" dirty="0"/>
                  <a:t>. </a:t>
                </a:r>
              </a:p>
              <a:p>
                <a:pPr algn="just"/>
                <a:endParaRPr lang="ru-RU" sz="3200" dirty="0"/>
              </a:p>
              <a:p>
                <a:pPr algn="just"/>
                <a:r>
                  <a:rPr lang="ru-RU" sz="3200" dirty="0"/>
                  <a:t>Учитывая, что число фаз  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+1</a:t>
                </a:r>
                <a:r>
                  <a:rPr lang="ru-RU" sz="3200" dirty="0"/>
                  <a:t>, </a:t>
                </a:r>
                <a:r>
                  <a:rPr lang="ru-RU" sz="3200" b="1" dirty="0"/>
                  <a:t>время работы алгоритма лексикографической сортировки циклических сдвигов строки </a:t>
                </a:r>
                <a:r>
                  <a:rPr lang="ru-RU" sz="3200" dirty="0"/>
                  <a:t>(</a:t>
                </a:r>
                <a:r>
                  <a:rPr lang="ru-RU" sz="2800" dirty="0"/>
                  <a:t>построения </a:t>
                </a:r>
                <a:r>
                  <a:rPr lang="ru-RU" sz="2800" dirty="0" err="1"/>
                  <a:t>суффиксного</a:t>
                </a:r>
                <a:r>
                  <a:rPr lang="ru-RU" sz="2800" dirty="0"/>
                  <a:t> массива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3200" dirty="0"/>
                  <a:t>)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2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l-GR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  <m:r>
                              <a:rPr lang="en-US" sz="3200" b="1" i="0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ru-RU" sz="3200" dirty="0"/>
                  <a:t>.</a:t>
                </a:r>
                <a:endParaRPr lang="en-US" sz="3200" dirty="0"/>
              </a:p>
              <a:p>
                <a:r>
                  <a:rPr lang="ru-RU" sz="3200" dirty="0"/>
                  <a:t>Требуемая </a:t>
                </a:r>
                <a:r>
                  <a:rPr lang="ru-RU" sz="3200" b="1" dirty="0"/>
                  <a:t>память</a:t>
                </a:r>
                <a:r>
                  <a:rPr lang="ru-RU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a:rPr lang="el-G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d>
                      <m:dPr>
                        <m:ctrlPr>
                          <a:rPr lang="el-GR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3200" dirty="0"/>
                  <a:t>.</a:t>
                </a:r>
                <a:endParaRPr lang="ru-BY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B9D61D-B74C-231E-16EB-124D59A9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90" y="234798"/>
                <a:ext cx="11651225" cy="6017673"/>
              </a:xfrm>
              <a:prstGeom prst="rect">
                <a:avLst/>
              </a:prstGeom>
              <a:blipFill>
                <a:blip r:embed="rId2"/>
                <a:stretch>
                  <a:fillRect l="-1361" t="-1216" r="-1308" b="-24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030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70348"/>
                  </p:ext>
                </p:extLst>
              </p:nvPr>
            </p:nvGraphicFramePr>
            <p:xfrm>
              <a:off x="1380068" y="2175932"/>
              <a:ext cx="7505699" cy="2156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6272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540118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374408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2494901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608558">
                    <a:tc>
                      <a:txBody>
                        <a:bodyPr/>
                        <a:lstStyle/>
                        <a:p>
                          <a:r>
                            <a:rPr lang="ru-RU" b="1" dirty="0" err="1"/>
                            <a:t>Суффиксный</a:t>
                          </a:r>
                          <a:r>
                            <a:rPr lang="ru-RU" b="1" dirty="0"/>
                            <a:t> массив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  <m:r>
                                      <a:rPr lang="en-US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  <m:r>
                                          <a:rPr lang="en-US" sz="1600" b="0" i="0" baseline="300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0054328"/>
                      </a:ext>
                    </a:extLst>
                  </a:tr>
                  <a:tr h="608558">
                    <a:tc>
                      <a:txBody>
                        <a:bodyPr/>
                        <a:lstStyle/>
                        <a:p>
                          <a:endParaRPr lang="ru-RU" b="1" dirty="0"/>
                        </a:p>
                        <a:p>
                          <a:r>
                            <a:rPr lang="en-US" b="1" dirty="0"/>
                            <a:t>C</a:t>
                          </a:r>
                          <a:r>
                            <a:rPr lang="ru-RU" b="1" dirty="0" err="1"/>
                            <a:t>уффиксный</a:t>
                          </a:r>
                          <a:r>
                            <a:rPr lang="ru-RU" b="1" dirty="0"/>
                            <a:t> бор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ru-BY" sz="1600" dirty="0"/>
                        </a:p>
                        <a:p>
                          <a:endParaRPr lang="ru-BY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Ο</m:t>
                                </m:r>
                                <m:d>
                                  <m:dPr>
                                    <m:ctrlPr>
                                      <a:rPr lang="el-GR" sz="16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l-GR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6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l-GR" sz="1600" b="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l-GR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ru-BY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B0041B0-A098-A3EA-484D-7F674613C5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0770348"/>
                  </p:ext>
                </p:extLst>
              </p:nvPr>
            </p:nvGraphicFramePr>
            <p:xfrm>
              <a:off x="1380068" y="2175932"/>
              <a:ext cx="7505699" cy="21566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6272">
                      <a:extLst>
                        <a:ext uri="{9D8B030D-6E8A-4147-A177-3AD203B41FA5}">
                          <a16:colId xmlns:a16="http://schemas.microsoft.com/office/drawing/2014/main" val="1666903533"/>
                        </a:ext>
                      </a:extLst>
                    </a:gridCol>
                    <a:gridCol w="1540118">
                      <a:extLst>
                        <a:ext uri="{9D8B030D-6E8A-4147-A177-3AD203B41FA5}">
                          <a16:colId xmlns:a16="http://schemas.microsoft.com/office/drawing/2014/main" val="520629331"/>
                        </a:ext>
                      </a:extLst>
                    </a:gridCol>
                    <a:gridCol w="1374408">
                      <a:extLst>
                        <a:ext uri="{9D8B030D-6E8A-4147-A177-3AD203B41FA5}">
                          <a16:colId xmlns:a16="http://schemas.microsoft.com/office/drawing/2014/main" val="2666651889"/>
                        </a:ext>
                      </a:extLst>
                    </a:gridCol>
                    <a:gridCol w="2494901">
                      <a:extLst>
                        <a:ext uri="{9D8B030D-6E8A-4147-A177-3AD203B41FA5}">
                          <a16:colId xmlns:a16="http://schemas.microsoft.com/office/drawing/2014/main" val="269793352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Структура данных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построения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Память 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Время поиска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866985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b="1" dirty="0" err="1"/>
                            <a:t>Суффиксный</a:t>
                          </a:r>
                          <a:r>
                            <a:rPr lang="ru-RU" b="1" dirty="0"/>
                            <a:t> массив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6364" t="-103774" r="-251779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778" t="-103774" r="-183111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32" t="-103774" r="-488" b="-1377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0054328"/>
                      </a:ext>
                    </a:extLst>
                  </a:tr>
                  <a:tr h="876491">
                    <a:tc>
                      <a:txBody>
                        <a:bodyPr/>
                        <a:lstStyle/>
                        <a:p>
                          <a:endParaRPr lang="ru-RU" b="1" dirty="0"/>
                        </a:p>
                        <a:p>
                          <a:r>
                            <a:rPr lang="en-US" b="1" dirty="0"/>
                            <a:t>C</a:t>
                          </a:r>
                          <a:r>
                            <a:rPr lang="ru-RU" b="1" dirty="0" err="1"/>
                            <a:t>уффиксный</a:t>
                          </a:r>
                          <a:r>
                            <a:rPr lang="ru-RU" b="1" dirty="0"/>
                            <a:t> бор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6364" t="-150000" r="-25177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778" t="-150000" r="-183111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732" t="-150000" r="-488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55333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2210"/>
                  </p:ext>
                </p:extLst>
              </p:nvPr>
            </p:nvGraphicFramePr>
            <p:xfrm>
              <a:off x="1380068" y="183091"/>
              <a:ext cx="8627532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9410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160581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2797541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050388"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Задан фиксированный</a:t>
                          </a:r>
                        </a:p>
                        <a:p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текст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On-line </a:t>
                          </a:r>
                        </a:p>
                        <a:p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поступают образцы из множества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ru-RU" sz="18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Определить, встречается ли образец  из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 в качестве подстроки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800" dirty="0">
                              <a:solidFill>
                                <a:schemeClr val="tx1"/>
                              </a:solidFill>
                            </a:rPr>
                            <a:t>в тексте  </a:t>
                          </a:r>
                          <a14:m>
                            <m:oMath xmlns:m="http://schemas.openxmlformats.org/officeDocument/2006/math">
                              <m:r>
                                <a:rPr lang="ru-RU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oMath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AED5898-CCDE-39E1-92AE-79612EF8DF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2210"/>
                  </p:ext>
                </p:extLst>
              </p:nvPr>
            </p:nvGraphicFramePr>
            <p:xfrm>
              <a:off x="1380068" y="183091"/>
              <a:ext cx="8627532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9410">
                      <a:extLst>
                        <a:ext uri="{9D8B030D-6E8A-4147-A177-3AD203B41FA5}">
                          <a16:colId xmlns:a16="http://schemas.microsoft.com/office/drawing/2014/main" val="2481823306"/>
                        </a:ext>
                      </a:extLst>
                    </a:gridCol>
                    <a:gridCol w="3160581">
                      <a:extLst>
                        <a:ext uri="{9D8B030D-6E8A-4147-A177-3AD203B41FA5}">
                          <a16:colId xmlns:a16="http://schemas.microsoft.com/office/drawing/2014/main" val="3493815337"/>
                        </a:ext>
                      </a:extLst>
                    </a:gridCol>
                    <a:gridCol w="2797541">
                      <a:extLst>
                        <a:ext uri="{9D8B030D-6E8A-4147-A177-3AD203B41FA5}">
                          <a16:colId xmlns:a16="http://schemas.microsoft.com/office/drawing/2014/main" val="443275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8" t="-2551" r="-223744" b="-7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586" t="-2551" r="-88825" b="-76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8715" t="-2551" r="-436" b="-76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6441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9098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2023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A29A8E4-0891-0077-44E3-2DB5399A5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15583"/>
                  </p:ext>
                </p:extLst>
              </p:nvPr>
            </p:nvGraphicFramePr>
            <p:xfrm>
              <a:off x="339091" y="413643"/>
              <a:ext cx="1222844" cy="26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10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88741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27100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A29A8E4-0891-0077-44E3-2DB5399A51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15583"/>
                  </p:ext>
                </p:extLst>
              </p:nvPr>
            </p:nvGraphicFramePr>
            <p:xfrm>
              <a:off x="339091" y="413643"/>
              <a:ext cx="1222844" cy="2643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10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88741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8333" b="-6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103175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206452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301587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408065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500000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095" t="-609677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1CF1C4-941E-B877-9BEF-EC1F82335115}"/>
              </a:ext>
            </a:extLst>
          </p:cNvPr>
          <p:cNvSpPr txBox="1"/>
          <p:nvPr/>
        </p:nvSpPr>
        <p:spPr>
          <a:xfrm>
            <a:off x="22803" y="146810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5AE2A-1ED9-4098-902E-346255FFF0C6}"/>
                  </a:ext>
                </a:extLst>
              </p:cNvPr>
              <p:cNvSpPr txBox="1"/>
              <p:nvPr/>
            </p:nvSpPr>
            <p:spPr>
              <a:xfrm>
                <a:off x="2794363" y="0"/>
                <a:ext cx="9067437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Разобьем слова из множества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на группы в соответствии с первыми символами слов.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группа, у слов которой первый символ совпадает с первым символом строки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/>
              </a:p>
              <a:p>
                <a:pPr algn="just"/>
                <a:r>
                  <a:rPr lang="ru-RU" dirty="0"/>
                  <a:t>Сокращаем область поиска  до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исключив из рассмотрения те строки, которые туда не попадают. </a:t>
                </a:r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Заведем массив, в качестве индексов которого будут выступать символы алфавита, а в самом массиве будут храниться сами строки. </a:t>
                </a:r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5AE2A-1ED9-4098-902E-346255FF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363" y="0"/>
                <a:ext cx="9067437" cy="2585323"/>
              </a:xfrm>
              <a:prstGeom prst="rect">
                <a:avLst/>
              </a:prstGeom>
              <a:blipFill>
                <a:blip r:embed="rId3"/>
                <a:stretch>
                  <a:fillRect l="-538" t="-1179" r="-538" b="-28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7A89B51F-D4A3-AFEF-E046-5E22B2C4C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444939"/>
                  </p:ext>
                </p:extLst>
              </p:nvPr>
            </p:nvGraphicFramePr>
            <p:xfrm>
              <a:off x="2967839" y="2610273"/>
              <a:ext cx="408093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2768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RU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7">
                <a:extLst>
                  <a:ext uri="{FF2B5EF4-FFF2-40B4-BE49-F238E27FC236}">
                    <a16:creationId xmlns:a16="http://schemas.microsoft.com/office/drawing/2014/main" id="{7A89B51F-D4A3-AFEF-E046-5E22B2C4C1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444939"/>
                  </p:ext>
                </p:extLst>
              </p:nvPr>
            </p:nvGraphicFramePr>
            <p:xfrm>
              <a:off x="2967839" y="2610273"/>
              <a:ext cx="408093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5" r="-300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595" r="-200000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796" r="-10119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595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5" t="-30612" r="-300000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595" t="-30612" r="-200000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796" t="-30612" r="-101198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BF23E1FE-FDA5-9171-DCBF-06C43A811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062214"/>
                  </p:ext>
                </p:extLst>
              </p:nvPr>
            </p:nvGraphicFramePr>
            <p:xfrm>
              <a:off x="2967839" y="4186094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012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BF23E1FE-FDA5-9171-DCBF-06C43A811C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8062214"/>
                  </p:ext>
                </p:extLst>
              </p:nvPr>
            </p:nvGraphicFramePr>
            <p:xfrm>
              <a:off x="2967839" y="4186094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5" r="-3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595" r="-2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796" r="-10119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000" r="-595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595" t="-56604" r="-2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796" t="-56604" r="-10119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03FEFD86-2B81-5045-8E95-011774177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57251"/>
                  </p:ext>
                </p:extLst>
              </p:nvPr>
            </p:nvGraphicFramePr>
            <p:xfrm>
              <a:off x="269867" y="4002321"/>
              <a:ext cx="1256262" cy="1138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2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13029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>
                <a:extLst>
                  <a:ext uri="{FF2B5EF4-FFF2-40B4-BE49-F238E27FC236}">
                    <a16:creationId xmlns:a16="http://schemas.microsoft.com/office/drawing/2014/main" id="{03FEFD86-2B81-5045-8E95-0117741778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4557251"/>
                  </p:ext>
                </p:extLst>
              </p:nvPr>
            </p:nvGraphicFramePr>
            <p:xfrm>
              <a:off x="269867" y="4002321"/>
              <a:ext cx="1256262" cy="1138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32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13029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7937" b="-2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10967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8667" t="-206349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9761A-81D0-4D50-EF57-BB8EF2E3FC4A}"/>
                  </a:ext>
                </a:extLst>
              </p:cNvPr>
              <p:cNvSpPr txBox="1"/>
              <p:nvPr/>
            </p:nvSpPr>
            <p:spPr>
              <a:xfrm>
                <a:off x="1618010" y="3377021"/>
                <a:ext cx="141562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9761A-81D0-4D50-EF57-BB8EF2E3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010" y="3377021"/>
                <a:ext cx="1415622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5D9E6-9A20-AEA1-9B04-D3B7A846AFFA}"/>
                  </a:ext>
                </a:extLst>
              </p:cNvPr>
              <p:cNvSpPr txBox="1"/>
              <p:nvPr/>
            </p:nvSpPr>
            <p:spPr>
              <a:xfrm>
                <a:off x="1561934" y="4631256"/>
                <a:ext cx="147169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bar>
                          <m:r>
                            <a:rPr lang="ru-RU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D5D9E6-9A20-AEA1-9B04-D3B7A846A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34" y="4631256"/>
                <a:ext cx="1471698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D7BB6BEA-25B3-CC7F-7B2A-5028A5988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116248"/>
                  </p:ext>
                </p:extLst>
              </p:nvPr>
            </p:nvGraphicFramePr>
            <p:xfrm>
              <a:off x="269866" y="5510369"/>
              <a:ext cx="1110202" cy="759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327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06875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D7BB6BEA-25B3-CC7F-7B2A-5028A5988F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116248"/>
                  </p:ext>
                </p:extLst>
              </p:nvPr>
            </p:nvGraphicFramePr>
            <p:xfrm>
              <a:off x="269866" y="5510369"/>
              <a:ext cx="1110202" cy="759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3327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06875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8346" t="-7937" b="-1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8346" t="-107937" b="-206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8D9FF-4F7F-9067-3CAD-52A175D5B7B6}"/>
                  </a:ext>
                </a:extLst>
              </p:cNvPr>
              <p:cNvSpPr txBox="1"/>
              <p:nvPr/>
            </p:nvSpPr>
            <p:spPr>
              <a:xfrm>
                <a:off x="1526128" y="5760695"/>
                <a:ext cx="150750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trike="sngStrike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58D9FF-4F7F-9067-3CAD-52A175D5B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28" y="5760695"/>
                <a:ext cx="1507504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Таблица 7">
                <a:extLst>
                  <a:ext uri="{FF2B5EF4-FFF2-40B4-BE49-F238E27FC236}">
                    <a16:creationId xmlns:a16="http://schemas.microsoft.com/office/drawing/2014/main" id="{3E4E48F7-D9F6-9703-E623-4CE984DF4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61699"/>
                  </p:ext>
                </p:extLst>
              </p:nvPr>
            </p:nvGraphicFramePr>
            <p:xfrm>
              <a:off x="2932033" y="5207079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012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4487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Таблица 7">
                <a:extLst>
                  <a:ext uri="{FF2B5EF4-FFF2-40B4-BE49-F238E27FC236}">
                    <a16:creationId xmlns:a16="http://schemas.microsoft.com/office/drawing/2014/main" id="{3E4E48F7-D9F6-9703-E623-4CE984DF49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3061699"/>
                  </p:ext>
                </p:extLst>
              </p:nvPr>
            </p:nvGraphicFramePr>
            <p:xfrm>
              <a:off x="2932033" y="5207079"/>
              <a:ext cx="4080932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233">
                      <a:extLst>
                        <a:ext uri="{9D8B030D-6E8A-4147-A177-3AD203B41FA5}">
                          <a16:colId xmlns:a16="http://schemas.microsoft.com/office/drawing/2014/main" val="1785760149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1547373353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3750084895"/>
                        </a:ext>
                      </a:extLst>
                    </a:gridCol>
                    <a:gridCol w="1020233">
                      <a:extLst>
                        <a:ext uri="{9D8B030D-6E8A-4147-A177-3AD203B41FA5}">
                          <a16:colId xmlns:a16="http://schemas.microsoft.com/office/drawing/2014/main" val="75413656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95" r="-3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595" r="-200000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1796" r="-101198" b="-1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0000" r="-595" b="-1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785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95" t="-56604" r="-300000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9591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56047A-E488-F1C9-223B-A246531F4777}"/>
                  </a:ext>
                </a:extLst>
              </p:cNvPr>
              <p:cNvSpPr txBox="1"/>
              <p:nvPr/>
            </p:nvSpPr>
            <p:spPr>
              <a:xfrm>
                <a:off x="7408333" y="5259200"/>
                <a:ext cx="42447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искомая строка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состоит из</a:t>
                </a:r>
                <a:r>
                  <a:rPr lang="en-US" dirty="0"/>
                  <a:t> </a:t>
                </a:r>
                <a:r>
                  <a:rPr lang="ru-RU" dirty="0"/>
                  <a:t>одного символа, то достаточно проверить наличие в множестве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строки длины 1.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56047A-E488-F1C9-223B-A246531F4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333" y="5259200"/>
                <a:ext cx="4244792" cy="923330"/>
              </a:xfrm>
              <a:prstGeom prst="rect">
                <a:avLst/>
              </a:prstGeom>
              <a:blipFill>
                <a:blip r:embed="rId12"/>
                <a:stretch>
                  <a:fillRect l="-1148" t="-3974" r="-861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D0DCB-1545-8C93-C5A2-FA41B22AB742}"/>
                  </a:ext>
                </a:extLst>
              </p:cNvPr>
              <p:cNvSpPr txBox="1"/>
              <p:nvPr/>
            </p:nvSpPr>
            <p:spPr>
              <a:xfrm>
                <a:off x="-75477" y="4319105"/>
                <a:ext cx="452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BD0DCB-1545-8C93-C5A2-FA41B22AB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477" y="4319105"/>
                <a:ext cx="4520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9D6E80-76F8-54A8-F7DE-AA94845C3176}"/>
                  </a:ext>
                </a:extLst>
              </p:cNvPr>
              <p:cNvSpPr txBox="1"/>
              <p:nvPr/>
            </p:nvSpPr>
            <p:spPr>
              <a:xfrm>
                <a:off x="-60559" y="5665235"/>
                <a:ext cx="4520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9D6E80-76F8-54A8-F7DE-AA94845C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59" y="5665235"/>
                <a:ext cx="4520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05ED3-02F0-1520-AF46-3878B8AD4B5F}"/>
                  </a:ext>
                </a:extLst>
              </p:cNvPr>
              <p:cNvSpPr txBox="1"/>
              <p:nvPr/>
            </p:nvSpPr>
            <p:spPr>
              <a:xfrm>
                <a:off x="165456" y="-236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05ED3-02F0-1520-AF46-3878B8AD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56" y="-2366"/>
                <a:ext cx="11430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0B1ACE-E57E-1A00-50B8-8DFEB22A068F}"/>
                  </a:ext>
                </a:extLst>
              </p:cNvPr>
              <p:cNvSpPr txBox="1"/>
              <p:nvPr/>
            </p:nvSpPr>
            <p:spPr>
              <a:xfrm>
                <a:off x="7408333" y="3018181"/>
                <a:ext cx="40809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Удаляем из всех слов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и слова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 первый символ и повторяем процедуру.</a:t>
                </a:r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0B1ACE-E57E-1A00-50B8-8DFEB22A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333" y="3018181"/>
                <a:ext cx="4080932" cy="923330"/>
              </a:xfrm>
              <a:prstGeom prst="rect">
                <a:avLst/>
              </a:prstGeom>
              <a:blipFill>
                <a:blip r:embed="rId16"/>
                <a:stretch>
                  <a:fillRect l="-1194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822D701-D7ED-1981-5D56-EBEF2DC9A4D9}"/>
              </a:ext>
            </a:extLst>
          </p:cNvPr>
          <p:cNvGrpSpPr/>
          <p:nvPr/>
        </p:nvGrpSpPr>
        <p:grpSpPr>
          <a:xfrm>
            <a:off x="2434801" y="2527770"/>
            <a:ext cx="533038" cy="490412"/>
            <a:chOff x="2434801" y="2527769"/>
            <a:chExt cx="533038" cy="9072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F28E-7C60-0B3F-BD64-CEEF5B768B5D}"/>
                    </a:ext>
                  </a:extLst>
                </p:cNvPr>
                <p:cNvSpPr txBox="1"/>
                <p:nvPr/>
              </p:nvSpPr>
              <p:spPr>
                <a:xfrm>
                  <a:off x="2434801" y="2527769"/>
                  <a:ext cx="112295" cy="3699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E2CF28E-7C60-0B3F-BD64-CEEF5B768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801" y="2527769"/>
                  <a:ext cx="112295" cy="369909"/>
                </a:xfrm>
                <a:prstGeom prst="rect">
                  <a:avLst/>
                </a:prstGeom>
                <a:blipFill>
                  <a:blip r:embed="rId17"/>
                  <a:stretch>
                    <a:fillRect l="-21053" r="-157895" b="-7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3D69CE9D-B1D9-A4E7-5031-9DF54A72763A}"/>
                </a:ext>
              </a:extLst>
            </p:cNvPr>
            <p:cNvCxnSpPr>
              <a:cxnSpLocks/>
            </p:cNvCxnSpPr>
            <p:nvPr/>
          </p:nvCxnSpPr>
          <p:spPr>
            <a:xfrm>
              <a:off x="2669127" y="3112313"/>
              <a:ext cx="298712" cy="32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E4A9D21-F614-7745-C514-B1B8DFE15621}"/>
              </a:ext>
            </a:extLst>
          </p:cNvPr>
          <p:cNvSpPr txBox="1"/>
          <p:nvPr/>
        </p:nvSpPr>
        <p:spPr>
          <a:xfrm>
            <a:off x="398574" y="6385532"/>
            <a:ext cx="1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Приведенное иерархическое разбиение строк на множества можно изобразить в виде древовидной структуры.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34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21" grpId="0"/>
      <p:bldP spid="24" grpId="0"/>
      <p:bldP spid="26" grpId="0"/>
      <p:bldP spid="27" grpId="0"/>
      <p:bldP spid="29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/>
              <p:nvPr/>
            </p:nvSpPr>
            <p:spPr>
              <a:xfrm>
                <a:off x="103317" y="27172"/>
                <a:ext cx="73024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Бор</a:t>
                </a:r>
                <a:r>
                  <a:rPr lang="ru-RU" sz="2400" dirty="0"/>
                  <a:t> </a:t>
                </a:r>
              </a:p>
              <a:p>
                <a:pPr lvl="1"/>
                <a:r>
                  <a:rPr lang="ru-RU" sz="2400" dirty="0"/>
                  <a:t>специализированная древовидная структура данных, предназначенная для хранения слов некоторого  алфавита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EA9D43-4BBE-493C-45D1-BDFD5620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7" y="27172"/>
                <a:ext cx="7302495" cy="1569660"/>
              </a:xfrm>
              <a:prstGeom prst="rect">
                <a:avLst/>
              </a:prstGeom>
              <a:blipFill>
                <a:blip r:embed="rId2"/>
                <a:stretch>
                  <a:fillRect l="-1336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5628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8575628"/>
                  </p:ext>
                </p:extLst>
              </p:nvPr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59AB88-9282-30D9-DC1D-9F47D7D8C0CF}"/>
              </a:ext>
            </a:extLst>
          </p:cNvPr>
          <p:cNvSpPr txBox="1"/>
          <p:nvPr/>
        </p:nvSpPr>
        <p:spPr>
          <a:xfrm>
            <a:off x="8743832" y="6643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22FB0-F4E9-6A26-5736-B1E7FB1E0632}"/>
              </a:ext>
            </a:extLst>
          </p:cNvPr>
          <p:cNvSpPr txBox="1"/>
          <p:nvPr/>
        </p:nvSpPr>
        <p:spPr>
          <a:xfrm>
            <a:off x="8395006" y="1667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BFCDB-BB3B-985A-0D77-C231681B08D0}"/>
              </a:ext>
            </a:extLst>
          </p:cNvPr>
          <p:cNvSpPr txBox="1"/>
          <p:nvPr/>
        </p:nvSpPr>
        <p:spPr>
          <a:xfrm>
            <a:off x="8328126" y="24861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72BCF9-9D49-C6AC-CC58-38CC0D955604}"/>
              </a:ext>
            </a:extLst>
          </p:cNvPr>
          <p:cNvSpPr txBox="1"/>
          <p:nvPr/>
        </p:nvSpPr>
        <p:spPr>
          <a:xfrm>
            <a:off x="8264333" y="33406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F8515A-B5D6-94BB-A8D1-6D6370CAB973}"/>
              </a:ext>
            </a:extLst>
          </p:cNvPr>
          <p:cNvSpPr txBox="1"/>
          <p:nvPr/>
        </p:nvSpPr>
        <p:spPr>
          <a:xfrm>
            <a:off x="8264333" y="42675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C2FAEE-6F62-4104-2D7F-2A6F5D63779D}"/>
              </a:ext>
            </a:extLst>
          </p:cNvPr>
          <p:cNvSpPr txBox="1"/>
          <p:nvPr/>
        </p:nvSpPr>
        <p:spPr>
          <a:xfrm>
            <a:off x="8268094" y="5160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190060-DD09-A89C-1DD4-ADB680C67BD0}"/>
              </a:ext>
            </a:extLst>
          </p:cNvPr>
          <p:cNvSpPr txBox="1"/>
          <p:nvPr/>
        </p:nvSpPr>
        <p:spPr>
          <a:xfrm>
            <a:off x="9150162" y="68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22CFA2-296B-BB73-2D4C-6F70A798CCE3}"/>
              </a:ext>
            </a:extLst>
          </p:cNvPr>
          <p:cNvSpPr txBox="1"/>
          <p:nvPr/>
        </p:nvSpPr>
        <p:spPr>
          <a:xfrm>
            <a:off x="9163233" y="1633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76ABD8-63C5-7F94-40EC-D765ECFF3A82}"/>
              </a:ext>
            </a:extLst>
          </p:cNvPr>
          <p:cNvSpPr txBox="1"/>
          <p:nvPr/>
        </p:nvSpPr>
        <p:spPr>
          <a:xfrm>
            <a:off x="9162932" y="25751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D690B9-5F42-998E-CBFB-F14736466B13}"/>
              </a:ext>
            </a:extLst>
          </p:cNvPr>
          <p:cNvSpPr txBox="1"/>
          <p:nvPr/>
        </p:nvSpPr>
        <p:spPr>
          <a:xfrm>
            <a:off x="9172438" y="34353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C4BD57-1829-4A7D-EB32-FB6540B376DB}"/>
              </a:ext>
            </a:extLst>
          </p:cNvPr>
          <p:cNvSpPr txBox="1"/>
          <p:nvPr/>
        </p:nvSpPr>
        <p:spPr>
          <a:xfrm>
            <a:off x="9197657" y="4357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C46554-06F5-AF40-7A38-E7122FD8DBBE}"/>
              </a:ext>
            </a:extLst>
          </p:cNvPr>
          <p:cNvSpPr txBox="1"/>
          <p:nvPr/>
        </p:nvSpPr>
        <p:spPr>
          <a:xfrm>
            <a:off x="9251226" y="5164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cxnSpLocks/>
            <a:stCxn id="6" idx="4"/>
            <a:endCxn id="111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55B5B4C-590B-8F0A-9990-D84056FB1630}"/>
              </a:ext>
            </a:extLst>
          </p:cNvPr>
          <p:cNvSpPr txBox="1"/>
          <p:nvPr/>
        </p:nvSpPr>
        <p:spPr>
          <a:xfrm>
            <a:off x="9490823" y="6470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9C5F04-3EED-DCBB-918C-E4ED84D89F2F}"/>
              </a:ext>
            </a:extLst>
          </p:cNvPr>
          <p:cNvSpPr txBox="1"/>
          <p:nvPr/>
        </p:nvSpPr>
        <p:spPr>
          <a:xfrm>
            <a:off x="10007297" y="149337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B7C2FC-5A02-5DFD-8071-1CE09AF72AC8}"/>
              </a:ext>
            </a:extLst>
          </p:cNvPr>
          <p:cNvSpPr txBox="1"/>
          <p:nvPr/>
        </p:nvSpPr>
        <p:spPr>
          <a:xfrm>
            <a:off x="10473113" y="3292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2C9125-52F7-C5FB-99C0-75D19C2B7120}"/>
              </a:ext>
            </a:extLst>
          </p:cNvPr>
          <p:cNvSpPr txBox="1"/>
          <p:nvPr/>
        </p:nvSpPr>
        <p:spPr>
          <a:xfrm>
            <a:off x="10218789" y="2418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936748-F433-316F-67F4-24412AB5C3E6}"/>
                  </a:ext>
                </a:extLst>
              </p:cNvPr>
              <p:cNvSpPr txBox="1"/>
              <p:nvPr/>
            </p:nvSpPr>
            <p:spPr>
              <a:xfrm>
                <a:off x="1" y="1683783"/>
                <a:ext cx="688479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ru-RU" sz="2000" b="1" dirty="0"/>
                  <a:t>вершина дерева </a:t>
                </a:r>
                <a:r>
                  <a:rPr lang="ru-RU" sz="2000" dirty="0"/>
                  <a:t>содержит 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информацию о вершинах, в которые можно перейти по каждому допустимому символу (если переход по дуге с некоторым символом не возможен, то результат перехода будем обозначать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пометку:   терминальная или   нет (вершина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терминальная, если строка, которая определяется последовательностью символов, встречающихся на дугах в пути от корня к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000" dirty="0"/>
                  <a:t> есть в множестве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800100" lvl="1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2000" dirty="0"/>
                  <a:t>терминальная вершина может хранить индекс строки в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ru-RU" sz="2000" b="1" dirty="0"/>
                  <a:t>дуге </a:t>
                </a:r>
                <a:r>
                  <a:rPr lang="ru-RU" sz="2000" dirty="0"/>
                  <a:t> ставится в соответствие символ строки</a:t>
                </a:r>
                <a:r>
                  <a:rPr lang="en-US" sz="2000" dirty="0"/>
                  <a:t>;</a:t>
                </a: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936748-F433-316F-67F4-24412AB5C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683783"/>
                <a:ext cx="6884792" cy="4093428"/>
              </a:xfrm>
              <a:prstGeom prst="rect">
                <a:avLst/>
              </a:prstGeom>
              <a:blipFill>
                <a:blip r:embed="rId4"/>
                <a:stretch>
                  <a:fillRect l="-797" t="-744" r="-886" b="-163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1EDF387-DE4E-7D4E-DBC5-AE30A2DE79E4}"/>
              </a:ext>
            </a:extLst>
          </p:cNvPr>
          <p:cNvSpPr txBox="1"/>
          <p:nvPr/>
        </p:nvSpPr>
        <p:spPr>
          <a:xfrm>
            <a:off x="7822488" y="170917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835BAE6-8557-B78D-CDF4-960FF17588EC}"/>
              </a:ext>
            </a:extLst>
          </p:cNvPr>
          <p:cNvSpPr txBox="1"/>
          <p:nvPr/>
        </p:nvSpPr>
        <p:spPr>
          <a:xfrm>
            <a:off x="7434420" y="25236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3D5D83C9-092B-BCA4-4C03-98892E8C6BD6}"/>
              </a:ext>
            </a:extLst>
          </p:cNvPr>
          <p:cNvCxnSpPr>
            <a:stCxn id="154" idx="4"/>
            <a:endCxn id="155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6969D-34B2-56BD-E38E-E401D0F50F75}"/>
              </a:ext>
            </a:extLst>
          </p:cNvPr>
          <p:cNvSpPr txBox="1"/>
          <p:nvPr/>
        </p:nvSpPr>
        <p:spPr>
          <a:xfrm>
            <a:off x="7316082" y="34284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930834" y="5610054"/>
            <a:ext cx="530942" cy="501445"/>
            <a:chOff x="8930834" y="5610054"/>
            <a:chExt cx="530942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Овал 31">
            <a:extLst>
              <a:ext uri="{FF2B5EF4-FFF2-40B4-BE49-F238E27FC236}">
                <a16:creationId xmlns:a16="http://schemas.microsoft.com/office/drawing/2014/main" id="{6601317F-FDE9-DC99-461E-E60F8313DE72}"/>
              </a:ext>
            </a:extLst>
          </p:cNvPr>
          <p:cNvSpPr/>
          <p:nvPr/>
        </p:nvSpPr>
        <p:spPr>
          <a:xfrm>
            <a:off x="1913983" y="3428448"/>
            <a:ext cx="233082" cy="2405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8C8FB5D-2AD5-2FD2-761A-221F54924B8B}"/>
              </a:ext>
            </a:extLst>
          </p:cNvPr>
          <p:cNvSpPr/>
          <p:nvPr/>
        </p:nvSpPr>
        <p:spPr>
          <a:xfrm>
            <a:off x="4399388" y="3435353"/>
            <a:ext cx="233082" cy="24059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C6593B5-8500-4759-0B6B-D94C1FC6F05C}"/>
              </a:ext>
            </a:extLst>
          </p:cNvPr>
          <p:cNvCxnSpPr/>
          <p:nvPr/>
        </p:nvCxnSpPr>
        <p:spPr>
          <a:xfrm>
            <a:off x="541867" y="586405"/>
            <a:ext cx="0" cy="9654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09106" y="102831"/>
              <a:ext cx="1363137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2433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99070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805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1300447E-2C40-4230-3A50-6EDE23877CC7}"/>
              </a:ext>
            </a:extLst>
          </p:cNvPr>
          <p:cNvSpPr/>
          <p:nvPr/>
        </p:nvSpPr>
        <p:spPr>
          <a:xfrm>
            <a:off x="8871921" y="8496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C88DCA-E504-8553-8373-6F7CA5EB05E3}"/>
              </a:ext>
            </a:extLst>
          </p:cNvPr>
          <p:cNvSpPr/>
          <p:nvPr/>
        </p:nvSpPr>
        <p:spPr>
          <a:xfrm>
            <a:off x="7942498" y="471249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D50CB78-7083-B144-1A86-D2FD70641843}"/>
              </a:ext>
            </a:extLst>
          </p:cNvPr>
          <p:cNvSpPr/>
          <p:nvPr/>
        </p:nvSpPr>
        <p:spPr>
          <a:xfrm>
            <a:off x="7991691" y="38331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6E841FC-7CED-4F52-3F92-6E7847DC167E}"/>
              </a:ext>
            </a:extLst>
          </p:cNvPr>
          <p:cNvSpPr/>
          <p:nvPr/>
        </p:nvSpPr>
        <p:spPr>
          <a:xfrm>
            <a:off x="8099217" y="20668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9A0BAAE-CBC2-7782-BA1D-6E4689A6272D}"/>
              </a:ext>
            </a:extLst>
          </p:cNvPr>
          <p:cNvCxnSpPr>
            <a:stCxn id="6" idx="4"/>
            <a:endCxn id="8" idx="0"/>
          </p:cNvCxnSpPr>
          <p:nvPr/>
        </p:nvCxnSpPr>
        <p:spPr>
          <a:xfrm flipH="1">
            <a:off x="8210819" y="586405"/>
            <a:ext cx="926573" cy="52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59AB88-9282-30D9-DC1D-9F47D7D8C0CF}"/>
              </a:ext>
            </a:extLst>
          </p:cNvPr>
          <p:cNvSpPr txBox="1"/>
          <p:nvPr/>
        </p:nvSpPr>
        <p:spPr>
          <a:xfrm>
            <a:off x="8263860" y="61228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22FB0-F4E9-6A26-5736-B1E7FB1E0632}"/>
              </a:ext>
            </a:extLst>
          </p:cNvPr>
          <p:cNvSpPr txBox="1"/>
          <p:nvPr/>
        </p:nvSpPr>
        <p:spPr>
          <a:xfrm>
            <a:off x="8395006" y="1667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D966A74-93B9-9DC0-88EA-F1C413775AC8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>
            <a:off x="8210819" y="1613875"/>
            <a:ext cx="153869" cy="452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F4ADF77-D7BB-4276-5E41-486493D8E4C1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8312224" y="256831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ABFCDB-BB3B-985A-0D77-C231681B08D0}"/>
              </a:ext>
            </a:extLst>
          </p:cNvPr>
          <p:cNvSpPr txBox="1"/>
          <p:nvPr/>
        </p:nvSpPr>
        <p:spPr>
          <a:xfrm>
            <a:off x="8328126" y="248612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F6F9D3B-DCBB-F5A9-5EB4-DDAA3A455238}"/>
              </a:ext>
            </a:extLst>
          </p:cNvPr>
          <p:cNvCxnSpPr>
            <a:stCxn id="11" idx="4"/>
            <a:endCxn id="12" idx="0"/>
          </p:cNvCxnSpPr>
          <p:nvPr/>
        </p:nvCxnSpPr>
        <p:spPr>
          <a:xfrm flipH="1">
            <a:off x="8257162" y="3374196"/>
            <a:ext cx="34236" cy="459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72BCF9-9D49-C6AC-CC58-38CC0D955604}"/>
              </a:ext>
            </a:extLst>
          </p:cNvPr>
          <p:cNvSpPr txBox="1"/>
          <p:nvPr/>
        </p:nvSpPr>
        <p:spPr>
          <a:xfrm>
            <a:off x="8264333" y="33406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4567D47-1CB3-07DA-259B-00770A94EA92}"/>
              </a:ext>
            </a:extLst>
          </p:cNvPr>
          <p:cNvCxnSpPr>
            <a:stCxn id="12" idx="4"/>
            <a:endCxn id="10" idx="0"/>
          </p:cNvCxnSpPr>
          <p:nvPr/>
        </p:nvCxnSpPr>
        <p:spPr>
          <a:xfrm flipH="1">
            <a:off x="8207969" y="4334644"/>
            <a:ext cx="49193" cy="377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8D20590-90BA-7317-F4A6-AA10EE3AF6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207969" y="5213935"/>
            <a:ext cx="0" cy="31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EF8515A-B5D6-94BB-A8D1-6D6370CAB973}"/>
              </a:ext>
            </a:extLst>
          </p:cNvPr>
          <p:cNvSpPr txBox="1"/>
          <p:nvPr/>
        </p:nvSpPr>
        <p:spPr>
          <a:xfrm>
            <a:off x="8264333" y="42675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C2FAEE-6F62-4104-2D7F-2A6F5D63779D}"/>
              </a:ext>
            </a:extLst>
          </p:cNvPr>
          <p:cNvSpPr txBox="1"/>
          <p:nvPr/>
        </p:nvSpPr>
        <p:spPr>
          <a:xfrm>
            <a:off x="8268094" y="51602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FE533CB0-32EF-E5C3-FEA5-E6D989C3EFDA}"/>
              </a:ext>
            </a:extLst>
          </p:cNvPr>
          <p:cNvSpPr/>
          <p:nvPr/>
        </p:nvSpPr>
        <p:spPr>
          <a:xfrm>
            <a:off x="8865546" y="1151901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343343E9-E407-ED67-1286-C0FBA1FA4D40}"/>
              </a:ext>
            </a:extLst>
          </p:cNvPr>
          <p:cNvCxnSpPr>
            <a:stCxn id="6" idx="4"/>
            <a:endCxn id="82" idx="0"/>
          </p:cNvCxnSpPr>
          <p:nvPr/>
        </p:nvCxnSpPr>
        <p:spPr>
          <a:xfrm flipH="1">
            <a:off x="9131017" y="586405"/>
            <a:ext cx="6375" cy="56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813298DB-F750-F309-4B8E-6F6868EF1E66}"/>
              </a:ext>
            </a:extLst>
          </p:cNvPr>
          <p:cNvCxnSpPr>
            <a:stCxn id="82" idx="4"/>
            <a:endCxn id="83" idx="0"/>
          </p:cNvCxnSpPr>
          <p:nvPr/>
        </p:nvCxnSpPr>
        <p:spPr>
          <a:xfrm flipH="1">
            <a:off x="9128213" y="1653346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9190060-DD09-A89C-1DD4-ADB680C67BD0}"/>
              </a:ext>
            </a:extLst>
          </p:cNvPr>
          <p:cNvSpPr txBox="1"/>
          <p:nvPr/>
        </p:nvSpPr>
        <p:spPr>
          <a:xfrm>
            <a:off x="9096369" y="62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122CFA2-296B-BB73-2D4C-6F70A798CCE3}"/>
              </a:ext>
            </a:extLst>
          </p:cNvPr>
          <p:cNvSpPr txBox="1"/>
          <p:nvPr/>
        </p:nvSpPr>
        <p:spPr>
          <a:xfrm>
            <a:off x="9163233" y="16338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431F9C51-30B1-F598-46CD-DB1DE4C620BC}"/>
              </a:ext>
            </a:extLst>
          </p:cNvPr>
          <p:cNvSpPr/>
          <p:nvPr/>
        </p:nvSpPr>
        <p:spPr>
          <a:xfrm>
            <a:off x="8871921" y="301048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984D3CB4-D56B-B499-8886-F7ED6A885622}"/>
              </a:ext>
            </a:extLst>
          </p:cNvPr>
          <p:cNvSpPr/>
          <p:nvPr/>
        </p:nvSpPr>
        <p:spPr>
          <a:xfrm>
            <a:off x="10034465" y="29116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D6474B2E-4DD3-A86C-95D1-7C22612987E2}"/>
              </a:ext>
            </a:extLst>
          </p:cNvPr>
          <p:cNvSpPr/>
          <p:nvPr/>
        </p:nvSpPr>
        <p:spPr>
          <a:xfrm>
            <a:off x="8897461" y="392285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84D6B44-E710-D2EC-0C0B-534C185AB73E}"/>
              </a:ext>
            </a:extLst>
          </p:cNvPr>
          <p:cNvSpPr/>
          <p:nvPr/>
        </p:nvSpPr>
        <p:spPr>
          <a:xfrm>
            <a:off x="8916473" y="47704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B6362AA1-7954-1FB5-F313-0F36F5C53164}"/>
              </a:ext>
            </a:extLst>
          </p:cNvPr>
          <p:cNvCxnSpPr>
            <a:stCxn id="83" idx="4"/>
            <a:endCxn id="90" idx="0"/>
          </p:cNvCxnSpPr>
          <p:nvPr/>
        </p:nvCxnSpPr>
        <p:spPr>
          <a:xfrm>
            <a:off x="9128213" y="2601677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EC273706-A23A-7483-BE3E-5B0ACA754AF0}"/>
              </a:ext>
            </a:extLst>
          </p:cNvPr>
          <p:cNvCxnSpPr>
            <a:stCxn id="90" idx="4"/>
            <a:endCxn id="93" idx="0"/>
          </p:cNvCxnSpPr>
          <p:nvPr/>
        </p:nvCxnSpPr>
        <p:spPr>
          <a:xfrm>
            <a:off x="9137392" y="3511928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>
            <a:extLst>
              <a:ext uri="{FF2B5EF4-FFF2-40B4-BE49-F238E27FC236}">
                <a16:creationId xmlns:a16="http://schemas.microsoft.com/office/drawing/2014/main" id="{CE21DA48-E98A-A337-768C-6791EE62E1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>
            <a:off x="9162932" y="4424303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0435393A-02B0-9CF9-B71E-36326629C71F}"/>
              </a:ext>
            </a:extLst>
          </p:cNvPr>
          <p:cNvCxnSpPr>
            <a:stCxn id="94" idx="4"/>
            <a:endCxn id="91" idx="0"/>
          </p:cNvCxnSpPr>
          <p:nvPr/>
        </p:nvCxnSpPr>
        <p:spPr>
          <a:xfrm>
            <a:off x="9181944" y="5271902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76ABD8-63C5-7F94-40EC-D765ECFF3A82}"/>
              </a:ext>
            </a:extLst>
          </p:cNvPr>
          <p:cNvSpPr txBox="1"/>
          <p:nvPr/>
        </p:nvSpPr>
        <p:spPr>
          <a:xfrm>
            <a:off x="9162932" y="257516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D690B9-5F42-998E-CBFB-F14736466B13}"/>
              </a:ext>
            </a:extLst>
          </p:cNvPr>
          <p:cNvSpPr txBox="1"/>
          <p:nvPr/>
        </p:nvSpPr>
        <p:spPr>
          <a:xfrm>
            <a:off x="9172438" y="343535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C4BD57-1829-4A7D-EB32-FB6540B376DB}"/>
              </a:ext>
            </a:extLst>
          </p:cNvPr>
          <p:cNvSpPr txBox="1"/>
          <p:nvPr/>
        </p:nvSpPr>
        <p:spPr>
          <a:xfrm>
            <a:off x="9197657" y="43578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C46554-06F5-AF40-7A38-E7122FD8DBBE}"/>
              </a:ext>
            </a:extLst>
          </p:cNvPr>
          <p:cNvSpPr txBox="1"/>
          <p:nvPr/>
        </p:nvSpPr>
        <p:spPr>
          <a:xfrm>
            <a:off x="9251226" y="516479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F0C2712-AED4-6B00-027A-2742278376AC}"/>
              </a:ext>
            </a:extLst>
          </p:cNvPr>
          <p:cNvSpPr/>
          <p:nvPr/>
        </p:nvSpPr>
        <p:spPr>
          <a:xfrm>
            <a:off x="9850273" y="195578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6EF373DA-4D48-BFAB-0FE9-4B87CF7D640F}"/>
              </a:ext>
            </a:extLst>
          </p:cNvPr>
          <p:cNvSpPr/>
          <p:nvPr/>
        </p:nvSpPr>
        <p:spPr>
          <a:xfrm>
            <a:off x="9507802" y="109650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ACA064E8-350C-906C-CB48-B20EB8460642}"/>
              </a:ext>
            </a:extLst>
          </p:cNvPr>
          <p:cNvCxnSpPr>
            <a:cxnSpLocks/>
            <a:stCxn id="6" idx="4"/>
            <a:endCxn id="111" idx="0"/>
          </p:cNvCxnSpPr>
          <p:nvPr/>
        </p:nvCxnSpPr>
        <p:spPr>
          <a:xfrm>
            <a:off x="9137392" y="586405"/>
            <a:ext cx="635881" cy="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4B208349-6728-773E-349C-F3A7319E4A41}"/>
              </a:ext>
            </a:extLst>
          </p:cNvPr>
          <p:cNvCxnSpPr>
            <a:stCxn id="111" idx="4"/>
            <a:endCxn id="110" idx="0"/>
          </p:cNvCxnSpPr>
          <p:nvPr/>
        </p:nvCxnSpPr>
        <p:spPr>
          <a:xfrm>
            <a:off x="9773273" y="1597949"/>
            <a:ext cx="342471" cy="35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35722AFA-8584-181E-ED63-8A106D587BEC}"/>
              </a:ext>
            </a:extLst>
          </p:cNvPr>
          <p:cNvCxnSpPr>
            <a:stCxn id="110" idx="4"/>
            <a:endCxn id="92" idx="0"/>
          </p:cNvCxnSpPr>
          <p:nvPr/>
        </p:nvCxnSpPr>
        <p:spPr>
          <a:xfrm>
            <a:off x="10115744" y="2457229"/>
            <a:ext cx="184192" cy="45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359E6233-A91E-64FC-F408-6B909ECFCA2E}"/>
              </a:ext>
            </a:extLst>
          </p:cNvPr>
          <p:cNvCxnSpPr>
            <a:stCxn id="92" idx="4"/>
            <a:endCxn id="9" idx="0"/>
          </p:cNvCxnSpPr>
          <p:nvPr/>
        </p:nvCxnSpPr>
        <p:spPr>
          <a:xfrm>
            <a:off x="10299936" y="3413088"/>
            <a:ext cx="308216" cy="44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55B5B4C-590B-8F0A-9990-D84056FB1630}"/>
              </a:ext>
            </a:extLst>
          </p:cNvPr>
          <p:cNvSpPr txBox="1"/>
          <p:nvPr/>
        </p:nvSpPr>
        <p:spPr>
          <a:xfrm>
            <a:off x="9320216" y="55688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09C5F04-3EED-DCBB-918C-E4ED84D89F2F}"/>
              </a:ext>
            </a:extLst>
          </p:cNvPr>
          <p:cNvSpPr txBox="1"/>
          <p:nvPr/>
        </p:nvSpPr>
        <p:spPr>
          <a:xfrm>
            <a:off x="9944508" y="14502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6B7C2FC-5A02-5DFD-8071-1CE09AF72AC8}"/>
              </a:ext>
            </a:extLst>
          </p:cNvPr>
          <p:cNvSpPr txBox="1"/>
          <p:nvPr/>
        </p:nvSpPr>
        <p:spPr>
          <a:xfrm>
            <a:off x="10473113" y="32926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2C9125-52F7-C5FB-99C0-75D19C2B7120}"/>
              </a:ext>
            </a:extLst>
          </p:cNvPr>
          <p:cNvSpPr txBox="1"/>
          <p:nvPr/>
        </p:nvSpPr>
        <p:spPr>
          <a:xfrm>
            <a:off x="10218789" y="2418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F475F040-E65C-CCFE-2A07-E6D631E5562D}"/>
              </a:ext>
            </a:extLst>
          </p:cNvPr>
          <p:cNvGrpSpPr/>
          <p:nvPr/>
        </p:nvGrpSpPr>
        <p:grpSpPr>
          <a:xfrm>
            <a:off x="10342681" y="3856365"/>
            <a:ext cx="530942" cy="501445"/>
            <a:chOff x="10693218" y="3911762"/>
            <a:chExt cx="530942" cy="501445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2BA801B-045F-C4BF-0B65-18BEE6BFDEFA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/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573CE90F-9695-F724-1608-AF50B0EFA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8092" y="3969930"/>
                  <a:ext cx="4565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066D7EFE-7800-5850-D90B-D1EC719E4E55}"/>
              </a:ext>
            </a:extLst>
          </p:cNvPr>
          <p:cNvGrpSpPr/>
          <p:nvPr/>
        </p:nvGrpSpPr>
        <p:grpSpPr>
          <a:xfrm>
            <a:off x="7945348" y="1112430"/>
            <a:ext cx="530942" cy="501445"/>
            <a:chOff x="7945348" y="1112430"/>
            <a:chExt cx="530942" cy="501445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C9C07C1C-A7AD-A1DD-FE81-330E60E34C9C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/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C78BE6BC-6739-57BF-0F1F-EA647ABAA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910" y="1182475"/>
                  <a:ext cx="4565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B1B4A150-1434-865A-C9FE-F856FE9453DF}"/>
              </a:ext>
            </a:extLst>
          </p:cNvPr>
          <p:cNvGrpSpPr/>
          <p:nvPr/>
        </p:nvGrpSpPr>
        <p:grpSpPr>
          <a:xfrm>
            <a:off x="8025927" y="2872751"/>
            <a:ext cx="530942" cy="501445"/>
            <a:chOff x="7607106" y="2851397"/>
            <a:chExt cx="530942" cy="501445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7385EDC6-5255-D20C-A938-0420FABE06B9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/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907AEF7-7453-49F1-C647-B89A9638B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448" y="2929837"/>
                  <a:ext cx="456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Группа 148">
            <a:extLst>
              <a:ext uri="{FF2B5EF4-FFF2-40B4-BE49-F238E27FC236}">
                <a16:creationId xmlns:a16="http://schemas.microsoft.com/office/drawing/2014/main" id="{8FC00670-D403-715A-DADB-F645D2761C55}"/>
              </a:ext>
            </a:extLst>
          </p:cNvPr>
          <p:cNvGrpSpPr/>
          <p:nvPr/>
        </p:nvGrpSpPr>
        <p:grpSpPr>
          <a:xfrm>
            <a:off x="7926368" y="5529594"/>
            <a:ext cx="530942" cy="501445"/>
            <a:chOff x="6805502" y="6261919"/>
            <a:chExt cx="530942" cy="501445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078AB18A-EAB8-101B-946A-66F3BFA6F343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/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B23B3A90-59D2-C81F-1145-AA196CDB6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224" y="6345480"/>
                  <a:ext cx="4565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1" name="Группа 150">
            <a:extLst>
              <a:ext uri="{FF2B5EF4-FFF2-40B4-BE49-F238E27FC236}">
                <a16:creationId xmlns:a16="http://schemas.microsoft.com/office/drawing/2014/main" id="{4A02EF6A-9D4D-D6B8-CC3D-F6AA29CF4136}"/>
              </a:ext>
            </a:extLst>
          </p:cNvPr>
          <p:cNvGrpSpPr/>
          <p:nvPr/>
        </p:nvGrpSpPr>
        <p:grpSpPr>
          <a:xfrm>
            <a:off x="8862742" y="2100232"/>
            <a:ext cx="530942" cy="501445"/>
            <a:chOff x="8862742" y="2100232"/>
            <a:chExt cx="530942" cy="501445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D121555-9378-0E8D-45A0-08FC7345E3FA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/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4EACB6AB-F816-B042-E0DD-223AF59D8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473" y="2170163"/>
                  <a:ext cx="45659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3" name="Овал 152">
            <a:extLst>
              <a:ext uri="{FF2B5EF4-FFF2-40B4-BE49-F238E27FC236}">
                <a16:creationId xmlns:a16="http://schemas.microsoft.com/office/drawing/2014/main" id="{599C7DB3-0823-195C-629E-0899AD744FF8}"/>
              </a:ext>
            </a:extLst>
          </p:cNvPr>
          <p:cNvSpPr/>
          <p:nvPr/>
        </p:nvSpPr>
        <p:spPr>
          <a:xfrm>
            <a:off x="7285493" y="2038050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8D28CDB8-513D-5152-147C-A439B306838D}"/>
              </a:ext>
            </a:extLst>
          </p:cNvPr>
          <p:cNvSpPr/>
          <p:nvPr/>
        </p:nvSpPr>
        <p:spPr>
          <a:xfrm>
            <a:off x="7076522" y="291032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A61B45E6-9A46-1CA3-B7DD-3096C3AC15F4}"/>
              </a:ext>
            </a:extLst>
          </p:cNvPr>
          <p:cNvCxnSpPr>
            <a:stCxn id="8" idx="4"/>
            <a:endCxn id="153" idx="0"/>
          </p:cNvCxnSpPr>
          <p:nvPr/>
        </p:nvCxnSpPr>
        <p:spPr>
          <a:xfrm flipH="1">
            <a:off x="7550964" y="1613875"/>
            <a:ext cx="659855" cy="42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C1EDF387-DE4E-7D4E-DBC5-AE30A2DE79E4}"/>
              </a:ext>
            </a:extLst>
          </p:cNvPr>
          <p:cNvSpPr txBox="1"/>
          <p:nvPr/>
        </p:nvSpPr>
        <p:spPr>
          <a:xfrm>
            <a:off x="7517126" y="144920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73" name="Прямая со стрелкой 172">
            <a:extLst>
              <a:ext uri="{FF2B5EF4-FFF2-40B4-BE49-F238E27FC236}">
                <a16:creationId xmlns:a16="http://schemas.microsoft.com/office/drawing/2014/main" id="{2BD87A79-7E73-A53D-4612-CC59734EA8B6}"/>
              </a:ext>
            </a:extLst>
          </p:cNvPr>
          <p:cNvCxnSpPr>
            <a:stCxn id="153" idx="4"/>
            <a:endCxn id="154" idx="0"/>
          </p:cNvCxnSpPr>
          <p:nvPr/>
        </p:nvCxnSpPr>
        <p:spPr>
          <a:xfrm flipH="1">
            <a:off x="7341993" y="2539495"/>
            <a:ext cx="208971" cy="3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835BAE6-8557-B78D-CDF4-960FF17588EC}"/>
              </a:ext>
            </a:extLst>
          </p:cNvPr>
          <p:cNvSpPr txBox="1"/>
          <p:nvPr/>
        </p:nvSpPr>
        <p:spPr>
          <a:xfrm>
            <a:off x="7103386" y="2444727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3D5D83C9-092B-BCA4-4C03-98892E8C6BD6}"/>
              </a:ext>
            </a:extLst>
          </p:cNvPr>
          <p:cNvCxnSpPr>
            <a:stCxn id="154" idx="4"/>
            <a:endCxn id="155" idx="0"/>
          </p:cNvCxnSpPr>
          <p:nvPr/>
        </p:nvCxnSpPr>
        <p:spPr>
          <a:xfrm flipH="1">
            <a:off x="7266071" y="3411767"/>
            <a:ext cx="75922" cy="382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32A6969D-34B2-56BD-E38E-E401D0F50F75}"/>
              </a:ext>
            </a:extLst>
          </p:cNvPr>
          <p:cNvSpPr txBox="1"/>
          <p:nvPr/>
        </p:nvSpPr>
        <p:spPr>
          <a:xfrm>
            <a:off x="6890639" y="33779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4E9B40EA-AD2D-A198-03E3-F00115405675}"/>
              </a:ext>
            </a:extLst>
          </p:cNvPr>
          <p:cNvGrpSpPr/>
          <p:nvPr/>
        </p:nvGrpSpPr>
        <p:grpSpPr>
          <a:xfrm>
            <a:off x="7000600" y="3794212"/>
            <a:ext cx="530942" cy="501445"/>
            <a:chOff x="6891250" y="3781582"/>
            <a:chExt cx="530942" cy="501445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36DA49E-C288-CFEC-7FED-A1FDC62D97C8}"/>
                </a:ext>
              </a:extLst>
            </p:cNvPr>
            <p:cNvSpPr/>
            <p:nvPr/>
          </p:nvSpPr>
          <p:spPr>
            <a:xfrm>
              <a:off x="6891250" y="378158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/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D242AB40-5131-5031-EDE4-24F070BAC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022" y="3843537"/>
                  <a:ext cx="456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042BF961-63DD-50BC-0B7D-60E392928CBB}"/>
              </a:ext>
            </a:extLst>
          </p:cNvPr>
          <p:cNvGrpSpPr/>
          <p:nvPr/>
        </p:nvGrpSpPr>
        <p:grpSpPr>
          <a:xfrm>
            <a:off x="8930834" y="5610054"/>
            <a:ext cx="530942" cy="501445"/>
            <a:chOff x="8930834" y="5610054"/>
            <a:chExt cx="530942" cy="501445"/>
          </a:xfrm>
        </p:grpSpPr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092021D-342A-8959-87EB-0602D1A8A8D5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/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4D94804-BADB-3876-F3DF-72099B373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8782" y="5676110"/>
                  <a:ext cx="456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/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EDE82D-A257-AB39-2D12-536EDA34F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872" y="44663"/>
                <a:ext cx="6902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78D3EA-3D42-C540-CAB5-8B8A927F0F65}"/>
              </a:ext>
            </a:extLst>
          </p:cNvPr>
          <p:cNvSpPr txBox="1"/>
          <p:nvPr/>
        </p:nvSpPr>
        <p:spPr>
          <a:xfrm>
            <a:off x="179407" y="5610054"/>
            <a:ext cx="5608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/>
              <a:t>Удалить строку </a:t>
            </a:r>
            <a:r>
              <a:rPr lang="ru-RU" sz="1800" dirty="0"/>
              <a:t>из бора можно «по ленивому» – снять метку с соответствующей терминальной вершины.</a:t>
            </a:r>
            <a:endParaRPr lang="ru-BY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5292EB-932B-1302-5C0D-EE4696415BFB}"/>
                  </a:ext>
                </a:extLst>
              </p:cNvPr>
              <p:cNvSpPr txBox="1"/>
              <p:nvPr/>
            </p:nvSpPr>
            <p:spPr>
              <a:xfrm>
                <a:off x="235380" y="1390248"/>
                <a:ext cx="630042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Если  некоторая строка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является префиксом другой строки, то ей будет соответствовать внутренняя вершина дерева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𝑎𝑏𝑎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𝑎𝑏𝑎𝑐𝑎𝑏</m:t>
                    </m:r>
                  </m:oMath>
                </a14:m>
                <a:r>
                  <a:rPr lang="ru-RU" dirty="0"/>
                  <a:t>).</a:t>
                </a:r>
                <a:endParaRPr lang="ru-BY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5292EB-932B-1302-5C0D-EE469641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80" y="1390248"/>
                <a:ext cx="6300425" cy="923330"/>
              </a:xfrm>
              <a:prstGeom prst="rect">
                <a:avLst/>
              </a:prstGeom>
              <a:blipFill>
                <a:blip r:embed="rId11"/>
                <a:stretch>
                  <a:fillRect l="-871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EA793-1079-B9A3-9746-7E56EF7ABD88}"/>
                  </a:ext>
                </a:extLst>
              </p:cNvPr>
              <p:cNvSpPr txBox="1"/>
              <p:nvPr/>
            </p:nvSpPr>
            <p:spPr>
              <a:xfrm>
                <a:off x="209600" y="102831"/>
                <a:ext cx="65243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ru-RU" dirty="0"/>
                  <a:t>Е</a:t>
                </a:r>
                <a:r>
                  <a:rPr lang="ru-RU" sz="1800" dirty="0"/>
                  <a:t>сли </a:t>
                </a:r>
                <a:r>
                  <a:rPr lang="ru-RU" sz="1800" b="1" dirty="0"/>
                  <a:t>выписать </a:t>
                </a:r>
                <a:r>
                  <a:rPr lang="ru-RU" b="1" dirty="0"/>
                  <a:t>все </a:t>
                </a:r>
                <a:r>
                  <a:rPr lang="ru-RU" sz="1800" b="1" dirty="0"/>
                  <a:t>символы на пути из корня в терминальную вершину</a:t>
                </a:r>
                <a:r>
                  <a:rPr lang="ru-RU" sz="1800" dirty="0"/>
                  <a:t>, то получим строку из  множества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18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EEA793-1079-B9A3-9746-7E56EF7A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00" y="102831"/>
                <a:ext cx="6524399" cy="646331"/>
              </a:xfrm>
              <a:prstGeom prst="rect">
                <a:avLst/>
              </a:prstGeom>
              <a:blipFill>
                <a:blip r:embed="rId12"/>
                <a:stretch>
                  <a:fillRect l="-747" t="-5660" r="-74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38E8EE-D1DE-A4ED-AAB3-D703FC75C538}"/>
                  </a:ext>
                </a:extLst>
              </p:cNvPr>
              <p:cNvSpPr txBox="1"/>
              <p:nvPr/>
            </p:nvSpPr>
            <p:spPr>
              <a:xfrm>
                <a:off x="244466" y="911838"/>
                <a:ext cx="58515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Листья</a:t>
                </a:r>
                <a:r>
                  <a:rPr lang="ru-RU" dirty="0"/>
                  <a:t> дерева соответствуют строкам </a:t>
                </a:r>
                <a:r>
                  <a:rPr lang="ru-RU" sz="1800" dirty="0"/>
                  <a:t>из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18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38E8EE-D1DE-A4ED-AAB3-D703FC75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6" y="911838"/>
                <a:ext cx="5851534" cy="369332"/>
              </a:xfrm>
              <a:prstGeom prst="rect">
                <a:avLst/>
              </a:prstGeom>
              <a:blipFill>
                <a:blip r:embed="rId13"/>
                <a:stretch>
                  <a:fillRect l="-833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C45799-A408-FA2F-02EB-05D924EB0DA4}"/>
                  </a:ext>
                </a:extLst>
              </p:cNvPr>
              <p:cNvSpPr txBox="1"/>
              <p:nvPr/>
            </p:nvSpPr>
            <p:spPr>
              <a:xfrm>
                <a:off x="179407" y="2684436"/>
                <a:ext cx="633085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Для  </a:t>
                </a:r>
                <a:r>
                  <a:rPr lang="ru-RU" b="1" dirty="0"/>
                  <a:t>поиска строки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в боре </a:t>
                </a:r>
                <a:r>
                  <a:rPr lang="ru-RU" dirty="0"/>
                  <a:t>будем последовательно спускаться из корня дерева  по дугам, соответствующим символам стоки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пока строка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не закончится и в боре будет существовать дуга, соответствующая текущему состоянию 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 Если в результате спуска попадем в терминальную вершину и дойдём до конца строки, то искомое слово найдено. Если остановимся в нетерминальной вершине либо во время спуска не найдём дуги в дереве, соответствующей текущему символу, то строка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боре отсутствует.</a:t>
                </a:r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C45799-A408-FA2F-02EB-05D924EB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07" y="2684436"/>
                <a:ext cx="6330851" cy="2585323"/>
              </a:xfrm>
              <a:prstGeom prst="rect">
                <a:avLst/>
              </a:prstGeom>
              <a:blipFill>
                <a:blip r:embed="rId14"/>
                <a:stretch>
                  <a:fillRect l="-770" t="-1179" r="-770" b="-28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109830"/>
                  </p:ext>
                </p:extLst>
              </p:nvPr>
            </p:nvGraphicFramePr>
            <p:xfrm>
              <a:off x="2257542" y="3369955"/>
              <a:ext cx="1121442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398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𝑏𝑎𝑐𝑎𝑏𝑎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𝑐𝑎𝑏𝑎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D06CD5D6-7D8A-96B5-0A5B-68B32C8693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109830"/>
                  </p:ext>
                </p:extLst>
              </p:nvPr>
            </p:nvGraphicFramePr>
            <p:xfrm>
              <a:off x="2257542" y="3369955"/>
              <a:ext cx="1121442" cy="2657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6398">
                      <a:extLst>
                        <a:ext uri="{9D8B030D-6E8A-4147-A177-3AD203B41FA5}">
                          <a16:colId xmlns:a16="http://schemas.microsoft.com/office/drawing/2014/main" val="1346534043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1678798174"/>
                        </a:ext>
                      </a:extLst>
                    </a:gridCol>
                  </a:tblGrid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8065" b="-6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71745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106349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945896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209677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027429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304762" b="-3174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69595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41129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460073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503175" b="-1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436014"/>
                      </a:ext>
                    </a:extLst>
                  </a:tr>
                  <a:tr h="37957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6" t="-612903" b="-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03403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/>
              <p:nvPr/>
            </p:nvSpPr>
            <p:spPr>
              <a:xfrm>
                <a:off x="1841428" y="3289077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59EECBD-EE6F-B21C-33C4-81E8333E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428" y="3289077"/>
                <a:ext cx="3638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>
            <a:extLst>
              <a:ext uri="{FF2B5EF4-FFF2-40B4-BE49-F238E27FC236}">
                <a16:creationId xmlns:a16="http://schemas.microsoft.com/office/drawing/2014/main" id="{12B9C3DA-75E6-8880-BC92-FFDA40A5A802}"/>
              </a:ext>
            </a:extLst>
          </p:cNvPr>
          <p:cNvSpPr/>
          <p:nvPr/>
        </p:nvSpPr>
        <p:spPr>
          <a:xfrm>
            <a:off x="8740793" y="4513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99CFE33-9A94-54C4-B782-3E2EFF51CB56}"/>
              </a:ext>
            </a:extLst>
          </p:cNvPr>
          <p:cNvSpPr/>
          <p:nvPr/>
        </p:nvSpPr>
        <p:spPr>
          <a:xfrm>
            <a:off x="6947062" y="46197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3B95450-BE24-5BD3-FEA5-1D60716380F4}"/>
              </a:ext>
            </a:extLst>
          </p:cNvPr>
          <p:cNvSpPr/>
          <p:nvPr/>
        </p:nvSpPr>
        <p:spPr>
          <a:xfrm>
            <a:off x="6957569" y="376330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154326D-51C7-9608-FAAC-33186C743A4B}"/>
              </a:ext>
            </a:extLst>
          </p:cNvPr>
          <p:cNvSpPr/>
          <p:nvPr/>
        </p:nvSpPr>
        <p:spPr>
          <a:xfrm>
            <a:off x="7065095" y="182075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257B41-1317-B962-D389-074FCD963E99}"/>
              </a:ext>
            </a:extLst>
          </p:cNvPr>
          <p:cNvCxnSpPr>
            <a:cxnSpLocks/>
            <a:stCxn id="2" idx="4"/>
            <a:endCxn id="77" idx="0"/>
          </p:cNvCxnSpPr>
          <p:nvPr/>
        </p:nvCxnSpPr>
        <p:spPr>
          <a:xfrm flipH="1">
            <a:off x="8061506" y="546579"/>
            <a:ext cx="944758" cy="4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A35504-3436-D261-8A0D-E4BE8CE0E3B0}"/>
              </a:ext>
            </a:extLst>
          </p:cNvPr>
          <p:cNvSpPr txBox="1"/>
          <p:nvPr/>
        </p:nvSpPr>
        <p:spPr>
          <a:xfrm>
            <a:off x="8114547" y="5273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D1F41-B1CA-09E6-8FFB-0E712D0594F0}"/>
              </a:ext>
            </a:extLst>
          </p:cNvPr>
          <p:cNvSpPr txBox="1"/>
          <p:nvPr/>
        </p:nvSpPr>
        <p:spPr>
          <a:xfrm>
            <a:off x="7414602" y="1463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53C4D6-E862-7953-2401-FF166FA4729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330566" y="1403541"/>
            <a:ext cx="730940" cy="41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3F971EE-C49F-BC16-1235-F6BB04BBC2F8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7243079" y="2322204"/>
            <a:ext cx="87487" cy="4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F9B6DD-3961-B7AA-7891-735C7CCA83DD}"/>
              </a:ext>
            </a:extLst>
          </p:cNvPr>
          <p:cNvSpPr txBox="1"/>
          <p:nvPr/>
        </p:nvSpPr>
        <p:spPr>
          <a:xfrm>
            <a:off x="6959835" y="23766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EF863FB-B4D4-4EB7-96FA-94E7D0873588}"/>
              </a:ext>
            </a:extLst>
          </p:cNvPr>
          <p:cNvCxnSpPr>
            <a:cxnSpLocks/>
            <a:stCxn id="80" idx="4"/>
            <a:endCxn id="17" idx="0"/>
          </p:cNvCxnSpPr>
          <p:nvPr/>
        </p:nvCxnSpPr>
        <p:spPr>
          <a:xfrm flipH="1">
            <a:off x="7223040" y="3253456"/>
            <a:ext cx="34236" cy="5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81D7C2-9295-1679-CCD9-77DEDD25374A}"/>
              </a:ext>
            </a:extLst>
          </p:cNvPr>
          <p:cNvSpPr txBox="1"/>
          <p:nvPr/>
        </p:nvSpPr>
        <p:spPr>
          <a:xfrm>
            <a:off x="6953483" y="32604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88683BE-7E51-E7C0-ACCB-C9B447F358D0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 flipH="1">
            <a:off x="7212533" y="4264748"/>
            <a:ext cx="10507" cy="3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475EC1-FA36-1CAA-A4FD-5F4E68FE45DD}"/>
              </a:ext>
            </a:extLst>
          </p:cNvPr>
          <p:cNvCxnSpPr>
            <a:cxnSpLocks/>
            <a:stCxn id="15" idx="4"/>
            <a:endCxn id="86" idx="0"/>
          </p:cNvCxnSpPr>
          <p:nvPr/>
        </p:nvCxnSpPr>
        <p:spPr>
          <a:xfrm flipH="1">
            <a:off x="7184959" y="5121182"/>
            <a:ext cx="27574" cy="38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446B90-454D-B904-19C4-85B2CC88486E}"/>
              </a:ext>
            </a:extLst>
          </p:cNvPr>
          <p:cNvSpPr txBox="1"/>
          <p:nvPr/>
        </p:nvSpPr>
        <p:spPr>
          <a:xfrm>
            <a:off x="6827637" y="4204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41CFF-6F28-F320-5593-89BD27679EA6}"/>
              </a:ext>
            </a:extLst>
          </p:cNvPr>
          <p:cNvSpPr txBox="1"/>
          <p:nvPr/>
        </p:nvSpPr>
        <p:spPr>
          <a:xfrm>
            <a:off x="6818839" y="507098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2AE2AAA-FA2C-9C25-E220-C570F4E44345}"/>
              </a:ext>
            </a:extLst>
          </p:cNvPr>
          <p:cNvSpPr/>
          <p:nvPr/>
        </p:nvSpPr>
        <p:spPr>
          <a:xfrm>
            <a:off x="9561781" y="109291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EBAF188-D3D0-7C67-9B9B-ABA3BEA6C919}"/>
              </a:ext>
            </a:extLst>
          </p:cNvPr>
          <p:cNvCxnSpPr>
            <a:cxnSpLocks/>
            <a:stCxn id="2" idx="4"/>
            <a:endCxn id="43" idx="0"/>
          </p:cNvCxnSpPr>
          <p:nvPr/>
        </p:nvCxnSpPr>
        <p:spPr>
          <a:xfrm>
            <a:off x="9006264" y="546579"/>
            <a:ext cx="820988" cy="54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7E93275-8972-69CA-BEB3-8F3F667EBE3B}"/>
              </a:ext>
            </a:extLst>
          </p:cNvPr>
          <p:cNvCxnSpPr>
            <a:cxnSpLocks/>
            <a:stCxn id="43" idx="4"/>
            <a:endCxn id="99" idx="0"/>
          </p:cNvCxnSpPr>
          <p:nvPr/>
        </p:nvCxnSpPr>
        <p:spPr>
          <a:xfrm flipH="1">
            <a:off x="9824448" y="1594362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352D5B-DDE0-B20F-8668-B1EC86DAFD54}"/>
              </a:ext>
            </a:extLst>
          </p:cNvPr>
          <p:cNvSpPr txBox="1"/>
          <p:nvPr/>
        </p:nvSpPr>
        <p:spPr>
          <a:xfrm>
            <a:off x="9131422" y="6874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7E56A3-1652-B145-3A19-642241166A7C}"/>
              </a:ext>
            </a:extLst>
          </p:cNvPr>
          <p:cNvSpPr txBox="1"/>
          <p:nvPr/>
        </p:nvSpPr>
        <p:spPr>
          <a:xfrm>
            <a:off x="9859468" y="1574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5186F82-B6CF-6F7D-EDD5-2024C8F30752}"/>
              </a:ext>
            </a:extLst>
          </p:cNvPr>
          <p:cNvSpPr/>
          <p:nvPr/>
        </p:nvSpPr>
        <p:spPr>
          <a:xfrm>
            <a:off x="9568156" y="29514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5739037-EBF4-D492-7DAA-F7697F1E02D2}"/>
              </a:ext>
            </a:extLst>
          </p:cNvPr>
          <p:cNvSpPr/>
          <p:nvPr/>
        </p:nvSpPr>
        <p:spPr>
          <a:xfrm>
            <a:off x="10589196" y="295957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D9738CA-4D71-8C0C-FEC8-93BC96BD683C}"/>
              </a:ext>
            </a:extLst>
          </p:cNvPr>
          <p:cNvSpPr/>
          <p:nvPr/>
        </p:nvSpPr>
        <p:spPr>
          <a:xfrm>
            <a:off x="9593696" y="386387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543A0A2-5D84-F4FE-7B0F-61419CA8B8E0}"/>
              </a:ext>
            </a:extLst>
          </p:cNvPr>
          <p:cNvSpPr/>
          <p:nvPr/>
        </p:nvSpPr>
        <p:spPr>
          <a:xfrm>
            <a:off x="9612708" y="4711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DF3A721-35E8-A302-549C-0FD691AE44DA}"/>
              </a:ext>
            </a:extLst>
          </p:cNvPr>
          <p:cNvCxnSpPr>
            <a:cxnSpLocks/>
            <a:stCxn id="99" idx="4"/>
            <a:endCxn id="48" idx="0"/>
          </p:cNvCxnSpPr>
          <p:nvPr/>
        </p:nvCxnSpPr>
        <p:spPr>
          <a:xfrm>
            <a:off x="9824448" y="2542693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E6CE34C-8936-041C-1EDD-7A2EF14FD02E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>
            <a:off x="9833627" y="3452944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99F164-AAF8-3F87-796A-73FFED61FB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9859167" y="4365319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7B3CFCC-F0F0-6F80-EAE3-483291A7091E}"/>
              </a:ext>
            </a:extLst>
          </p:cNvPr>
          <p:cNvCxnSpPr>
            <a:cxnSpLocks/>
            <a:stCxn id="51" idx="4"/>
            <a:endCxn id="122" idx="0"/>
          </p:cNvCxnSpPr>
          <p:nvPr/>
        </p:nvCxnSpPr>
        <p:spPr>
          <a:xfrm>
            <a:off x="9878179" y="5212918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45669E-AB46-2D55-A088-38393BB7FAB0}"/>
              </a:ext>
            </a:extLst>
          </p:cNvPr>
          <p:cNvSpPr txBox="1"/>
          <p:nvPr/>
        </p:nvSpPr>
        <p:spPr>
          <a:xfrm>
            <a:off x="9853854" y="24332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6E12B8-44ED-E493-98FB-055A7788BDF9}"/>
              </a:ext>
            </a:extLst>
          </p:cNvPr>
          <p:cNvSpPr txBox="1"/>
          <p:nvPr/>
        </p:nvSpPr>
        <p:spPr>
          <a:xfrm>
            <a:off x="9926668" y="33939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A67BAB-AF5B-E28E-75AF-3924DAEB9DAF}"/>
              </a:ext>
            </a:extLst>
          </p:cNvPr>
          <p:cNvSpPr txBox="1"/>
          <p:nvPr/>
        </p:nvSpPr>
        <p:spPr>
          <a:xfrm>
            <a:off x="9921058" y="4298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5E5DC5-D7D5-25DD-D18D-9D1D6A71A722}"/>
              </a:ext>
            </a:extLst>
          </p:cNvPr>
          <p:cNvSpPr txBox="1"/>
          <p:nvPr/>
        </p:nvSpPr>
        <p:spPr>
          <a:xfrm>
            <a:off x="9952166" y="51480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08A0091-2B81-8073-5CDD-29D4EF8ABC1E}"/>
              </a:ext>
            </a:extLst>
          </p:cNvPr>
          <p:cNvSpPr/>
          <p:nvPr/>
        </p:nvSpPr>
        <p:spPr>
          <a:xfrm>
            <a:off x="10573514" y="20635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EDD1778-F552-E7ED-531E-654DF12AE122}"/>
              </a:ext>
            </a:extLst>
          </p:cNvPr>
          <p:cNvSpPr/>
          <p:nvPr/>
        </p:nvSpPr>
        <p:spPr>
          <a:xfrm>
            <a:off x="10563823" y="11675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B6E5529-15EB-2604-DA15-6ED25B0A32A0}"/>
              </a:ext>
            </a:extLst>
          </p:cNvPr>
          <p:cNvCxnSpPr>
            <a:cxnSpLocks/>
            <a:stCxn id="2" idx="4"/>
            <a:endCxn id="61" idx="0"/>
          </p:cNvCxnSpPr>
          <p:nvPr/>
        </p:nvCxnSpPr>
        <p:spPr>
          <a:xfrm>
            <a:off x="9006264" y="546579"/>
            <a:ext cx="1823030" cy="62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2F22164-C256-E96A-DB79-432B6D7F8A5C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10829294" y="1668982"/>
            <a:ext cx="9691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4EACB39-EEA5-6CFC-0BC8-56534C670AC2}"/>
              </a:ext>
            </a:extLst>
          </p:cNvPr>
          <p:cNvCxnSpPr>
            <a:cxnSpLocks/>
            <a:stCxn id="60" idx="4"/>
            <a:endCxn id="49" idx="0"/>
          </p:cNvCxnSpPr>
          <p:nvPr/>
        </p:nvCxnSpPr>
        <p:spPr>
          <a:xfrm>
            <a:off x="10838985" y="2565002"/>
            <a:ext cx="15682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4517C4B-C9E5-2BCC-4BAA-31FE43AFBB1D}"/>
              </a:ext>
            </a:extLst>
          </p:cNvPr>
          <p:cNvCxnSpPr>
            <a:cxnSpLocks/>
            <a:stCxn id="49" idx="4"/>
            <a:endCxn id="74" idx="0"/>
          </p:cNvCxnSpPr>
          <p:nvPr/>
        </p:nvCxnSpPr>
        <p:spPr>
          <a:xfrm>
            <a:off x="10854667" y="3461022"/>
            <a:ext cx="23475" cy="46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7915C0-DFD3-7A58-6ADB-279DEB10293D}"/>
              </a:ext>
            </a:extLst>
          </p:cNvPr>
          <p:cNvSpPr txBox="1"/>
          <p:nvPr/>
        </p:nvSpPr>
        <p:spPr>
          <a:xfrm>
            <a:off x="10012610" y="51101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68F147-1EC3-BD4A-F3B9-46483CC50BA3}"/>
              </a:ext>
            </a:extLst>
          </p:cNvPr>
          <p:cNvSpPr txBox="1"/>
          <p:nvPr/>
        </p:nvSpPr>
        <p:spPr>
          <a:xfrm>
            <a:off x="10898572" y="15940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BEA4A4-1706-2D5C-F8E3-E066D249D4AA}"/>
              </a:ext>
            </a:extLst>
          </p:cNvPr>
          <p:cNvSpPr txBox="1"/>
          <p:nvPr/>
        </p:nvSpPr>
        <p:spPr>
          <a:xfrm>
            <a:off x="10898844" y="34610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5EB42-4A62-06E9-3332-4014DDF27953}"/>
              </a:ext>
            </a:extLst>
          </p:cNvPr>
          <p:cNvSpPr txBox="1"/>
          <p:nvPr/>
        </p:nvSpPr>
        <p:spPr>
          <a:xfrm>
            <a:off x="10941518" y="251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66A75FF-6EDF-C38D-F5F6-C40EB171D222}"/>
              </a:ext>
            </a:extLst>
          </p:cNvPr>
          <p:cNvGrpSpPr/>
          <p:nvPr/>
        </p:nvGrpSpPr>
        <p:grpSpPr>
          <a:xfrm>
            <a:off x="10612671" y="3930511"/>
            <a:ext cx="530942" cy="501445"/>
            <a:chOff x="10693218" y="3911762"/>
            <a:chExt cx="530942" cy="50144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E5528EF-2377-6E51-B5C9-CFA35DFC1041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/>
                <p:nvPr/>
              </p:nvSpPr>
              <p:spPr>
                <a:xfrm>
                  <a:off x="10719346" y="3970800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346" y="3970800"/>
                  <a:ext cx="4565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F0C08C5-0B6B-ED4E-9866-6D7F1238B2F3}"/>
              </a:ext>
            </a:extLst>
          </p:cNvPr>
          <p:cNvGrpSpPr/>
          <p:nvPr/>
        </p:nvGrpSpPr>
        <p:grpSpPr>
          <a:xfrm>
            <a:off x="7796035" y="1027470"/>
            <a:ext cx="530942" cy="501445"/>
            <a:chOff x="7945348" y="1112430"/>
            <a:chExt cx="530942" cy="501445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C223494C-F4D2-3CDC-E919-6EE7AD1A2114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/>
                <p:nvPr/>
              </p:nvSpPr>
              <p:spPr>
                <a:xfrm>
                  <a:off x="7998298" y="1164722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8298" y="1164722"/>
                  <a:ext cx="456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594B4127-3AB1-4CFC-AEE4-3670C11A9490}"/>
              </a:ext>
            </a:extLst>
          </p:cNvPr>
          <p:cNvGrpSpPr/>
          <p:nvPr/>
        </p:nvGrpSpPr>
        <p:grpSpPr>
          <a:xfrm>
            <a:off x="6991805" y="2752011"/>
            <a:ext cx="530942" cy="501445"/>
            <a:chOff x="7607106" y="2851397"/>
            <a:chExt cx="530942" cy="5014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E811CEE-D199-CA05-FAC5-561F1AF32633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/>
                <p:nvPr/>
              </p:nvSpPr>
              <p:spPr>
                <a:xfrm>
                  <a:off x="7659209" y="2922614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209" y="2922614"/>
                  <a:ext cx="456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9BF5FA30-D7CE-3061-ED8F-A1B19FD0D9BD}"/>
              </a:ext>
            </a:extLst>
          </p:cNvPr>
          <p:cNvGrpSpPr/>
          <p:nvPr/>
        </p:nvGrpSpPr>
        <p:grpSpPr>
          <a:xfrm>
            <a:off x="6873399" y="5504282"/>
            <a:ext cx="577031" cy="501445"/>
            <a:chOff x="6759413" y="6261919"/>
            <a:chExt cx="577031" cy="501445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7CCBCD25-31A2-812D-E913-7BB1D743A5BF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/>
                <p:nvPr/>
              </p:nvSpPr>
              <p:spPr>
                <a:xfrm>
                  <a:off x="6759413" y="6322537"/>
                  <a:ext cx="5412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413" y="6322537"/>
                  <a:ext cx="5412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690DE1E3-58BC-0D1F-5D5C-F2AD5D167898}"/>
              </a:ext>
            </a:extLst>
          </p:cNvPr>
          <p:cNvGrpSpPr/>
          <p:nvPr/>
        </p:nvGrpSpPr>
        <p:grpSpPr>
          <a:xfrm>
            <a:off x="9558977" y="2041248"/>
            <a:ext cx="530942" cy="501445"/>
            <a:chOff x="8862742" y="2100232"/>
            <a:chExt cx="530942" cy="501445"/>
          </a:xfrm>
        </p:grpSpPr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3710A03D-AF2F-2C21-1E11-FAA1DE21F5D7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/>
                <p:nvPr/>
              </p:nvSpPr>
              <p:spPr>
                <a:xfrm>
                  <a:off x="8881037" y="2139749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037" y="2139749"/>
                  <a:ext cx="4565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Овал 102">
            <a:extLst>
              <a:ext uri="{FF2B5EF4-FFF2-40B4-BE49-F238E27FC236}">
                <a16:creationId xmlns:a16="http://schemas.microsoft.com/office/drawing/2014/main" id="{25776D96-D2F8-88BE-DFDC-F3A1EDFE7024}"/>
              </a:ext>
            </a:extLst>
          </p:cNvPr>
          <p:cNvSpPr/>
          <p:nvPr/>
        </p:nvSpPr>
        <p:spPr>
          <a:xfrm>
            <a:off x="8583127" y="200283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C733F87-3288-156D-8C6B-CDF853089A99}"/>
              </a:ext>
            </a:extLst>
          </p:cNvPr>
          <p:cNvSpPr/>
          <p:nvPr/>
        </p:nvSpPr>
        <p:spPr>
          <a:xfrm>
            <a:off x="8593156" y="29239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FA70EB5-A1F7-51F6-FB3A-D784F8055A0D}"/>
              </a:ext>
            </a:extLst>
          </p:cNvPr>
          <p:cNvCxnSpPr>
            <a:cxnSpLocks/>
            <a:stCxn id="77" idx="4"/>
            <a:endCxn id="103" idx="0"/>
          </p:cNvCxnSpPr>
          <p:nvPr/>
        </p:nvCxnSpPr>
        <p:spPr>
          <a:xfrm>
            <a:off x="8061506" y="1528915"/>
            <a:ext cx="787092" cy="47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6234FD-EC57-B231-3CB4-1804CCAFBEED}"/>
              </a:ext>
            </a:extLst>
          </p:cNvPr>
          <p:cNvSpPr txBox="1"/>
          <p:nvPr/>
        </p:nvSpPr>
        <p:spPr>
          <a:xfrm>
            <a:off x="8527321" y="14636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D67B71EE-86B8-5723-B149-6CE96582C87A}"/>
              </a:ext>
            </a:extLst>
          </p:cNvPr>
          <p:cNvCxnSpPr>
            <a:cxnSpLocks/>
            <a:stCxn id="103" idx="4"/>
            <a:endCxn id="105" idx="0"/>
          </p:cNvCxnSpPr>
          <p:nvPr/>
        </p:nvCxnSpPr>
        <p:spPr>
          <a:xfrm>
            <a:off x="8848598" y="2504277"/>
            <a:ext cx="10029" cy="41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122EF4-4EF2-FC13-CF9E-013807C6FB7A}"/>
              </a:ext>
            </a:extLst>
          </p:cNvPr>
          <p:cNvSpPr txBox="1"/>
          <p:nvPr/>
        </p:nvSpPr>
        <p:spPr>
          <a:xfrm>
            <a:off x="8842790" y="24591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0B5752-E0F2-0189-37D6-D679C18994CC}"/>
              </a:ext>
            </a:extLst>
          </p:cNvPr>
          <p:cNvSpPr txBox="1"/>
          <p:nvPr/>
        </p:nvSpPr>
        <p:spPr>
          <a:xfrm>
            <a:off x="8945213" y="3343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5FB9BAB-E72B-B439-6918-6904578FCAB2}"/>
              </a:ext>
            </a:extLst>
          </p:cNvPr>
          <p:cNvGrpSpPr/>
          <p:nvPr/>
        </p:nvGrpSpPr>
        <p:grpSpPr>
          <a:xfrm>
            <a:off x="8574733" y="4746371"/>
            <a:ext cx="530942" cy="501445"/>
            <a:chOff x="7107437" y="3852702"/>
            <a:chExt cx="530942" cy="501445"/>
          </a:xfrm>
        </p:grpSpPr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0F96973-2D9C-E4D7-1427-AD649E0DF174}"/>
                </a:ext>
              </a:extLst>
            </p:cNvPr>
            <p:cNvSpPr/>
            <p:nvPr/>
          </p:nvSpPr>
          <p:spPr>
            <a:xfrm>
              <a:off x="7107437" y="385270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/>
                <p:nvPr/>
              </p:nvSpPr>
              <p:spPr>
                <a:xfrm>
                  <a:off x="7144608" y="3885025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608" y="3885025"/>
                  <a:ext cx="4565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130EBD11-DF82-1D54-441A-607D03C67843}"/>
              </a:ext>
            </a:extLst>
          </p:cNvPr>
          <p:cNvGrpSpPr/>
          <p:nvPr/>
        </p:nvGrpSpPr>
        <p:grpSpPr>
          <a:xfrm>
            <a:off x="9627069" y="5551070"/>
            <a:ext cx="530942" cy="501445"/>
            <a:chOff x="8930834" y="5610054"/>
            <a:chExt cx="530942" cy="501445"/>
          </a:xfrm>
        </p:grpSpPr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31CE4B27-6A12-F377-9448-62FF87CF98F9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/>
                <p:nvPr/>
              </p:nvSpPr>
              <p:spPr>
                <a:xfrm>
                  <a:off x="8983470" y="5679389"/>
                  <a:ext cx="4565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470" y="5679389"/>
                  <a:ext cx="4565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Овал 191">
            <a:extLst>
              <a:ext uri="{FF2B5EF4-FFF2-40B4-BE49-F238E27FC236}">
                <a16:creationId xmlns:a16="http://schemas.microsoft.com/office/drawing/2014/main" id="{5B1D080F-4E59-5201-7D77-CCBDAF2B6FC4}"/>
              </a:ext>
            </a:extLst>
          </p:cNvPr>
          <p:cNvSpPr/>
          <p:nvPr/>
        </p:nvSpPr>
        <p:spPr>
          <a:xfrm>
            <a:off x="8593156" y="379040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428EE366-BA3E-8149-4771-48EBE0A7916E}"/>
              </a:ext>
            </a:extLst>
          </p:cNvPr>
          <p:cNvCxnSpPr>
            <a:stCxn id="105" idx="4"/>
            <a:endCxn id="192" idx="0"/>
          </p:cNvCxnSpPr>
          <p:nvPr/>
        </p:nvCxnSpPr>
        <p:spPr>
          <a:xfrm>
            <a:off x="8858627" y="3425388"/>
            <a:ext cx="0" cy="3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58429E8D-B56A-3849-5B14-8934D93A5570}"/>
              </a:ext>
            </a:extLst>
          </p:cNvPr>
          <p:cNvCxnSpPr>
            <a:stCxn id="192" idx="4"/>
            <a:endCxn id="120" idx="0"/>
          </p:cNvCxnSpPr>
          <p:nvPr/>
        </p:nvCxnSpPr>
        <p:spPr>
          <a:xfrm flipH="1">
            <a:off x="8840204" y="4291853"/>
            <a:ext cx="18423" cy="48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771FF7A-7354-9C62-5BB5-A297047582E3}"/>
              </a:ext>
            </a:extLst>
          </p:cNvPr>
          <p:cNvSpPr txBox="1"/>
          <p:nvPr/>
        </p:nvSpPr>
        <p:spPr>
          <a:xfrm>
            <a:off x="8858627" y="42888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5" name="Таблица 202">
                <a:extLst>
                  <a:ext uri="{FF2B5EF4-FFF2-40B4-BE49-F238E27FC236}">
                    <a16:creationId xmlns:a16="http://schemas.microsoft.com/office/drawing/2014/main" id="{97EC1164-CC41-1EB3-38FF-92D269B03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384385"/>
                  </p:ext>
                </p:extLst>
              </p:nvPr>
            </p:nvGraphicFramePr>
            <p:xfrm>
              <a:off x="6242115" y="-76229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5" name="Таблица 202">
                <a:extLst>
                  <a:ext uri="{FF2B5EF4-FFF2-40B4-BE49-F238E27FC236}">
                    <a16:creationId xmlns:a16="http://schemas.microsoft.com/office/drawing/2014/main" id="{97EC1164-CC41-1EB3-38FF-92D269B03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4384385"/>
                  </p:ext>
                </p:extLst>
              </p:nvPr>
            </p:nvGraphicFramePr>
            <p:xfrm>
              <a:off x="6242115" y="-76229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99D85B-8082-9055-2A5A-488B893DC657}"/>
                  </a:ext>
                </a:extLst>
              </p:cNvPr>
              <p:cNvSpPr txBox="1"/>
              <p:nvPr/>
            </p:nvSpPr>
            <p:spPr>
              <a:xfrm>
                <a:off x="5668946" y="206355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99D85B-8082-9055-2A5A-488B893DC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46" y="2063557"/>
                <a:ext cx="347074" cy="276999"/>
              </a:xfrm>
              <a:prstGeom prst="rect">
                <a:avLst/>
              </a:prstGeom>
              <a:blipFill>
                <a:blip r:embed="rId1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5241B0-9D32-83D2-6114-400936B395A5}"/>
                  </a:ext>
                </a:extLst>
              </p:cNvPr>
              <p:cNvSpPr txBox="1"/>
              <p:nvPr/>
            </p:nvSpPr>
            <p:spPr>
              <a:xfrm>
                <a:off x="5339786" y="203728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5241B0-9D32-83D2-6114-400936B3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786" y="2037280"/>
                <a:ext cx="347074" cy="276999"/>
              </a:xfrm>
              <a:prstGeom prst="rect">
                <a:avLst/>
              </a:prstGeom>
              <a:blipFill>
                <a:blip r:embed="rId1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F4652D-9198-EF93-54CA-B0C2B3768390}"/>
                  </a:ext>
                </a:extLst>
              </p:cNvPr>
              <p:cNvSpPr txBox="1"/>
              <p:nvPr/>
            </p:nvSpPr>
            <p:spPr>
              <a:xfrm>
                <a:off x="7533077" y="3370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F4652D-9198-EF93-54CA-B0C2B3768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77" y="337004"/>
                <a:ext cx="347074" cy="276999"/>
              </a:xfrm>
              <a:prstGeom prst="rect">
                <a:avLst/>
              </a:prstGeom>
              <a:blipFill>
                <a:blip r:embed="rId1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B5670-46E0-EB48-CF84-AB7727F9F57B}"/>
                  </a:ext>
                </a:extLst>
              </p:cNvPr>
              <p:cNvSpPr txBox="1"/>
              <p:nvPr/>
            </p:nvSpPr>
            <p:spPr>
              <a:xfrm>
                <a:off x="6874781" y="32494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2B5670-46E0-EB48-CF84-AB7727F9F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781" y="324941"/>
                <a:ext cx="347074" cy="276999"/>
              </a:xfrm>
              <a:prstGeom prst="rect">
                <a:avLst/>
              </a:prstGeom>
              <a:blipFill>
                <a:blip r:embed="rId1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751A16-D4FF-D96E-BC3A-BE7389BC2FE8}"/>
                  </a:ext>
                </a:extLst>
              </p:cNvPr>
              <p:cNvSpPr txBox="1"/>
              <p:nvPr/>
            </p:nvSpPr>
            <p:spPr>
              <a:xfrm>
                <a:off x="6549460" y="3193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751A16-D4FF-D96E-BC3A-BE7389BC2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460" y="319392"/>
                <a:ext cx="347074" cy="276999"/>
              </a:xfrm>
              <a:prstGeom prst="rect">
                <a:avLst/>
              </a:prstGeom>
              <a:blipFill>
                <a:blip r:embed="rId1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8C16B8-6847-2F32-39A1-D4A48A36796E}"/>
                  </a:ext>
                </a:extLst>
              </p:cNvPr>
              <p:cNvSpPr txBox="1"/>
              <p:nvPr/>
            </p:nvSpPr>
            <p:spPr>
              <a:xfrm>
                <a:off x="6212318" y="315993"/>
                <a:ext cx="376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8C16B8-6847-2F32-39A1-D4A48A367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318" y="315993"/>
                <a:ext cx="376871" cy="276999"/>
              </a:xfrm>
              <a:prstGeom prst="rect">
                <a:avLst/>
              </a:prstGeom>
              <a:blipFill>
                <a:blip r:embed="rId1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Таблица 202">
                <a:extLst>
                  <a:ext uri="{FF2B5EF4-FFF2-40B4-BE49-F238E27FC236}">
                    <a16:creationId xmlns:a16="http://schemas.microsoft.com/office/drawing/2014/main" id="{A864E4C7-795C-03A2-DAEF-F5AF0409AD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184927"/>
                  </p:ext>
                </p:extLst>
              </p:nvPr>
            </p:nvGraphicFramePr>
            <p:xfrm>
              <a:off x="5951298" y="73907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Таблица 202">
                <a:extLst>
                  <a:ext uri="{FF2B5EF4-FFF2-40B4-BE49-F238E27FC236}">
                    <a16:creationId xmlns:a16="http://schemas.microsoft.com/office/drawing/2014/main" id="{A864E4C7-795C-03A2-DAEF-F5AF0409AD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6184927"/>
                  </p:ext>
                </p:extLst>
              </p:nvPr>
            </p:nvGraphicFramePr>
            <p:xfrm>
              <a:off x="5951298" y="73907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3774" r="-30943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r="-2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5660" r="-1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98148" r="-5556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Таблица 202">
                <a:extLst>
                  <a:ext uri="{FF2B5EF4-FFF2-40B4-BE49-F238E27FC236}">
                    <a16:creationId xmlns:a16="http://schemas.microsoft.com/office/drawing/2014/main" id="{691705CB-2E45-C7A6-4CD3-8DD8AD28A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96594"/>
                  </p:ext>
                </p:extLst>
              </p:nvPr>
            </p:nvGraphicFramePr>
            <p:xfrm>
              <a:off x="5403602" y="1600156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Таблица 202">
                <a:extLst>
                  <a:ext uri="{FF2B5EF4-FFF2-40B4-BE49-F238E27FC236}">
                    <a16:creationId xmlns:a16="http://schemas.microsoft.com/office/drawing/2014/main" id="{691705CB-2E45-C7A6-4CD3-8DD8AD28AA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96594"/>
                  </p:ext>
                </p:extLst>
              </p:nvPr>
            </p:nvGraphicFramePr>
            <p:xfrm>
              <a:off x="5403602" y="1600156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202">
                <a:extLst>
                  <a:ext uri="{FF2B5EF4-FFF2-40B4-BE49-F238E27FC236}">
                    <a16:creationId xmlns:a16="http://schemas.microsoft.com/office/drawing/2014/main" id="{75154A43-D193-7597-C7CA-D5028B3B5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25822"/>
                  </p:ext>
                </p:extLst>
              </p:nvPr>
            </p:nvGraphicFramePr>
            <p:xfrm>
              <a:off x="5273254" y="2462718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202">
                <a:extLst>
                  <a:ext uri="{FF2B5EF4-FFF2-40B4-BE49-F238E27FC236}">
                    <a16:creationId xmlns:a16="http://schemas.microsoft.com/office/drawing/2014/main" id="{75154A43-D193-7597-C7CA-D5028B3B5B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825822"/>
                  </p:ext>
                </p:extLst>
              </p:nvPr>
            </p:nvGraphicFramePr>
            <p:xfrm>
              <a:off x="5273254" y="2462718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3704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5660" r="-3075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1852" r="-20185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307547" r="-1056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0000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Таблица 202">
                <a:extLst>
                  <a:ext uri="{FF2B5EF4-FFF2-40B4-BE49-F238E27FC236}">
                    <a16:creationId xmlns:a16="http://schemas.microsoft.com/office/drawing/2014/main" id="{DF9D672D-6144-31D7-BA25-AAC4B988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844928"/>
                  </p:ext>
                </p:extLst>
              </p:nvPr>
            </p:nvGraphicFramePr>
            <p:xfrm>
              <a:off x="5164491" y="346625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Таблица 202">
                <a:extLst>
                  <a:ext uri="{FF2B5EF4-FFF2-40B4-BE49-F238E27FC236}">
                    <a16:creationId xmlns:a16="http://schemas.microsoft.com/office/drawing/2014/main" id="{DF9D672D-6144-31D7-BA25-AAC4B9888F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844928"/>
                  </p:ext>
                </p:extLst>
              </p:nvPr>
            </p:nvGraphicFramePr>
            <p:xfrm>
              <a:off x="5164491" y="3466252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2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774" r="-30754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0000" r="-20185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5660" r="-10566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98148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Таблица 202">
                <a:extLst>
                  <a:ext uri="{FF2B5EF4-FFF2-40B4-BE49-F238E27FC236}">
                    <a16:creationId xmlns:a16="http://schemas.microsoft.com/office/drawing/2014/main" id="{97FB6DEB-B707-17AF-9424-A8D7D6783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9974"/>
                  </p:ext>
                </p:extLst>
              </p:nvPr>
            </p:nvGraphicFramePr>
            <p:xfrm>
              <a:off x="5147337" y="4298514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Таблица 202">
                <a:extLst>
                  <a:ext uri="{FF2B5EF4-FFF2-40B4-BE49-F238E27FC236}">
                    <a16:creationId xmlns:a16="http://schemas.microsoft.com/office/drawing/2014/main" id="{97FB6DEB-B707-17AF-9424-A8D7D67834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789974"/>
                  </p:ext>
                </p:extLst>
              </p:nvPr>
            </p:nvGraphicFramePr>
            <p:xfrm>
              <a:off x="5147337" y="4298514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Таблица 202">
                <a:extLst>
                  <a:ext uri="{FF2B5EF4-FFF2-40B4-BE49-F238E27FC236}">
                    <a16:creationId xmlns:a16="http://schemas.microsoft.com/office/drawing/2014/main" id="{7F95CEBC-D12D-8E0F-1D76-F83A42BF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66462"/>
                  </p:ext>
                </p:extLst>
              </p:nvPr>
            </p:nvGraphicFramePr>
            <p:xfrm>
              <a:off x="5155235" y="5236880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499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49948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Таблица 202">
                <a:extLst>
                  <a:ext uri="{FF2B5EF4-FFF2-40B4-BE49-F238E27FC236}">
                    <a16:creationId xmlns:a16="http://schemas.microsoft.com/office/drawing/2014/main" id="{7F95CEBC-D12D-8E0F-1D76-F83A42BFB7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5366462"/>
                  </p:ext>
                </p:extLst>
              </p:nvPr>
            </p:nvGraphicFramePr>
            <p:xfrm>
              <a:off x="5155235" y="5236880"/>
              <a:ext cx="1631700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6340">
                      <a:extLst>
                        <a:ext uri="{9D8B030D-6E8A-4147-A177-3AD203B41FA5}">
                          <a16:colId xmlns:a16="http://schemas.microsoft.com/office/drawing/2014/main" val="2225188894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497797221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2341701215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614703899"/>
                        </a:ext>
                      </a:extLst>
                    </a:gridCol>
                    <a:gridCol w="326340">
                      <a:extLst>
                        <a:ext uri="{9D8B030D-6E8A-4147-A177-3AD203B41FA5}">
                          <a16:colId xmlns:a16="http://schemas.microsoft.com/office/drawing/2014/main" val="10800610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2" r="-4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1852" r="-3018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205660" r="-20754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300000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400000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9791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47785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7E5FE0-E8D5-05C7-F15A-B2A582D926C5}"/>
                  </a:ext>
                </a:extLst>
              </p:cNvPr>
              <p:cNvSpPr txBox="1"/>
              <p:nvPr/>
            </p:nvSpPr>
            <p:spPr>
              <a:xfrm>
                <a:off x="6508428" y="384548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D7E5FE0-E8D5-05C7-F15A-B2A582D9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28" y="3845486"/>
                <a:ext cx="347074" cy="276999"/>
              </a:xfrm>
              <a:prstGeom prst="rect">
                <a:avLst/>
              </a:prstGeom>
              <a:blipFill>
                <a:blip r:embed="rId2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B7ED-C971-F4F6-208B-65AF9A4AB715}"/>
                  </a:ext>
                </a:extLst>
              </p:cNvPr>
              <p:cNvSpPr txBox="1"/>
              <p:nvPr/>
            </p:nvSpPr>
            <p:spPr>
              <a:xfrm>
                <a:off x="5866048" y="383759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13AB7ED-C971-F4F6-208B-65AF9A4AB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48" y="3837597"/>
                <a:ext cx="347074" cy="276999"/>
              </a:xfrm>
              <a:prstGeom prst="rect">
                <a:avLst/>
              </a:prstGeom>
              <a:blipFill>
                <a:blip r:embed="rId2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EACE91C-715E-1958-FFF0-9F9DC65AD9DF}"/>
                  </a:ext>
                </a:extLst>
              </p:cNvPr>
              <p:cNvSpPr txBox="1"/>
              <p:nvPr/>
            </p:nvSpPr>
            <p:spPr>
              <a:xfrm>
                <a:off x="5533566" y="3817965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EACE91C-715E-1958-FFF0-9F9DC65A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66" y="3817965"/>
                <a:ext cx="347074" cy="276999"/>
              </a:xfrm>
              <a:prstGeom prst="rect">
                <a:avLst/>
              </a:prstGeom>
              <a:blipFill>
                <a:blip r:embed="rId2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5A645E-2976-AD86-5191-8580AE45FF5D}"/>
                  </a:ext>
                </a:extLst>
              </p:cNvPr>
              <p:cNvSpPr txBox="1"/>
              <p:nvPr/>
            </p:nvSpPr>
            <p:spPr>
              <a:xfrm>
                <a:off x="5186355" y="383024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5A645E-2976-AD86-5191-8580AE45F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355" y="3830242"/>
                <a:ext cx="347074" cy="276999"/>
              </a:xfrm>
              <a:prstGeom prst="rect">
                <a:avLst/>
              </a:prstGeom>
              <a:blipFill>
                <a:blip r:embed="rId2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CE1A32-9C44-80CB-5F74-F2D9B28D2703}"/>
                  </a:ext>
                </a:extLst>
              </p:cNvPr>
              <p:cNvSpPr txBox="1"/>
              <p:nvPr/>
            </p:nvSpPr>
            <p:spPr>
              <a:xfrm>
                <a:off x="6430492" y="4698457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ECE1A32-9C44-80CB-5F74-F2D9B28D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492" y="4698457"/>
                <a:ext cx="347074" cy="276999"/>
              </a:xfrm>
              <a:prstGeom prst="rect">
                <a:avLst/>
              </a:prstGeom>
              <a:blipFill>
                <a:blip r:embed="rId2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13D6A1-CC35-CA8F-4480-E813BD2309AE}"/>
                  </a:ext>
                </a:extLst>
              </p:cNvPr>
              <p:cNvSpPr txBox="1"/>
              <p:nvPr/>
            </p:nvSpPr>
            <p:spPr>
              <a:xfrm>
                <a:off x="5802398" y="468344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13D6A1-CC35-CA8F-4480-E813BD23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98" y="4683446"/>
                <a:ext cx="347074" cy="276999"/>
              </a:xfrm>
              <a:prstGeom prst="rect">
                <a:avLst/>
              </a:prstGeom>
              <a:blipFill>
                <a:blip r:embed="rId2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763456-5E93-DCBF-E1B0-D32B53E200B8}"/>
                  </a:ext>
                </a:extLst>
              </p:cNvPr>
              <p:cNvSpPr txBox="1"/>
              <p:nvPr/>
            </p:nvSpPr>
            <p:spPr>
              <a:xfrm>
                <a:off x="5471900" y="4673449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4763456-5E93-DCBF-E1B0-D32B53E2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00" y="4673449"/>
                <a:ext cx="347074" cy="276999"/>
              </a:xfrm>
              <a:prstGeom prst="rect">
                <a:avLst/>
              </a:prstGeom>
              <a:blipFill>
                <a:blip r:embed="rId30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5625EC-AEB0-0D7C-6CBB-77CF8224FDC9}"/>
                  </a:ext>
                </a:extLst>
              </p:cNvPr>
              <p:cNvSpPr txBox="1"/>
              <p:nvPr/>
            </p:nvSpPr>
            <p:spPr>
              <a:xfrm>
                <a:off x="5170140" y="467345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5625EC-AEB0-0D7C-6CBB-77CF8224F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40" y="4673450"/>
                <a:ext cx="347074" cy="276999"/>
              </a:xfrm>
              <a:prstGeom prst="rect">
                <a:avLst/>
              </a:prstGeom>
              <a:blipFill>
                <a:blip r:embed="rId3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242AAC-AD2F-FCFD-776B-51D336702E38}"/>
                  </a:ext>
                </a:extLst>
              </p:cNvPr>
              <p:cNvSpPr txBox="1"/>
              <p:nvPr/>
            </p:nvSpPr>
            <p:spPr>
              <a:xfrm>
                <a:off x="6418708" y="56165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0242AAC-AD2F-FCFD-776B-51D33670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08" y="5616504"/>
                <a:ext cx="347074" cy="276999"/>
              </a:xfrm>
              <a:prstGeom prst="rect">
                <a:avLst/>
              </a:prstGeom>
              <a:blipFill>
                <a:blip r:embed="rId3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DC38860-0FCC-CAF8-A600-399A28C9942E}"/>
                  </a:ext>
                </a:extLst>
              </p:cNvPr>
              <p:cNvSpPr txBox="1"/>
              <p:nvPr/>
            </p:nvSpPr>
            <p:spPr>
              <a:xfrm>
                <a:off x="5788500" y="560264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DC38860-0FCC-CAF8-A600-399A28C99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00" y="5602640"/>
                <a:ext cx="347074" cy="276999"/>
              </a:xfrm>
              <a:prstGeom prst="rect">
                <a:avLst/>
              </a:prstGeom>
              <a:blipFill>
                <a:blip r:embed="rId3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73D1D1-F0EC-4894-45CA-195203D2C0FA}"/>
                  </a:ext>
                </a:extLst>
              </p:cNvPr>
              <p:cNvSpPr txBox="1"/>
              <p:nvPr/>
            </p:nvSpPr>
            <p:spPr>
              <a:xfrm>
                <a:off x="5454692" y="5616504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A73D1D1-F0EC-4894-45CA-195203D2C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692" y="5616504"/>
                <a:ext cx="347074" cy="276999"/>
              </a:xfrm>
              <a:prstGeom prst="rect">
                <a:avLst/>
              </a:prstGeom>
              <a:blipFill>
                <a:blip r:embed="rId3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24A805-8EFD-210D-26A0-5497C816363C}"/>
                  </a:ext>
                </a:extLst>
              </p:cNvPr>
              <p:cNvSpPr txBox="1"/>
              <p:nvPr/>
            </p:nvSpPr>
            <p:spPr>
              <a:xfrm>
                <a:off x="5107686" y="5607009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324A805-8EFD-210D-26A0-5497C816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686" y="5607009"/>
                <a:ext cx="347074" cy="276999"/>
              </a:xfrm>
              <a:prstGeom prst="rect">
                <a:avLst/>
              </a:prstGeom>
              <a:blipFill>
                <a:blip r:embed="rId3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7C289E0-3B7E-ABE4-64E1-C4E06F03B409}"/>
                  </a:ext>
                </a:extLst>
              </p:cNvPr>
              <p:cNvSpPr txBox="1"/>
              <p:nvPr/>
            </p:nvSpPr>
            <p:spPr>
              <a:xfrm>
                <a:off x="6565810" y="28338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7C289E0-3B7E-ABE4-64E1-C4E06F03B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810" y="2833892"/>
                <a:ext cx="347074" cy="276999"/>
              </a:xfrm>
              <a:prstGeom prst="rect">
                <a:avLst/>
              </a:prstGeom>
              <a:blipFill>
                <a:blip r:embed="rId3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A56247D-6930-A2B1-EE36-0A018642C97E}"/>
                  </a:ext>
                </a:extLst>
              </p:cNvPr>
              <p:cNvSpPr txBox="1"/>
              <p:nvPr/>
            </p:nvSpPr>
            <p:spPr>
              <a:xfrm>
                <a:off x="5927789" y="284231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A56247D-6930-A2B1-EE36-0A018642C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89" y="2842311"/>
                <a:ext cx="347074" cy="276999"/>
              </a:xfrm>
              <a:prstGeom prst="rect">
                <a:avLst/>
              </a:prstGeom>
              <a:blipFill>
                <a:blip r:embed="rId3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0A7B83-3A3A-2F8B-0BE5-EEC00B767AB9}"/>
                  </a:ext>
                </a:extLst>
              </p:cNvPr>
              <p:cNvSpPr txBox="1"/>
              <p:nvPr/>
            </p:nvSpPr>
            <p:spPr>
              <a:xfrm>
                <a:off x="5621516" y="2851956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80A7B83-3A3A-2F8B-0BE5-EEC00B76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16" y="2851956"/>
                <a:ext cx="347074" cy="276999"/>
              </a:xfrm>
              <a:prstGeom prst="rect">
                <a:avLst/>
              </a:prstGeom>
              <a:blipFill>
                <a:blip r:embed="rId3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47D219-0F13-E9B5-CB69-475D4A3961F3}"/>
                  </a:ext>
                </a:extLst>
              </p:cNvPr>
              <p:cNvSpPr txBox="1"/>
              <p:nvPr/>
            </p:nvSpPr>
            <p:spPr>
              <a:xfrm>
                <a:off x="5298363" y="2864233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47D219-0F13-E9B5-CB69-475D4A396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63" y="2864233"/>
                <a:ext cx="347074" cy="276999"/>
              </a:xfrm>
              <a:prstGeom prst="rect">
                <a:avLst/>
              </a:prstGeom>
              <a:blipFill>
                <a:blip r:embed="rId3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255E95-60B6-A18B-D091-35DAF0507AA0}"/>
                  </a:ext>
                </a:extLst>
              </p:cNvPr>
              <p:cNvSpPr txBox="1"/>
              <p:nvPr/>
            </p:nvSpPr>
            <p:spPr>
              <a:xfrm>
                <a:off x="5984044" y="2063471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3255E95-60B6-A18B-D091-35DAF050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044" y="2063471"/>
                <a:ext cx="347074" cy="276999"/>
              </a:xfrm>
              <a:prstGeom prst="rect">
                <a:avLst/>
              </a:prstGeom>
              <a:blipFill>
                <a:blip r:embed="rId40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DD4799-CDC8-15CF-E502-FA0FC8B480DD}"/>
                  </a:ext>
                </a:extLst>
              </p:cNvPr>
              <p:cNvSpPr txBox="1"/>
              <p:nvPr/>
            </p:nvSpPr>
            <p:spPr>
              <a:xfrm>
                <a:off x="6646216" y="2053893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DD4799-CDC8-15CF-E502-FA0FC8B48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216" y="2053893"/>
                <a:ext cx="347074" cy="276999"/>
              </a:xfrm>
              <a:prstGeom prst="rect">
                <a:avLst/>
              </a:prstGeom>
              <a:blipFill>
                <a:blip r:embed="rId4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>
            <a:extLst>
              <a:ext uri="{FF2B5EF4-FFF2-40B4-BE49-F238E27FC236}">
                <a16:creationId xmlns:a16="http://schemas.microsoft.com/office/drawing/2014/main" id="{F36930BB-59AC-0D28-05D5-E554EE02DF7C}"/>
              </a:ext>
            </a:extLst>
          </p:cNvPr>
          <p:cNvSpPr txBox="1"/>
          <p:nvPr/>
        </p:nvSpPr>
        <p:spPr>
          <a:xfrm>
            <a:off x="128807" y="0"/>
            <a:ext cx="4735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Добавление строки</a:t>
            </a:r>
          </a:p>
          <a:p>
            <a:pPr lvl="1" algn="just"/>
            <a:r>
              <a:rPr lang="ru-RU" dirty="0"/>
              <a:t>Как и во время поиска, спускаемся по дереву, начиная с корня. Если во время спуска мы попадаем в ситуацию, что надо перейти по несуществующей дуге, то добавляем к дереву новую вершину и ведущую к ней дугу с соответствующей пометкой. </a:t>
            </a:r>
          </a:p>
          <a:p>
            <a:pPr lvl="1" algn="just"/>
            <a:r>
              <a:rPr lang="ru-RU" dirty="0"/>
              <a:t>Движение осуществляем, пока не пройдем все символы добавляемой строки.</a:t>
            </a:r>
          </a:p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992F43-2529-5687-A474-E41033764252}"/>
                  </a:ext>
                </a:extLst>
              </p:cNvPr>
              <p:cNvSpPr txBox="1"/>
              <p:nvPr/>
            </p:nvSpPr>
            <p:spPr>
              <a:xfrm>
                <a:off x="5928989" y="1179070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992F43-2529-5687-A474-E4103376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989" y="1179070"/>
                <a:ext cx="347074" cy="276999"/>
              </a:xfrm>
              <a:prstGeom prst="rect">
                <a:avLst/>
              </a:prstGeom>
              <a:blipFill>
                <a:blip r:embed="rId4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95F18-722C-7791-DBA8-0F7870070179}"/>
                  </a:ext>
                </a:extLst>
              </p:cNvPr>
              <p:cNvSpPr txBox="1"/>
              <p:nvPr/>
            </p:nvSpPr>
            <p:spPr>
              <a:xfrm>
                <a:off x="6248731" y="1167885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095F18-722C-7791-DBA8-0F787007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31" y="1167885"/>
                <a:ext cx="347074" cy="276999"/>
              </a:xfrm>
              <a:prstGeom prst="rect">
                <a:avLst/>
              </a:prstGeom>
              <a:blipFill>
                <a:blip r:embed="rId43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91864-ADDF-6EA3-B5D8-E8D41DF9E365}"/>
                  </a:ext>
                </a:extLst>
              </p:cNvPr>
              <p:cNvSpPr txBox="1"/>
              <p:nvPr/>
            </p:nvSpPr>
            <p:spPr>
              <a:xfrm>
                <a:off x="6590839" y="11592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91864-ADDF-6EA3-B5D8-E8D41DF9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839" y="1159292"/>
                <a:ext cx="347074" cy="276999"/>
              </a:xfrm>
              <a:prstGeom prst="rect">
                <a:avLst/>
              </a:prstGeom>
              <a:blipFill>
                <a:blip r:embed="rId4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FCE7A1-4FF5-09DF-D563-5BDAAD34D610}"/>
                  </a:ext>
                </a:extLst>
              </p:cNvPr>
              <p:cNvSpPr txBox="1"/>
              <p:nvPr/>
            </p:nvSpPr>
            <p:spPr>
              <a:xfrm>
                <a:off x="7218832" y="1159292"/>
                <a:ext cx="3470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FCE7A1-4FF5-09DF-D563-5BDAAD34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832" y="1159292"/>
                <a:ext cx="347074" cy="276999"/>
              </a:xfrm>
              <a:prstGeom prst="rect">
                <a:avLst/>
              </a:prstGeom>
              <a:blipFill>
                <a:blip r:embed="rId4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6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2" grpId="0" animBg="1"/>
      <p:bldP spid="15" grpId="0" animBg="1"/>
      <p:bldP spid="17" grpId="0" animBg="1"/>
      <p:bldP spid="20" grpId="0" animBg="1"/>
      <p:bldP spid="23" grpId="0"/>
      <p:bldP spid="24" grpId="0"/>
      <p:bldP spid="27" grpId="0"/>
      <p:bldP spid="31" grpId="0"/>
      <p:bldP spid="38" grpId="0"/>
      <p:bldP spid="40" grpId="0"/>
      <p:bldP spid="43" grpId="0" animBg="1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6" grpId="0"/>
      <p:bldP spid="70" grpId="0"/>
      <p:bldP spid="71" grpId="0"/>
      <p:bldP spid="72" grpId="0"/>
      <p:bldP spid="103" grpId="0" animBg="1"/>
      <p:bldP spid="105" grpId="0" animBg="1"/>
      <p:bldP spid="113" grpId="0"/>
      <p:bldP spid="115" grpId="0"/>
      <p:bldP spid="117" grpId="0"/>
      <p:bldP spid="192" grpId="0" animBg="1"/>
      <p:bldP spid="198" grpId="0"/>
      <p:bldP spid="16" grpId="0"/>
      <p:bldP spid="18" grpId="0"/>
      <p:bldP spid="18" grpId="1"/>
      <p:bldP spid="21" grpId="0"/>
      <p:bldP spid="28" grpId="0"/>
      <p:bldP spid="28" grpId="1"/>
      <p:bldP spid="30" grpId="0"/>
      <p:bldP spid="30" grpId="1"/>
      <p:bldP spid="33" grpId="0"/>
      <p:bldP spid="33" grpId="1"/>
      <p:bldP spid="33" grpId="2"/>
      <p:bldP spid="68" grpId="0"/>
      <p:bldP spid="69" grpId="0"/>
      <p:bldP spid="82" grpId="0"/>
      <p:bldP spid="83" grpId="0"/>
      <p:bldP spid="83" grpId="1"/>
      <p:bldP spid="85" grpId="0"/>
      <p:bldP spid="87" grpId="0"/>
      <p:bldP spid="88" grpId="0"/>
      <p:bldP spid="88" grpId="1"/>
      <p:bldP spid="89" grpId="0"/>
      <p:bldP spid="90" grpId="0"/>
      <p:bldP spid="91" grpId="0"/>
      <p:bldP spid="92" grpId="0"/>
      <p:bldP spid="93" grpId="0"/>
      <p:bldP spid="94" grpId="0"/>
      <p:bldP spid="96" grpId="0"/>
      <p:bldP spid="96" grpId="1"/>
      <p:bldP spid="98" grpId="0"/>
      <p:bldP spid="100" grpId="0"/>
      <p:bldP spid="102" grpId="0"/>
      <p:bldP spid="104" grpId="0"/>
      <p:bldP spid="10" grpId="0"/>
      <p:bldP spid="4" grpId="0"/>
      <p:bldP spid="4" grpId="1"/>
      <p:bldP spid="14" grpId="0"/>
      <p:bldP spid="14" grpId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12B9C3DA-75E6-8880-BC92-FFDA40A5A802}"/>
              </a:ext>
            </a:extLst>
          </p:cNvPr>
          <p:cNvSpPr/>
          <p:nvPr/>
        </p:nvSpPr>
        <p:spPr>
          <a:xfrm>
            <a:off x="8740793" y="4513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99CFE33-9A94-54C4-B782-3E2EFF51CB56}"/>
              </a:ext>
            </a:extLst>
          </p:cNvPr>
          <p:cNvSpPr/>
          <p:nvPr/>
        </p:nvSpPr>
        <p:spPr>
          <a:xfrm>
            <a:off x="6947062" y="46197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E3B95450-BE24-5BD3-FEA5-1D60716380F4}"/>
              </a:ext>
            </a:extLst>
          </p:cNvPr>
          <p:cNvSpPr/>
          <p:nvPr/>
        </p:nvSpPr>
        <p:spPr>
          <a:xfrm>
            <a:off x="6957569" y="376330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4154326D-51C7-9608-FAAC-33186C743A4B}"/>
              </a:ext>
            </a:extLst>
          </p:cNvPr>
          <p:cNvSpPr/>
          <p:nvPr/>
        </p:nvSpPr>
        <p:spPr>
          <a:xfrm>
            <a:off x="7065095" y="194613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B257B41-1317-B962-D389-074FCD963E99}"/>
              </a:ext>
            </a:extLst>
          </p:cNvPr>
          <p:cNvCxnSpPr>
            <a:cxnSpLocks/>
            <a:stCxn id="2" idx="4"/>
            <a:endCxn id="77" idx="0"/>
          </p:cNvCxnSpPr>
          <p:nvPr/>
        </p:nvCxnSpPr>
        <p:spPr>
          <a:xfrm flipH="1">
            <a:off x="8061506" y="546579"/>
            <a:ext cx="944758" cy="4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A35504-3436-D261-8A0D-E4BE8CE0E3B0}"/>
              </a:ext>
            </a:extLst>
          </p:cNvPr>
          <p:cNvSpPr txBox="1"/>
          <p:nvPr/>
        </p:nvSpPr>
        <p:spPr>
          <a:xfrm>
            <a:off x="8114547" y="5273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D1F41-B1CA-09E6-8FFB-0E712D0594F0}"/>
              </a:ext>
            </a:extLst>
          </p:cNvPr>
          <p:cNvSpPr txBox="1"/>
          <p:nvPr/>
        </p:nvSpPr>
        <p:spPr>
          <a:xfrm>
            <a:off x="7414602" y="1463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53C4D6-E862-7953-2401-FF166FA4729D}"/>
              </a:ext>
            </a:extLst>
          </p:cNvPr>
          <p:cNvCxnSpPr>
            <a:cxnSpLocks/>
            <a:stCxn id="77" idx="4"/>
            <a:endCxn id="20" idx="0"/>
          </p:cNvCxnSpPr>
          <p:nvPr/>
        </p:nvCxnSpPr>
        <p:spPr>
          <a:xfrm flipH="1">
            <a:off x="7330566" y="1528915"/>
            <a:ext cx="730940" cy="41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3F971EE-C49F-BC16-1235-F6BB04BBC2F8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7278102" y="2447578"/>
            <a:ext cx="52464" cy="30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F9B6DD-3961-B7AA-7891-735C7CCA83DD}"/>
              </a:ext>
            </a:extLst>
          </p:cNvPr>
          <p:cNvSpPr txBox="1"/>
          <p:nvPr/>
        </p:nvSpPr>
        <p:spPr>
          <a:xfrm>
            <a:off x="6959835" y="23766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EF863FB-B4D4-4EB7-96FA-94E7D0873588}"/>
              </a:ext>
            </a:extLst>
          </p:cNvPr>
          <p:cNvCxnSpPr>
            <a:cxnSpLocks/>
            <a:stCxn id="80" idx="4"/>
            <a:endCxn id="17" idx="0"/>
          </p:cNvCxnSpPr>
          <p:nvPr/>
        </p:nvCxnSpPr>
        <p:spPr>
          <a:xfrm flipH="1">
            <a:off x="7223040" y="3253456"/>
            <a:ext cx="34236" cy="509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81D7C2-9295-1679-CCD9-77DEDD25374A}"/>
              </a:ext>
            </a:extLst>
          </p:cNvPr>
          <p:cNvSpPr txBox="1"/>
          <p:nvPr/>
        </p:nvSpPr>
        <p:spPr>
          <a:xfrm>
            <a:off x="6953483" y="326047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888683BE-7E51-E7C0-ACCB-C9B447F358D0}"/>
              </a:ext>
            </a:extLst>
          </p:cNvPr>
          <p:cNvCxnSpPr>
            <a:cxnSpLocks/>
            <a:stCxn id="17" idx="4"/>
            <a:endCxn id="15" idx="0"/>
          </p:cNvCxnSpPr>
          <p:nvPr/>
        </p:nvCxnSpPr>
        <p:spPr>
          <a:xfrm flipH="1">
            <a:off x="7212533" y="4264748"/>
            <a:ext cx="10507" cy="35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475EC1-FA36-1CAA-A4FD-5F4E68FE45DD}"/>
              </a:ext>
            </a:extLst>
          </p:cNvPr>
          <p:cNvCxnSpPr>
            <a:cxnSpLocks/>
            <a:stCxn id="15" idx="4"/>
            <a:endCxn id="86" idx="0"/>
          </p:cNvCxnSpPr>
          <p:nvPr/>
        </p:nvCxnSpPr>
        <p:spPr>
          <a:xfrm flipH="1">
            <a:off x="7184959" y="5121182"/>
            <a:ext cx="27574" cy="38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446B90-454D-B904-19C4-85B2CC88486E}"/>
              </a:ext>
            </a:extLst>
          </p:cNvPr>
          <p:cNvSpPr txBox="1"/>
          <p:nvPr/>
        </p:nvSpPr>
        <p:spPr>
          <a:xfrm>
            <a:off x="6827637" y="42046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41CFF-6F28-F320-5593-89BD27679EA6}"/>
              </a:ext>
            </a:extLst>
          </p:cNvPr>
          <p:cNvSpPr txBox="1"/>
          <p:nvPr/>
        </p:nvSpPr>
        <p:spPr>
          <a:xfrm>
            <a:off x="6818839" y="507098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2AE2AAA-FA2C-9C25-E220-C570F4E44345}"/>
              </a:ext>
            </a:extLst>
          </p:cNvPr>
          <p:cNvSpPr/>
          <p:nvPr/>
        </p:nvSpPr>
        <p:spPr>
          <a:xfrm>
            <a:off x="9561781" y="109291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EEBAF188-D3D0-7C67-9B9B-ABA3BEA6C919}"/>
              </a:ext>
            </a:extLst>
          </p:cNvPr>
          <p:cNvCxnSpPr>
            <a:cxnSpLocks/>
            <a:stCxn id="2" idx="4"/>
            <a:endCxn id="43" idx="0"/>
          </p:cNvCxnSpPr>
          <p:nvPr/>
        </p:nvCxnSpPr>
        <p:spPr>
          <a:xfrm>
            <a:off x="9006264" y="546579"/>
            <a:ext cx="820988" cy="54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7E93275-8972-69CA-BEB3-8F3F667EBE3B}"/>
              </a:ext>
            </a:extLst>
          </p:cNvPr>
          <p:cNvCxnSpPr>
            <a:cxnSpLocks/>
            <a:stCxn id="43" idx="4"/>
            <a:endCxn id="99" idx="0"/>
          </p:cNvCxnSpPr>
          <p:nvPr/>
        </p:nvCxnSpPr>
        <p:spPr>
          <a:xfrm flipH="1">
            <a:off x="9824448" y="1594362"/>
            <a:ext cx="2804" cy="44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352D5B-DDE0-B20F-8668-B1EC86DAFD54}"/>
              </a:ext>
            </a:extLst>
          </p:cNvPr>
          <p:cNvSpPr txBox="1"/>
          <p:nvPr/>
        </p:nvSpPr>
        <p:spPr>
          <a:xfrm>
            <a:off x="9368974" y="5273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7E56A3-1652-B145-3A19-642241166A7C}"/>
              </a:ext>
            </a:extLst>
          </p:cNvPr>
          <p:cNvSpPr txBox="1"/>
          <p:nvPr/>
        </p:nvSpPr>
        <p:spPr>
          <a:xfrm>
            <a:off x="9859468" y="15748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D5186F82-B6CF-6F7D-EDD5-2024C8F30752}"/>
              </a:ext>
            </a:extLst>
          </p:cNvPr>
          <p:cNvSpPr/>
          <p:nvPr/>
        </p:nvSpPr>
        <p:spPr>
          <a:xfrm>
            <a:off x="9568156" y="2951499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45739037-EBF4-D492-7DAA-F7697F1E02D2}"/>
              </a:ext>
            </a:extLst>
          </p:cNvPr>
          <p:cNvSpPr/>
          <p:nvPr/>
        </p:nvSpPr>
        <p:spPr>
          <a:xfrm>
            <a:off x="10589196" y="295957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D9738CA-4D71-8C0C-FEC8-93BC96BD683C}"/>
              </a:ext>
            </a:extLst>
          </p:cNvPr>
          <p:cNvSpPr/>
          <p:nvPr/>
        </p:nvSpPr>
        <p:spPr>
          <a:xfrm>
            <a:off x="9593696" y="3863874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2543A0A2-5D84-F4FE-7B0F-61419CA8B8E0}"/>
              </a:ext>
            </a:extLst>
          </p:cNvPr>
          <p:cNvSpPr/>
          <p:nvPr/>
        </p:nvSpPr>
        <p:spPr>
          <a:xfrm>
            <a:off x="9612708" y="471147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EDF3A721-35E8-A302-549C-0FD691AE44DA}"/>
              </a:ext>
            </a:extLst>
          </p:cNvPr>
          <p:cNvCxnSpPr>
            <a:cxnSpLocks/>
            <a:stCxn id="99" idx="4"/>
            <a:endCxn id="48" idx="0"/>
          </p:cNvCxnSpPr>
          <p:nvPr/>
        </p:nvCxnSpPr>
        <p:spPr>
          <a:xfrm>
            <a:off x="9824448" y="2542693"/>
            <a:ext cx="9179" cy="40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E6CE34C-8936-041C-1EDD-7A2EF14FD02E}"/>
              </a:ext>
            </a:extLst>
          </p:cNvPr>
          <p:cNvCxnSpPr>
            <a:cxnSpLocks/>
            <a:stCxn id="48" idx="4"/>
            <a:endCxn id="50" idx="0"/>
          </p:cNvCxnSpPr>
          <p:nvPr/>
        </p:nvCxnSpPr>
        <p:spPr>
          <a:xfrm>
            <a:off x="9833627" y="3452944"/>
            <a:ext cx="25540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0099F164-AAF8-3F87-796A-73FFED61FBFC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>
            <a:off x="9859167" y="4365319"/>
            <a:ext cx="19012" cy="34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97B3CFCC-F0F0-6F80-EAE3-483291A7091E}"/>
              </a:ext>
            </a:extLst>
          </p:cNvPr>
          <p:cNvCxnSpPr>
            <a:cxnSpLocks/>
            <a:stCxn id="51" idx="4"/>
            <a:endCxn id="122" idx="0"/>
          </p:cNvCxnSpPr>
          <p:nvPr/>
        </p:nvCxnSpPr>
        <p:spPr>
          <a:xfrm>
            <a:off x="9878179" y="5212918"/>
            <a:ext cx="14361" cy="33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45669E-AB46-2D55-A088-38393BB7FAB0}"/>
              </a:ext>
            </a:extLst>
          </p:cNvPr>
          <p:cNvSpPr txBox="1"/>
          <p:nvPr/>
        </p:nvSpPr>
        <p:spPr>
          <a:xfrm>
            <a:off x="9853854" y="243325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6E12B8-44ED-E493-98FB-055A7788BDF9}"/>
              </a:ext>
            </a:extLst>
          </p:cNvPr>
          <p:cNvSpPr txBox="1"/>
          <p:nvPr/>
        </p:nvSpPr>
        <p:spPr>
          <a:xfrm>
            <a:off x="9926668" y="339397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A67BAB-AF5B-E28E-75AF-3924DAEB9DAF}"/>
              </a:ext>
            </a:extLst>
          </p:cNvPr>
          <p:cNvSpPr txBox="1"/>
          <p:nvPr/>
        </p:nvSpPr>
        <p:spPr>
          <a:xfrm>
            <a:off x="9921058" y="42985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5E5DC5-D7D5-25DD-D18D-9D1D6A71A722}"/>
              </a:ext>
            </a:extLst>
          </p:cNvPr>
          <p:cNvSpPr txBox="1"/>
          <p:nvPr/>
        </p:nvSpPr>
        <p:spPr>
          <a:xfrm>
            <a:off x="9952166" y="514802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08A0091-2B81-8073-5CDD-29D4EF8ABC1E}"/>
              </a:ext>
            </a:extLst>
          </p:cNvPr>
          <p:cNvSpPr/>
          <p:nvPr/>
        </p:nvSpPr>
        <p:spPr>
          <a:xfrm>
            <a:off x="10573514" y="206355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4EDD1778-F552-E7ED-531E-654DF12AE122}"/>
              </a:ext>
            </a:extLst>
          </p:cNvPr>
          <p:cNvSpPr/>
          <p:nvPr/>
        </p:nvSpPr>
        <p:spPr>
          <a:xfrm>
            <a:off x="10563823" y="1167537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6B6E5529-15EB-2604-DA15-6ED25B0A32A0}"/>
              </a:ext>
            </a:extLst>
          </p:cNvPr>
          <p:cNvCxnSpPr>
            <a:cxnSpLocks/>
            <a:stCxn id="2" idx="4"/>
            <a:endCxn id="61" idx="0"/>
          </p:cNvCxnSpPr>
          <p:nvPr/>
        </p:nvCxnSpPr>
        <p:spPr>
          <a:xfrm>
            <a:off x="9006264" y="546579"/>
            <a:ext cx="1823030" cy="62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22F22164-C256-E96A-DB79-432B6D7F8A5C}"/>
              </a:ext>
            </a:extLst>
          </p:cNvPr>
          <p:cNvCxnSpPr>
            <a:cxnSpLocks/>
            <a:stCxn id="61" idx="4"/>
            <a:endCxn id="60" idx="0"/>
          </p:cNvCxnSpPr>
          <p:nvPr/>
        </p:nvCxnSpPr>
        <p:spPr>
          <a:xfrm>
            <a:off x="10829294" y="1668982"/>
            <a:ext cx="9691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74EACB39-EEA5-6CFC-0BC8-56534C670AC2}"/>
              </a:ext>
            </a:extLst>
          </p:cNvPr>
          <p:cNvCxnSpPr>
            <a:cxnSpLocks/>
            <a:stCxn id="60" idx="4"/>
            <a:endCxn id="49" idx="0"/>
          </p:cNvCxnSpPr>
          <p:nvPr/>
        </p:nvCxnSpPr>
        <p:spPr>
          <a:xfrm>
            <a:off x="10838985" y="2565002"/>
            <a:ext cx="15682" cy="39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4517C4B-C9E5-2BCC-4BAA-31FE43AFBB1D}"/>
              </a:ext>
            </a:extLst>
          </p:cNvPr>
          <p:cNvCxnSpPr>
            <a:cxnSpLocks/>
            <a:stCxn id="49" idx="4"/>
            <a:endCxn id="74" idx="0"/>
          </p:cNvCxnSpPr>
          <p:nvPr/>
        </p:nvCxnSpPr>
        <p:spPr>
          <a:xfrm>
            <a:off x="10854667" y="3461022"/>
            <a:ext cx="23475" cy="46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7915C0-DFD3-7A58-6ADB-279DEB10293D}"/>
              </a:ext>
            </a:extLst>
          </p:cNvPr>
          <p:cNvSpPr txBox="1"/>
          <p:nvPr/>
        </p:nvSpPr>
        <p:spPr>
          <a:xfrm>
            <a:off x="10012610" y="51101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568F147-1EC3-BD4A-F3B9-46483CC50BA3}"/>
              </a:ext>
            </a:extLst>
          </p:cNvPr>
          <p:cNvSpPr txBox="1"/>
          <p:nvPr/>
        </p:nvSpPr>
        <p:spPr>
          <a:xfrm>
            <a:off x="10898572" y="159406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BEA4A4-1706-2D5C-F8E3-E066D249D4AA}"/>
              </a:ext>
            </a:extLst>
          </p:cNvPr>
          <p:cNvSpPr txBox="1"/>
          <p:nvPr/>
        </p:nvSpPr>
        <p:spPr>
          <a:xfrm>
            <a:off x="10898844" y="34610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25EB42-4A62-06E9-3332-4014DDF27953}"/>
              </a:ext>
            </a:extLst>
          </p:cNvPr>
          <p:cNvSpPr txBox="1"/>
          <p:nvPr/>
        </p:nvSpPr>
        <p:spPr>
          <a:xfrm>
            <a:off x="10941518" y="25163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66A75FF-6EDF-C38D-F5F6-C40EB171D222}"/>
              </a:ext>
            </a:extLst>
          </p:cNvPr>
          <p:cNvGrpSpPr/>
          <p:nvPr/>
        </p:nvGrpSpPr>
        <p:grpSpPr>
          <a:xfrm>
            <a:off x="10573514" y="3930511"/>
            <a:ext cx="623119" cy="501445"/>
            <a:chOff x="10654061" y="3911762"/>
            <a:chExt cx="623119" cy="501445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E5528EF-2377-6E51-B5C9-CFA35DFC1041}"/>
                </a:ext>
              </a:extLst>
            </p:cNvPr>
            <p:cNvSpPr/>
            <p:nvPr/>
          </p:nvSpPr>
          <p:spPr>
            <a:xfrm>
              <a:off x="10693218" y="391176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/>
                <p:nvPr/>
              </p:nvSpPr>
              <p:spPr>
                <a:xfrm>
                  <a:off x="10654061" y="3977818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[6]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703551B-3F6D-4461-1A4C-985FEC46B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4061" y="3977818"/>
                  <a:ext cx="62311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F0C08C5-0B6B-ED4E-9866-6D7F1238B2F3}"/>
              </a:ext>
            </a:extLst>
          </p:cNvPr>
          <p:cNvGrpSpPr/>
          <p:nvPr/>
        </p:nvGrpSpPr>
        <p:grpSpPr>
          <a:xfrm>
            <a:off x="7749946" y="1027470"/>
            <a:ext cx="623119" cy="501445"/>
            <a:chOff x="7899259" y="1112430"/>
            <a:chExt cx="623119" cy="501445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C223494C-F4D2-3CDC-E919-6EE7AD1A2114}"/>
                </a:ext>
              </a:extLst>
            </p:cNvPr>
            <p:cNvSpPr/>
            <p:nvPr/>
          </p:nvSpPr>
          <p:spPr>
            <a:xfrm>
              <a:off x="7945348" y="1112430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/>
                <p:nvPr/>
              </p:nvSpPr>
              <p:spPr>
                <a:xfrm>
                  <a:off x="7899259" y="1206962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[0]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0796B6-964D-007F-B755-2811B279D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9259" y="1206962"/>
                  <a:ext cx="62311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594B4127-3AB1-4CFC-AEE4-3670C11A9490}"/>
              </a:ext>
            </a:extLst>
          </p:cNvPr>
          <p:cNvGrpSpPr/>
          <p:nvPr/>
        </p:nvGrpSpPr>
        <p:grpSpPr>
          <a:xfrm>
            <a:off x="6940791" y="2752011"/>
            <a:ext cx="623119" cy="501445"/>
            <a:chOff x="7556092" y="2851397"/>
            <a:chExt cx="623119" cy="501445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E811CEE-D199-CA05-FAC5-561F1AF32633}"/>
                </a:ext>
              </a:extLst>
            </p:cNvPr>
            <p:cNvSpPr/>
            <p:nvPr/>
          </p:nvSpPr>
          <p:spPr>
            <a:xfrm>
              <a:off x="7607106" y="2851397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/>
                <p:nvPr/>
              </p:nvSpPr>
              <p:spPr>
                <a:xfrm>
                  <a:off x="7556092" y="2905593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[1]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FE73E3F-F652-0E87-34D7-AC81BD1E2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092" y="2905593"/>
                  <a:ext cx="62311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9BF5FA30-D7CE-3061-ED8F-A1B19FD0D9BD}"/>
              </a:ext>
            </a:extLst>
          </p:cNvPr>
          <p:cNvGrpSpPr/>
          <p:nvPr/>
        </p:nvGrpSpPr>
        <p:grpSpPr>
          <a:xfrm>
            <a:off x="6873399" y="5504282"/>
            <a:ext cx="623119" cy="501445"/>
            <a:chOff x="6759413" y="6261919"/>
            <a:chExt cx="623119" cy="501445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7CCBCD25-31A2-812D-E913-7BB1D743A5BF}"/>
                </a:ext>
              </a:extLst>
            </p:cNvPr>
            <p:cNvSpPr/>
            <p:nvPr/>
          </p:nvSpPr>
          <p:spPr>
            <a:xfrm>
              <a:off x="6805502" y="6261919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/>
                <p:nvPr/>
              </p:nvSpPr>
              <p:spPr>
                <a:xfrm>
                  <a:off x="6759413" y="6322537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[2]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3FD45BF-F58D-4C0F-60B3-6738E8CB7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9413" y="6322537"/>
                  <a:ext cx="62311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690DE1E3-58BC-0D1F-5D5C-F2AD5D167898}"/>
              </a:ext>
            </a:extLst>
          </p:cNvPr>
          <p:cNvGrpSpPr/>
          <p:nvPr/>
        </p:nvGrpSpPr>
        <p:grpSpPr>
          <a:xfrm>
            <a:off x="9501270" y="2041248"/>
            <a:ext cx="623119" cy="501445"/>
            <a:chOff x="8805035" y="2100232"/>
            <a:chExt cx="623119" cy="501445"/>
          </a:xfrm>
        </p:grpSpPr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3710A03D-AF2F-2C21-1E11-FAA1DE21F5D7}"/>
                </a:ext>
              </a:extLst>
            </p:cNvPr>
            <p:cNvSpPr/>
            <p:nvPr/>
          </p:nvSpPr>
          <p:spPr>
            <a:xfrm>
              <a:off x="8862742" y="210023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/>
                <p:nvPr/>
              </p:nvSpPr>
              <p:spPr>
                <a:xfrm>
                  <a:off x="8805035" y="2166586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[4]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4C24A7C-60FA-0EF0-8536-FE3D44B84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5035" y="2166586"/>
                  <a:ext cx="62311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Овал 102">
            <a:extLst>
              <a:ext uri="{FF2B5EF4-FFF2-40B4-BE49-F238E27FC236}">
                <a16:creationId xmlns:a16="http://schemas.microsoft.com/office/drawing/2014/main" id="{25776D96-D2F8-88BE-DFDC-F3A1EDFE7024}"/>
              </a:ext>
            </a:extLst>
          </p:cNvPr>
          <p:cNvSpPr/>
          <p:nvPr/>
        </p:nvSpPr>
        <p:spPr>
          <a:xfrm>
            <a:off x="8583127" y="2002832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3C733F87-3288-156D-8C6B-CDF853089A99}"/>
              </a:ext>
            </a:extLst>
          </p:cNvPr>
          <p:cNvSpPr/>
          <p:nvPr/>
        </p:nvSpPr>
        <p:spPr>
          <a:xfrm>
            <a:off x="8593156" y="2923943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FA70EB5-A1F7-51F6-FB3A-D784F8055A0D}"/>
              </a:ext>
            </a:extLst>
          </p:cNvPr>
          <p:cNvCxnSpPr>
            <a:cxnSpLocks/>
            <a:stCxn id="77" idx="4"/>
            <a:endCxn id="103" idx="0"/>
          </p:cNvCxnSpPr>
          <p:nvPr/>
        </p:nvCxnSpPr>
        <p:spPr>
          <a:xfrm>
            <a:off x="8061506" y="1528915"/>
            <a:ext cx="787092" cy="47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D6234FD-EC57-B231-3CB4-1804CCAFBEED}"/>
              </a:ext>
            </a:extLst>
          </p:cNvPr>
          <p:cNvSpPr txBox="1"/>
          <p:nvPr/>
        </p:nvSpPr>
        <p:spPr>
          <a:xfrm>
            <a:off x="8527321" y="146366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BY" dirty="0"/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D67B71EE-86B8-5723-B149-6CE96582C87A}"/>
              </a:ext>
            </a:extLst>
          </p:cNvPr>
          <p:cNvCxnSpPr>
            <a:cxnSpLocks/>
            <a:stCxn id="103" idx="4"/>
            <a:endCxn id="105" idx="0"/>
          </p:cNvCxnSpPr>
          <p:nvPr/>
        </p:nvCxnSpPr>
        <p:spPr>
          <a:xfrm>
            <a:off x="8848598" y="2504277"/>
            <a:ext cx="10029" cy="41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0122EF4-4EF2-FC13-CF9E-013807C6FB7A}"/>
              </a:ext>
            </a:extLst>
          </p:cNvPr>
          <p:cNvSpPr txBox="1"/>
          <p:nvPr/>
        </p:nvSpPr>
        <p:spPr>
          <a:xfrm>
            <a:off x="8842790" y="245914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0B5752-E0F2-0189-37D6-D679C18994CC}"/>
              </a:ext>
            </a:extLst>
          </p:cNvPr>
          <p:cNvSpPr txBox="1"/>
          <p:nvPr/>
        </p:nvSpPr>
        <p:spPr>
          <a:xfrm>
            <a:off x="8945213" y="33438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BY" dirty="0"/>
          </a:p>
        </p:txBody>
      </p: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A5FB9BAB-E72B-B439-6918-6904578FCAB2}"/>
              </a:ext>
            </a:extLst>
          </p:cNvPr>
          <p:cNvGrpSpPr/>
          <p:nvPr/>
        </p:nvGrpSpPr>
        <p:grpSpPr>
          <a:xfrm>
            <a:off x="8530868" y="4746371"/>
            <a:ext cx="623119" cy="501445"/>
            <a:chOff x="7063572" y="3852702"/>
            <a:chExt cx="623119" cy="501445"/>
          </a:xfrm>
        </p:grpSpPr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0F96973-2D9C-E4D7-1427-AD649E0DF174}"/>
                </a:ext>
              </a:extLst>
            </p:cNvPr>
            <p:cNvSpPr/>
            <p:nvPr/>
          </p:nvSpPr>
          <p:spPr>
            <a:xfrm>
              <a:off x="7107437" y="3852702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/>
                <p:nvPr/>
              </p:nvSpPr>
              <p:spPr>
                <a:xfrm>
                  <a:off x="7063572" y="3876695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[3]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483C8778-6C97-2DD8-23EC-066085756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572" y="3876695"/>
                  <a:ext cx="62311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130EBD11-DF82-1D54-441A-607D03C67843}"/>
              </a:ext>
            </a:extLst>
          </p:cNvPr>
          <p:cNvGrpSpPr/>
          <p:nvPr/>
        </p:nvGrpSpPr>
        <p:grpSpPr>
          <a:xfrm>
            <a:off x="9593696" y="5551070"/>
            <a:ext cx="623119" cy="501445"/>
            <a:chOff x="8897461" y="5610054"/>
            <a:chExt cx="623119" cy="501445"/>
          </a:xfrm>
        </p:grpSpPr>
        <p:sp>
          <p:nvSpPr>
            <p:cNvPr id="122" name="Овал 121">
              <a:extLst>
                <a:ext uri="{FF2B5EF4-FFF2-40B4-BE49-F238E27FC236}">
                  <a16:creationId xmlns:a16="http://schemas.microsoft.com/office/drawing/2014/main" id="{31CE4B27-6A12-F377-9448-62FF87CF98F9}"/>
                </a:ext>
              </a:extLst>
            </p:cNvPr>
            <p:cNvSpPr/>
            <p:nvPr/>
          </p:nvSpPr>
          <p:spPr>
            <a:xfrm>
              <a:off x="8930834" y="5610054"/>
              <a:ext cx="530942" cy="50144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/>
                <p:nvPr/>
              </p:nvSpPr>
              <p:spPr>
                <a:xfrm>
                  <a:off x="8897461" y="5697309"/>
                  <a:ext cx="62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[5]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40D7BA0-333C-6520-63FD-58AD77C9F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461" y="5697309"/>
                  <a:ext cx="62311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2" name="Овал 191">
            <a:extLst>
              <a:ext uri="{FF2B5EF4-FFF2-40B4-BE49-F238E27FC236}">
                <a16:creationId xmlns:a16="http://schemas.microsoft.com/office/drawing/2014/main" id="{5B1D080F-4E59-5201-7D77-CCBDAF2B6FC4}"/>
              </a:ext>
            </a:extLst>
          </p:cNvPr>
          <p:cNvSpPr/>
          <p:nvPr/>
        </p:nvSpPr>
        <p:spPr>
          <a:xfrm>
            <a:off x="8593156" y="3790408"/>
            <a:ext cx="530942" cy="50144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noFill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428EE366-BA3E-8149-4771-48EBE0A7916E}"/>
              </a:ext>
            </a:extLst>
          </p:cNvPr>
          <p:cNvCxnSpPr>
            <a:stCxn id="105" idx="4"/>
            <a:endCxn id="192" idx="0"/>
          </p:cNvCxnSpPr>
          <p:nvPr/>
        </p:nvCxnSpPr>
        <p:spPr>
          <a:xfrm>
            <a:off x="8858627" y="3425388"/>
            <a:ext cx="0" cy="36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58429E8D-B56A-3849-5B14-8934D93A5570}"/>
              </a:ext>
            </a:extLst>
          </p:cNvPr>
          <p:cNvCxnSpPr>
            <a:stCxn id="192" idx="4"/>
            <a:endCxn id="120" idx="0"/>
          </p:cNvCxnSpPr>
          <p:nvPr/>
        </p:nvCxnSpPr>
        <p:spPr>
          <a:xfrm flipH="1">
            <a:off x="8842428" y="4291853"/>
            <a:ext cx="16199" cy="47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7771FF7A-7354-9C62-5BB5-A297047582E3}"/>
              </a:ext>
            </a:extLst>
          </p:cNvPr>
          <p:cNvSpPr txBox="1"/>
          <p:nvPr/>
        </p:nvSpPr>
        <p:spPr>
          <a:xfrm>
            <a:off x="8858627" y="428888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9A24B-794E-8064-B8C9-9D746EE6DCBD}"/>
                  </a:ext>
                </a:extLst>
              </p:cNvPr>
              <p:cNvSpPr txBox="1"/>
              <p:nvPr/>
            </p:nvSpPr>
            <p:spPr>
              <a:xfrm>
                <a:off x="213274" y="497047"/>
                <a:ext cx="6301654" cy="613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ru-RU" sz="2000" dirty="0"/>
                  <a:t>Время</a:t>
                </a:r>
                <a:r>
                  <a:rPr lang="ru-RU" sz="2000" b="1" dirty="0"/>
                  <a:t> построения  </a:t>
                </a:r>
                <a:r>
                  <a:rPr lang="ru-RU" sz="2000" dirty="0"/>
                  <a:t>структуры данных бор для множества строк из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есть</a:t>
                </a:r>
                <a:endParaRPr lang="en-US" sz="2000" dirty="0"/>
              </a:p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:r>
                  <a:rPr lang="ru-RU" sz="2000" dirty="0"/>
                  <a:t>требуемая </a:t>
                </a:r>
                <a:r>
                  <a:rPr lang="ru-RU" sz="2000" b="1" dirty="0"/>
                  <a:t>память</a:t>
                </a:r>
                <a:r>
                  <a:rPr lang="ru-RU" sz="2000" dirty="0"/>
                  <a:t>: </a:t>
                </a:r>
              </a:p>
              <a:p>
                <a:pPr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ru-RU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ru-RU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ru-RU" sz="2000" b="0" dirty="0">
                    <a:ea typeface="Cambria Math" panose="020405030504060302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/>
                  <a:t> – число строк в множестве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– длина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-ой строки,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ru-RU" sz="2000" dirty="0"/>
                  <a:t> - размер алфавита.</a:t>
                </a:r>
                <a:endParaRPr lang="ru-BY" sz="2000" dirty="0"/>
              </a:p>
              <a:p>
                <a:pPr>
                  <a:spcAft>
                    <a:spcPts val="400"/>
                  </a:spcAft>
                </a:pPr>
                <a:endParaRPr lang="ru-RU" sz="2000" dirty="0"/>
              </a:p>
              <a:p>
                <a:pPr>
                  <a:spcAft>
                    <a:spcPts val="400"/>
                  </a:spcAft>
                </a:pPr>
                <a:r>
                  <a:rPr lang="ru-RU" sz="2000" dirty="0"/>
                  <a:t>Время </a:t>
                </a:r>
                <a:r>
                  <a:rPr lang="ru-RU" sz="2000" b="1" dirty="0"/>
                  <a:t>добавления</a:t>
                </a:r>
                <a:r>
                  <a:rPr lang="en-US" sz="2000" b="1" dirty="0"/>
                  <a:t>/</a:t>
                </a:r>
                <a:r>
                  <a:rPr lang="ru-RU" sz="2000" b="1" dirty="0"/>
                  <a:t>поиска </a:t>
                </a:r>
                <a:r>
                  <a:rPr lang="ru-RU" sz="2000" dirty="0"/>
                  <a:t>строки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зависит от длины добавляемой строки и не зависит от количества строк в боре: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ru-RU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ru-R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9A24B-794E-8064-B8C9-9D746EE6D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4" y="497047"/>
                <a:ext cx="6301654" cy="6132961"/>
              </a:xfrm>
              <a:prstGeom prst="rect">
                <a:avLst/>
              </a:prstGeom>
              <a:blipFill>
                <a:blip r:embed="rId9"/>
                <a:stretch>
                  <a:fillRect l="-2515" t="-1292" r="-26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29C1E79-F300-B1FC-2819-F1313DCD5064}"/>
              </a:ext>
            </a:extLst>
          </p:cNvPr>
          <p:cNvSpPr txBox="1"/>
          <p:nvPr/>
        </p:nvSpPr>
        <p:spPr>
          <a:xfrm>
            <a:off x="202428" y="127715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ОЦЕНКИ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40391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7623</TotalTime>
  <Words>4701</Words>
  <Application>Microsoft Office PowerPoint</Application>
  <PresentationFormat>Широкоэкранный</PresentationFormat>
  <Paragraphs>1530</Paragraphs>
  <Slides>47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данных суффиксный массив была разработана в 1989 году . </vt:lpstr>
      <vt:lpstr>Суффиксный массив строкиT=(t_0,t_1,…,t_(l-1) )–  это последовательность лексикографически отсортированных суффиксов строки T (очевидно, что достаточно хранить только индексы суффиксов).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636</cp:revision>
  <dcterms:created xsi:type="dcterms:W3CDTF">2020-04-14T05:04:13Z</dcterms:created>
  <dcterms:modified xsi:type="dcterms:W3CDTF">2022-11-15T08:12:51Z</dcterms:modified>
</cp:coreProperties>
</file>