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4" r:id="rId31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-35280"/>
            <a:ext cx="9142920" cy="6933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152280"/>
            <a:ext cx="1446840" cy="119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79640" y="138600"/>
            <a:ext cx="867600" cy="97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702520" y="103320"/>
            <a:ext cx="1620000" cy="9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323600" y="106560"/>
            <a:ext cx="1618920" cy="98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23800" y="117000"/>
            <a:ext cx="1618920" cy="9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524000" y="111960"/>
            <a:ext cx="1618920" cy="9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219320" y="102240"/>
            <a:ext cx="1618920" cy="9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530120" y="1600200"/>
            <a:ext cx="1599120" cy="5126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267480" y="1891800"/>
            <a:ext cx="8299800" cy="1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Knowledge Management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UE17CS342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11480" y="3528000"/>
            <a:ext cx="8457120" cy="210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</a:t>
            </a:r>
            <a:r>
              <a:rPr lang="en-IN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    Knowledge Management System at Coca-Cola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   </a:t>
            </a:r>
            <a:r>
              <a:rPr lang="en-IN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Prof.</a:t>
            </a: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N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Krupesha</a:t>
            </a: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</a:t>
            </a:r>
            <a:r>
              <a:rPr lang="en-IN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    </a:t>
            </a:r>
            <a:r>
              <a:rPr lang="en-IN" sz="2000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Vidhaan</a:t>
            </a:r>
            <a:r>
              <a:rPr lang="en-IN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Mishra	PES1201700055	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</a:t>
            </a:r>
            <a:r>
              <a:rPr lang="en-US" sz="2000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Phalguni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Kamani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PES1201700759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Pushpender Singh	PES1201700243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059" y="1080653"/>
            <a:ext cx="6042996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INITIAL SETUP OF KM</a:t>
            </a:r>
            <a:endParaRPr lang="en-IN" sz="3200" b="1" u="sng" dirty="0"/>
          </a:p>
        </p:txBody>
      </p:sp>
      <p:sp>
        <p:nvSpPr>
          <p:cNvPr id="4" name="object 8"/>
          <p:cNvSpPr txBox="1"/>
          <p:nvPr/>
        </p:nvSpPr>
        <p:spPr>
          <a:xfrm>
            <a:off x="214680" y="1808700"/>
            <a:ext cx="8638375" cy="4909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1800" kern="1200" spc="15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</a:t>
            </a:r>
            <a:r>
              <a:rPr sz="1800" kern="1200" spc="1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management</a:t>
            </a:r>
            <a:r>
              <a:rPr sz="1800" kern="1200" spc="1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has</a:t>
            </a:r>
            <a:r>
              <a:rPr sz="1800" kern="1200" spc="15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developed</a:t>
            </a:r>
            <a:r>
              <a:rPr sz="1800" kern="1200" spc="14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processes</a:t>
            </a:r>
            <a:r>
              <a:rPr sz="1800" kern="1200" spc="1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</a:t>
            </a:r>
            <a:r>
              <a:rPr sz="1800" kern="1200" spc="15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structures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lnSpc>
                <a:spcPts val="2160"/>
              </a:lnSpc>
              <a:buClrTx/>
              <a:buFontTx/>
              <a:buNone/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which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have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enabled this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effective</a:t>
            </a:r>
            <a:r>
              <a:rPr sz="1800" kern="1200" spc="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performance.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5"/>
              </a:spcBef>
              <a:buClrTx/>
              <a:buFontTx/>
              <a:buNone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715" indent="-342900" algn="just">
              <a:lnSpc>
                <a:spcPct val="80000"/>
              </a:lnSpc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One </a:t>
            </a:r>
            <a:r>
              <a:rPr sz="1800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key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element of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success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decentralization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, which creates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 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environment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where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managers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are given responsibility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are 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results</a:t>
            </a:r>
            <a:r>
              <a:rPr sz="1800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driven.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lnSpc>
                <a:spcPts val="2160"/>
              </a:lnSpc>
              <a:spcBef>
                <a:spcPts val="144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1800" kern="1200" spc="16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policy</a:t>
            </a:r>
            <a:r>
              <a:rPr sz="1800" b="1" kern="1200" spc="15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</a:t>
            </a:r>
            <a:r>
              <a:rPr sz="1800" b="1" kern="1200" spc="15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appointing</a:t>
            </a:r>
            <a:r>
              <a:rPr sz="1800" b="1" kern="1200" spc="1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local</a:t>
            </a:r>
            <a:r>
              <a:rPr sz="1800" b="1" kern="1200" spc="1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management</a:t>
            </a:r>
            <a:r>
              <a:rPr sz="1800" b="1" kern="1200" spc="17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wherever</a:t>
            </a:r>
            <a:r>
              <a:rPr sz="1800" kern="1200" spc="16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possible</a:t>
            </a:r>
            <a:r>
              <a:rPr sz="1800" kern="1200" spc="1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also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lnSpc>
                <a:spcPts val="2160"/>
              </a:lnSpc>
              <a:buClrTx/>
              <a:buFontTx/>
              <a:buNone/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helps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best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adapt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local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conditions.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lnSpc>
                <a:spcPts val="2160"/>
              </a:lnSpc>
              <a:spcBef>
                <a:spcPts val="144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At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basis of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this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decentralized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structure, there is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principle</a:t>
            </a:r>
            <a:r>
              <a:rPr sz="1800" kern="1200" spc="2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lnSpc>
                <a:spcPts val="2160"/>
              </a:lnSpc>
              <a:buClrTx/>
              <a:buFontTx/>
              <a:buNone/>
            </a:pP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people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closer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problem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are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closer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solution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30"/>
              </a:spcBef>
              <a:buClrTx/>
              <a:buFontTx/>
              <a:buNone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715" indent="-342900" algn="just">
              <a:lnSpc>
                <a:spcPct val="80000"/>
              </a:lnSpc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strength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a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multinational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over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smaller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 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knowledge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each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part of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business has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developed over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time,  which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can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used by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others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organization.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144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There are 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few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formal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mechanisms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knowledge</a:t>
            </a:r>
            <a:r>
              <a:rPr sz="1800" b="1" kern="1200" spc="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management.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413384" indent="-401320">
              <a:lnSpc>
                <a:spcPts val="2160"/>
              </a:lnSpc>
              <a:spcBef>
                <a:spcPts val="1440"/>
              </a:spcBef>
              <a:buClrTx/>
              <a:buFont typeface="Courier New"/>
              <a:buChar char="o"/>
              <a:tabLst>
                <a:tab pos="413384" algn="l"/>
                <a:tab pos="414020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main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tools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used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at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cola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intranet,</a:t>
            </a:r>
            <a:r>
              <a:rPr sz="1800" b="1" kern="1200" spc="2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appraisal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lnSpc>
                <a:spcPts val="2160"/>
              </a:lnSpc>
              <a:buClrTx/>
              <a:buFontTx/>
              <a:buNone/>
            </a:pP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meetings/business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reviews,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informal</a:t>
            </a:r>
            <a:r>
              <a:rPr sz="1800" b="1" kern="1200" spc="-6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networks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5196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059" y="1080653"/>
            <a:ext cx="6042996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INITIAL SETUP OF KM (</a:t>
            </a:r>
            <a:r>
              <a:rPr lang="en-US" sz="3200" b="1" u="sng" dirty="0" err="1" smtClean="0">
                <a:solidFill>
                  <a:srgbClr val="FF0000"/>
                </a:solidFill>
                <a:latin typeface="Trebuchet MS"/>
                <a:sym typeface="Trebuchet MS"/>
              </a:rPr>
              <a:t>contd</a:t>
            </a:r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…)</a:t>
            </a:r>
            <a:endParaRPr lang="en-IN" sz="3200" b="1" u="sng" dirty="0"/>
          </a:p>
        </p:txBody>
      </p:sp>
      <p:sp>
        <p:nvSpPr>
          <p:cNvPr id="5" name="object 8"/>
          <p:cNvSpPr txBox="1"/>
          <p:nvPr/>
        </p:nvSpPr>
        <p:spPr>
          <a:xfrm>
            <a:off x="129310" y="1901281"/>
            <a:ext cx="7386320" cy="37458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715" indent="-342900" algn="just">
              <a:lnSpc>
                <a:spcPts val="1920"/>
              </a:lnSpc>
              <a:spcBef>
                <a:spcPts val="56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 is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understood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every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framework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developed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by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 began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 a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thought in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minds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2000" kern="1200" spc="-4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employees.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buClr>
                <a:srgbClr val="C00000"/>
              </a:buClr>
              <a:buFont typeface="Courier New"/>
              <a:buChar char="o"/>
            </a:pP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142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Thus, the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Cola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had flourished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into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multinational 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corporation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because of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tacit knowledge </a:t>
            </a:r>
            <a:r>
              <a:rPr sz="20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the</a:t>
            </a:r>
            <a:r>
              <a:rPr sz="2000" b="1" kern="1200" spc="-4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employees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buClr>
                <a:srgbClr val="C00000"/>
              </a:buClr>
              <a:buFont typeface="Courier New"/>
              <a:buChar char="o"/>
            </a:pPr>
            <a:endParaRPr sz="275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lnSpc>
                <a:spcPts val="2160"/>
              </a:lnSpc>
              <a:buClrTx/>
              <a:buFont typeface="Courier New"/>
              <a:buChar char="o"/>
              <a:tabLst>
                <a:tab pos="3556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2000" kern="1200" spc="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knowledge</a:t>
            </a:r>
            <a:r>
              <a:rPr sz="2000" kern="1200" spc="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management</a:t>
            </a:r>
            <a:r>
              <a:rPr sz="2000" kern="1200" spc="204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</a:t>
            </a:r>
            <a:r>
              <a:rPr sz="2000" kern="1200" spc="204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</a:t>
            </a:r>
            <a:r>
              <a:rPr sz="2000" kern="1200" spc="204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Cola</a:t>
            </a:r>
            <a:r>
              <a:rPr sz="2000" kern="1200" spc="2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has</a:t>
            </a:r>
            <a:r>
              <a:rPr sz="2000" kern="1200" spc="204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</a:t>
            </a:r>
            <a:r>
              <a:rPr sz="2000" kern="1200" spc="204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deep</a:t>
            </a:r>
            <a:r>
              <a:rPr sz="2000" kern="1200" spc="204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relationship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lnSpc>
                <a:spcPts val="2160"/>
              </a:lnSpc>
              <a:buClrTx/>
              <a:buFontTx/>
              <a:buNone/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with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collaboration.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buClrTx/>
              <a:buFontTx/>
              <a:buNone/>
            </a:pP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140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partake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nature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not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just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20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but a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huge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network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where 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people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within the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can communicate with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network based in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different</a:t>
            </a:r>
            <a:r>
              <a:rPr sz="20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country.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9196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059" y="1080653"/>
            <a:ext cx="6042996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INITIAL SETUP OF KM (</a:t>
            </a:r>
            <a:r>
              <a:rPr lang="en-US" sz="3200" b="1" u="sng" dirty="0" err="1" smtClean="0">
                <a:solidFill>
                  <a:srgbClr val="FF0000"/>
                </a:solidFill>
                <a:latin typeface="Trebuchet MS"/>
                <a:sym typeface="Trebuchet MS"/>
              </a:rPr>
              <a:t>contd</a:t>
            </a:r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…)</a:t>
            </a:r>
            <a:endParaRPr lang="en-IN" sz="3200" b="1" u="sng" dirty="0"/>
          </a:p>
        </p:txBody>
      </p:sp>
      <p:sp>
        <p:nvSpPr>
          <p:cNvPr id="4" name="object 8"/>
          <p:cNvSpPr txBox="1"/>
          <p:nvPr/>
        </p:nvSpPr>
        <p:spPr>
          <a:xfrm>
            <a:off x="116812" y="1834688"/>
            <a:ext cx="7325995" cy="11368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solidFill>
                  <a:srgbClr val="C00000"/>
                </a:solidFill>
                <a:latin typeface="Courier New"/>
                <a:cs typeface="Courier New"/>
              </a:rPr>
              <a:t>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nature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will help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assess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knowledge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managers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on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how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much 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information must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company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need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further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their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endeavors </a:t>
            </a:r>
            <a:r>
              <a:rPr sz="2000" spc="10" dirty="0">
                <a:solidFill>
                  <a:srgbClr val="C00000"/>
                </a:solidFill>
                <a:latin typeface="Carlito"/>
                <a:cs typeface="Carlito"/>
              </a:rPr>
              <a:t>of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perfection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customer</a:t>
            </a:r>
            <a:r>
              <a:rPr sz="2000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satisfaction</a:t>
            </a:r>
            <a:r>
              <a:rPr sz="2000" spc="-10" dirty="0" smtClean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lang="en-US" sz="2000" spc="-10" dirty="0" smtClean="0">
              <a:solidFill>
                <a:srgbClr val="C00000"/>
              </a:solidFill>
              <a:latin typeface="Carlito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85"/>
              </a:spcBef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86563" y="3186315"/>
            <a:ext cx="7326630" cy="10629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080" indent="-342900" algn="just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solidFill>
                  <a:srgbClr val="C00000"/>
                </a:solidFill>
                <a:latin typeface="Courier New"/>
                <a:cs typeface="Courier New"/>
              </a:rPr>
              <a:t>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2000" b="1" spc="-15" dirty="0">
                <a:solidFill>
                  <a:srgbClr val="C00000"/>
                </a:solidFill>
                <a:latin typeface="Carlito"/>
                <a:cs typeface="Carlito"/>
              </a:rPr>
              <a:t>executing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their </a:t>
            </a:r>
            <a:r>
              <a:rPr sz="2000" b="1" spc="-20" dirty="0">
                <a:solidFill>
                  <a:srgbClr val="C00000"/>
                </a:solidFill>
                <a:latin typeface="Carlito"/>
                <a:cs typeface="Carlito"/>
              </a:rPr>
              <a:t>strategy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knowledge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management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is very useful  because it serves </a:t>
            </a:r>
            <a:r>
              <a:rPr sz="2000" spc="5" dirty="0">
                <a:solidFill>
                  <a:srgbClr val="C00000"/>
                </a:solidFill>
                <a:latin typeface="Carlito"/>
                <a:cs typeface="Carlito"/>
              </a:rPr>
              <a:t>as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pattern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or guide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where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certain areas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are  marked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as they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deemed fit, or areas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being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highlighted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which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they saw that needs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further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improvement.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89103" y="4827777"/>
            <a:ext cx="7324090" cy="8191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2900" algn="just">
              <a:lnSpc>
                <a:spcPct val="80100"/>
              </a:lnSpc>
              <a:spcBef>
                <a:spcPts val="580"/>
              </a:spcBef>
            </a:pPr>
            <a:r>
              <a:rPr sz="2000" dirty="0">
                <a:solidFill>
                  <a:srgbClr val="C00000"/>
                </a:solidFill>
                <a:latin typeface="Courier New"/>
                <a:cs typeface="Courier New"/>
              </a:rPr>
              <a:t>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It also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serves as a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strong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pivotal point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where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company seeks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assessment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or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gathers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information 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further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expand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Coca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Cola 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System.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0852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059" y="1080653"/>
            <a:ext cx="6042996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IMPLEMENTATION OF KM</a:t>
            </a:r>
            <a:endParaRPr lang="en-IN" sz="3200" b="1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6812" y="2170228"/>
            <a:ext cx="7932679" cy="414741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6350" indent="-342900" algn="just">
              <a:lnSpc>
                <a:spcPct val="80000"/>
              </a:lnSpc>
              <a:spcBef>
                <a:spcPts val="58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600" kern="1200" spc="-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Tacit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knowledge among employees has helped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create 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innovations in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products.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143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All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 </a:t>
            </a:r>
            <a:r>
              <a:rPr sz="16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takes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exhaust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ideas and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knowledge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within the</a:t>
            </a:r>
            <a:r>
              <a:rPr sz="1600" kern="1200" spc="1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workplace.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192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order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this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knowledge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may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properly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organized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put 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into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concepts,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good inter-personal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relationship is essential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 the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tacit knowledge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may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well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put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into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conception.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5"/>
              </a:spcBef>
              <a:buClr>
                <a:srgbClr val="C00000"/>
              </a:buClr>
              <a:buFont typeface="Courier New"/>
              <a:buChar char="o"/>
            </a:pP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buClrTx/>
              <a:buFont typeface="Courier New"/>
              <a:buChar char="o"/>
              <a:tabLst>
                <a:tab pos="355600" algn="l"/>
              </a:tabLst>
            </a:pP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Output of which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would very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much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depend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on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needs of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employees which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means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decisions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are </a:t>
            </a:r>
            <a:r>
              <a:rPr sz="16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them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6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make 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on what technology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</a:t>
            </a:r>
            <a:r>
              <a:rPr sz="1600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use.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lnSpc>
                <a:spcPts val="2160"/>
              </a:lnSpc>
              <a:spcBef>
                <a:spcPts val="144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1600" kern="1200" spc="28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strategy</a:t>
            </a:r>
            <a:r>
              <a:rPr sz="1600" kern="1200" spc="29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applied</a:t>
            </a:r>
            <a:r>
              <a:rPr sz="1600" kern="1200" spc="28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by</a:t>
            </a:r>
            <a:r>
              <a:rPr sz="1600" kern="1200" spc="27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1600" kern="1200" spc="29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</a:t>
            </a:r>
            <a:r>
              <a:rPr sz="1600" kern="1200" spc="29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</a:t>
            </a:r>
            <a:r>
              <a:rPr sz="1600" kern="1200" spc="27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based</a:t>
            </a:r>
            <a:r>
              <a:rPr sz="1600" kern="1200" spc="29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from</a:t>
            </a:r>
            <a:r>
              <a:rPr sz="1600" kern="1200" spc="27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value</a:t>
            </a:r>
            <a:r>
              <a:rPr sz="1600" b="1" kern="1200" spc="29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chains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lnSpc>
                <a:spcPts val="2160"/>
              </a:lnSpc>
              <a:buClrTx/>
              <a:buFontTx/>
              <a:buNone/>
            </a:pP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6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force</a:t>
            </a:r>
            <a:r>
              <a:rPr sz="16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models.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30"/>
              </a:spcBef>
              <a:buClrTx/>
              <a:buFontTx/>
              <a:buNone/>
            </a:pP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buClrTx/>
              <a:buFont typeface="Courier New"/>
              <a:buChar char="o"/>
              <a:tabLst>
                <a:tab pos="355600" algn="l"/>
              </a:tabLst>
            </a:pP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These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tools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have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helped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maximize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guide them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efforts to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resolved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future business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reverses.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 is 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definitely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very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effective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 the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world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has undergone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recession; 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Cola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has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stood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still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still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braving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its </a:t>
            </a:r>
            <a:r>
              <a:rPr sz="16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way 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towards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success and</a:t>
            </a:r>
            <a:r>
              <a:rPr sz="1600" kern="1200" spc="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perfection.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7853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059" y="1080653"/>
            <a:ext cx="6042996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INTERNAL ANALYSIS OF KM</a:t>
            </a:r>
            <a:endParaRPr lang="en-IN" sz="3200" b="1" u="sng" dirty="0"/>
          </a:p>
        </p:txBody>
      </p:sp>
      <p:sp>
        <p:nvSpPr>
          <p:cNvPr id="4" name="object 8"/>
          <p:cNvSpPr txBox="1"/>
          <p:nvPr/>
        </p:nvSpPr>
        <p:spPr>
          <a:xfrm>
            <a:off x="116812" y="2014797"/>
            <a:ext cx="7325995" cy="42329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58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 is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strongly suggested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20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take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credit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on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every reviews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being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put 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under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</a:t>
            </a:r>
            <a:r>
              <a:rPr sz="2000" kern="1200" spc="-6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buClr>
                <a:srgbClr val="C00000"/>
              </a:buClr>
              <a:buFont typeface="Courier New"/>
              <a:buChar char="o"/>
            </a:pP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139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This must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not be </a:t>
            </a:r>
            <a:r>
              <a:rPr sz="20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taken for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granted,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but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instead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recorded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on the 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database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future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reference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or as a guide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help 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develop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 to improve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at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same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time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would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attend </a:t>
            </a:r>
            <a:r>
              <a:rPr sz="20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needs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the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customers.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buClr>
                <a:srgbClr val="C00000"/>
              </a:buClr>
              <a:buFont typeface="Courier New"/>
              <a:buChar char="o"/>
            </a:pP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140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quite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sensitive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culture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reputation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both of 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supplier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customer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because of their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pursuit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bringing 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brighter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better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innovation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public</a:t>
            </a:r>
            <a:r>
              <a:rPr sz="2000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consumer.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buClr>
                <a:srgbClr val="C00000"/>
              </a:buClr>
              <a:buFont typeface="Courier New"/>
              <a:buChar char="o"/>
            </a:pPr>
            <a:endParaRPr sz="275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lnSpc>
                <a:spcPts val="2160"/>
              </a:lnSpc>
              <a:spcBef>
                <a:spcPts val="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They</a:t>
            </a:r>
            <a:r>
              <a:rPr sz="2000" kern="1200" spc="8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also</a:t>
            </a:r>
            <a:r>
              <a:rPr sz="2000" kern="1200" spc="8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believe</a:t>
            </a:r>
            <a:r>
              <a:rPr sz="2000" kern="1200" spc="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</a:t>
            </a:r>
            <a:r>
              <a:rPr sz="2000" kern="1200" spc="8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feedbacks</a:t>
            </a:r>
            <a:r>
              <a:rPr sz="2000" kern="1200" spc="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are</a:t>
            </a:r>
            <a:r>
              <a:rPr sz="2000" kern="1200" spc="8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created</a:t>
            </a:r>
            <a:r>
              <a:rPr sz="2000" kern="1200" spc="9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</a:t>
            </a:r>
            <a:r>
              <a:rPr sz="2000" kern="1200" spc="8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meet</a:t>
            </a:r>
            <a:r>
              <a:rPr sz="2000" kern="1200" spc="7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2000" kern="1200" spc="8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demands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lnSpc>
                <a:spcPts val="2160"/>
              </a:lnSpc>
              <a:buClrTx/>
              <a:buFontTx/>
              <a:buNone/>
            </a:pP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needs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the</a:t>
            </a:r>
            <a:r>
              <a:rPr sz="2000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customers.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2997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ACCOUNTING SYSTEM OF THE COMPANY</a:t>
            </a:r>
            <a:endParaRPr lang="en-IN" sz="3200" b="1" u="sng" dirty="0"/>
          </a:p>
        </p:txBody>
      </p:sp>
      <p:sp>
        <p:nvSpPr>
          <p:cNvPr id="5" name="object 8"/>
          <p:cNvSpPr txBox="1"/>
          <p:nvPr/>
        </p:nvSpPr>
        <p:spPr>
          <a:xfrm>
            <a:off x="124690" y="1870363"/>
            <a:ext cx="8118764" cy="472035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25"/>
              </a:spcBef>
              <a:buClrTx/>
              <a:buFontTx/>
              <a:buNone/>
            </a:pPr>
            <a:r>
              <a:rPr sz="1600" kern="1200" dirty="0">
                <a:solidFill>
                  <a:srgbClr val="C00000"/>
                </a:solidFill>
                <a:latin typeface="Courier New"/>
                <a:ea typeface="+mn-ea"/>
                <a:cs typeface="Courier New"/>
              </a:rPr>
              <a:t>o </a:t>
            </a:r>
            <a:r>
              <a:rPr sz="16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There are </a:t>
            </a:r>
            <a:r>
              <a:rPr sz="16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three </a:t>
            </a:r>
            <a:r>
              <a:rPr sz="16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types of </a:t>
            </a:r>
            <a:r>
              <a:rPr sz="16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bottling relationships </a:t>
            </a:r>
            <a:r>
              <a:rPr sz="16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at </a:t>
            </a:r>
            <a:r>
              <a:rPr sz="16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</a:t>
            </a:r>
            <a:r>
              <a:rPr sz="1600" b="1" kern="1200" spc="26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Cola: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lnSpc>
                <a:spcPts val="2160"/>
              </a:lnSpc>
              <a:spcBef>
                <a:spcPts val="530"/>
              </a:spcBef>
              <a:buClrTx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Bottlers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has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no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ownership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interest;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lnSpc>
                <a:spcPts val="1920"/>
              </a:lnSpc>
              <a:buClrTx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Bottlers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has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controlling ownership</a:t>
            </a:r>
            <a:r>
              <a:rPr sz="1600" kern="1200" spc="4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interest;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lnSpc>
                <a:spcPts val="2160"/>
              </a:lnSpc>
              <a:buClrTx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Bottlers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has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non-controlling ownership</a:t>
            </a:r>
            <a:r>
              <a:rPr sz="1600" kern="1200" spc="5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interest.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6350" indent="-342900" algn="just">
              <a:lnSpc>
                <a:spcPts val="1920"/>
              </a:lnSpc>
              <a:spcBef>
                <a:spcPts val="190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Bottling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partners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authorized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manufacture and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package 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products.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40"/>
              </a:spcBef>
              <a:buClr>
                <a:srgbClr val="C00000"/>
              </a:buClr>
              <a:buFont typeface="Courier New"/>
              <a:buChar char="o"/>
            </a:pP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6985" indent="-342900" algn="just">
              <a:lnSpc>
                <a:spcPct val="80100"/>
              </a:lnSpc>
              <a:buClrTx/>
              <a:buFont typeface="Courier New"/>
              <a:buChar char="o"/>
              <a:tabLst>
                <a:tab pos="355600" algn="l"/>
              </a:tabLst>
            </a:pP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Being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able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manufacture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primarily is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advantageous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company’s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part in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acquiring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controlling interest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bottling  operation.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30"/>
              </a:spcBef>
              <a:buClr>
                <a:srgbClr val="C00000"/>
              </a:buClr>
              <a:buFont typeface="Courier New"/>
              <a:buChar char="o"/>
            </a:pP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buClrTx/>
              <a:buFont typeface="Courier New"/>
              <a:buChar char="o"/>
              <a:tabLst>
                <a:tab pos="355600" algn="l"/>
              </a:tabLst>
            </a:pP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By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owning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controlling interest,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helps in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improvement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information</a:t>
            </a:r>
            <a:r>
              <a:rPr sz="1600" kern="1200" spc="4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lnSpc>
                <a:spcPts val="2160"/>
              </a:lnSpc>
              <a:spcBef>
                <a:spcPts val="1440"/>
              </a:spcBef>
              <a:buClrTx/>
              <a:buFont typeface="Courier New"/>
              <a:buChar char="o"/>
              <a:tabLst>
                <a:tab pos="355600" algn="l"/>
                <a:tab pos="930275" algn="l"/>
                <a:tab pos="1247140" algn="l"/>
                <a:tab pos="1981835" algn="l"/>
                <a:tab pos="2486660" algn="l"/>
                <a:tab pos="3775710" algn="l"/>
                <a:tab pos="4650740" algn="l"/>
                <a:tab pos="5199380" algn="l"/>
                <a:tab pos="5702300" algn="l"/>
                <a:tab pos="6382385" algn="l"/>
                <a:tab pos="6836409" algn="l"/>
              </a:tabLst>
            </a:pP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This	is	when	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	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accounting	</a:t>
            </a:r>
            <a:r>
              <a:rPr sz="16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	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	the	need	</a:t>
            </a:r>
            <a:r>
              <a:rPr sz="16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	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such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lnSpc>
                <a:spcPts val="2160"/>
              </a:lnSpc>
              <a:buClrTx/>
              <a:buFontTx/>
              <a:buNone/>
            </a:pP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technology</a:t>
            </a:r>
            <a:r>
              <a:rPr sz="16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arise.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10"/>
              </a:spcBef>
              <a:buClrTx/>
              <a:buFontTx/>
              <a:buNone/>
            </a:pP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7620" indent="-342900" algn="just">
              <a:lnSpc>
                <a:spcPts val="1920"/>
              </a:lnSpc>
              <a:buClrTx/>
              <a:buFont typeface="Courier New"/>
              <a:buChar char="o"/>
              <a:tabLst>
                <a:tab pos="355600" algn="l"/>
              </a:tabLst>
            </a:pP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intranet </a:t>
            </a:r>
            <a:r>
              <a:rPr sz="16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part of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knowledge management guides 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very well </a:t>
            </a:r>
            <a:r>
              <a:rPr sz="16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6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information </a:t>
            </a:r>
            <a:r>
              <a:rPr sz="16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needed </a:t>
            </a:r>
            <a:r>
              <a:rPr sz="16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</a:t>
            </a:r>
            <a:r>
              <a:rPr sz="1600" kern="1200" spc="6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accounting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lnSpc>
                <a:spcPts val="1935"/>
              </a:lnSpc>
              <a:buClrTx/>
              <a:buFontTx/>
              <a:buNone/>
            </a:pPr>
            <a:r>
              <a:rPr sz="16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(The </a:t>
            </a:r>
            <a:r>
              <a:rPr sz="16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 Cola </a:t>
            </a:r>
            <a:r>
              <a:rPr sz="1600" b="1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Company,</a:t>
            </a:r>
            <a:r>
              <a:rPr sz="1600" b="1" kern="1200" spc="-4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6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2006).</a:t>
            </a:r>
            <a:endParaRPr sz="16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7387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TECHNOLOGY USED</a:t>
            </a:r>
            <a:endParaRPr lang="en-IN" sz="3200" b="1" u="sng" dirty="0"/>
          </a:p>
        </p:txBody>
      </p:sp>
      <p:sp>
        <p:nvSpPr>
          <p:cNvPr id="4" name="object 8"/>
          <p:cNvSpPr txBox="1"/>
          <p:nvPr/>
        </p:nvSpPr>
        <p:spPr>
          <a:xfrm>
            <a:off x="189575" y="1999534"/>
            <a:ext cx="747903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intranet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system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use of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latest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technology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</a:t>
            </a:r>
            <a:r>
              <a:rPr sz="2000" spc="1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company.</a:t>
            </a:r>
            <a:endParaRPr sz="2000" dirty="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192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employees are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helped not only in honing their skills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but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also  helped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company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improve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communication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among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bottling  partners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company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itself.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160"/>
              </a:lnSpc>
              <a:spcBef>
                <a:spcPts val="1440"/>
              </a:spcBef>
              <a:buFont typeface="Courier New"/>
              <a:buChar char="o"/>
              <a:tabLst>
                <a:tab pos="355600" algn="l"/>
                <a:tab pos="908685" algn="l"/>
                <a:tab pos="1873250" algn="l"/>
                <a:tab pos="2842895" algn="l"/>
                <a:tab pos="3336925" algn="l"/>
                <a:tab pos="3928110" algn="l"/>
                <a:tab pos="4917440" algn="l"/>
                <a:tab pos="5401945" algn="l"/>
                <a:tab pos="6767830" algn="l"/>
                <a:tab pos="7117080" algn="l"/>
              </a:tabLst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	i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n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r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anet	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s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r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at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egy	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wil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	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hel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p	i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m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r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o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v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e	the	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r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e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l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a</a:t>
            </a:r>
            <a:r>
              <a:rPr sz="2000" spc="10" dirty="0">
                <a:solidFill>
                  <a:srgbClr val="C00000"/>
                </a:solidFill>
                <a:latin typeface="Carlito"/>
                <a:cs typeface="Carlito"/>
              </a:rPr>
              <a:t>t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ionship	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f	the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ts val="2160"/>
              </a:lnSpc>
            </a:pP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bottlers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because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of 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network created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between</a:t>
            </a:r>
            <a:r>
              <a:rPr sz="2000" spc="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them.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Knowledge management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will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provide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them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facts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points on  how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greatly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serve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customer</a:t>
            </a:r>
            <a:r>
              <a:rPr sz="2000" spc="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satisfaction.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00000"/>
              </a:buClr>
              <a:buFont typeface="Courier New"/>
              <a:buChar char="o"/>
            </a:pPr>
            <a:endParaRPr sz="1550" dirty="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bottlers are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they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key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source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which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knowledge  management can acquire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data, </a:t>
            </a:r>
            <a:r>
              <a:rPr sz="2000" b="1" i="1" spc="-5" dirty="0">
                <a:solidFill>
                  <a:srgbClr val="C00000"/>
                </a:solidFill>
                <a:latin typeface="Carlito"/>
                <a:cs typeface="Carlito"/>
              </a:rPr>
              <a:t>since the bottlers know </a:t>
            </a:r>
            <a:r>
              <a:rPr sz="2000" b="1" i="1" spc="-10" dirty="0">
                <a:solidFill>
                  <a:srgbClr val="C00000"/>
                </a:solidFill>
                <a:latin typeface="Carlito"/>
                <a:cs typeface="Carlito"/>
              </a:rPr>
              <a:t>the  community very much </a:t>
            </a:r>
            <a:r>
              <a:rPr sz="2000" b="1" i="1" spc="-5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b="1" i="1" spc="-10" dirty="0">
                <a:solidFill>
                  <a:srgbClr val="C00000"/>
                </a:solidFill>
                <a:latin typeface="Carlito"/>
                <a:cs typeface="Carlito"/>
              </a:rPr>
              <a:t>they </a:t>
            </a:r>
            <a:r>
              <a:rPr sz="2000" b="1" i="1" spc="-5" dirty="0">
                <a:solidFill>
                  <a:srgbClr val="C00000"/>
                </a:solidFill>
                <a:latin typeface="Carlito"/>
                <a:cs typeface="Carlito"/>
              </a:rPr>
              <a:t>are </a:t>
            </a:r>
            <a:r>
              <a:rPr sz="2000" b="1" i="1" spc="-10" dirty="0">
                <a:solidFill>
                  <a:srgbClr val="C00000"/>
                </a:solidFill>
                <a:latin typeface="Carlito"/>
                <a:cs typeface="Carlito"/>
              </a:rPr>
              <a:t>considered </a:t>
            </a:r>
            <a:r>
              <a:rPr sz="2000" b="1" i="1" spc="-5" dirty="0">
                <a:solidFill>
                  <a:srgbClr val="C00000"/>
                </a:solidFill>
                <a:latin typeface="Carlito"/>
                <a:cs typeface="Carlito"/>
              </a:rPr>
              <a:t>as the basic </a:t>
            </a:r>
            <a:r>
              <a:rPr sz="2000" b="1" i="1" spc="-10" dirty="0">
                <a:solidFill>
                  <a:srgbClr val="C00000"/>
                </a:solidFill>
                <a:latin typeface="Carlito"/>
                <a:cs typeface="Carlito"/>
              </a:rPr>
              <a:t>unit </a:t>
            </a:r>
            <a:r>
              <a:rPr sz="2000" b="1" i="1" spc="-15" dirty="0">
                <a:solidFill>
                  <a:srgbClr val="C00000"/>
                </a:solidFill>
                <a:latin typeface="Carlito"/>
                <a:cs typeface="Carlito"/>
              </a:rPr>
              <a:t>of  </a:t>
            </a:r>
            <a:r>
              <a:rPr sz="2000" b="1" i="1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b="1" i="1" spc="-5" dirty="0">
                <a:solidFill>
                  <a:srgbClr val="C00000"/>
                </a:solidFill>
                <a:latin typeface="Carlito"/>
                <a:cs typeface="Carlito"/>
              </a:rPr>
              <a:t>whole </a:t>
            </a:r>
            <a:r>
              <a:rPr sz="2000" b="1" i="1" dirty="0">
                <a:solidFill>
                  <a:srgbClr val="C00000"/>
                </a:solidFill>
                <a:latin typeface="Carlito"/>
                <a:cs typeface="Carlito"/>
              </a:rPr>
              <a:t>Coca Cola </a:t>
            </a:r>
            <a:r>
              <a:rPr sz="2000" b="1" i="1" spc="-15" dirty="0">
                <a:solidFill>
                  <a:srgbClr val="C00000"/>
                </a:solidFill>
                <a:latin typeface="Carlito"/>
                <a:cs typeface="Carlito"/>
              </a:rPr>
              <a:t>System</a:t>
            </a:r>
            <a:r>
              <a:rPr sz="2000" b="1" i="1" spc="-1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rlito"/>
                <a:cs typeface="Carlito"/>
              </a:rPr>
              <a:t>(1999).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9835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TECHNOLOGY USED </a:t>
            </a:r>
            <a:r>
              <a:rPr lang="en-US" sz="3200" b="1" u="sng" dirty="0" err="1" smtClean="0">
                <a:solidFill>
                  <a:srgbClr val="FF0000"/>
                </a:solidFill>
                <a:latin typeface="Trebuchet MS"/>
                <a:sym typeface="Trebuchet MS"/>
              </a:rPr>
              <a:t>contd</a:t>
            </a:r>
            <a:endParaRPr lang="en-IN" sz="3200" b="1" u="sng" dirty="0"/>
          </a:p>
        </p:txBody>
      </p:sp>
      <p:sp>
        <p:nvSpPr>
          <p:cNvPr id="5" name="object 8"/>
          <p:cNvSpPr txBox="1"/>
          <p:nvPr/>
        </p:nvSpPr>
        <p:spPr>
          <a:xfrm>
            <a:off x="0" y="1709704"/>
            <a:ext cx="9047018" cy="5490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2160"/>
              </a:lnSpc>
              <a:spcBef>
                <a:spcPts val="105"/>
              </a:spcBef>
              <a:buClrTx/>
              <a:buFont typeface="Courier New"/>
              <a:buChar char="o"/>
              <a:tabLst>
                <a:tab pos="356235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future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 </a:t>
            </a:r>
            <a:r>
              <a:rPr sz="18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Cola’s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success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lies on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improving</a:t>
            </a:r>
            <a:r>
              <a:rPr sz="1800" kern="1200" spc="9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 </a:t>
            </a:r>
            <a:r>
              <a:rPr sz="1800" kern="1200" spc="-10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information</a:t>
            </a:r>
            <a:r>
              <a:rPr lang="en-US" sz="1800" kern="1200" dirty="0" smtClean="0">
                <a:solidFill>
                  <a:prstClr val="black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5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technology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40"/>
              </a:spcBef>
              <a:buClrTx/>
              <a:buFontTx/>
              <a:buNone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715" indent="-343535" algn="just">
              <a:buClrTx/>
              <a:buFont typeface="Courier New"/>
              <a:buChar char="o"/>
              <a:tabLst>
                <a:tab pos="356235" algn="l"/>
              </a:tabLst>
            </a:pP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Through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advance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Electronic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Data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Interchange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(EDI)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technologies 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which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implemented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into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company's information 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system, </a:t>
            </a:r>
            <a:r>
              <a:rPr sz="1800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employees can easily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access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operational information,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such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 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consumer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information,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sales,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</a:t>
            </a:r>
            <a:r>
              <a:rPr sz="1800" kern="1200" spc="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promotions.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0"/>
              </a:spcBef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3535" algn="just">
              <a:buClrTx/>
              <a:buFont typeface="Courier New"/>
              <a:buChar char="o"/>
              <a:tabLst>
                <a:tab pos="356235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This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enhances 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employees‘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knowledge and increases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 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responsiveness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1800" kern="1200" spc="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customers.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5"/>
              </a:spcBef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3535" algn="just">
              <a:buClrTx/>
              <a:buFont typeface="Courier New"/>
              <a:buChar char="o"/>
              <a:tabLst>
                <a:tab pos="356235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This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type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advanced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enterprise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content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management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technology 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enables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corporations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repurpose valuable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assets, as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well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 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improve efficiency,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speed, continuity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collaboration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8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way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 gives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them a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competitive</a:t>
            </a:r>
            <a:r>
              <a:rPr sz="1800" kern="1200" spc="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advantage</a:t>
            </a:r>
            <a:r>
              <a:rPr sz="1800" kern="1200" spc="-10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.</a:t>
            </a:r>
            <a:endParaRPr lang="en-US" sz="1800" kern="1200" spc="-10" dirty="0" smtClean="0">
              <a:solidFill>
                <a:srgbClr val="C00000"/>
              </a:solidFill>
              <a:latin typeface="Carlito"/>
              <a:ea typeface="+mn-ea"/>
              <a:cs typeface="Carlito"/>
            </a:endParaRPr>
          </a:p>
          <a:p>
            <a:pPr marL="355600" marR="5080" indent="-343535" algn="just">
              <a:buClrTx/>
              <a:buFont typeface="Courier New"/>
              <a:buChar char="o"/>
              <a:tabLst>
                <a:tab pos="356235" algn="l"/>
              </a:tabLst>
            </a:pPr>
            <a:endParaRPr lang="en-US" sz="1800" kern="1200" spc="-10" dirty="0" smtClean="0">
              <a:solidFill>
                <a:srgbClr val="C00000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85"/>
              </a:spcBef>
            </a:pP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o </a:t>
            </a:r>
            <a:r>
              <a:rPr lang="en-US" sz="1800" spc="-9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deliver </a:t>
            </a:r>
            <a:r>
              <a:rPr lang="en-US" sz="1800" dirty="0">
                <a:solidFill>
                  <a:srgbClr val="C00000"/>
                </a:solidFill>
                <a:latin typeface="Carlito"/>
                <a:cs typeface="Carlito"/>
              </a:rPr>
              <a:t>an </a:t>
            </a:r>
            <a:r>
              <a:rPr lang="en-US" sz="1800" spc="-15" dirty="0">
                <a:solidFill>
                  <a:srgbClr val="C00000"/>
                </a:solidFill>
                <a:latin typeface="Carlito"/>
                <a:cs typeface="Carlito"/>
              </a:rPr>
              <a:t>integrated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digital </a:t>
            </a:r>
            <a:r>
              <a:rPr lang="en-US" sz="1800" spc="-25" dirty="0">
                <a:solidFill>
                  <a:srgbClr val="C00000"/>
                </a:solidFill>
                <a:latin typeface="Carlito"/>
                <a:cs typeface="Carlito"/>
              </a:rPr>
              <a:t>library,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Coca-Cola created </a:t>
            </a:r>
            <a:r>
              <a:rPr lang="en-US" sz="1800" dirty="0">
                <a:solidFill>
                  <a:srgbClr val="C00000"/>
                </a:solidFill>
                <a:latin typeface="Carlito"/>
                <a:cs typeface="Carlito"/>
              </a:rPr>
              <a:t>an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easy-to-  </a:t>
            </a:r>
            <a:r>
              <a:rPr lang="en-US" sz="1800" spc="-5" dirty="0">
                <a:solidFill>
                  <a:srgbClr val="C00000"/>
                </a:solidFill>
                <a:latin typeface="Carlito"/>
                <a:cs typeface="Carlito"/>
              </a:rPr>
              <a:t>use user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interface </a:t>
            </a:r>
            <a:r>
              <a:rPr lang="en-US" sz="1800" spc="-5" dirty="0">
                <a:solidFill>
                  <a:srgbClr val="C00000"/>
                </a:solidFill>
                <a:latin typeface="Carlito"/>
                <a:cs typeface="Carlito"/>
              </a:rPr>
              <a:t>that is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sophisticated </a:t>
            </a:r>
            <a:r>
              <a:rPr lang="en-US" sz="1800" spc="-5" dirty="0">
                <a:solidFill>
                  <a:srgbClr val="C00000"/>
                </a:solidFill>
                <a:latin typeface="Carlito"/>
                <a:cs typeface="Carlito"/>
              </a:rPr>
              <a:t>enough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to communicate </a:t>
            </a:r>
            <a:r>
              <a:rPr lang="en-US" sz="1800" dirty="0">
                <a:solidFill>
                  <a:srgbClr val="C00000"/>
                </a:solidFill>
                <a:latin typeface="Carlito"/>
                <a:cs typeface="Carlito"/>
              </a:rPr>
              <a:t>with  </a:t>
            </a:r>
            <a:r>
              <a:rPr lang="en-US" sz="1800" spc="-5" dirty="0">
                <a:solidFill>
                  <a:srgbClr val="C00000"/>
                </a:solidFill>
                <a:latin typeface="Carlito"/>
                <a:cs typeface="Carlito"/>
              </a:rPr>
              <a:t>The Coca-Cola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Company's </a:t>
            </a:r>
            <a:r>
              <a:rPr lang="en-US" sz="1800" spc="-5" dirty="0">
                <a:solidFill>
                  <a:srgbClr val="C00000"/>
                </a:solidFill>
                <a:latin typeface="Carlito"/>
                <a:cs typeface="Carlito"/>
              </a:rPr>
              <a:t>various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servers, </a:t>
            </a:r>
            <a:r>
              <a:rPr lang="en-US" sz="1800" spc="-5" dirty="0">
                <a:solidFill>
                  <a:srgbClr val="C00000"/>
                </a:solidFill>
                <a:latin typeface="Carlito"/>
                <a:cs typeface="Carlito"/>
              </a:rPr>
              <a:t>databases, </a:t>
            </a:r>
            <a:r>
              <a:rPr lang="en-US" sz="18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existing  archives.</a:t>
            </a:r>
            <a:endParaRPr lang="en-US" sz="1800" spc="-5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85"/>
              </a:spcBef>
            </a:pPr>
            <a:r>
              <a:rPr lang="en-US" sz="1800" spc="-5" dirty="0">
                <a:solidFill>
                  <a:srgbClr val="C00000"/>
                </a:solidFill>
                <a:latin typeface="Carlito"/>
                <a:cs typeface="Carlito"/>
              </a:rPr>
              <a:t>	They also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can </a:t>
            </a:r>
            <a:r>
              <a:rPr lang="en-US" sz="1800" spc="-15" dirty="0">
                <a:solidFill>
                  <a:srgbClr val="C00000"/>
                </a:solidFill>
                <a:latin typeface="Carlito"/>
                <a:cs typeface="Carlito"/>
              </a:rPr>
              <a:t>separate </a:t>
            </a:r>
            <a:r>
              <a:rPr lang="en-US" sz="1800" dirty="0">
                <a:solidFill>
                  <a:srgbClr val="C00000"/>
                </a:solidFill>
                <a:latin typeface="Carlito"/>
                <a:cs typeface="Carlito"/>
              </a:rPr>
              <a:t>the actual </a:t>
            </a:r>
            <a:r>
              <a:rPr lang="en-US" sz="1800" spc="-5" dirty="0">
                <a:solidFill>
                  <a:srgbClr val="C00000"/>
                </a:solidFill>
                <a:latin typeface="Carlito"/>
                <a:cs typeface="Carlito"/>
              </a:rPr>
              <a:t>object </a:t>
            </a:r>
            <a:r>
              <a:rPr lang="en-US" sz="1800" spc="-15" dirty="0">
                <a:solidFill>
                  <a:srgbClr val="C00000"/>
                </a:solidFill>
                <a:latin typeface="Carlito"/>
                <a:cs typeface="Carlito"/>
              </a:rPr>
              <a:t>from </a:t>
            </a:r>
            <a:r>
              <a:rPr lang="en-US" sz="18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lang="en-US" sz="1800" spc="-10" dirty="0">
                <a:solidFill>
                  <a:srgbClr val="C00000"/>
                </a:solidFill>
                <a:latin typeface="Carlito"/>
                <a:cs typeface="Carlito"/>
              </a:rPr>
              <a:t>important  metadata attached </a:t>
            </a:r>
            <a:r>
              <a:rPr lang="en-US" sz="1800" spc="-15" dirty="0">
                <a:solidFill>
                  <a:srgbClr val="C00000"/>
                </a:solidFill>
                <a:latin typeface="Carlito"/>
                <a:cs typeface="Carlito"/>
              </a:rPr>
              <a:t>to</a:t>
            </a:r>
            <a:r>
              <a:rPr lang="en-US" sz="1800" spc="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C00000"/>
                </a:solidFill>
                <a:latin typeface="Carlito"/>
                <a:cs typeface="Carlito"/>
              </a:rPr>
              <a:t>it.</a:t>
            </a:r>
            <a:endParaRPr lang="en-US" sz="1800" dirty="0">
              <a:latin typeface="Carlito"/>
              <a:cs typeface="Carlito"/>
            </a:endParaRPr>
          </a:p>
          <a:p>
            <a:pPr marL="355600" marR="5080" indent="-343535" algn="just">
              <a:buClrTx/>
              <a:buFont typeface="Courier New"/>
              <a:buChar char="o"/>
              <a:tabLst>
                <a:tab pos="356235" algn="l"/>
              </a:tabLst>
            </a:pPr>
            <a:endParaRPr lang="en-US" sz="1800" kern="1200" spc="-10" dirty="0" smtClean="0">
              <a:solidFill>
                <a:srgbClr val="C00000"/>
              </a:solidFill>
              <a:latin typeface="Carlito"/>
              <a:ea typeface="+mn-ea"/>
              <a:cs typeface="Carlito"/>
            </a:endParaRPr>
          </a:p>
          <a:p>
            <a:pPr marL="355600" marR="5080" indent="-343535" algn="just">
              <a:buClrTx/>
              <a:buFont typeface="Courier New"/>
              <a:buChar char="o"/>
              <a:tabLst>
                <a:tab pos="356235" algn="l"/>
              </a:tabLst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4010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SUCCESS STORY OF COCA-COLA KM</a:t>
            </a:r>
            <a:endParaRPr lang="en-IN" sz="3200" b="1" u="sng" dirty="0"/>
          </a:p>
        </p:txBody>
      </p:sp>
      <p:sp>
        <p:nvSpPr>
          <p:cNvPr id="4" name="object 7"/>
          <p:cNvSpPr txBox="1"/>
          <p:nvPr/>
        </p:nvSpPr>
        <p:spPr>
          <a:xfrm>
            <a:off x="0" y="1709704"/>
            <a:ext cx="7479665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7140" marR="155575" indent="-2360295">
              <a:spcBef>
                <a:spcPts val="95"/>
              </a:spcBef>
              <a:buClrTx/>
              <a:buFontTx/>
              <a:buNone/>
            </a:pPr>
            <a:r>
              <a:rPr sz="1800" b="1" u="heavy" kern="1200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The Coca-Cola </a:t>
            </a:r>
            <a:r>
              <a:rPr sz="1800" b="1" u="heavy" kern="1200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Company </a:t>
            </a:r>
            <a:r>
              <a:rPr sz="1800" b="1" u="heavy" kern="1200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and </a:t>
            </a:r>
            <a:r>
              <a:rPr sz="1800" b="1" u="heavy" kern="1200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IBM </a:t>
            </a:r>
            <a:r>
              <a:rPr sz="1800" b="1" u="heavy" kern="1200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Create </a:t>
            </a:r>
            <a:r>
              <a:rPr sz="1800" b="1" u="heavy" kern="1200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Unique Digital Media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u="heavy" kern="1200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Management</a:t>
            </a:r>
            <a:r>
              <a:rPr sz="1800" b="1" u="heavy" kern="1200" spc="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 </a:t>
            </a:r>
            <a:r>
              <a:rPr sz="1800" b="1" u="heavy" kern="1200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System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30"/>
              </a:spcBef>
              <a:buClrTx/>
              <a:buFontTx/>
              <a:buNone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6350" indent="-342900" algn="just"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IBM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Coca-Cola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announced that Coca-Cola is 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leveraging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IBM's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most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advanced digital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asset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management  technology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create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powerful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resource 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managing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archival  information.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0"/>
              </a:spcBef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new Coca-Cola digital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media 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makes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century's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worth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corporate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marketing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advertising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icons available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at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desktop  through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worldwide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internal network, allowing Coca-Cola  employees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more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easily access and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use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material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future 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projects.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5"/>
              </a:spcBef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6985" indent="-342900" algn="just"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This new 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combines distinct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libraries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text,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still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images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 video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build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integrated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digital archival 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library,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which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then  made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available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 a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business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tool to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Coca-Cola associates in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more 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than 200</a:t>
            </a:r>
            <a:r>
              <a:rPr sz="18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countries.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1240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SUCCESS STORY OF COCA-COLA KM </a:t>
            </a:r>
            <a:endParaRPr lang="en-IN" sz="3200" b="1" u="sng" dirty="0"/>
          </a:p>
        </p:txBody>
      </p:sp>
      <p:sp>
        <p:nvSpPr>
          <p:cNvPr id="5" name="object 8"/>
          <p:cNvSpPr txBox="1"/>
          <p:nvPr/>
        </p:nvSpPr>
        <p:spPr>
          <a:xfrm>
            <a:off x="168074" y="2426896"/>
            <a:ext cx="747839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spcBef>
                <a:spcPts val="105"/>
              </a:spcBef>
              <a:buClrTx/>
              <a:buFont typeface="Courier New"/>
              <a:buChar char="o"/>
              <a:tabLst>
                <a:tab pos="356235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new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digital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management </a:t>
            </a:r>
            <a:r>
              <a:rPr sz="20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currently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includes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tens of 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thousands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video clips,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photographs,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many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The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Coca-Cola 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Company's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most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famous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marketing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advertising icons.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buClr>
                <a:srgbClr val="C00000"/>
              </a:buClr>
              <a:buFont typeface="Courier New"/>
              <a:buChar char="o"/>
            </a:pP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40"/>
              </a:spcBef>
              <a:buClr>
                <a:srgbClr val="C00000"/>
              </a:buClr>
              <a:buFont typeface="Courier New"/>
              <a:buChar char="o"/>
            </a:pPr>
            <a:endParaRPr sz="19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3535">
              <a:buClrTx/>
              <a:buFont typeface="Courier New"/>
              <a:buChar char="o"/>
              <a:tabLst>
                <a:tab pos="356235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Coca-Cola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digital archives are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built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on a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foundation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</a:t>
            </a:r>
            <a:r>
              <a:rPr sz="2000" kern="1200" spc="26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IBM's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spcBef>
                <a:spcPts val="5"/>
              </a:spcBef>
              <a:buClrTx/>
              <a:buFontTx/>
              <a:buNone/>
            </a:pP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Content </a:t>
            </a:r>
            <a:r>
              <a:rPr sz="20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Manager,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Lotus Notes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Lotus Domino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software.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2623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523880" y="1581120"/>
            <a:ext cx="761904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666880" y="1143000"/>
            <a:ext cx="647604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OBJECTIVES</a:t>
            </a:r>
            <a:r>
              <a:rPr lang="en-IN" sz="2400" b="0" i="0" u="none" strike="noStrike" cap="none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dirty="0"/>
          </a:p>
        </p:txBody>
      </p:sp>
      <p:sp>
        <p:nvSpPr>
          <p:cNvPr id="75" name="Google Shape;75;p15"/>
          <p:cNvSpPr/>
          <p:nvPr/>
        </p:nvSpPr>
        <p:spPr>
          <a:xfrm>
            <a:off x="0" y="1617840"/>
            <a:ext cx="737352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34" y="2041560"/>
            <a:ext cx="6423112" cy="39990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SUCCESS STORY OF COCA-COLA KM </a:t>
            </a:r>
            <a:endParaRPr lang="en-IN" sz="3200" b="1" u="sng" dirty="0"/>
          </a:p>
        </p:txBody>
      </p:sp>
      <p:sp>
        <p:nvSpPr>
          <p:cNvPr id="5" name="object 8"/>
          <p:cNvSpPr txBox="1"/>
          <p:nvPr/>
        </p:nvSpPr>
        <p:spPr>
          <a:xfrm>
            <a:off x="168074" y="1709704"/>
            <a:ext cx="8754253" cy="52892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lvl="0" indent="-342900">
              <a:spcBef>
                <a:spcPts val="10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lang="en-US" sz="1800" b="1" u="heavy" kern="1200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HOW </a:t>
            </a:r>
            <a:r>
              <a:rPr lang="en-US" sz="1800" b="1" u="heavy" kern="1200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IT </a:t>
            </a:r>
            <a:r>
              <a:rPr lang="en-US" sz="1800" b="1" u="heavy" kern="1200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WORKS</a:t>
            </a:r>
            <a:r>
              <a:rPr lang="en-US" sz="1800" b="1" u="heavy" kern="1200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 </a:t>
            </a:r>
            <a:r>
              <a:rPr lang="en-US" sz="1800" b="1" u="heavy" kern="12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–</a:t>
            </a:r>
            <a:endParaRPr lang="en-US"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812800" marR="5080" lvl="1" indent="-343535" algn="just">
              <a:spcBef>
                <a:spcPts val="25"/>
              </a:spcBef>
              <a:buClrTx/>
              <a:buFont typeface="Wingdings"/>
              <a:buChar char=""/>
              <a:tabLst>
                <a:tab pos="813435" algn="l"/>
              </a:tabLst>
            </a:pP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example,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if a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Coca-Cola advertising team is working on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new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"holiday''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campaign, a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team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member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can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search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Digital  Archives </a:t>
            </a:r>
            <a:r>
              <a:rPr lang="en-US"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"holiday''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or "Christmas'' or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"Santa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Claus'' ads,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 pull up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entire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spectrum of print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video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advertisements 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created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on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lang="en-US" sz="1800" kern="1200" spc="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subject.</a:t>
            </a:r>
            <a:endParaRPr lang="en-US"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457200" lvl="1">
              <a:spcBef>
                <a:spcPts val="25"/>
              </a:spcBef>
              <a:buClr>
                <a:srgbClr val="C00000"/>
              </a:buClr>
              <a:buFont typeface="Wingdings"/>
              <a:buChar char=""/>
            </a:pPr>
            <a:endParaRPr lang="en-US"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812800" marR="6350" lvl="1" indent="-343535" algn="just">
              <a:buClrTx/>
              <a:buFont typeface="Wingdings"/>
              <a:buChar char=""/>
              <a:tabLst>
                <a:tab pos="813435" algn="l"/>
              </a:tabLst>
            </a:pP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team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member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can search </a:t>
            </a:r>
            <a:r>
              <a:rPr lang="en-US"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many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topics across </a:t>
            </a:r>
            <a:r>
              <a:rPr lang="en-US"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different 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types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lang="en-US"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data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sources simultaneously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through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specific  </a:t>
            </a:r>
            <a:r>
              <a:rPr lang="en-US"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keyword,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lang="en-US" sz="1800" kern="1200" spc="-4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year,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brand, an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image, or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even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specific string of  </a:t>
            </a:r>
            <a:r>
              <a:rPr lang="en-US"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text.</a:t>
            </a:r>
            <a:endParaRPr lang="en-US"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457200" lvl="1">
              <a:spcBef>
                <a:spcPts val="55"/>
              </a:spcBef>
              <a:buClr>
                <a:srgbClr val="C00000"/>
              </a:buClr>
              <a:buFont typeface="Wingdings"/>
              <a:buChar char=""/>
            </a:pPr>
            <a:endParaRPr lang="en-US"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lvl="0" indent="-342900">
              <a:buClrTx/>
              <a:buFont typeface="Courier New"/>
              <a:buChar char="o"/>
              <a:tabLst>
                <a:tab pos="355600" algn="l"/>
              </a:tabLst>
            </a:pPr>
            <a:r>
              <a:rPr lang="en-US" sz="1800" b="1" u="heavy" kern="1200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"More </a:t>
            </a:r>
            <a:r>
              <a:rPr lang="en-US" sz="1800" b="1" u="heavy" kern="1200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Than </a:t>
            </a:r>
            <a:r>
              <a:rPr lang="en-US" sz="1800" b="1" u="heavy" kern="12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A </a:t>
            </a:r>
            <a:r>
              <a:rPr lang="en-US" sz="1800" b="1" u="heavy" kern="1200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Retrieval</a:t>
            </a:r>
            <a:r>
              <a:rPr lang="en-US" sz="1800" b="1" u="heavy" kern="1200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 </a:t>
            </a:r>
            <a:r>
              <a:rPr lang="en-US" sz="1800" b="1" u="heavy" kern="1200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System''</a:t>
            </a:r>
            <a:r>
              <a:rPr lang="en-US" sz="1800" b="1" u="heavy" kern="1200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 </a:t>
            </a:r>
            <a:endParaRPr lang="en-US"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812800" marR="6985" lvl="1" indent="-343535" algn="just">
              <a:spcBef>
                <a:spcPts val="30"/>
              </a:spcBef>
              <a:buClrTx/>
              <a:buFont typeface="Wingdings"/>
              <a:buChar char=""/>
              <a:tabLst>
                <a:tab pos="813435" algn="l"/>
              </a:tabLst>
            </a:pP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"It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 one of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lang="en-US"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first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corporations </a:t>
            </a:r>
            <a:r>
              <a:rPr lang="en-US"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move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 entire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advertising 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brand history </a:t>
            </a:r>
            <a:r>
              <a:rPr lang="en-US"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online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Digital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Media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environment,''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said  Dick Anderson, general </a:t>
            </a:r>
            <a:r>
              <a:rPr lang="en-US" sz="18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manager,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Digital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Media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Solutions,</a:t>
            </a:r>
            <a:r>
              <a:rPr lang="en-US" sz="1800" kern="1200" spc="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IBM</a:t>
            </a:r>
            <a:r>
              <a:rPr lang="en-US" sz="1800" kern="1200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.</a:t>
            </a:r>
          </a:p>
          <a:p>
            <a:pPr marL="812800" marR="6985" lvl="1" indent="-343535" algn="just">
              <a:spcBef>
                <a:spcPts val="30"/>
              </a:spcBef>
              <a:buClrTx/>
              <a:buFont typeface="Wingdings"/>
              <a:buChar char=""/>
              <a:tabLst>
                <a:tab pos="813435" algn="l"/>
              </a:tabLst>
            </a:pPr>
            <a:r>
              <a:rPr lang="en-US" sz="1800" kern="12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cs typeface="Carlito"/>
              </a:rPr>
              <a:t>growth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cs typeface="Carlito"/>
              </a:rPr>
              <a:t>e-business is increasing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cs typeface="Carlito"/>
              </a:rPr>
              <a:t>need </a:t>
            </a:r>
            <a:r>
              <a:rPr lang="en-US" sz="1800" kern="1200" spc="-1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cs typeface="Carlito"/>
              </a:rPr>
              <a:t>companies  </a:t>
            </a:r>
            <a:r>
              <a:rPr lang="en-US" sz="1800" kern="1200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cs typeface="Carlito"/>
              </a:rPr>
              <a:t>manage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cs typeface="Carlito"/>
              </a:rPr>
              <a:t>distribute digital content, </a:t>
            </a:r>
            <a:r>
              <a:rPr lang="en-US" sz="1800" kern="1200" dirty="0">
                <a:solidFill>
                  <a:srgbClr val="C00000"/>
                </a:solidFill>
                <a:latin typeface="Carlito"/>
                <a:cs typeface="Carlito"/>
              </a:rPr>
              <a:t>including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cs typeface="Carlito"/>
              </a:rPr>
              <a:t>images,  </a:t>
            </a:r>
            <a:r>
              <a:rPr lang="en-US" sz="1800" kern="1200" spc="-10" dirty="0">
                <a:solidFill>
                  <a:srgbClr val="C00000"/>
                </a:solidFill>
                <a:latin typeface="Carlito"/>
                <a:cs typeface="Carlito"/>
              </a:rPr>
              <a:t>computer-generated </a:t>
            </a:r>
            <a:r>
              <a:rPr lang="en-US" sz="1800" kern="1200" spc="-5" dirty="0">
                <a:solidFill>
                  <a:srgbClr val="C00000"/>
                </a:solidFill>
                <a:latin typeface="Carlito"/>
                <a:cs typeface="Carlito"/>
              </a:rPr>
              <a:t>output, business documents, and rich  media.</a:t>
            </a:r>
            <a:endParaRPr lang="en-US" sz="1800" kern="1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812800" marR="6985" lvl="1" indent="-343535" algn="just">
              <a:spcBef>
                <a:spcPts val="30"/>
              </a:spcBef>
              <a:buClrTx/>
              <a:buFont typeface="Wingdings"/>
              <a:buChar char=""/>
              <a:tabLst>
                <a:tab pos="813435" algn="l"/>
              </a:tabLst>
            </a:pPr>
            <a:endParaRPr lang="en-US" sz="1800" kern="1200" dirty="0" smtClean="0">
              <a:solidFill>
                <a:srgbClr val="C00000"/>
              </a:solidFill>
              <a:latin typeface="Carlito"/>
              <a:ea typeface="+mn-ea"/>
              <a:cs typeface="Carlito"/>
            </a:endParaRPr>
          </a:p>
          <a:p>
            <a:pPr marL="812800" marR="6985" lvl="1" indent="-343535" algn="just">
              <a:spcBef>
                <a:spcPts val="30"/>
              </a:spcBef>
              <a:buClrTx/>
              <a:buFont typeface="Wingdings"/>
              <a:buChar char=""/>
              <a:tabLst>
                <a:tab pos="813435" algn="l"/>
              </a:tabLst>
            </a:pPr>
            <a:endParaRPr lang="en-US"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8705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SUCCESS STORY OF COCA-COLA KM </a:t>
            </a:r>
            <a:endParaRPr lang="en-IN" sz="3200" b="1" u="sng" dirty="0"/>
          </a:p>
        </p:txBody>
      </p:sp>
      <p:sp>
        <p:nvSpPr>
          <p:cNvPr id="4" name="object 8"/>
          <p:cNvSpPr txBox="1"/>
          <p:nvPr/>
        </p:nvSpPr>
        <p:spPr>
          <a:xfrm>
            <a:off x="138148" y="1822773"/>
            <a:ext cx="7479030" cy="1980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2400" b="1" u="heavy" kern="1200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"More </a:t>
            </a:r>
            <a:r>
              <a:rPr sz="2400" b="1" u="heavy" kern="1200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Than </a:t>
            </a:r>
            <a:r>
              <a:rPr sz="2400" b="1" u="heavy" kern="12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A </a:t>
            </a:r>
            <a:r>
              <a:rPr sz="2400" b="1" u="heavy" kern="1200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ea typeface="+mn-ea"/>
                <a:cs typeface="Carlito"/>
              </a:rPr>
              <a:t>Retrieval System''</a:t>
            </a:r>
            <a:r>
              <a:rPr sz="24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4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Contd…</a:t>
            </a:r>
            <a:endParaRPr sz="24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35"/>
              </a:spcBef>
              <a:buClr>
                <a:srgbClr val="C00000"/>
              </a:buClr>
              <a:buFont typeface="Courier New"/>
              <a:buChar char="o"/>
            </a:pPr>
            <a:endParaRPr sz="235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812800" marR="5080" lvl="1" indent="-342900" algn="just">
              <a:spcBef>
                <a:spcPts val="5"/>
              </a:spcBef>
              <a:buClrTx/>
              <a:buFont typeface="Wingdings"/>
              <a:buChar char=""/>
              <a:tabLst>
                <a:tab pos="8128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growth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e-business is increasing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need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companies 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distribute digital content,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including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images, 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computer-generated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output, business documents, and rich  media.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567639" y="4151121"/>
            <a:ext cx="70211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Tx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fact,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studies show</a:t>
            </a:r>
            <a:r>
              <a:rPr sz="2000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that;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812800" marR="5080" lvl="1" indent="-343535">
              <a:buClrTx/>
              <a:buFont typeface="Wingdings"/>
              <a:buChar char=""/>
              <a:tabLst>
                <a:tab pos="812165" algn="l"/>
                <a:tab pos="813435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More than </a:t>
            </a:r>
            <a:r>
              <a:rPr sz="20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85%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today's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business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information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resides </a:t>
            </a:r>
            <a:r>
              <a:rPr sz="2000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sources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beyond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traditional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databases.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812800" lvl="1" indent="-343535">
              <a:spcBef>
                <a:spcPts val="5"/>
              </a:spcBef>
              <a:buClrTx/>
              <a:buFont typeface="Wingdings"/>
              <a:buChar char=""/>
              <a:tabLst>
                <a:tab pos="812165" algn="l"/>
                <a:tab pos="813435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Less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than </a:t>
            </a:r>
            <a:r>
              <a:rPr sz="20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5%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content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</a:t>
            </a:r>
            <a:r>
              <a:rPr sz="20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digitized.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91994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SUCCESS STORY OF COCA-COLA KM </a:t>
            </a:r>
            <a:endParaRPr lang="en-IN" sz="3200" b="1" u="sng" dirty="0"/>
          </a:p>
        </p:txBody>
      </p:sp>
      <p:sp>
        <p:nvSpPr>
          <p:cNvPr id="6" name="object 9"/>
          <p:cNvSpPr txBox="1"/>
          <p:nvPr/>
        </p:nvSpPr>
        <p:spPr>
          <a:xfrm>
            <a:off x="457200" y="2225339"/>
            <a:ext cx="70211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Tx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fact,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studies show</a:t>
            </a:r>
            <a:r>
              <a:rPr sz="2000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that;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812800" marR="5080" lvl="1" indent="-343535">
              <a:buClrTx/>
              <a:buFont typeface="Wingdings"/>
              <a:buChar char=""/>
              <a:tabLst>
                <a:tab pos="812165" algn="l"/>
                <a:tab pos="813435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More than </a:t>
            </a:r>
            <a:r>
              <a:rPr sz="20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85%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today's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business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information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resides </a:t>
            </a:r>
            <a:r>
              <a:rPr sz="2000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sources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beyond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traditional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databases.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812800" lvl="1" indent="-343535">
              <a:spcBef>
                <a:spcPts val="5"/>
              </a:spcBef>
              <a:buClrTx/>
              <a:buFont typeface="Wingdings"/>
              <a:buChar char=""/>
              <a:tabLst>
                <a:tab pos="812165" algn="l"/>
                <a:tab pos="813435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Less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than </a:t>
            </a:r>
            <a:r>
              <a:rPr sz="20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5%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content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</a:t>
            </a:r>
            <a:r>
              <a:rPr sz="20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digitized.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8542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REVENUE UPLIFT THROUGH KM </a:t>
            </a:r>
            <a:endParaRPr lang="en-IN" sz="3200" b="1" u="sng" dirty="0"/>
          </a:p>
        </p:txBody>
      </p:sp>
      <p:sp>
        <p:nvSpPr>
          <p:cNvPr id="4" name="object 8"/>
          <p:cNvSpPr txBox="1"/>
          <p:nvPr/>
        </p:nvSpPr>
        <p:spPr>
          <a:xfrm>
            <a:off x="129253" y="1848220"/>
            <a:ext cx="8335874" cy="460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spcBef>
                <a:spcPts val="105"/>
              </a:spcBef>
              <a:buClrTx/>
              <a:buFont typeface="Courier New"/>
              <a:buChar char="o"/>
              <a:tabLst>
                <a:tab pos="299720" algn="l"/>
              </a:tabLst>
            </a:pPr>
            <a:r>
              <a:rPr sz="20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Financial Condition Analysis According </a:t>
            </a:r>
            <a:r>
              <a:rPr sz="20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20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Jain (2004)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,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business 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expert,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Coca-Cola Enterprises experienced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first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annual 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profit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since</a:t>
            </a:r>
            <a:r>
              <a:rPr sz="2000" kern="1200" spc="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1991.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0"/>
              </a:spcBef>
              <a:buClr>
                <a:srgbClr val="C00000"/>
              </a:buClr>
              <a:buFont typeface="Courier New"/>
              <a:buChar char="o"/>
            </a:pPr>
            <a:endParaRPr sz="195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299085" marR="5080" indent="-287020" algn="just">
              <a:buClrTx/>
              <a:buFont typeface="Courier New"/>
              <a:buChar char="o"/>
              <a:tabLst>
                <a:tab pos="29972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profit was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3.03€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million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compared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loss  of 12.11€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million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1994.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three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years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losses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totaled  over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151.37€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million with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largest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1993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at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105.2€</a:t>
            </a:r>
            <a:r>
              <a:rPr sz="20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million.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0"/>
              </a:spcBef>
              <a:buClr>
                <a:srgbClr val="C00000"/>
              </a:buClr>
              <a:buFont typeface="Courier New"/>
              <a:buChar char="o"/>
            </a:pPr>
            <a:endParaRPr sz="195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299085" marR="5715" indent="-287020" algn="just">
              <a:buClrTx/>
              <a:buFont typeface="Courier New"/>
              <a:buChar char="o"/>
              <a:tabLst>
                <a:tab pos="29972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Coca-Cola's sales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volume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increased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second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consecutive 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year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with an 8%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increase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over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1994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totaling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176.19€ million.  Their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stock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price nearly doubled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over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previous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year with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closing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market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price of 3.25€ in 1994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a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closing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market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price 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6.43€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</a:t>
            </a:r>
            <a:r>
              <a:rPr sz="2000" kern="1200" spc="-5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1995.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5"/>
              </a:spcBef>
              <a:buClr>
                <a:srgbClr val="C00000"/>
              </a:buClr>
              <a:buFont typeface="Courier New"/>
              <a:buChar char="o"/>
            </a:pPr>
            <a:endParaRPr sz="195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299085" marR="5715" indent="-287020" algn="just">
              <a:buClrTx/>
              <a:buFont typeface="Courier New"/>
              <a:buChar char="o"/>
              <a:tabLst>
                <a:tab pos="299720" algn="l"/>
              </a:tabLst>
            </a:pP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earnings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per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share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1995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were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0.01 per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common share  compared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net loss of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0.36€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1994.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508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REVENUE UPLIFT THROUGH KM </a:t>
            </a:r>
            <a:endParaRPr lang="en-IN" sz="3200" b="1" u="sng" dirty="0"/>
          </a:p>
        </p:txBody>
      </p:sp>
      <p:sp>
        <p:nvSpPr>
          <p:cNvPr id="5" name="object 8"/>
          <p:cNvSpPr txBox="1"/>
          <p:nvPr/>
        </p:nvSpPr>
        <p:spPr>
          <a:xfrm>
            <a:off x="777067" y="2307978"/>
            <a:ext cx="7040245" cy="31425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buClrTx/>
              <a:buFontTx/>
              <a:buNone/>
            </a:pPr>
            <a:r>
              <a:rPr lang="en-IN" sz="2000" kern="1200" dirty="0" smtClean="0">
                <a:solidFill>
                  <a:srgbClr val="C00000"/>
                </a:solidFill>
                <a:latin typeface="Courier New"/>
                <a:ea typeface="+mn-ea"/>
                <a:cs typeface="Courier New"/>
              </a:rPr>
              <a:t>O</a:t>
            </a:r>
            <a:r>
              <a:rPr lang="en-US" sz="2000" kern="1200" dirty="0" smtClean="0">
                <a:solidFill>
                  <a:srgbClr val="C0000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sz="2000" kern="1200" spc="-10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Throughout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1995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Coca-Cola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also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embarked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upon and </a:t>
            </a:r>
            <a:r>
              <a:rPr sz="2000" kern="1200" spc="-5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continued</a:t>
            </a:r>
            <a:r>
              <a:rPr lang="en-US" sz="2000" kern="1200" spc="-5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various programs to cut costs and increase revenues. </a:t>
            </a:r>
            <a:r>
              <a:rPr lang="en-US" sz="2000" kern="1200" spc="-10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succeeded by decreasing their Operating expanses by 4% in 1995. </a:t>
            </a:r>
            <a:endParaRPr lang="en-US" sz="2000" kern="1200" spc="-10" dirty="0" smtClean="0">
              <a:solidFill>
                <a:srgbClr val="C00000"/>
              </a:solidFill>
              <a:latin typeface="Carlito"/>
              <a:ea typeface="+mn-ea"/>
              <a:cs typeface="Carlito"/>
            </a:endParaRPr>
          </a:p>
          <a:p>
            <a:pPr marL="12700">
              <a:spcBef>
                <a:spcPts val="105"/>
              </a:spcBef>
              <a:buClrTx/>
              <a:buFontTx/>
              <a:buNone/>
            </a:pPr>
            <a:endParaRPr lang="en-US" sz="2000" kern="1200" spc="-10" dirty="0" smtClean="0">
              <a:solidFill>
                <a:srgbClr val="C00000"/>
              </a:solidFill>
              <a:latin typeface="Carlito"/>
              <a:ea typeface="+mn-ea"/>
              <a:cs typeface="Carlito"/>
            </a:endParaRPr>
          </a:p>
          <a:p>
            <a:pPr marL="12700">
              <a:spcBef>
                <a:spcPts val="105"/>
              </a:spcBef>
              <a:buClrTx/>
              <a:buFontTx/>
              <a:buNone/>
            </a:pPr>
            <a:r>
              <a:rPr lang="en-US" sz="2000" kern="1200" dirty="0">
                <a:solidFill>
                  <a:srgbClr val="C00000"/>
                </a:solidFill>
                <a:latin typeface="Courier New"/>
                <a:ea typeface="+mn-ea"/>
                <a:cs typeface="Courier New"/>
              </a:rPr>
              <a:t>o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Operating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income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was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double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1994's </a:t>
            </a:r>
            <a:r>
              <a:rPr lang="en-US"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at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45.64€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million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6.81€ million decrease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was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achieved in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Selling,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General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Administrative</a:t>
            </a:r>
            <a:r>
              <a:rPr lang="en-US" sz="2000" kern="1200" spc="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expenses.</a:t>
            </a:r>
            <a:endParaRPr lang="en-US"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12700">
              <a:spcBef>
                <a:spcPts val="105"/>
              </a:spcBef>
              <a:buClrTx/>
              <a:buFontTx/>
              <a:buNone/>
            </a:pPr>
            <a:endParaRPr lang="en-US"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12700">
              <a:spcBef>
                <a:spcPts val="105"/>
              </a:spcBef>
              <a:buClrTx/>
              <a:buFontTx/>
              <a:buNone/>
            </a:pPr>
            <a:endParaRPr lang="en-US" sz="2000" kern="1200" spc="-5" dirty="0" smtClean="0">
              <a:solidFill>
                <a:srgbClr val="C00000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47391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REVENUE UPLIFT THROUGH KM </a:t>
            </a:r>
            <a:endParaRPr lang="en-IN" sz="3200" b="1" u="sng" dirty="0"/>
          </a:p>
        </p:txBody>
      </p:sp>
      <p:sp>
        <p:nvSpPr>
          <p:cNvPr id="4" name="object 8"/>
          <p:cNvSpPr txBox="1"/>
          <p:nvPr/>
        </p:nvSpPr>
        <p:spPr>
          <a:xfrm>
            <a:off x="457200" y="2468599"/>
            <a:ext cx="7038975" cy="31297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ClrTx/>
              <a:buFontTx/>
              <a:buNone/>
            </a:pPr>
            <a:r>
              <a:rPr sz="2000" kern="1200" dirty="0">
                <a:solidFill>
                  <a:srgbClr val="C00000"/>
                </a:solidFill>
                <a:latin typeface="Courier New"/>
                <a:ea typeface="+mn-ea"/>
                <a:cs typeface="Courier New"/>
              </a:rPr>
              <a:t>o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Conclusions and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Recommendations Through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1995,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developed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multi-year initiative,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Project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MAX,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pursues 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superior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customer 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responsiveness, quality 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efficiency  </a:t>
            </a:r>
            <a:r>
              <a:rPr sz="20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altogether</a:t>
            </a:r>
            <a:r>
              <a:rPr sz="2000" kern="1200" spc="-25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.</a:t>
            </a:r>
            <a:endParaRPr lang="en-US" sz="2000" kern="1200" spc="-25" dirty="0" smtClean="0">
              <a:solidFill>
                <a:srgbClr val="C00000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spcBef>
                <a:spcPts val="105"/>
              </a:spcBef>
              <a:buClrTx/>
              <a:buFontTx/>
              <a:buNone/>
            </a:pPr>
            <a:endParaRPr lang="en-US" sz="2000" kern="1200" spc="-25" dirty="0">
              <a:solidFill>
                <a:srgbClr val="C00000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spcBef>
                <a:spcPts val="105"/>
              </a:spcBef>
              <a:buClrTx/>
              <a:buFontTx/>
              <a:buNone/>
            </a:pPr>
            <a:r>
              <a:rPr lang="en-US" sz="2000" kern="1200" dirty="0">
                <a:solidFill>
                  <a:srgbClr val="C00000"/>
                </a:solidFill>
                <a:latin typeface="Courier New"/>
                <a:ea typeface="+mn-ea"/>
                <a:cs typeface="Courier New"/>
              </a:rPr>
              <a:t>o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lang="en-US"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focused on </a:t>
            </a:r>
            <a:r>
              <a:rPr lang="en-US" sz="20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flexibility, </a:t>
            </a:r>
            <a:r>
              <a:rPr lang="en-US"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reliability,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quality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costs.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Its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task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 </a:t>
            </a:r>
            <a:r>
              <a:rPr lang="en-US"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increase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responsiveness of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customers'  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needs, while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producing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highest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quality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products at </a:t>
            </a:r>
            <a:r>
              <a:rPr lang="en-US"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lowest</a:t>
            </a:r>
            <a:r>
              <a:rPr lang="en-US"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lang="en-US"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cost.</a:t>
            </a:r>
            <a:endParaRPr lang="en-US"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spcBef>
                <a:spcPts val="105"/>
              </a:spcBef>
              <a:buClrTx/>
              <a:buFontTx/>
              <a:buNone/>
            </a:pP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89542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955965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SWOT ANALYSIS</a:t>
            </a:r>
            <a:b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</a:br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Strengths</a:t>
            </a:r>
            <a:endParaRPr lang="en-IN" sz="32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457200" y="2452254"/>
            <a:ext cx="79802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rlito"/>
              </a:rPr>
              <a:t>1. Dominant market share in the beverage industry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. Diversified product portfolio with 21 billion-dollar brand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. Company Valuation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. Vast Global Presence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5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. Brand Equity 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6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. Customer Loyalty </a:t>
            </a:r>
          </a:p>
        </p:txBody>
      </p:sp>
    </p:spTree>
    <p:extLst>
      <p:ext uri="{BB962C8B-B14F-4D97-AF65-F5344CB8AC3E}">
        <p14:creationId xmlns:p14="http://schemas.microsoft.com/office/powerpoint/2010/main" val="4245043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955965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SWOT ANALYSIS</a:t>
            </a:r>
            <a:b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rebuchet MS"/>
                <a:sym typeface="Trebuchet MS"/>
              </a:rPr>
              <a:t>Weakness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452254"/>
            <a:ext cx="79802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1. Competition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with Pepsi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2. Product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Diversification is low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3. Absence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in health beverages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4. Water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management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5. Business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Reviews </a:t>
            </a:r>
          </a:p>
        </p:txBody>
      </p:sp>
    </p:spTree>
    <p:extLst>
      <p:ext uri="{BB962C8B-B14F-4D97-AF65-F5344CB8AC3E}">
        <p14:creationId xmlns:p14="http://schemas.microsoft.com/office/powerpoint/2010/main" val="231305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955965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SWOT ANALYSIS</a:t>
            </a:r>
            <a:b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rebuchet MS"/>
                <a:sym typeface="Trebuchet MS"/>
              </a:rPr>
              <a:t>Opportunities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452254"/>
            <a:ext cx="79802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1. Diversification</a:t>
            </a:r>
            <a:endParaRPr lang="en-US" sz="2400" dirty="0">
              <a:solidFill>
                <a:srgbClr val="FF0000"/>
              </a:solidFill>
              <a:latin typeface="Carlito"/>
            </a:endParaRP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2. Developing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nations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3. Packaged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drinking water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4. Supply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chain improvement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5. Market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the lesser selling products </a:t>
            </a:r>
          </a:p>
        </p:txBody>
      </p:sp>
    </p:spTree>
    <p:extLst>
      <p:ext uri="{BB962C8B-B14F-4D97-AF65-F5344CB8AC3E}">
        <p14:creationId xmlns:p14="http://schemas.microsoft.com/office/powerpoint/2010/main" val="138964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653"/>
            <a:ext cx="8686800" cy="955965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SWOT ANALYSIS</a:t>
            </a:r>
            <a:b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rebuchet MS"/>
                <a:sym typeface="Trebuchet MS"/>
              </a:rPr>
              <a:t>Threats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452254"/>
            <a:ext cx="79802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1.Raw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material sourcing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endParaRPr lang="en-US" sz="2400" dirty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2.Packaging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controversy </a:t>
            </a: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endParaRPr lang="en-US" sz="2400" dirty="0" smtClean="0">
              <a:solidFill>
                <a:srgbClr val="FF0000"/>
              </a:solidFill>
              <a:latin typeface="Carlit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rlito"/>
              </a:rPr>
              <a:t>3.Direct </a:t>
            </a:r>
            <a:r>
              <a:rPr lang="en-US" sz="2400" dirty="0">
                <a:solidFill>
                  <a:srgbClr val="FF0000"/>
                </a:solidFill>
                <a:latin typeface="Carlito"/>
              </a:rPr>
              <a:t>and indirect competition </a:t>
            </a:r>
          </a:p>
        </p:txBody>
      </p:sp>
    </p:spTree>
    <p:extLst>
      <p:ext uri="{BB962C8B-B14F-4D97-AF65-F5344CB8AC3E}">
        <p14:creationId xmlns:p14="http://schemas.microsoft.com/office/powerpoint/2010/main" val="339046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523880" y="1581120"/>
            <a:ext cx="761904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666880" y="1143000"/>
            <a:ext cx="647604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the Company</a:t>
            </a:r>
            <a:endParaRPr dirty="0"/>
          </a:p>
        </p:txBody>
      </p:sp>
      <p:sp>
        <p:nvSpPr>
          <p:cNvPr id="82" name="Google Shape;82;p16"/>
          <p:cNvSpPr/>
          <p:nvPr/>
        </p:nvSpPr>
        <p:spPr>
          <a:xfrm>
            <a:off x="0" y="1617840"/>
            <a:ext cx="737352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0770"/>
              </p:ext>
            </p:extLst>
          </p:nvPr>
        </p:nvGraphicFramePr>
        <p:xfrm>
          <a:off x="457199" y="1684594"/>
          <a:ext cx="7703127" cy="4979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9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5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15" dirty="0">
                          <a:latin typeface="Carlito"/>
                          <a:cs typeface="Carlito"/>
                        </a:rPr>
                        <a:t>Type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Soft Drink</a:t>
                      </a:r>
                      <a:r>
                        <a:rPr sz="2000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(Cola)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5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Manufacturer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The Coca- Cola</a:t>
                      </a:r>
                      <a:r>
                        <a:rPr sz="2000" spc="-4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Company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5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Founder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(s)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John </a:t>
                      </a: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S.</a:t>
                      </a:r>
                      <a:r>
                        <a:rPr sz="2000" spc="-2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Pemberton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94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Country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Origin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United </a:t>
                      </a:r>
                      <a:r>
                        <a:rPr sz="2000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States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0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Introduced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1886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0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Area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Served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Over </a:t>
                      </a:r>
                      <a:r>
                        <a:rPr sz="200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200</a:t>
                      </a:r>
                      <a:r>
                        <a:rPr sz="2000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countries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0953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b="1" spc="-15" dirty="0">
                          <a:latin typeface="Carlito"/>
                          <a:cs typeface="Carlito"/>
                        </a:rPr>
                        <a:t>Flavors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901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Cola, Cola Green </a:t>
                      </a:r>
                      <a:r>
                        <a:rPr sz="2000" spc="-4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Tea, </a:t>
                      </a: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Cola Lemon, Cola Lemon Lime,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Cola Lime, Cola </a:t>
                      </a:r>
                      <a:r>
                        <a:rPr sz="2000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Orange </a:t>
                      </a:r>
                      <a:r>
                        <a:rPr sz="200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Cola</a:t>
                      </a:r>
                      <a:r>
                        <a:rPr sz="2000" spc="-5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Raspberry.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74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Employees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901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92,400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822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Servings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per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5" dirty="0">
                          <a:latin typeface="Carlito"/>
                          <a:cs typeface="Carlito"/>
                        </a:rPr>
                        <a:t>Day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901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1.6</a:t>
                      </a:r>
                      <a:r>
                        <a:rPr sz="2000" spc="-2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Billion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2847600" y="3352680"/>
            <a:ext cx="2922840" cy="70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184400" y="1143000"/>
            <a:ext cx="795852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COMPANY OVERVIEW</a:t>
            </a:r>
            <a:endParaRPr dirty="0"/>
          </a:p>
        </p:txBody>
      </p:sp>
      <p:sp>
        <p:nvSpPr>
          <p:cNvPr id="89" name="Google Shape;89;p17"/>
          <p:cNvSpPr/>
          <p:nvPr/>
        </p:nvSpPr>
        <p:spPr>
          <a:xfrm>
            <a:off x="0" y="1617840"/>
            <a:ext cx="737352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object 4"/>
          <p:cNvSpPr txBox="1"/>
          <p:nvPr/>
        </p:nvSpPr>
        <p:spPr>
          <a:xfrm>
            <a:off x="120303" y="2221587"/>
            <a:ext cx="6321425" cy="35157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spcBef>
                <a:spcPts val="9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Coca-Cola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was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originally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established 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 the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J.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S.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Pemberton Medicine </a:t>
            </a:r>
            <a:r>
              <a:rPr sz="1800" b="1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Company,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co- 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partnership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between </a:t>
            </a:r>
            <a:r>
              <a:rPr sz="1800" b="1" kern="1200" spc="-6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Dr.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John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Stith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Pemberton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 </a:t>
            </a:r>
            <a:r>
              <a:rPr sz="1800" b="1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Ed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Holland.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15"/>
              </a:spcBef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5"/>
              </a:spcBef>
              <a:buClrTx/>
              <a:buFont typeface="Courier New"/>
              <a:buChar char="o"/>
              <a:tabLst>
                <a:tab pos="355600" algn="l"/>
                <a:tab pos="897890" algn="l"/>
                <a:tab pos="1658620" algn="l"/>
                <a:tab pos="2420620" algn="l"/>
                <a:tab pos="3937000" algn="l"/>
                <a:tab pos="4490720" algn="l"/>
                <a:tab pos="5093970" algn="l"/>
                <a:tab pos="5772150" algn="l"/>
              </a:tabLst>
            </a:pPr>
            <a:r>
              <a:rPr sz="1800" b="1" kern="1200" spc="-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Dr.	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John	Stith	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Pemberton	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	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	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first	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time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buClrTx/>
              <a:buFontTx/>
              <a:buNone/>
            </a:pP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produced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syrup 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Coca-Cola on 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May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8,</a:t>
            </a:r>
            <a:r>
              <a:rPr sz="1800" b="1" kern="1200" spc="1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1886.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15"/>
              </a:spcBef>
              <a:buClrTx/>
              <a:buFontTx/>
              <a:buNone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8255" indent="-342900" algn="just"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was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formed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sell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three main  products: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469900" indent="-457200">
              <a:spcBef>
                <a:spcPts val="1440"/>
              </a:spcBef>
              <a:buClrTx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Pemberton's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French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Wine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</a:t>
            </a:r>
            <a:r>
              <a:rPr sz="1800" b="1" kern="1200" spc="1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Cola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469900" indent="-457200">
              <a:buClrTx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Pemberton's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Indian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Queen Hair</a:t>
            </a:r>
            <a:r>
              <a:rPr sz="1800" b="1" kern="1200" spc="1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Dye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469900" indent="-457200">
              <a:buClrTx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Pemberton's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Globe Flower Cough</a:t>
            </a:r>
            <a:r>
              <a:rPr sz="1800" b="1" kern="1200" spc="1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Syrup.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31" y="1755491"/>
            <a:ext cx="2358708" cy="28580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873" y="1233054"/>
            <a:ext cx="3768076" cy="587487"/>
          </a:xfrm>
        </p:spPr>
        <p:txBody>
          <a:bodyPr/>
          <a:lstStyle/>
          <a:p>
            <a:pPr lvl="0" algn="r"/>
            <a:r>
              <a:rPr lang="en-IN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COMPANY OVERVIEW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object 4"/>
          <p:cNvSpPr txBox="1"/>
          <p:nvPr/>
        </p:nvSpPr>
        <p:spPr>
          <a:xfrm>
            <a:off x="355830" y="2068367"/>
            <a:ext cx="7235190" cy="252145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0"/>
              </a:spcBef>
              <a:buClrTx/>
              <a:buFont typeface="Courier New"/>
              <a:buChar char="o"/>
              <a:tabLst>
                <a:tab pos="355600" algn="l"/>
                <a:tab pos="917575" algn="l"/>
                <a:tab pos="2196465" algn="l"/>
                <a:tab pos="3422015" algn="l"/>
                <a:tab pos="3737610" algn="l"/>
                <a:tab pos="4260850" algn="l"/>
                <a:tab pos="5246370" algn="l"/>
                <a:tab pos="6160135" algn="l"/>
              </a:tabLst>
            </a:pP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-</a:t>
            </a:r>
            <a:r>
              <a:rPr sz="1800" b="1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ola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ompa</a:t>
            </a:r>
            <a:r>
              <a:rPr sz="1800" b="1" kern="1200" spc="-4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y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is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rl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d's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la</a:t>
            </a:r>
            <a:r>
              <a:rPr sz="1800" b="1" kern="1200" spc="-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1800" b="1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b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b="1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v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b="1" kern="1200" spc="-5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  </a:t>
            </a:r>
            <a:r>
              <a:rPr sz="1800" b="1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40"/>
              </a:spcBef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6985" indent="-342900">
              <a:lnSpc>
                <a:spcPct val="80000"/>
              </a:lnSpc>
              <a:buClrTx/>
              <a:buFont typeface="Courier New"/>
              <a:buChar char="o"/>
              <a:tabLst>
                <a:tab pos="355600" algn="l"/>
                <a:tab pos="1329055" algn="l"/>
                <a:tab pos="3115945" algn="l"/>
                <a:tab pos="4499610" algn="l"/>
                <a:tab pos="5083810" algn="l"/>
                <a:tab pos="6298565" algn="l"/>
                <a:tab pos="6684009" algn="l"/>
              </a:tabLst>
            </a:pP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</a:t>
            </a:r>
            <a:r>
              <a:rPr sz="1800" b="1" kern="1200" spc="-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1800" b="1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manu</a:t>
            </a:r>
            <a:r>
              <a:rPr sz="1800" b="1" kern="1200" spc="-4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</a:t>
            </a:r>
            <a:r>
              <a:rPr sz="1800" b="1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u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b="1" kern="1200" spc="-16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,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</a:t>
            </a:r>
            <a:r>
              <a:rPr sz="1800" b="1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tri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u</a:t>
            </a:r>
            <a:r>
              <a:rPr sz="1800" b="1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or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</a:t>
            </a:r>
            <a:r>
              <a:rPr sz="1800" b="1" kern="1200" spc="-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b="1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	n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-  alcoholic 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beverage concentrates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syrups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</a:t>
            </a:r>
            <a:r>
              <a:rPr sz="1800" b="1" kern="1200" spc="2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world.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158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Interbrand’s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Global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Brand Scorecard for</a:t>
            </a:r>
            <a:r>
              <a:rPr sz="1800" b="1" kern="1200" spc="1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2003.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lnSpc>
                <a:spcPts val="2375"/>
              </a:lnSpc>
              <a:spcBef>
                <a:spcPts val="158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Ranked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Coca-Cola the #1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Brand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the 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World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</a:t>
            </a:r>
            <a:r>
              <a:rPr sz="1800" b="1" kern="1200" spc="25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estimated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lnSpc>
                <a:spcPts val="2375"/>
              </a:lnSpc>
              <a:buClrTx/>
              <a:buFontTx/>
              <a:buNone/>
            </a:pP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its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brand value 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at </a:t>
            </a:r>
            <a:r>
              <a:rPr sz="1800" b="1" kern="1200" spc="-5" dirty="0">
                <a:solidFill>
                  <a:srgbClr val="1F487C"/>
                </a:solidFill>
                <a:latin typeface="Carlito"/>
                <a:ea typeface="+mn-ea"/>
                <a:cs typeface="Carlito"/>
              </a:rPr>
              <a:t>$70.45</a:t>
            </a:r>
            <a:r>
              <a:rPr sz="1800" b="1" kern="1200" spc="50" dirty="0">
                <a:solidFill>
                  <a:srgbClr val="1F487C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billion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0" y="5255797"/>
            <a:ext cx="7949873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6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6812" y="1080653"/>
            <a:ext cx="1828439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VISION</a:t>
            </a:r>
            <a:endParaRPr lang="en-IN" sz="3200" b="1" u="sng" dirty="0"/>
          </a:p>
        </p:txBody>
      </p:sp>
      <p:sp>
        <p:nvSpPr>
          <p:cNvPr id="5" name="object 7"/>
          <p:cNvSpPr txBox="1"/>
          <p:nvPr/>
        </p:nvSpPr>
        <p:spPr>
          <a:xfrm>
            <a:off x="106448" y="1807845"/>
            <a:ext cx="7474584" cy="5050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People: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 a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great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place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work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where people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are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inspired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 the 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best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they can</a:t>
            </a:r>
            <a:r>
              <a:rPr sz="1800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35"/>
              </a:spcBef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Portfolio: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Bring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world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portfolio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quality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beverage</a:t>
            </a:r>
            <a:r>
              <a:rPr sz="1800" kern="1200" spc="-6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brands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buClrTx/>
              <a:buFontTx/>
              <a:buNone/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anticipate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satisfy people's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desires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</a:t>
            </a:r>
            <a:r>
              <a:rPr sz="1800" kern="1200" spc="7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needs.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55"/>
              </a:spcBef>
              <a:buClrTx/>
              <a:buFontTx/>
              <a:buNone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6985" indent="-342900"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Partners: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Nurture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winning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network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customers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suppliers,  together we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create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mutual, enduring</a:t>
            </a:r>
            <a:r>
              <a:rPr sz="1800" kern="1200" spc="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value.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35"/>
              </a:spcBef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Planet:</a:t>
            </a:r>
            <a:r>
              <a:rPr sz="1800" b="1" kern="1200" spc="2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</a:t>
            </a:r>
            <a:r>
              <a:rPr sz="1800" kern="1200" spc="2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</a:t>
            </a:r>
            <a:r>
              <a:rPr sz="1800" kern="1200" spc="229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responsible</a:t>
            </a:r>
            <a:r>
              <a:rPr sz="1800" kern="1200" spc="2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citizen</a:t>
            </a:r>
            <a:r>
              <a:rPr sz="1800" kern="1200" spc="229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that</a:t>
            </a:r>
            <a:r>
              <a:rPr sz="1800" kern="1200" spc="229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makes</a:t>
            </a:r>
            <a:r>
              <a:rPr sz="1800" kern="1200" spc="229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</a:t>
            </a:r>
            <a:r>
              <a:rPr sz="1800" kern="1200" spc="2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difference</a:t>
            </a:r>
            <a:r>
              <a:rPr sz="1800" kern="1200" spc="2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by</a:t>
            </a:r>
            <a:r>
              <a:rPr sz="1800" kern="1200" spc="2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helping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>
              <a:buClrTx/>
              <a:buFontTx/>
              <a:buNone/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build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support sustainable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communities.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5"/>
              </a:spcBef>
              <a:buClrTx/>
              <a:buFontTx/>
              <a:buNone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715" indent="-342900">
              <a:spcBef>
                <a:spcPts val="5"/>
              </a:spcBef>
              <a:buClrTx/>
              <a:buFont typeface="Courier New"/>
              <a:buChar char="o"/>
              <a:tabLst>
                <a:tab pos="355600" algn="l"/>
                <a:tab pos="1174115" algn="l"/>
                <a:tab pos="2318385" algn="l"/>
                <a:tab pos="3502660" algn="l"/>
                <a:tab pos="4314190" algn="l"/>
                <a:tab pos="4688840" algn="l"/>
                <a:tab pos="6172200" algn="l"/>
                <a:tab pos="6888480" algn="l"/>
              </a:tabLst>
            </a:pP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</a:t>
            </a:r>
            <a:r>
              <a:rPr sz="1800" b="1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t:	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</a:t>
            </a:r>
            <a:r>
              <a:rPr sz="18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x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</a:t>
            </a:r>
            <a:r>
              <a:rPr sz="1800" kern="1200" spc="-5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z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	long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-</a:t>
            </a:r>
            <a:r>
              <a:rPr sz="18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erm	</a:t>
            </a:r>
            <a:r>
              <a:rPr sz="1800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turn	</a:t>
            </a:r>
            <a:r>
              <a:rPr sz="18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	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sha</a:t>
            </a:r>
            <a:r>
              <a:rPr sz="1800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wne</a:t>
            </a:r>
            <a:r>
              <a:rPr sz="1800" kern="1200" spc="-4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	whi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	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being  mindful of our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overall</a:t>
            </a:r>
            <a:r>
              <a:rPr sz="1800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responsibilities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35"/>
              </a:spcBef>
              <a:buClr>
                <a:srgbClr val="C00000"/>
              </a:buClr>
              <a:buFont typeface="Courier New"/>
              <a:buChar char="o"/>
            </a:pPr>
            <a:endParaRPr sz="225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715" indent="-342900">
              <a:spcBef>
                <a:spcPts val="5"/>
              </a:spcBef>
              <a:buClrTx/>
              <a:buFont typeface="Courier New"/>
              <a:buChar char="o"/>
              <a:tabLst>
                <a:tab pos="355600" algn="l"/>
                <a:tab pos="1953895" algn="l"/>
                <a:tab pos="2469515" algn="l"/>
                <a:tab pos="2841625" algn="l"/>
                <a:tab pos="3710304" algn="l"/>
                <a:tab pos="4914265" algn="l"/>
                <a:tab pos="5606415" algn="l"/>
                <a:tab pos="6245225" algn="l"/>
              </a:tabLst>
            </a:pPr>
            <a:r>
              <a:rPr sz="20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</a:t>
            </a:r>
            <a:r>
              <a:rPr sz="2000" b="1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</a:t>
            </a:r>
            <a:r>
              <a:rPr sz="20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oduc</a:t>
            </a:r>
            <a:r>
              <a:rPr sz="20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20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iv</a:t>
            </a:r>
            <a:r>
              <a:rPr sz="20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</a:t>
            </a:r>
            <a:r>
              <a:rPr sz="20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20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y</a:t>
            </a:r>
            <a:r>
              <a:rPr sz="20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:	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	a	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hi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g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hl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y	</a:t>
            </a:r>
            <a:r>
              <a:rPr sz="20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20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</a:t>
            </a:r>
            <a:r>
              <a:rPr sz="2000" kern="1200" spc="-5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ecti</a:t>
            </a:r>
            <a:r>
              <a:rPr sz="2000" kern="1200" spc="-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v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e,	l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	a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	</a:t>
            </a:r>
            <a:r>
              <a:rPr sz="2000" kern="1200" spc="-4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</a:t>
            </a:r>
            <a:r>
              <a:rPr sz="2000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-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</a:t>
            </a:r>
            <a:r>
              <a:rPr sz="20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</a:t>
            </a:r>
            <a:r>
              <a:rPr sz="20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v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</a:t>
            </a:r>
            <a:r>
              <a:rPr sz="20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ng  </a:t>
            </a:r>
            <a:r>
              <a:rPr sz="20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organization.</a:t>
            </a:r>
            <a:endParaRPr sz="20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4005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6812" y="1080653"/>
            <a:ext cx="1828439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MISSION</a:t>
            </a:r>
            <a:endParaRPr lang="en-IN" sz="3200" b="1" u="sng" dirty="0"/>
          </a:p>
        </p:txBody>
      </p:sp>
      <p:sp>
        <p:nvSpPr>
          <p:cNvPr id="4" name="object 8"/>
          <p:cNvSpPr txBox="1"/>
          <p:nvPr/>
        </p:nvSpPr>
        <p:spPr>
          <a:xfrm>
            <a:off x="286557" y="2205722"/>
            <a:ext cx="7561580" cy="33573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58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8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refresh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world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1800" b="1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body,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mind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</a:t>
            </a:r>
            <a:r>
              <a:rPr sz="1800" b="1" kern="1200" spc="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spirit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48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8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inspire moments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optimism 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through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our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brands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our</a:t>
            </a:r>
            <a:r>
              <a:rPr sz="1800" b="1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actions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48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8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b="1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create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value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b="1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make </a:t>
            </a: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difference everywhere we</a:t>
            </a:r>
            <a:r>
              <a:rPr sz="1800" b="1" kern="1200" spc="15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b="1" kern="1200" spc="-15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engage.</a:t>
            </a:r>
            <a:endParaRPr lang="en-US"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48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5" dirty="0" smtClean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Leadership</a:t>
            </a: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: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courage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shape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better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future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48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Integrity: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real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48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Accountability: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If it is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be, it's up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</a:t>
            </a:r>
            <a:r>
              <a:rPr sz="1800" kern="1200" spc="-7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48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Passion: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Committed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heart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</a:t>
            </a:r>
            <a:r>
              <a:rPr sz="1800" kern="1200" spc="-4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mind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484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Diversity: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inclusive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our</a:t>
            </a:r>
            <a:r>
              <a:rPr sz="1800" kern="1200" spc="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brands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indent="-342900">
              <a:spcBef>
                <a:spcPts val="48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b="1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Quality: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What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we do,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do</a:t>
            </a:r>
            <a:r>
              <a:rPr sz="1800" kern="1200" spc="-7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well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8942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932939" y="6143678"/>
            <a:ext cx="2458720" cy="5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7056" y="2759964"/>
            <a:ext cx="1542415" cy="1390015"/>
            <a:chOff x="67056" y="2759964"/>
            <a:chExt cx="1542415" cy="1390015"/>
          </a:xfrm>
        </p:grpSpPr>
        <p:sp>
          <p:nvSpPr>
            <p:cNvPr id="9" name="object 9"/>
            <p:cNvSpPr/>
            <p:nvPr/>
          </p:nvSpPr>
          <p:spPr>
            <a:xfrm>
              <a:off x="76200" y="2769108"/>
              <a:ext cx="1524000" cy="137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28" y="2764536"/>
              <a:ext cx="1533525" cy="1381125"/>
            </a:xfrm>
            <a:custGeom>
              <a:avLst/>
              <a:gdLst/>
              <a:ahLst/>
              <a:cxnLst/>
              <a:rect l="l" t="t" r="r" b="b"/>
              <a:pathLst>
                <a:path w="1533525" h="1381125">
                  <a:moveTo>
                    <a:pt x="0" y="1380744"/>
                  </a:moveTo>
                  <a:lnTo>
                    <a:pt x="1533144" y="1380744"/>
                  </a:lnTo>
                  <a:lnTo>
                    <a:pt x="1533144" y="0"/>
                  </a:lnTo>
                  <a:lnTo>
                    <a:pt x="0" y="0"/>
                  </a:lnTo>
                  <a:lnTo>
                    <a:pt x="0" y="1380744"/>
                  </a:lnTo>
                  <a:close/>
                </a:path>
              </a:pathLst>
            </a:custGeom>
            <a:ln w="91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34255" y="2683764"/>
            <a:ext cx="1542415" cy="1313815"/>
            <a:chOff x="4334255" y="2683764"/>
            <a:chExt cx="1542415" cy="1313815"/>
          </a:xfrm>
        </p:grpSpPr>
        <p:sp>
          <p:nvSpPr>
            <p:cNvPr id="12" name="object 12"/>
            <p:cNvSpPr/>
            <p:nvPr/>
          </p:nvSpPr>
          <p:spPr>
            <a:xfrm>
              <a:off x="4343399" y="2692908"/>
              <a:ext cx="1524000" cy="1295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8827" y="2688336"/>
              <a:ext cx="1533525" cy="1304925"/>
            </a:xfrm>
            <a:custGeom>
              <a:avLst/>
              <a:gdLst/>
              <a:ahLst/>
              <a:cxnLst/>
              <a:rect l="l" t="t" r="r" b="b"/>
              <a:pathLst>
                <a:path w="1533525" h="1304925">
                  <a:moveTo>
                    <a:pt x="0" y="1304544"/>
                  </a:moveTo>
                  <a:lnTo>
                    <a:pt x="1533144" y="1304544"/>
                  </a:lnTo>
                  <a:lnTo>
                    <a:pt x="1533144" y="0"/>
                  </a:lnTo>
                  <a:lnTo>
                    <a:pt x="0" y="0"/>
                  </a:lnTo>
                  <a:lnTo>
                    <a:pt x="0" y="130454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620256" y="3140964"/>
            <a:ext cx="1390015" cy="1394460"/>
            <a:chOff x="6620256" y="3140964"/>
            <a:chExt cx="1390015" cy="1394460"/>
          </a:xfrm>
        </p:grpSpPr>
        <p:sp>
          <p:nvSpPr>
            <p:cNvPr id="15" name="object 15"/>
            <p:cNvSpPr/>
            <p:nvPr/>
          </p:nvSpPr>
          <p:spPr>
            <a:xfrm>
              <a:off x="6629400" y="3150108"/>
              <a:ext cx="1371600" cy="1066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4828" y="3145536"/>
              <a:ext cx="1381125" cy="1076325"/>
            </a:xfrm>
            <a:custGeom>
              <a:avLst/>
              <a:gdLst/>
              <a:ahLst/>
              <a:cxnLst/>
              <a:rect l="l" t="t" r="r" b="b"/>
              <a:pathLst>
                <a:path w="1381125" h="1076325">
                  <a:moveTo>
                    <a:pt x="0" y="1075944"/>
                  </a:moveTo>
                  <a:lnTo>
                    <a:pt x="1380744" y="1075944"/>
                  </a:lnTo>
                  <a:lnTo>
                    <a:pt x="1380744" y="0"/>
                  </a:lnTo>
                  <a:lnTo>
                    <a:pt x="0" y="0"/>
                  </a:lnTo>
                  <a:lnTo>
                    <a:pt x="0" y="107594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9400" y="4216908"/>
              <a:ext cx="1371600" cy="314325"/>
            </a:xfrm>
            <a:custGeom>
              <a:avLst/>
              <a:gdLst/>
              <a:ahLst/>
              <a:cxnLst/>
              <a:rect l="l" t="t" r="r" b="b"/>
              <a:pathLst>
                <a:path w="1371600" h="314325">
                  <a:moveTo>
                    <a:pt x="0" y="313944"/>
                  </a:moveTo>
                  <a:lnTo>
                    <a:pt x="1371600" y="31394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620256" y="4588764"/>
            <a:ext cx="1390015" cy="1979930"/>
            <a:chOff x="6620256" y="4588764"/>
            <a:chExt cx="1390015" cy="1979930"/>
          </a:xfrm>
        </p:grpSpPr>
        <p:sp>
          <p:nvSpPr>
            <p:cNvPr id="19" name="object 19"/>
            <p:cNvSpPr/>
            <p:nvPr/>
          </p:nvSpPr>
          <p:spPr>
            <a:xfrm>
              <a:off x="6629400" y="4597908"/>
              <a:ext cx="1371600" cy="14386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4828" y="4593336"/>
              <a:ext cx="1381125" cy="1447800"/>
            </a:xfrm>
            <a:custGeom>
              <a:avLst/>
              <a:gdLst/>
              <a:ahLst/>
              <a:cxnLst/>
              <a:rect l="l" t="t" r="r" b="b"/>
              <a:pathLst>
                <a:path w="1381125" h="1447800">
                  <a:moveTo>
                    <a:pt x="0" y="1447800"/>
                  </a:moveTo>
                  <a:lnTo>
                    <a:pt x="1380744" y="1447800"/>
                  </a:lnTo>
                  <a:lnTo>
                    <a:pt x="1380744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29400" y="6036564"/>
              <a:ext cx="1371600" cy="527685"/>
            </a:xfrm>
            <a:custGeom>
              <a:avLst/>
              <a:gdLst/>
              <a:ahLst/>
              <a:cxnLst/>
              <a:rect l="l" t="t" r="r" b="b"/>
              <a:pathLst>
                <a:path w="1371600" h="527684">
                  <a:moveTo>
                    <a:pt x="1371600" y="0"/>
                  </a:moveTo>
                  <a:lnTo>
                    <a:pt x="0" y="0"/>
                  </a:lnTo>
                  <a:lnTo>
                    <a:pt x="0" y="527304"/>
                  </a:lnTo>
                  <a:lnTo>
                    <a:pt x="1371600" y="52730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29400" y="6036564"/>
              <a:ext cx="1371600" cy="527685"/>
            </a:xfrm>
            <a:custGeom>
              <a:avLst/>
              <a:gdLst/>
              <a:ahLst/>
              <a:cxnLst/>
              <a:rect l="l" t="t" r="r" b="b"/>
              <a:pathLst>
                <a:path w="1371600" h="527684">
                  <a:moveTo>
                    <a:pt x="0" y="527304"/>
                  </a:moveTo>
                  <a:lnTo>
                    <a:pt x="1371600" y="52730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5273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924041" y="1357883"/>
            <a:ext cx="2086610" cy="1520190"/>
            <a:chOff x="5924041" y="1357883"/>
            <a:chExt cx="2086610" cy="1520190"/>
          </a:xfrm>
        </p:grpSpPr>
        <p:sp>
          <p:nvSpPr>
            <p:cNvPr id="24" name="object 24"/>
            <p:cNvSpPr/>
            <p:nvPr/>
          </p:nvSpPr>
          <p:spPr>
            <a:xfrm>
              <a:off x="6629399" y="1367027"/>
              <a:ext cx="1371600" cy="1327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4827" y="1362455"/>
              <a:ext cx="1381125" cy="1336675"/>
            </a:xfrm>
            <a:custGeom>
              <a:avLst/>
              <a:gdLst/>
              <a:ahLst/>
              <a:cxnLst/>
              <a:rect l="l" t="t" r="r" b="b"/>
              <a:pathLst>
                <a:path w="1381125" h="1336675">
                  <a:moveTo>
                    <a:pt x="0" y="1336548"/>
                  </a:moveTo>
                  <a:lnTo>
                    <a:pt x="1380744" y="1336548"/>
                  </a:lnTo>
                  <a:lnTo>
                    <a:pt x="1380744" y="0"/>
                  </a:lnTo>
                  <a:lnTo>
                    <a:pt x="0" y="0"/>
                  </a:lnTo>
                  <a:lnTo>
                    <a:pt x="0" y="1336548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24041" y="2616708"/>
              <a:ext cx="400685" cy="261620"/>
            </a:xfrm>
            <a:custGeom>
              <a:avLst/>
              <a:gdLst/>
              <a:ahLst/>
              <a:cxnLst/>
              <a:rect l="l" t="t" r="r" b="b"/>
              <a:pathLst>
                <a:path w="400685" h="261619">
                  <a:moveTo>
                    <a:pt x="184895" y="84893"/>
                  </a:moveTo>
                  <a:lnTo>
                    <a:pt x="0" y="195961"/>
                  </a:lnTo>
                  <a:lnTo>
                    <a:pt x="39116" y="261238"/>
                  </a:lnTo>
                  <a:lnTo>
                    <a:pt x="224144" y="150265"/>
                  </a:lnTo>
                  <a:lnTo>
                    <a:pt x="184895" y="84893"/>
                  </a:lnTo>
                  <a:close/>
                </a:path>
                <a:path w="400685" h="261619">
                  <a:moveTo>
                    <a:pt x="359038" y="65277"/>
                  </a:moveTo>
                  <a:lnTo>
                    <a:pt x="217550" y="65277"/>
                  </a:lnTo>
                  <a:lnTo>
                    <a:pt x="256794" y="130682"/>
                  </a:lnTo>
                  <a:lnTo>
                    <a:pt x="224144" y="150265"/>
                  </a:lnTo>
                  <a:lnTo>
                    <a:pt x="263398" y="215645"/>
                  </a:lnTo>
                  <a:lnTo>
                    <a:pt x="359038" y="65277"/>
                  </a:lnTo>
                  <a:close/>
                </a:path>
                <a:path w="400685" h="261619">
                  <a:moveTo>
                    <a:pt x="217550" y="65277"/>
                  </a:moveTo>
                  <a:lnTo>
                    <a:pt x="184895" y="84893"/>
                  </a:lnTo>
                  <a:lnTo>
                    <a:pt x="224144" y="150265"/>
                  </a:lnTo>
                  <a:lnTo>
                    <a:pt x="256794" y="130682"/>
                  </a:lnTo>
                  <a:lnTo>
                    <a:pt x="217550" y="65277"/>
                  </a:lnTo>
                  <a:close/>
                </a:path>
                <a:path w="400685" h="261619">
                  <a:moveTo>
                    <a:pt x="400558" y="0"/>
                  </a:moveTo>
                  <a:lnTo>
                    <a:pt x="145669" y="19557"/>
                  </a:lnTo>
                  <a:lnTo>
                    <a:pt x="184895" y="84893"/>
                  </a:lnTo>
                  <a:lnTo>
                    <a:pt x="217550" y="65277"/>
                  </a:lnTo>
                  <a:lnTo>
                    <a:pt x="359038" y="65277"/>
                  </a:lnTo>
                  <a:lnTo>
                    <a:pt x="40055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362200" y="2845307"/>
            <a:ext cx="1219200" cy="1079500"/>
          </a:xfrm>
          <a:prstGeom prst="rect">
            <a:avLst/>
          </a:prstGeom>
          <a:solidFill>
            <a:srgbClr val="FFFF99"/>
          </a:solidFill>
          <a:ln w="914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Product</a:t>
            </a:r>
            <a:endParaRPr sz="1600">
              <a:latin typeface="Arial"/>
              <a:cs typeface="Arial"/>
            </a:endParaRPr>
          </a:p>
          <a:p>
            <a:pPr marL="222250" marR="212725" indent="28575">
              <a:lnSpc>
                <a:spcPct val="150000"/>
              </a:lnSpc>
            </a:pPr>
            <a:r>
              <a:rPr sz="1600" b="1" spc="-10" dirty="0">
                <a:latin typeface="Arial"/>
                <a:cs typeface="Arial"/>
              </a:rPr>
              <a:t>Service  </a:t>
            </a:r>
            <a:r>
              <a:rPr sz="1600" b="1" spc="-5" dirty="0">
                <a:latin typeface="Arial"/>
                <a:cs typeface="Arial"/>
              </a:rPr>
              <a:t>Sup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ort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2200" y="3988308"/>
            <a:ext cx="1219200" cy="3143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latin typeface="Arial"/>
                <a:cs typeface="Arial"/>
              </a:rPr>
              <a:t>Call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Types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3400" y="4064508"/>
            <a:ext cx="1524000" cy="3143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latin typeface="Arial"/>
                <a:cs typeface="Arial"/>
              </a:rPr>
              <a:t>CSR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400" y="2769107"/>
            <a:ext cx="1371600" cy="3143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Arial"/>
                <a:cs typeface="Arial"/>
              </a:rPr>
              <a:t>Distribution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29400" y="4244466"/>
            <a:ext cx="1371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Repair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29400" y="6064402"/>
            <a:ext cx="1371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262255" indent="-7493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Cu</a:t>
            </a:r>
            <a:r>
              <a:rPr sz="1400" b="1" dirty="0">
                <a:latin typeface="Arial"/>
                <a:cs typeface="Arial"/>
              </a:rPr>
              <a:t>st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mer  </a:t>
            </a:r>
            <a:r>
              <a:rPr sz="1400" b="1" spc="-5" dirty="0">
                <a:latin typeface="Arial"/>
                <a:cs typeface="Arial"/>
              </a:rPr>
              <a:t>Support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8800" y="3264408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152400" y="0"/>
                </a:moveTo>
                <a:lnTo>
                  <a:pt x="152400" y="228600"/>
                </a:lnTo>
                <a:lnTo>
                  <a:pt x="3048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304800" y="76200"/>
                </a:lnTo>
                <a:lnTo>
                  <a:pt x="152400" y="0"/>
                </a:lnTo>
                <a:close/>
              </a:path>
              <a:path w="381000" h="228600">
                <a:moveTo>
                  <a:pt x="1524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52400" y="152400"/>
                </a:lnTo>
                <a:lnTo>
                  <a:pt x="152400" y="76200"/>
                </a:lnTo>
                <a:close/>
              </a:path>
              <a:path w="381000" h="228600">
                <a:moveTo>
                  <a:pt x="3048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304800" y="152400"/>
                </a:lnTo>
                <a:lnTo>
                  <a:pt x="381000" y="114300"/>
                </a:lnTo>
                <a:lnTo>
                  <a:pt x="304800" y="762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33800" y="3188207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152400" y="0"/>
                </a:moveTo>
                <a:lnTo>
                  <a:pt x="152400" y="228600"/>
                </a:lnTo>
                <a:lnTo>
                  <a:pt x="3048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304800" y="76200"/>
                </a:lnTo>
                <a:lnTo>
                  <a:pt x="152400" y="0"/>
                </a:lnTo>
                <a:close/>
              </a:path>
              <a:path w="381000" h="228600">
                <a:moveTo>
                  <a:pt x="1524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52400" y="152400"/>
                </a:lnTo>
                <a:lnTo>
                  <a:pt x="152400" y="76200"/>
                </a:lnTo>
                <a:close/>
              </a:path>
              <a:path w="381000" h="228600">
                <a:moveTo>
                  <a:pt x="3048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304800" y="152400"/>
                </a:lnTo>
                <a:lnTo>
                  <a:pt x="381000" y="114300"/>
                </a:lnTo>
                <a:lnTo>
                  <a:pt x="304800" y="762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3600" y="3493008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228600" y="0"/>
                </a:moveTo>
                <a:lnTo>
                  <a:pt x="228600" y="228599"/>
                </a:lnTo>
                <a:lnTo>
                  <a:pt x="381000" y="152399"/>
                </a:lnTo>
                <a:lnTo>
                  <a:pt x="266700" y="152399"/>
                </a:lnTo>
                <a:lnTo>
                  <a:pt x="266700" y="76200"/>
                </a:lnTo>
                <a:lnTo>
                  <a:pt x="381000" y="76200"/>
                </a:lnTo>
                <a:lnTo>
                  <a:pt x="228600" y="0"/>
                </a:lnTo>
                <a:close/>
              </a:path>
              <a:path w="457200" h="228600">
                <a:moveTo>
                  <a:pt x="228600" y="76200"/>
                </a:moveTo>
                <a:lnTo>
                  <a:pt x="0" y="76200"/>
                </a:lnTo>
                <a:lnTo>
                  <a:pt x="0" y="152399"/>
                </a:lnTo>
                <a:lnTo>
                  <a:pt x="228600" y="152399"/>
                </a:lnTo>
                <a:lnTo>
                  <a:pt x="228600" y="76200"/>
                </a:lnTo>
                <a:close/>
              </a:path>
              <a:path w="457200" h="228600">
                <a:moveTo>
                  <a:pt x="381000" y="76200"/>
                </a:moveTo>
                <a:lnTo>
                  <a:pt x="266700" y="76200"/>
                </a:lnTo>
                <a:lnTo>
                  <a:pt x="266700" y="152399"/>
                </a:lnTo>
                <a:lnTo>
                  <a:pt x="381000" y="152399"/>
                </a:lnTo>
                <a:lnTo>
                  <a:pt x="457200" y="114299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19851" y="4110990"/>
            <a:ext cx="405130" cy="334645"/>
          </a:xfrm>
          <a:custGeom>
            <a:avLst/>
            <a:gdLst/>
            <a:ahLst/>
            <a:cxnLst/>
            <a:rect l="l" t="t" r="r" b="b"/>
            <a:pathLst>
              <a:path w="405129" h="334645">
                <a:moveTo>
                  <a:pt x="202434" y="221450"/>
                </a:moveTo>
                <a:lnTo>
                  <a:pt x="154812" y="280924"/>
                </a:lnTo>
                <a:lnTo>
                  <a:pt x="404749" y="334518"/>
                </a:lnTo>
                <a:lnTo>
                  <a:pt x="363553" y="245237"/>
                </a:lnTo>
                <a:lnTo>
                  <a:pt x="232156" y="245237"/>
                </a:lnTo>
                <a:lnTo>
                  <a:pt x="202434" y="221450"/>
                </a:lnTo>
                <a:close/>
              </a:path>
              <a:path w="405129" h="334645">
                <a:moveTo>
                  <a:pt x="250032" y="162005"/>
                </a:moveTo>
                <a:lnTo>
                  <a:pt x="202434" y="221450"/>
                </a:lnTo>
                <a:lnTo>
                  <a:pt x="232156" y="245237"/>
                </a:lnTo>
                <a:lnTo>
                  <a:pt x="279781" y="185801"/>
                </a:lnTo>
                <a:lnTo>
                  <a:pt x="250032" y="162005"/>
                </a:lnTo>
                <a:close/>
              </a:path>
              <a:path w="405129" h="334645">
                <a:moveTo>
                  <a:pt x="297688" y="102489"/>
                </a:moveTo>
                <a:lnTo>
                  <a:pt x="250032" y="162005"/>
                </a:lnTo>
                <a:lnTo>
                  <a:pt x="279781" y="185801"/>
                </a:lnTo>
                <a:lnTo>
                  <a:pt x="232156" y="245237"/>
                </a:lnTo>
                <a:lnTo>
                  <a:pt x="363553" y="245237"/>
                </a:lnTo>
                <a:lnTo>
                  <a:pt x="297688" y="102489"/>
                </a:lnTo>
                <a:close/>
              </a:path>
              <a:path w="405129" h="334645">
                <a:moveTo>
                  <a:pt x="47498" y="0"/>
                </a:moveTo>
                <a:lnTo>
                  <a:pt x="0" y="59436"/>
                </a:lnTo>
                <a:lnTo>
                  <a:pt x="202434" y="221450"/>
                </a:lnTo>
                <a:lnTo>
                  <a:pt x="250032" y="162005"/>
                </a:lnTo>
                <a:lnTo>
                  <a:pt x="47498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200" y="4216908"/>
            <a:ext cx="1524000" cy="52768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21945" marR="226695" indent="-8890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Arial"/>
                <a:cs typeface="Arial"/>
              </a:rPr>
              <a:t>Customer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  Consumer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28" y="1503444"/>
            <a:ext cx="5505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CUSTOMER SERVICE OVERVIEW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7250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1080653"/>
            <a:ext cx="3466051" cy="629051"/>
          </a:xfrm>
        </p:spPr>
        <p:txBody>
          <a:bodyPr/>
          <a:lstStyle/>
          <a:p>
            <a:pPr algn="r"/>
            <a:r>
              <a:rPr lang="en-US" sz="3200" b="1" u="sng" dirty="0" smtClean="0">
                <a:solidFill>
                  <a:srgbClr val="FF0000"/>
                </a:solidFill>
                <a:latin typeface="Trebuchet MS"/>
                <a:sym typeface="Trebuchet MS"/>
              </a:rPr>
              <a:t>NEED OF KM</a:t>
            </a:r>
            <a:endParaRPr lang="en-IN" sz="3200" b="1" u="sng" dirty="0"/>
          </a:p>
        </p:txBody>
      </p:sp>
      <p:sp>
        <p:nvSpPr>
          <p:cNvPr id="5" name="object 8"/>
          <p:cNvSpPr txBox="1"/>
          <p:nvPr/>
        </p:nvSpPr>
        <p:spPr>
          <a:xfrm>
            <a:off x="214680" y="2025972"/>
            <a:ext cx="7419175" cy="418486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6985" indent="-342900" algn="just">
              <a:lnSpc>
                <a:spcPts val="1920"/>
              </a:lnSpc>
              <a:spcBef>
                <a:spcPts val="565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only </a:t>
            </a:r>
            <a:r>
              <a:rPr sz="1800" kern="1200" spc="-2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way 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employers to get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each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performances  is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improved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technology in delivering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them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proper 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knowledge</a:t>
            </a:r>
            <a:r>
              <a:rPr sz="1800" kern="1200" spc="-3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management.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5"/>
              </a:spcBef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6350" indent="-342900" algn="just">
              <a:lnSpc>
                <a:spcPts val="1920"/>
              </a:lnSpc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Create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need 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them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rely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on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system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so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industry 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attains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increase in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profit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</a:t>
            </a:r>
            <a:r>
              <a:rPr sz="1800" kern="1200" spc="3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production.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1420"/>
              </a:spcBef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provides employers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business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owners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widen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their 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understanding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when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 comes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managing their</a:t>
            </a:r>
            <a:r>
              <a:rPr sz="1800" kern="1200" spc="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employees.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>
              <a:spcBef>
                <a:spcPts val="25"/>
              </a:spcBef>
              <a:buClr>
                <a:srgbClr val="C00000"/>
              </a:buClr>
              <a:buFont typeface="Courier New"/>
              <a:buChar char="o"/>
            </a:pP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  <a:p>
            <a:pPr marL="355600" marR="5080" indent="-342900" algn="just">
              <a:lnSpc>
                <a:spcPct val="80000"/>
              </a:lnSpc>
              <a:buClrTx/>
              <a:buFont typeface="Courier New"/>
              <a:buChar char="o"/>
              <a:tabLst>
                <a:tab pos="355600" algn="l"/>
              </a:tabLst>
            </a:pP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 does not only mean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mere understanding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what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they  </a:t>
            </a:r>
            <a:r>
              <a:rPr sz="1800" kern="1200" spc="-2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have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do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for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but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it’s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more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about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providing them 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with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proper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technology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help them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enhance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skills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and 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become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more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of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an </a:t>
            </a:r>
            <a:r>
              <a:rPr sz="1800" kern="1200" spc="-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asset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to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the </a:t>
            </a:r>
            <a:r>
              <a:rPr sz="1800" kern="1200" spc="-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company </a:t>
            </a:r>
            <a:r>
              <a:rPr sz="1800" kern="120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than a</a:t>
            </a:r>
            <a:r>
              <a:rPr sz="1800" kern="1200" spc="10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 </a:t>
            </a:r>
            <a:r>
              <a:rPr sz="1800" kern="1200" spc="-15" dirty="0">
                <a:solidFill>
                  <a:srgbClr val="C00000"/>
                </a:solidFill>
                <a:latin typeface="Carlito"/>
                <a:ea typeface="+mn-ea"/>
                <a:cs typeface="Carlito"/>
              </a:rPr>
              <a:t>liability.</a:t>
            </a:r>
            <a:endParaRPr sz="1800" kern="1200" dirty="0">
              <a:solidFill>
                <a:prstClr val="black"/>
              </a:solidFill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793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2120</Words>
  <Application>Microsoft Office PowerPoint</Application>
  <PresentationFormat>On-screen Show (4:3)</PresentationFormat>
  <Paragraphs>260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Carlito</vt:lpstr>
      <vt:lpstr>Courier New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COMPANY OVERVIEW </vt:lpstr>
      <vt:lpstr>VISION</vt:lpstr>
      <vt:lpstr>MISSION</vt:lpstr>
      <vt:lpstr>PowerPoint Presentation</vt:lpstr>
      <vt:lpstr>NEED OF KM</vt:lpstr>
      <vt:lpstr>INITIAL SETUP OF KM</vt:lpstr>
      <vt:lpstr>INITIAL SETUP OF KM (contd…)</vt:lpstr>
      <vt:lpstr>INITIAL SETUP OF KM (contd…)</vt:lpstr>
      <vt:lpstr>IMPLEMENTATION OF KM</vt:lpstr>
      <vt:lpstr>INTERNAL ANALYSIS OF KM</vt:lpstr>
      <vt:lpstr>ACCOUNTING SYSTEM OF THE COMPANY</vt:lpstr>
      <vt:lpstr>TECHNOLOGY USED</vt:lpstr>
      <vt:lpstr>TECHNOLOGY USED contd</vt:lpstr>
      <vt:lpstr>SUCCESS STORY OF COCA-COLA KM</vt:lpstr>
      <vt:lpstr>SUCCESS STORY OF COCA-COLA KM </vt:lpstr>
      <vt:lpstr>SUCCESS STORY OF COCA-COLA KM </vt:lpstr>
      <vt:lpstr>SUCCESS STORY OF COCA-COLA KM </vt:lpstr>
      <vt:lpstr>SUCCESS STORY OF COCA-COLA KM </vt:lpstr>
      <vt:lpstr>REVENUE UPLIFT THROUGH KM </vt:lpstr>
      <vt:lpstr>REVENUE UPLIFT THROUGH KM </vt:lpstr>
      <vt:lpstr>REVENUE UPLIFT THROUGH KM </vt:lpstr>
      <vt:lpstr>SWOT ANALYSIS Strengths</vt:lpstr>
      <vt:lpstr>SWOT ANALYSIS Weakness</vt:lpstr>
      <vt:lpstr>SWOT ANALYSIS Opportunities</vt:lpstr>
      <vt:lpstr>SWOT ANALYSIS Threats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Pushpender</cp:lastModifiedBy>
  <cp:revision>34</cp:revision>
  <dcterms:modified xsi:type="dcterms:W3CDTF">2020-04-16T15:12:52Z</dcterms:modified>
</cp:coreProperties>
</file>