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Helvetica World Italics" charset="1" panose="020B0500040000090004"/>
      <p:regular r:id="rId18"/>
    </p:embeddedFont>
    <p:embeddedFont>
      <p:font typeface="Helvetica World" charset="1" panose="020B0500040000020004"/>
      <p:regular r:id="rId19"/>
    </p:embeddedFont>
    <p:embeddedFont>
      <p:font typeface="Helvetica World Bold" charset="1" panose="020B0800040000020004"/>
      <p:regular r:id="rId20"/>
    </p:embeddedFont>
    <p:embeddedFont>
      <p:font typeface="Helvetica World Bold Italics" charset="1" panose="020B08000400000900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https://www.kaggle.com/datasets/yasserh/student-marks-dataset" TargetMode="External" Type="http://schemas.openxmlformats.org/officeDocument/2006/relationships/hyperlink"/><Relationship Id="rId5" Target="https://github.com/VidhanThakur09/Guvi-Internship" TargetMode="External" Type="http://schemas.openxmlformats.org/officeDocument/2006/relationships/hyperlink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4212073"/>
            <a:ext cx="8733765" cy="5770418"/>
            <a:chOff x="0" y="0"/>
            <a:chExt cx="2300251" cy="151978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00251" cy="1519781"/>
            </a:xfrm>
            <a:custGeom>
              <a:avLst/>
              <a:gdLst/>
              <a:ahLst/>
              <a:cxnLst/>
              <a:rect r="r" b="b" t="t" l="l"/>
              <a:pathLst>
                <a:path h="1519781" w="2300251">
                  <a:moveTo>
                    <a:pt x="45208" y="0"/>
                  </a:moveTo>
                  <a:lnTo>
                    <a:pt x="2255043" y="0"/>
                  </a:lnTo>
                  <a:cubicBezTo>
                    <a:pt x="2267033" y="0"/>
                    <a:pt x="2278532" y="4763"/>
                    <a:pt x="2287010" y="13241"/>
                  </a:cubicBezTo>
                  <a:cubicBezTo>
                    <a:pt x="2295488" y="21719"/>
                    <a:pt x="2300251" y="33218"/>
                    <a:pt x="2300251" y="45208"/>
                  </a:cubicBezTo>
                  <a:lnTo>
                    <a:pt x="2300251" y="1474573"/>
                  </a:lnTo>
                  <a:cubicBezTo>
                    <a:pt x="2300251" y="1499541"/>
                    <a:pt x="2280011" y="1519781"/>
                    <a:pt x="2255043" y="1519781"/>
                  </a:cubicBezTo>
                  <a:lnTo>
                    <a:pt x="45208" y="1519781"/>
                  </a:lnTo>
                  <a:cubicBezTo>
                    <a:pt x="33218" y="1519781"/>
                    <a:pt x="21719" y="1515018"/>
                    <a:pt x="13241" y="1506540"/>
                  </a:cubicBezTo>
                  <a:cubicBezTo>
                    <a:pt x="4763" y="1498062"/>
                    <a:pt x="0" y="1486563"/>
                    <a:pt x="0" y="1474573"/>
                  </a:cubicBezTo>
                  <a:lnTo>
                    <a:pt x="0" y="45208"/>
                  </a:lnTo>
                  <a:cubicBezTo>
                    <a:pt x="0" y="33218"/>
                    <a:pt x="4763" y="21719"/>
                    <a:pt x="13241" y="13241"/>
                  </a:cubicBezTo>
                  <a:cubicBezTo>
                    <a:pt x="21719" y="4763"/>
                    <a:pt x="33218" y="0"/>
                    <a:pt x="4520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BAE11D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300251" cy="15578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-10800000">
            <a:off x="16359205" y="8530297"/>
            <a:ext cx="900095" cy="1004163"/>
          </a:xfrm>
          <a:custGeom>
            <a:avLst/>
            <a:gdLst/>
            <a:ahLst/>
            <a:cxnLst/>
            <a:rect r="r" b="b" t="t" l="l"/>
            <a:pathLst>
              <a:path h="1004163" w="900095">
                <a:moveTo>
                  <a:pt x="900095" y="0"/>
                </a:moveTo>
                <a:lnTo>
                  <a:pt x="0" y="0"/>
                </a:lnTo>
                <a:lnTo>
                  <a:pt x="0" y="1004163"/>
                </a:lnTo>
                <a:lnTo>
                  <a:pt x="900095" y="1004163"/>
                </a:lnTo>
                <a:lnTo>
                  <a:pt x="90009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84442" y="568782"/>
            <a:ext cx="13089094" cy="3700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759"/>
              </a:lnSpc>
            </a:pPr>
            <a:r>
              <a:rPr lang="en-US" sz="13019" i="true">
                <a:solidFill>
                  <a:srgbClr val="FFFFFF"/>
                </a:solidFill>
                <a:latin typeface="Helvetica World Italics"/>
                <a:ea typeface="Helvetica World Italics"/>
                <a:cs typeface="Helvetica World Italics"/>
                <a:sym typeface="Helvetica World Italics"/>
              </a:rPr>
              <a:t>Student Marks and Grades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00891" y="7779619"/>
            <a:ext cx="8684514" cy="2202873"/>
            <a:chOff x="0" y="0"/>
            <a:chExt cx="2287279" cy="58018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87279" cy="580180"/>
            </a:xfrm>
            <a:custGeom>
              <a:avLst/>
              <a:gdLst/>
              <a:ahLst/>
              <a:cxnLst/>
              <a:rect r="r" b="b" t="t" l="l"/>
              <a:pathLst>
                <a:path h="580180" w="2287279">
                  <a:moveTo>
                    <a:pt x="45465" y="0"/>
                  </a:moveTo>
                  <a:lnTo>
                    <a:pt x="2241815" y="0"/>
                  </a:lnTo>
                  <a:cubicBezTo>
                    <a:pt x="2253873" y="0"/>
                    <a:pt x="2265437" y="4790"/>
                    <a:pt x="2273963" y="13316"/>
                  </a:cubicBezTo>
                  <a:cubicBezTo>
                    <a:pt x="2282489" y="21843"/>
                    <a:pt x="2287279" y="33407"/>
                    <a:pt x="2287279" y="45465"/>
                  </a:cubicBezTo>
                  <a:lnTo>
                    <a:pt x="2287279" y="534716"/>
                  </a:lnTo>
                  <a:cubicBezTo>
                    <a:pt x="2287279" y="559825"/>
                    <a:pt x="2266924" y="580180"/>
                    <a:pt x="2241815" y="580180"/>
                  </a:cubicBezTo>
                  <a:lnTo>
                    <a:pt x="45465" y="580180"/>
                  </a:lnTo>
                  <a:cubicBezTo>
                    <a:pt x="20355" y="580180"/>
                    <a:pt x="0" y="559825"/>
                    <a:pt x="0" y="534716"/>
                  </a:cubicBezTo>
                  <a:lnTo>
                    <a:pt x="0" y="45465"/>
                  </a:lnTo>
                  <a:cubicBezTo>
                    <a:pt x="0" y="20355"/>
                    <a:pt x="20355" y="0"/>
                    <a:pt x="4546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BAE11D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287279" cy="618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484442" y="8255007"/>
            <a:ext cx="8235544" cy="1279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44"/>
              </a:lnSpc>
            </a:pPr>
            <a:r>
              <a:rPr lang="en-US" sz="3185">
                <a:solidFill>
                  <a:srgbClr val="BAE11D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Name - Vidhan</a:t>
            </a:r>
          </a:p>
          <a:p>
            <a:pPr algn="l">
              <a:lnSpc>
                <a:spcPts val="3344"/>
              </a:lnSpc>
            </a:pPr>
            <a:r>
              <a:rPr lang="en-US" sz="3185">
                <a:solidFill>
                  <a:srgbClr val="BAE11D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Collage - Indian Institute of Technology ,Patna</a:t>
            </a:r>
          </a:p>
          <a:p>
            <a:pPr algn="l">
              <a:lnSpc>
                <a:spcPts val="3344"/>
              </a:lnSpc>
            </a:pPr>
            <a:r>
              <a:rPr lang="en-US" sz="3185">
                <a:solidFill>
                  <a:srgbClr val="BAE11D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Roll No -  2312res733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426658" y="4902341"/>
            <a:ext cx="6932547" cy="2877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04"/>
              </a:lnSpc>
            </a:pPr>
            <a:r>
              <a:rPr lang="en-US" sz="6670">
                <a:solidFill>
                  <a:srgbClr val="BAE11D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Problem Understanding &amp; Project Objective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6611600" y="4589785"/>
            <a:ext cx="861979" cy="861979"/>
          </a:xfrm>
          <a:custGeom>
            <a:avLst/>
            <a:gdLst/>
            <a:ahLst/>
            <a:cxnLst/>
            <a:rect r="r" b="b" t="t" l="l"/>
            <a:pathLst>
              <a:path h="861979" w="861979">
                <a:moveTo>
                  <a:pt x="0" y="0"/>
                </a:moveTo>
                <a:lnTo>
                  <a:pt x="861979" y="0"/>
                </a:lnTo>
                <a:lnTo>
                  <a:pt x="861979" y="861979"/>
                </a:lnTo>
                <a:lnTo>
                  <a:pt x="0" y="8619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0891" y="2480255"/>
            <a:ext cx="6629729" cy="7502236"/>
            <a:chOff x="0" y="0"/>
            <a:chExt cx="1746101" cy="19758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46102" cy="1975898"/>
            </a:xfrm>
            <a:custGeom>
              <a:avLst/>
              <a:gdLst/>
              <a:ahLst/>
              <a:cxnLst/>
              <a:rect r="r" b="b" t="t" l="l"/>
              <a:pathLst>
                <a:path h="1975898" w="1746102">
                  <a:moveTo>
                    <a:pt x="59556" y="0"/>
                  </a:moveTo>
                  <a:lnTo>
                    <a:pt x="1686546" y="0"/>
                  </a:lnTo>
                  <a:cubicBezTo>
                    <a:pt x="1702341" y="0"/>
                    <a:pt x="1717489" y="6275"/>
                    <a:pt x="1728658" y="17443"/>
                  </a:cubicBezTo>
                  <a:cubicBezTo>
                    <a:pt x="1739827" y="28612"/>
                    <a:pt x="1746102" y="43761"/>
                    <a:pt x="1746102" y="59556"/>
                  </a:cubicBezTo>
                  <a:lnTo>
                    <a:pt x="1746102" y="1916342"/>
                  </a:lnTo>
                  <a:cubicBezTo>
                    <a:pt x="1746102" y="1949234"/>
                    <a:pt x="1719437" y="1975898"/>
                    <a:pt x="1686546" y="1975898"/>
                  </a:cubicBezTo>
                  <a:lnTo>
                    <a:pt x="59556" y="1975898"/>
                  </a:lnTo>
                  <a:cubicBezTo>
                    <a:pt x="43761" y="1975898"/>
                    <a:pt x="28612" y="1969623"/>
                    <a:pt x="17443" y="1958454"/>
                  </a:cubicBezTo>
                  <a:cubicBezTo>
                    <a:pt x="6275" y="1947285"/>
                    <a:pt x="0" y="1932137"/>
                    <a:pt x="0" y="1916342"/>
                  </a:cubicBezTo>
                  <a:lnTo>
                    <a:pt x="0" y="59556"/>
                  </a:lnTo>
                  <a:cubicBezTo>
                    <a:pt x="0" y="26664"/>
                    <a:pt x="26664" y="0"/>
                    <a:pt x="5955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BAE11D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746101" cy="20139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541008" y="3824871"/>
            <a:ext cx="5771233" cy="0"/>
          </a:xfrm>
          <a:prstGeom prst="line">
            <a:avLst/>
          </a:prstGeom>
          <a:ln cap="flat" w="19050">
            <a:solidFill>
              <a:srgbClr val="BAE11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5400000">
            <a:off x="5843838" y="3113534"/>
            <a:ext cx="442805" cy="494001"/>
          </a:xfrm>
          <a:custGeom>
            <a:avLst/>
            <a:gdLst/>
            <a:ahLst/>
            <a:cxnLst/>
            <a:rect r="r" b="b" t="t" l="l"/>
            <a:pathLst>
              <a:path h="494001" w="442805">
                <a:moveTo>
                  <a:pt x="0" y="0"/>
                </a:moveTo>
                <a:lnTo>
                  <a:pt x="442804" y="0"/>
                </a:lnTo>
                <a:lnTo>
                  <a:pt x="442804" y="494002"/>
                </a:lnTo>
                <a:lnTo>
                  <a:pt x="0" y="494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>
            <a:off x="0" y="2056393"/>
            <a:ext cx="18288000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394324" y="4423472"/>
            <a:ext cx="6242862" cy="3157037"/>
          </a:xfrm>
          <a:custGeom>
            <a:avLst/>
            <a:gdLst/>
            <a:ahLst/>
            <a:cxnLst/>
            <a:rect r="r" b="b" t="t" l="l"/>
            <a:pathLst>
              <a:path h="3157037" w="6242862">
                <a:moveTo>
                  <a:pt x="0" y="0"/>
                </a:moveTo>
                <a:lnTo>
                  <a:pt x="6242863" y="0"/>
                </a:lnTo>
                <a:lnTo>
                  <a:pt x="6242863" y="3157037"/>
                </a:lnTo>
                <a:lnTo>
                  <a:pt x="0" y="31570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312241" y="3219354"/>
            <a:ext cx="11415712" cy="2929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84653" indent="-342326" lvl="1">
              <a:lnSpc>
                <a:spcPts val="4439"/>
              </a:lnSpc>
              <a:buFont typeface="Arial"/>
              <a:buChar char="•"/>
            </a:pPr>
            <a:r>
              <a:rPr lang="en-US" b="true" sz="3171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Demonstration:</a:t>
            </a:r>
            <a:r>
              <a:rPr lang="en-US" sz="3171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 the best-performing model Random Forest can predict </a:t>
            </a:r>
            <a:r>
              <a:rPr lang="en-US" sz="3171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m</a:t>
            </a:r>
            <a:r>
              <a:rPr lang="en-US" sz="3171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a</a:t>
            </a:r>
            <a:r>
              <a:rPr lang="en-US" sz="3171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r</a:t>
            </a:r>
            <a:r>
              <a:rPr lang="en-US" sz="3171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ks f</a:t>
            </a:r>
            <a:r>
              <a:rPr lang="en-US" sz="3171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or</a:t>
            </a:r>
            <a:r>
              <a:rPr lang="en-US" sz="3171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 new, unseen student data.</a:t>
            </a:r>
          </a:p>
          <a:p>
            <a:pPr algn="just" marL="684653" indent="-342326" lvl="1">
              <a:lnSpc>
                <a:spcPts val="4439"/>
              </a:lnSpc>
              <a:buFont typeface="Arial"/>
              <a:buChar char="•"/>
            </a:pPr>
            <a:r>
              <a:rPr lang="en-US" b="true" sz="3171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Input Data:</a:t>
            </a:r>
            <a:r>
              <a:rPr lang="en-US" sz="3171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 n</a:t>
            </a:r>
            <a:r>
              <a:rPr lang="en-US" sz="3171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e</a:t>
            </a:r>
            <a:r>
              <a:rPr lang="en-US" sz="3171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w</a:t>
            </a:r>
            <a:r>
              <a:rPr lang="en-US" sz="3171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_stud</a:t>
            </a:r>
            <a:r>
              <a:rPr lang="en-US" sz="3171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ent_data DataFrame.</a:t>
            </a:r>
          </a:p>
          <a:p>
            <a:pPr algn="just" marL="684653" indent="-342326" lvl="1">
              <a:lnSpc>
                <a:spcPts val="4439"/>
              </a:lnSpc>
              <a:buFont typeface="Arial"/>
              <a:buChar char="•"/>
            </a:pPr>
            <a:r>
              <a:rPr lang="en-US" b="true" sz="3171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P</a:t>
            </a:r>
            <a:r>
              <a:rPr lang="en-US" b="true" sz="3171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r</a:t>
            </a:r>
            <a:r>
              <a:rPr lang="en-US" b="true" sz="3171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edicted Output:</a:t>
            </a:r>
            <a:r>
              <a:rPr lang="en-US" sz="3171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 the predicted_marks.</a:t>
            </a:r>
          </a:p>
          <a:p>
            <a:pPr algn="just">
              <a:lnSpc>
                <a:spcPts val="443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512362" y="452949"/>
            <a:ext cx="11599758" cy="1198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48"/>
              </a:lnSpc>
            </a:pPr>
            <a:r>
              <a:rPr lang="en-US" sz="7498" i="true">
                <a:solidFill>
                  <a:srgbClr val="FFFFFF"/>
                </a:solidFill>
                <a:latin typeface="Helvetica World Italics"/>
                <a:ea typeface="Helvetica World Italics"/>
                <a:cs typeface="Helvetica World Italics"/>
                <a:sym typeface="Helvetica World Italics"/>
              </a:rPr>
              <a:t>09 - Example Prediction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12362" y="3167708"/>
            <a:ext cx="5438622" cy="578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0"/>
              </a:lnSpc>
            </a:pPr>
            <a:r>
              <a:rPr lang="en-US" sz="3620" i="true">
                <a:solidFill>
                  <a:srgbClr val="BAE11D"/>
                </a:solidFill>
                <a:latin typeface="Helvetica World Italics"/>
                <a:ea typeface="Helvetica World Italics"/>
                <a:cs typeface="Helvetica World Italics"/>
                <a:sym typeface="Helvetica World Italics"/>
              </a:rPr>
              <a:t>Predict marks Snapshot </a:t>
            </a:r>
          </a:p>
        </p:txBody>
      </p:sp>
    </p:spTree>
  </p:cSld>
  <p:clrMapOvr>
    <a:masterClrMapping/>
  </p:clrMapOvr>
  <p:transition spd="slow">
    <p:push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2056393"/>
            <a:ext cx="18288000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512362" y="452949"/>
            <a:ext cx="12189098" cy="1095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48"/>
              </a:lnSpc>
            </a:pPr>
            <a:r>
              <a:rPr lang="en-US" sz="7498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10 - Conclusions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24224" y="2183440"/>
            <a:ext cx="14111241" cy="7815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4653" indent="-342326" lvl="1">
              <a:lnSpc>
                <a:spcPts val="4439"/>
              </a:lnSpc>
              <a:buFont typeface="Arial"/>
              <a:buChar char="•"/>
            </a:pPr>
            <a:r>
              <a:rPr lang="en-US" b="true" sz="3171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Summary of Findings:</a:t>
            </a:r>
          </a:p>
          <a:p>
            <a:pPr algn="l" marL="1239769" indent="-413256" lvl="2">
              <a:lnSpc>
                <a:spcPts val="4019"/>
              </a:lnSpc>
              <a:buFont typeface="Arial"/>
              <a:buChar char="⚬"/>
            </a:pPr>
            <a:r>
              <a:rPr lang="en-US" sz="2871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Successfully summarized student performance                                                        (total, average, grade).</a:t>
            </a:r>
          </a:p>
          <a:p>
            <a:pPr algn="l" marL="1239769" indent="-413256" lvl="2">
              <a:lnSpc>
                <a:spcPts val="4019"/>
              </a:lnSpc>
              <a:buFont typeface="Arial"/>
              <a:buChar char="⚬"/>
            </a:pPr>
            <a:r>
              <a:rPr lang="en-US" sz="2871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Identified class average and topper.</a:t>
            </a:r>
          </a:p>
          <a:p>
            <a:pPr algn="l" marL="1239769" indent="-413256" lvl="2">
              <a:lnSpc>
                <a:spcPts val="4019"/>
              </a:lnSpc>
              <a:buFont typeface="Arial"/>
              <a:buChar char="⚬"/>
            </a:pPr>
            <a:r>
              <a:rPr lang="en-US" sz="2871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Demonstrated effective prediction of marks using ML models.</a:t>
            </a:r>
          </a:p>
          <a:p>
            <a:pPr algn="l" marL="1239769" indent="-413256" lvl="2">
              <a:lnSpc>
                <a:spcPts val="4019"/>
              </a:lnSpc>
              <a:buFont typeface="Arial"/>
              <a:buChar char="⚬"/>
            </a:pPr>
            <a:r>
              <a:rPr lang="en-US" sz="2871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Visualizations provided clear insights into the data.</a:t>
            </a:r>
          </a:p>
          <a:p>
            <a:pPr algn="l" marL="684653" indent="-342326" lvl="1">
              <a:lnSpc>
                <a:spcPts val="4439"/>
              </a:lnSpc>
              <a:buFont typeface="Arial"/>
              <a:buChar char="•"/>
            </a:pPr>
            <a:r>
              <a:rPr lang="en-US" b="true" sz="3171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Potential Future Enhancements:</a:t>
            </a:r>
          </a:p>
          <a:p>
            <a:pPr algn="l" marL="1239769" indent="-413256" lvl="2">
              <a:lnSpc>
                <a:spcPts val="4019"/>
              </a:lnSpc>
              <a:buFont typeface="Arial"/>
              <a:buChar char="⚬"/>
            </a:pPr>
            <a:r>
              <a:rPr lang="en-US" sz="2871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Collect more features                                                                                                  (e.g., attendance, previous academic performance).</a:t>
            </a:r>
          </a:p>
          <a:p>
            <a:pPr algn="l" marL="1239769" indent="-413256" lvl="2">
              <a:lnSpc>
                <a:spcPts val="4019"/>
              </a:lnSpc>
              <a:buFont typeface="Arial"/>
              <a:buChar char="⚬"/>
            </a:pPr>
            <a:r>
              <a:rPr lang="en-US" sz="2871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Explore more advanced ML models                                                                          (e.g., Gradient Boosting, Neural Networks).</a:t>
            </a:r>
          </a:p>
          <a:p>
            <a:pPr algn="l" marL="1239769" indent="-413256" lvl="2">
              <a:lnSpc>
                <a:spcPts val="4019"/>
              </a:lnSpc>
              <a:buFont typeface="Arial"/>
              <a:buChar char="⚬"/>
            </a:pPr>
            <a:r>
              <a:rPr lang="en-US" sz="2871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Implement a user interface for interactive analysis and prediction.</a:t>
            </a:r>
          </a:p>
          <a:p>
            <a:pPr algn="l" marL="1239769" indent="-413256" lvl="2">
              <a:lnSpc>
                <a:spcPts val="4019"/>
              </a:lnSpc>
              <a:buFont typeface="Arial"/>
              <a:buChar char="⚬"/>
            </a:pPr>
            <a:r>
              <a:rPr lang="en-US" sz="2871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Analyze correlation between number_courses                                                         and time_study more deeply.</a:t>
            </a:r>
          </a:p>
          <a:p>
            <a:pPr algn="l">
              <a:lnSpc>
                <a:spcPts val="4439"/>
              </a:lnSpc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11521654" y="2561218"/>
            <a:ext cx="6471660" cy="4203401"/>
            <a:chOff x="0" y="0"/>
            <a:chExt cx="1704470" cy="110706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04470" cy="1107069"/>
            </a:xfrm>
            <a:custGeom>
              <a:avLst/>
              <a:gdLst/>
              <a:ahLst/>
              <a:cxnLst/>
              <a:rect r="r" b="b" t="t" l="l"/>
              <a:pathLst>
                <a:path h="1107069" w="1704470">
                  <a:moveTo>
                    <a:pt x="61010" y="0"/>
                  </a:moveTo>
                  <a:lnTo>
                    <a:pt x="1643460" y="0"/>
                  </a:lnTo>
                  <a:cubicBezTo>
                    <a:pt x="1659641" y="0"/>
                    <a:pt x="1675159" y="6428"/>
                    <a:pt x="1686601" y="17870"/>
                  </a:cubicBezTo>
                  <a:cubicBezTo>
                    <a:pt x="1698042" y="29311"/>
                    <a:pt x="1704470" y="44829"/>
                    <a:pt x="1704470" y="61010"/>
                  </a:cubicBezTo>
                  <a:lnTo>
                    <a:pt x="1704470" y="1046058"/>
                  </a:lnTo>
                  <a:cubicBezTo>
                    <a:pt x="1704470" y="1062239"/>
                    <a:pt x="1698042" y="1077757"/>
                    <a:pt x="1686601" y="1089199"/>
                  </a:cubicBezTo>
                  <a:cubicBezTo>
                    <a:pt x="1675159" y="1100641"/>
                    <a:pt x="1659641" y="1107069"/>
                    <a:pt x="1643460" y="1107069"/>
                  </a:cubicBezTo>
                  <a:lnTo>
                    <a:pt x="61010" y="1107069"/>
                  </a:lnTo>
                  <a:cubicBezTo>
                    <a:pt x="44829" y="1107069"/>
                    <a:pt x="29311" y="1100641"/>
                    <a:pt x="17870" y="1089199"/>
                  </a:cubicBezTo>
                  <a:cubicBezTo>
                    <a:pt x="6428" y="1077757"/>
                    <a:pt x="0" y="1062239"/>
                    <a:pt x="0" y="1046058"/>
                  </a:cubicBezTo>
                  <a:lnTo>
                    <a:pt x="0" y="61010"/>
                  </a:lnTo>
                  <a:cubicBezTo>
                    <a:pt x="0" y="44829"/>
                    <a:pt x="6428" y="29311"/>
                    <a:pt x="17870" y="17870"/>
                  </a:cubicBezTo>
                  <a:cubicBezTo>
                    <a:pt x="29311" y="6428"/>
                    <a:pt x="44829" y="0"/>
                    <a:pt x="61010" y="0"/>
                  </a:cubicBezTo>
                  <a:close/>
                </a:path>
              </a:pathLst>
            </a:custGeom>
            <a:solidFill>
              <a:srgbClr val="BAE11D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704470" cy="11451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1778221" y="2996906"/>
            <a:ext cx="5114487" cy="692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43"/>
              </a:lnSpc>
            </a:pPr>
            <a:r>
              <a:rPr lang="en-US" sz="4374" b="true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Reference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6976329" y="2968331"/>
            <a:ext cx="677990" cy="677990"/>
          </a:xfrm>
          <a:custGeom>
            <a:avLst/>
            <a:gdLst/>
            <a:ahLst/>
            <a:cxnLst/>
            <a:rect r="r" b="b" t="t" l="l"/>
            <a:pathLst>
              <a:path h="677990" w="677990">
                <a:moveTo>
                  <a:pt x="0" y="0"/>
                </a:moveTo>
                <a:lnTo>
                  <a:pt x="677990" y="0"/>
                </a:lnTo>
                <a:lnTo>
                  <a:pt x="677990" y="677990"/>
                </a:lnTo>
                <a:lnTo>
                  <a:pt x="0" y="6779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801886" y="3665371"/>
            <a:ext cx="5852433" cy="3099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1"/>
              </a:lnSpc>
            </a:pPr>
            <a:r>
              <a:rPr lang="en-US" sz="2975" b="true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Data Set :     </a:t>
            </a:r>
            <a:r>
              <a:rPr lang="en-US" sz="2975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                              </a:t>
            </a:r>
            <a:r>
              <a:rPr lang="en-US" sz="2975" u="sng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  <a:hlinkClick r:id="rId4" tooltip="https://www.kaggle.com/datasets/yasserh/student-marks-dataset"/>
              </a:rPr>
              <a:t>yasserh/student-marks-dataset</a:t>
            </a:r>
          </a:p>
          <a:p>
            <a:pPr algn="l">
              <a:lnSpc>
                <a:spcPts val="3391"/>
              </a:lnSpc>
            </a:pPr>
          </a:p>
          <a:p>
            <a:pPr algn="l">
              <a:lnSpc>
                <a:spcPts val="3391"/>
              </a:lnSpc>
            </a:pPr>
            <a:r>
              <a:rPr lang="en-US" sz="2975" b="true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Git Hub:</a:t>
            </a:r>
          </a:p>
          <a:p>
            <a:pPr algn="l">
              <a:lnSpc>
                <a:spcPts val="3391"/>
              </a:lnSpc>
            </a:pPr>
            <a:r>
              <a:rPr lang="en-US" sz="2975" u="sng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  <a:hlinkClick r:id="rId5" tooltip="https://github.com/VidhanThakur09/Guvi-Internship"/>
              </a:rPr>
              <a:t>https://github.com/VidhanThakur09/Guvi-Internship</a:t>
            </a:r>
          </a:p>
          <a:p>
            <a:pPr algn="l">
              <a:lnSpc>
                <a:spcPts val="3391"/>
              </a:lnSpc>
            </a:pPr>
          </a:p>
        </p:txBody>
      </p:sp>
    </p:spTree>
  </p:cSld>
  <p:clrMapOvr>
    <a:masterClrMapping/>
  </p:clrMapOvr>
  <p:transition spd="slow">
    <p:push dir="l"/>
  </p:transition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4442" y="568782"/>
            <a:ext cx="13089094" cy="1897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759"/>
              </a:lnSpc>
            </a:pPr>
            <a:r>
              <a:rPr lang="en-US" sz="13019" i="true">
                <a:solidFill>
                  <a:srgbClr val="FFFFFF"/>
                </a:solidFill>
                <a:latin typeface="Helvetica World Italics"/>
                <a:ea typeface="Helvetica World Italics"/>
                <a:cs typeface="Helvetica World Italics"/>
                <a:sym typeface="Helvetica World Italics"/>
              </a:rPr>
              <a:t>Thanks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00891" y="7779619"/>
            <a:ext cx="7747688" cy="2202873"/>
            <a:chOff x="0" y="0"/>
            <a:chExt cx="2040543" cy="5801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40543" cy="580180"/>
            </a:xfrm>
            <a:custGeom>
              <a:avLst/>
              <a:gdLst/>
              <a:ahLst/>
              <a:cxnLst/>
              <a:rect r="r" b="b" t="t" l="l"/>
              <a:pathLst>
                <a:path h="580180" w="2040543">
                  <a:moveTo>
                    <a:pt x="50962" y="0"/>
                  </a:moveTo>
                  <a:lnTo>
                    <a:pt x="1989581" y="0"/>
                  </a:lnTo>
                  <a:cubicBezTo>
                    <a:pt x="2017727" y="0"/>
                    <a:pt x="2040543" y="22816"/>
                    <a:pt x="2040543" y="50962"/>
                  </a:cubicBezTo>
                  <a:lnTo>
                    <a:pt x="2040543" y="529218"/>
                  </a:lnTo>
                  <a:cubicBezTo>
                    <a:pt x="2040543" y="557364"/>
                    <a:pt x="2017727" y="580180"/>
                    <a:pt x="1989581" y="580180"/>
                  </a:cubicBezTo>
                  <a:lnTo>
                    <a:pt x="50962" y="580180"/>
                  </a:lnTo>
                  <a:cubicBezTo>
                    <a:pt x="22816" y="580180"/>
                    <a:pt x="0" y="557364"/>
                    <a:pt x="0" y="529218"/>
                  </a:cubicBezTo>
                  <a:lnTo>
                    <a:pt x="0" y="50962"/>
                  </a:lnTo>
                  <a:cubicBezTo>
                    <a:pt x="0" y="22816"/>
                    <a:pt x="22816" y="0"/>
                    <a:pt x="5096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BAE11D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040543" cy="618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8563385"/>
            <a:ext cx="3390257" cy="692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25"/>
              </a:lnSpc>
            </a:pPr>
            <a:r>
              <a:rPr lang="en-US" sz="4596" b="true">
                <a:solidFill>
                  <a:srgbClr val="BAE11D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Vidhan</a:t>
            </a:r>
          </a:p>
        </p:txBody>
      </p:sp>
      <p:sp>
        <p:nvSpPr>
          <p:cNvPr name="AutoShape 7" id="7"/>
          <p:cNvSpPr/>
          <p:nvPr/>
        </p:nvSpPr>
        <p:spPr>
          <a:xfrm>
            <a:off x="0" y="2818393"/>
            <a:ext cx="18288000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ransition spd="slow">
    <p:push dir="l"/>
  </p:transition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94260" y="3125535"/>
            <a:ext cx="12791995" cy="7323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165" indent="-367082" lvl="1">
              <a:lnSpc>
                <a:spcPts val="4760"/>
              </a:lnSpc>
              <a:buFont typeface="Arial"/>
              <a:buChar char="•"/>
            </a:pPr>
            <a:r>
              <a:rPr lang="en-US" b="true" sz="3400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Problem Statement: </a:t>
            </a:r>
            <a:r>
              <a:rPr lang="en-US" sz="3400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Design a Python program to calculate and summarize student marks and grades.</a:t>
            </a:r>
          </a:p>
          <a:p>
            <a:pPr algn="l">
              <a:lnSpc>
                <a:spcPts val="4760"/>
              </a:lnSpc>
            </a:pPr>
          </a:p>
          <a:p>
            <a:pPr algn="l" marL="734165" indent="-367082" lvl="1">
              <a:lnSpc>
                <a:spcPts val="4760"/>
              </a:lnSpc>
              <a:buFont typeface="Arial"/>
              <a:buChar char="•"/>
            </a:pPr>
            <a:r>
              <a:rPr lang="en-US" b="true" sz="3400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Key Objectives:</a:t>
            </a:r>
          </a:p>
          <a:p>
            <a:pPr algn="l" marL="1468329" indent="-489443" lvl="2">
              <a:lnSpc>
                <a:spcPts val="4760"/>
              </a:lnSpc>
              <a:buFont typeface="Arial"/>
              <a:buChar char="⚬"/>
            </a:pPr>
            <a:r>
              <a:rPr lang="en-US" sz="3400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Calculate total and average marks for each student.</a:t>
            </a:r>
          </a:p>
          <a:p>
            <a:pPr algn="l" marL="1468329" indent="-489443" lvl="2">
              <a:lnSpc>
                <a:spcPts val="4760"/>
              </a:lnSpc>
              <a:buFont typeface="Arial"/>
              <a:buChar char="⚬"/>
            </a:pPr>
            <a:r>
              <a:rPr lang="en-US" sz="3400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Assign grades based on marks.</a:t>
            </a:r>
          </a:p>
          <a:p>
            <a:pPr algn="l" marL="1468329" indent="-489443" lvl="2">
              <a:lnSpc>
                <a:spcPts val="4760"/>
              </a:lnSpc>
              <a:buFont typeface="Arial"/>
              <a:buChar char="⚬"/>
            </a:pPr>
            <a:r>
              <a:rPr lang="en-US" sz="3400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Determine class average and identify the class topper.</a:t>
            </a:r>
          </a:p>
          <a:p>
            <a:pPr algn="l" marL="1468329" indent="-489443" lvl="2">
              <a:lnSpc>
                <a:spcPts val="4760"/>
              </a:lnSpc>
              <a:buFont typeface="Arial"/>
              <a:buChar char="⚬"/>
            </a:pPr>
            <a:r>
              <a:rPr lang="en-US" sz="3400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Predict student marks using machine learning models based on study habits.</a:t>
            </a:r>
          </a:p>
          <a:p>
            <a:pPr algn="l">
              <a:lnSpc>
                <a:spcPts val="4760"/>
              </a:lnSpc>
            </a:pPr>
          </a:p>
          <a:p>
            <a:pPr algn="l" marL="734165" indent="-367082" lvl="1">
              <a:lnSpc>
                <a:spcPts val="4760"/>
              </a:lnSpc>
              <a:buFont typeface="Arial"/>
              <a:buChar char="•"/>
            </a:pPr>
            <a:r>
              <a:rPr lang="en-US" b="true" sz="3400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Input:</a:t>
            </a:r>
            <a:r>
              <a:rPr lang="en-US" sz="3400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 Student data (number of courses, time study, marks).</a:t>
            </a:r>
          </a:p>
          <a:p>
            <a:pPr algn="l">
              <a:lnSpc>
                <a:spcPts val="4760"/>
              </a:lnSpc>
            </a:pPr>
          </a:p>
        </p:txBody>
      </p:sp>
      <p:sp>
        <p:nvSpPr>
          <p:cNvPr name="AutoShape 3" id="3"/>
          <p:cNvSpPr/>
          <p:nvPr/>
        </p:nvSpPr>
        <p:spPr>
          <a:xfrm>
            <a:off x="0" y="3011235"/>
            <a:ext cx="18288000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512362" y="452949"/>
            <a:ext cx="17204389" cy="2377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48"/>
              </a:lnSpc>
            </a:pPr>
            <a:r>
              <a:rPr lang="en-US" sz="7498" i="true">
                <a:solidFill>
                  <a:srgbClr val="FFFFFF"/>
                </a:solidFill>
                <a:latin typeface="Helvetica World Italics"/>
                <a:ea typeface="Helvetica World Italics"/>
                <a:cs typeface="Helvetica World Italics"/>
                <a:sym typeface="Helvetica World Italics"/>
              </a:rPr>
              <a:t>01 - Problem Understanding &amp; Project      Objective</a:t>
            </a: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0891" y="2480255"/>
            <a:ext cx="5579918" cy="7502236"/>
            <a:chOff x="0" y="0"/>
            <a:chExt cx="1469608" cy="19758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69608" cy="1975898"/>
            </a:xfrm>
            <a:custGeom>
              <a:avLst/>
              <a:gdLst/>
              <a:ahLst/>
              <a:cxnLst/>
              <a:rect r="r" b="b" t="t" l="l"/>
              <a:pathLst>
                <a:path h="1975898" w="1469608">
                  <a:moveTo>
                    <a:pt x="70761" y="0"/>
                  </a:moveTo>
                  <a:lnTo>
                    <a:pt x="1398848" y="0"/>
                  </a:lnTo>
                  <a:cubicBezTo>
                    <a:pt x="1417614" y="0"/>
                    <a:pt x="1435613" y="7455"/>
                    <a:pt x="1448883" y="20725"/>
                  </a:cubicBezTo>
                  <a:cubicBezTo>
                    <a:pt x="1462153" y="33995"/>
                    <a:pt x="1469608" y="51994"/>
                    <a:pt x="1469608" y="70761"/>
                  </a:cubicBezTo>
                  <a:lnTo>
                    <a:pt x="1469608" y="1905137"/>
                  </a:lnTo>
                  <a:cubicBezTo>
                    <a:pt x="1469608" y="1944217"/>
                    <a:pt x="1437928" y="1975898"/>
                    <a:pt x="1398848" y="1975898"/>
                  </a:cubicBezTo>
                  <a:lnTo>
                    <a:pt x="70761" y="1975898"/>
                  </a:lnTo>
                  <a:cubicBezTo>
                    <a:pt x="51994" y="1975898"/>
                    <a:pt x="33995" y="1968442"/>
                    <a:pt x="20725" y="1955172"/>
                  </a:cubicBezTo>
                  <a:cubicBezTo>
                    <a:pt x="7455" y="1941902"/>
                    <a:pt x="0" y="1923904"/>
                    <a:pt x="0" y="1905137"/>
                  </a:cubicBezTo>
                  <a:lnTo>
                    <a:pt x="0" y="70761"/>
                  </a:lnTo>
                  <a:cubicBezTo>
                    <a:pt x="0" y="31681"/>
                    <a:pt x="31681" y="0"/>
                    <a:pt x="7076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BAE11D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469608" cy="20139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541008" y="3824871"/>
            <a:ext cx="4957515" cy="0"/>
          </a:xfrm>
          <a:prstGeom prst="line">
            <a:avLst/>
          </a:prstGeom>
          <a:ln cap="flat" w="19050">
            <a:solidFill>
              <a:srgbClr val="BAE11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5400000">
            <a:off x="5087354" y="3113534"/>
            <a:ext cx="442805" cy="494001"/>
          </a:xfrm>
          <a:custGeom>
            <a:avLst/>
            <a:gdLst/>
            <a:ahLst/>
            <a:cxnLst/>
            <a:rect r="r" b="b" t="t" l="l"/>
            <a:pathLst>
              <a:path h="494001" w="442805">
                <a:moveTo>
                  <a:pt x="0" y="0"/>
                </a:moveTo>
                <a:lnTo>
                  <a:pt x="442805" y="0"/>
                </a:lnTo>
                <a:lnTo>
                  <a:pt x="442805" y="494002"/>
                </a:lnTo>
                <a:lnTo>
                  <a:pt x="0" y="494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312241" y="3219354"/>
            <a:ext cx="11415712" cy="4148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84653" indent="-342326" lvl="1">
              <a:lnSpc>
                <a:spcPts val="4439"/>
              </a:lnSpc>
              <a:buFont typeface="Arial"/>
              <a:buChar char="•"/>
            </a:pPr>
            <a:r>
              <a:rPr lang="en-US" b="true" sz="3171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Data Source:</a:t>
            </a:r>
            <a:r>
              <a:rPr lang="en-US" sz="3171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 Student_Marks.csv file.</a:t>
            </a:r>
          </a:p>
          <a:p>
            <a:pPr algn="just" marL="684653" indent="-342326" lvl="1">
              <a:lnSpc>
                <a:spcPts val="4439"/>
              </a:lnSpc>
              <a:buFont typeface="Arial"/>
              <a:buChar char="•"/>
            </a:pPr>
            <a:r>
              <a:rPr lang="en-US" b="true" sz="3171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Structure:</a:t>
            </a:r>
          </a:p>
          <a:p>
            <a:pPr algn="just" marL="1369306" indent="-456435" lvl="2">
              <a:lnSpc>
                <a:spcPts val="4439"/>
              </a:lnSpc>
              <a:buFont typeface="Arial"/>
              <a:buChar char="⚬"/>
            </a:pPr>
            <a:r>
              <a:rPr lang="en-US" b="true" sz="3171" i="true">
                <a:solidFill>
                  <a:srgbClr val="FFFFFF"/>
                </a:solidFill>
                <a:latin typeface="Helvetica World Bold Italics"/>
                <a:ea typeface="Helvetica World Bold Italics"/>
                <a:cs typeface="Helvetica World Bold Italics"/>
                <a:sym typeface="Helvetica World Bold Italics"/>
              </a:rPr>
              <a:t>N</a:t>
            </a:r>
            <a:r>
              <a:rPr lang="en-US" b="true" sz="3171" i="true">
                <a:solidFill>
                  <a:srgbClr val="FFFFFF"/>
                </a:solidFill>
                <a:latin typeface="Helvetica World Bold Italics"/>
                <a:ea typeface="Helvetica World Bold Italics"/>
                <a:cs typeface="Helvetica World Bold Italics"/>
                <a:sym typeface="Helvetica World Bold Italics"/>
              </a:rPr>
              <a:t>umber_courses</a:t>
            </a:r>
            <a:r>
              <a:rPr lang="en-US" b="true" sz="3171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:</a:t>
            </a:r>
            <a:r>
              <a:rPr lang="en-US" sz="3171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 Number of courses a student is taking.</a:t>
            </a:r>
          </a:p>
          <a:p>
            <a:pPr algn="just" marL="1369306" indent="-456435" lvl="2">
              <a:lnSpc>
                <a:spcPts val="4439"/>
              </a:lnSpc>
              <a:buFont typeface="Arial"/>
              <a:buChar char="⚬"/>
            </a:pPr>
            <a:r>
              <a:rPr lang="en-US" b="true" sz="3171" i="true">
                <a:solidFill>
                  <a:srgbClr val="FFFFFF"/>
                </a:solidFill>
                <a:latin typeface="Helvetica World Bold Italics"/>
                <a:ea typeface="Helvetica World Bold Italics"/>
                <a:cs typeface="Helvetica World Bold Italics"/>
                <a:sym typeface="Helvetica World Bold Italics"/>
              </a:rPr>
              <a:t>Tim</a:t>
            </a:r>
            <a:r>
              <a:rPr lang="en-US" b="true" sz="3171" i="true">
                <a:solidFill>
                  <a:srgbClr val="FFFFFF"/>
                </a:solidFill>
                <a:latin typeface="Helvetica World Bold Italics"/>
                <a:ea typeface="Helvetica World Bold Italics"/>
                <a:cs typeface="Helvetica World Bold Italics"/>
                <a:sym typeface="Helvetica World Bold Italics"/>
              </a:rPr>
              <a:t>e_study:</a:t>
            </a:r>
            <a:r>
              <a:rPr lang="en-US" sz="3171" i="true">
                <a:solidFill>
                  <a:srgbClr val="FFFFFF"/>
                </a:solidFill>
                <a:latin typeface="Helvetica World Italics"/>
                <a:ea typeface="Helvetica World Italics"/>
                <a:cs typeface="Helvetica World Italics"/>
                <a:sym typeface="Helvetica World Italics"/>
              </a:rPr>
              <a:t> </a:t>
            </a:r>
            <a:r>
              <a:rPr lang="en-US" sz="3171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Hours spent studying.</a:t>
            </a:r>
          </a:p>
          <a:p>
            <a:pPr algn="just" marL="1369306" indent="-456435" lvl="2">
              <a:lnSpc>
                <a:spcPts val="4439"/>
              </a:lnSpc>
              <a:buFont typeface="Arial"/>
              <a:buChar char="⚬"/>
            </a:pPr>
            <a:r>
              <a:rPr lang="en-US" b="true" sz="3171" i="true">
                <a:solidFill>
                  <a:srgbClr val="FFFFFF"/>
                </a:solidFill>
                <a:latin typeface="Helvetica World Bold Italics"/>
                <a:ea typeface="Helvetica World Bold Italics"/>
                <a:cs typeface="Helvetica World Bold Italics"/>
                <a:sym typeface="Helvetica World Bold Italics"/>
              </a:rPr>
              <a:t>Marks:</a:t>
            </a:r>
            <a:r>
              <a:rPr lang="en-US" sz="3171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 Student's final marks.</a:t>
            </a:r>
          </a:p>
          <a:p>
            <a:pPr algn="just">
              <a:lnSpc>
                <a:spcPts val="4439"/>
              </a:lnSpc>
            </a:pPr>
          </a:p>
        </p:txBody>
      </p:sp>
      <p:sp>
        <p:nvSpPr>
          <p:cNvPr name="AutoShape 8" id="8"/>
          <p:cNvSpPr/>
          <p:nvPr/>
        </p:nvSpPr>
        <p:spPr>
          <a:xfrm>
            <a:off x="0" y="2056393"/>
            <a:ext cx="18288000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400931" y="4739271"/>
            <a:ext cx="5179837" cy="1989606"/>
          </a:xfrm>
          <a:custGeom>
            <a:avLst/>
            <a:gdLst/>
            <a:ahLst/>
            <a:cxnLst/>
            <a:rect r="r" b="b" t="t" l="l"/>
            <a:pathLst>
              <a:path h="1989606" w="5179837">
                <a:moveTo>
                  <a:pt x="0" y="0"/>
                </a:moveTo>
                <a:lnTo>
                  <a:pt x="5179838" y="0"/>
                </a:lnTo>
                <a:lnTo>
                  <a:pt x="5179838" y="1989606"/>
                </a:lnTo>
                <a:lnTo>
                  <a:pt x="0" y="19896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12362" y="452949"/>
            <a:ext cx="11599758" cy="1198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48"/>
              </a:lnSpc>
            </a:pPr>
            <a:r>
              <a:rPr lang="en-US" sz="7498" i="true">
                <a:solidFill>
                  <a:srgbClr val="FFFFFF"/>
                </a:solidFill>
                <a:latin typeface="Helvetica World Italics"/>
                <a:ea typeface="Helvetica World Italics"/>
                <a:cs typeface="Helvetica World Italics"/>
                <a:sym typeface="Helvetica World Italics"/>
              </a:rPr>
              <a:t>02 - Data Input Handling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72944" y="3003355"/>
            <a:ext cx="4388812" cy="578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0"/>
              </a:lnSpc>
            </a:pPr>
            <a:r>
              <a:rPr lang="en-US" sz="3620" i="true">
                <a:solidFill>
                  <a:srgbClr val="BAE11D"/>
                </a:solidFill>
                <a:latin typeface="Helvetica World Italics"/>
                <a:ea typeface="Helvetica World Italics"/>
                <a:cs typeface="Helvetica World Italics"/>
                <a:sym typeface="Helvetica World Italics"/>
              </a:rPr>
              <a:t>Initial Data Snapshot </a:t>
            </a:r>
          </a:p>
        </p:txBody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2362" y="452949"/>
            <a:ext cx="17551277" cy="1095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48"/>
              </a:lnSpc>
            </a:pPr>
            <a:r>
              <a:rPr lang="en-US" sz="7498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03 - Data Cleaning &amp; Preprocessing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12362" y="6118805"/>
            <a:ext cx="13736348" cy="3538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4653" indent="-342326" lvl="1">
              <a:lnSpc>
                <a:spcPts val="4439"/>
              </a:lnSpc>
              <a:buFont typeface="Arial"/>
              <a:buChar char="•"/>
            </a:pPr>
            <a:r>
              <a:rPr lang="en-US" b="true" sz="3171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Steps Performed </a:t>
            </a:r>
            <a:r>
              <a:rPr lang="en-US" sz="3171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:</a:t>
            </a:r>
          </a:p>
          <a:p>
            <a:pPr algn="l" marL="1369306" indent="-456435" lvl="2">
              <a:lnSpc>
                <a:spcPts val="4439"/>
              </a:lnSpc>
              <a:buFont typeface="Arial"/>
              <a:buChar char="⚬"/>
            </a:pPr>
            <a:r>
              <a:rPr lang="en-US" b="true" sz="3171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Missing Values</a:t>
            </a:r>
            <a:r>
              <a:rPr lang="en-US" sz="3171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: Checked for null values using df.isnull().sum().</a:t>
            </a:r>
          </a:p>
          <a:p>
            <a:pPr algn="l" marL="1369306" indent="-456435" lvl="2">
              <a:lnSpc>
                <a:spcPts val="4439"/>
              </a:lnSpc>
              <a:buFont typeface="Arial"/>
              <a:buChar char="⚬"/>
            </a:pPr>
            <a:r>
              <a:rPr lang="en-US" b="true" sz="3171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Data Types:</a:t>
            </a:r>
            <a:r>
              <a:rPr lang="en-US" sz="3171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 Verified correct data types using df.info().</a:t>
            </a:r>
          </a:p>
          <a:p>
            <a:pPr algn="l">
              <a:lnSpc>
                <a:spcPts val="4439"/>
              </a:lnSpc>
            </a:pPr>
          </a:p>
          <a:p>
            <a:pPr algn="l" marL="684653" indent="-342326" lvl="1">
              <a:lnSpc>
                <a:spcPts val="4439"/>
              </a:lnSpc>
              <a:buFont typeface="Arial"/>
              <a:buChar char="•"/>
            </a:pPr>
            <a:r>
              <a:rPr lang="en-US" b="true" sz="3171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Result: </a:t>
            </a:r>
            <a:r>
              <a:rPr lang="en-US" sz="3171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Clean and ready data for analysis.</a:t>
            </a:r>
          </a:p>
          <a:p>
            <a:pPr algn="l">
              <a:lnSpc>
                <a:spcPts val="4439"/>
              </a:lnSpc>
            </a:pPr>
          </a:p>
        </p:txBody>
      </p:sp>
      <p:sp>
        <p:nvSpPr>
          <p:cNvPr name="AutoShape 4" id="4"/>
          <p:cNvSpPr/>
          <p:nvPr/>
        </p:nvSpPr>
        <p:spPr>
          <a:xfrm>
            <a:off x="0" y="2056393"/>
            <a:ext cx="18288000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325582" y="2480255"/>
            <a:ext cx="17577955" cy="3276600"/>
            <a:chOff x="0" y="0"/>
            <a:chExt cx="4629585" cy="86297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29585" cy="862973"/>
            </a:xfrm>
            <a:custGeom>
              <a:avLst/>
              <a:gdLst/>
              <a:ahLst/>
              <a:cxnLst/>
              <a:rect r="r" b="b" t="t" l="l"/>
              <a:pathLst>
                <a:path h="862973" w="4629585">
                  <a:moveTo>
                    <a:pt x="22462" y="0"/>
                  </a:moveTo>
                  <a:lnTo>
                    <a:pt x="4607123" y="0"/>
                  </a:lnTo>
                  <a:cubicBezTo>
                    <a:pt x="4619528" y="0"/>
                    <a:pt x="4629585" y="10057"/>
                    <a:pt x="4629585" y="22462"/>
                  </a:cubicBezTo>
                  <a:lnTo>
                    <a:pt x="4629585" y="840511"/>
                  </a:lnTo>
                  <a:cubicBezTo>
                    <a:pt x="4629585" y="846468"/>
                    <a:pt x="4627218" y="852181"/>
                    <a:pt x="4623006" y="856394"/>
                  </a:cubicBezTo>
                  <a:cubicBezTo>
                    <a:pt x="4618793" y="860606"/>
                    <a:pt x="4613080" y="862973"/>
                    <a:pt x="4607123" y="862973"/>
                  </a:cubicBezTo>
                  <a:lnTo>
                    <a:pt x="22462" y="862973"/>
                  </a:lnTo>
                  <a:cubicBezTo>
                    <a:pt x="10057" y="862973"/>
                    <a:pt x="0" y="852916"/>
                    <a:pt x="0" y="840511"/>
                  </a:cubicBezTo>
                  <a:lnTo>
                    <a:pt x="0" y="22462"/>
                  </a:lnTo>
                  <a:cubicBezTo>
                    <a:pt x="0" y="16505"/>
                    <a:pt x="2367" y="10791"/>
                    <a:pt x="6579" y="6579"/>
                  </a:cubicBezTo>
                  <a:cubicBezTo>
                    <a:pt x="10791" y="2367"/>
                    <a:pt x="16505" y="0"/>
                    <a:pt x="2246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BAE11D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629585" cy="9010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828807" y="3824871"/>
            <a:ext cx="16740488" cy="0"/>
          </a:xfrm>
          <a:prstGeom prst="line">
            <a:avLst/>
          </a:prstGeom>
          <a:ln cap="flat" w="19050">
            <a:solidFill>
              <a:srgbClr val="BAE11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5400000">
            <a:off x="16911126" y="3029503"/>
            <a:ext cx="442805" cy="494001"/>
          </a:xfrm>
          <a:custGeom>
            <a:avLst/>
            <a:gdLst/>
            <a:ahLst/>
            <a:cxnLst/>
            <a:rect r="r" b="b" t="t" l="l"/>
            <a:pathLst>
              <a:path h="494001" w="442805">
                <a:moveTo>
                  <a:pt x="0" y="0"/>
                </a:moveTo>
                <a:lnTo>
                  <a:pt x="442805" y="0"/>
                </a:lnTo>
                <a:lnTo>
                  <a:pt x="442805" y="494002"/>
                </a:lnTo>
                <a:lnTo>
                  <a:pt x="0" y="494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11489" y="3003355"/>
            <a:ext cx="3610830" cy="574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0"/>
              </a:lnSpc>
            </a:pPr>
            <a:r>
              <a:rPr lang="en-US" sz="3620" i="true">
                <a:solidFill>
                  <a:srgbClr val="BAE11D"/>
                </a:solidFill>
                <a:latin typeface="Helvetica World Italics"/>
                <a:ea typeface="Helvetica World Italics"/>
                <a:cs typeface="Helvetica World Italics"/>
                <a:sym typeface="Helvetica World Italics"/>
              </a:rPr>
              <a:t>Tips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11489" y="4177296"/>
            <a:ext cx="16074038" cy="1399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40"/>
              </a:lnSpc>
            </a:pPr>
            <a:r>
              <a:rPr lang="en-US" sz="4372" i="true">
                <a:solidFill>
                  <a:srgbClr val="BAE11D"/>
                </a:solidFill>
                <a:latin typeface="Helvetica World Italics"/>
                <a:ea typeface="Helvetica World Italics"/>
                <a:cs typeface="Helvetica World Italics"/>
                <a:sym typeface="Helvetica World Italics"/>
              </a:rPr>
              <a:t>Importance: Why is data cleaning crucial? (Ensures data quality and model accuracy).</a:t>
            </a:r>
          </a:p>
        </p:txBody>
      </p: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39505" y="3031103"/>
            <a:ext cx="9206040" cy="4700674"/>
            <a:chOff x="0" y="0"/>
            <a:chExt cx="2424636" cy="12380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24636" cy="1238038"/>
            </a:xfrm>
            <a:custGeom>
              <a:avLst/>
              <a:gdLst/>
              <a:ahLst/>
              <a:cxnLst/>
              <a:rect r="r" b="b" t="t" l="l"/>
              <a:pathLst>
                <a:path h="1238038" w="2424636">
                  <a:moveTo>
                    <a:pt x="42889" y="0"/>
                  </a:moveTo>
                  <a:lnTo>
                    <a:pt x="2381747" y="0"/>
                  </a:lnTo>
                  <a:cubicBezTo>
                    <a:pt x="2405434" y="0"/>
                    <a:pt x="2424636" y="19202"/>
                    <a:pt x="2424636" y="42889"/>
                  </a:cubicBezTo>
                  <a:lnTo>
                    <a:pt x="2424636" y="1195149"/>
                  </a:lnTo>
                  <a:cubicBezTo>
                    <a:pt x="2424636" y="1218836"/>
                    <a:pt x="2405434" y="1238038"/>
                    <a:pt x="2381747" y="1238038"/>
                  </a:cubicBezTo>
                  <a:lnTo>
                    <a:pt x="42889" y="1238038"/>
                  </a:lnTo>
                  <a:cubicBezTo>
                    <a:pt x="19202" y="1238038"/>
                    <a:pt x="0" y="1218836"/>
                    <a:pt x="0" y="1195149"/>
                  </a:cubicBezTo>
                  <a:lnTo>
                    <a:pt x="0" y="42889"/>
                  </a:lnTo>
                  <a:cubicBezTo>
                    <a:pt x="0" y="19202"/>
                    <a:pt x="19202" y="0"/>
                    <a:pt x="42889" y="0"/>
                  </a:cubicBezTo>
                  <a:close/>
                </a:path>
              </a:pathLst>
            </a:custGeom>
            <a:solidFill>
              <a:srgbClr val="BAE11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24636" cy="12761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0" y="2741788"/>
            <a:ext cx="18288000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229806" y="2856088"/>
            <a:ext cx="8239877" cy="4695530"/>
            <a:chOff x="0" y="0"/>
            <a:chExt cx="2170173" cy="123668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70173" cy="1236683"/>
            </a:xfrm>
            <a:custGeom>
              <a:avLst/>
              <a:gdLst/>
              <a:ahLst/>
              <a:cxnLst/>
              <a:rect r="r" b="b" t="t" l="l"/>
              <a:pathLst>
                <a:path h="1236683" w="2170173">
                  <a:moveTo>
                    <a:pt x="47918" y="0"/>
                  </a:moveTo>
                  <a:lnTo>
                    <a:pt x="2122255" y="0"/>
                  </a:lnTo>
                  <a:cubicBezTo>
                    <a:pt x="2134964" y="0"/>
                    <a:pt x="2147152" y="5048"/>
                    <a:pt x="2156139" y="14035"/>
                  </a:cubicBezTo>
                  <a:cubicBezTo>
                    <a:pt x="2165125" y="23021"/>
                    <a:pt x="2170173" y="35209"/>
                    <a:pt x="2170173" y="47918"/>
                  </a:cubicBezTo>
                  <a:lnTo>
                    <a:pt x="2170173" y="1188765"/>
                  </a:lnTo>
                  <a:cubicBezTo>
                    <a:pt x="2170173" y="1215229"/>
                    <a:pt x="2148720" y="1236683"/>
                    <a:pt x="2122255" y="1236683"/>
                  </a:cubicBezTo>
                  <a:lnTo>
                    <a:pt x="47918" y="1236683"/>
                  </a:lnTo>
                  <a:cubicBezTo>
                    <a:pt x="35209" y="1236683"/>
                    <a:pt x="23021" y="1231634"/>
                    <a:pt x="14035" y="1222648"/>
                  </a:cubicBezTo>
                  <a:cubicBezTo>
                    <a:pt x="5048" y="1213662"/>
                    <a:pt x="0" y="1201474"/>
                    <a:pt x="0" y="1188765"/>
                  </a:cubicBezTo>
                  <a:lnTo>
                    <a:pt x="0" y="47918"/>
                  </a:lnTo>
                  <a:cubicBezTo>
                    <a:pt x="0" y="35209"/>
                    <a:pt x="5048" y="23021"/>
                    <a:pt x="14035" y="14035"/>
                  </a:cubicBezTo>
                  <a:cubicBezTo>
                    <a:pt x="23021" y="5048"/>
                    <a:pt x="35209" y="0"/>
                    <a:pt x="4791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BAE11D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170173" cy="12747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6949597" y="3119353"/>
            <a:ext cx="619406" cy="619406"/>
          </a:xfrm>
          <a:custGeom>
            <a:avLst/>
            <a:gdLst/>
            <a:ahLst/>
            <a:cxnLst/>
            <a:rect r="r" b="b" t="t" l="l"/>
            <a:pathLst>
              <a:path h="619406" w="619406">
                <a:moveTo>
                  <a:pt x="0" y="0"/>
                </a:moveTo>
                <a:lnTo>
                  <a:pt x="619406" y="0"/>
                </a:lnTo>
                <a:lnTo>
                  <a:pt x="619406" y="619406"/>
                </a:lnTo>
                <a:lnTo>
                  <a:pt x="0" y="619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954903" y="7836552"/>
            <a:ext cx="5029560" cy="2132955"/>
          </a:xfrm>
          <a:custGeom>
            <a:avLst/>
            <a:gdLst/>
            <a:ahLst/>
            <a:cxnLst/>
            <a:rect r="r" b="b" t="t" l="l"/>
            <a:pathLst>
              <a:path h="2132955" w="5029560">
                <a:moveTo>
                  <a:pt x="0" y="0"/>
                </a:moveTo>
                <a:lnTo>
                  <a:pt x="5029560" y="0"/>
                </a:lnTo>
                <a:lnTo>
                  <a:pt x="5029560" y="2132955"/>
                </a:lnTo>
                <a:lnTo>
                  <a:pt x="0" y="21329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12362" y="452949"/>
            <a:ext cx="17533184" cy="2171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48"/>
              </a:lnSpc>
            </a:pPr>
            <a:r>
              <a:rPr lang="en-US" sz="7498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04 - Student-wise Summary &amp; Grade Assignment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667170" y="3147928"/>
            <a:ext cx="6972723" cy="4901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61"/>
              </a:lnSpc>
              <a:spcBef>
                <a:spcPct val="0"/>
              </a:spcBef>
            </a:pPr>
            <a:r>
              <a:rPr lang="en-US" b="true" sz="3948" i="true" strike="noStrike" u="none">
                <a:solidFill>
                  <a:srgbClr val="000000"/>
                </a:solidFill>
                <a:latin typeface="Helvetica World Bold Italics"/>
                <a:ea typeface="Helvetica World Bold Italics"/>
                <a:cs typeface="Helvetica World Bold Italics"/>
                <a:sym typeface="Helvetica World Bold Italics"/>
              </a:rPr>
              <a:t>Grade Assignment Logic</a:t>
            </a:r>
          </a:p>
          <a:p>
            <a:pPr algn="l">
              <a:lnSpc>
                <a:spcPts val="4461"/>
              </a:lnSpc>
              <a:spcBef>
                <a:spcPct val="0"/>
              </a:spcBef>
            </a:pPr>
          </a:p>
          <a:p>
            <a:pPr algn="l" marL="1704764" indent="-568255" lvl="2">
              <a:lnSpc>
                <a:spcPts val="4461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3948" i="true" strike="noStrike" u="none">
                <a:solidFill>
                  <a:srgbClr val="000000"/>
                </a:solidFill>
                <a:latin typeface="Helvetica World Bold Italics"/>
                <a:ea typeface="Helvetica World Bold Italics"/>
                <a:cs typeface="Helvetica World Bold Italics"/>
                <a:sym typeface="Helvetica World Bold Italics"/>
              </a:rPr>
              <a:t>A: 90-100</a:t>
            </a:r>
          </a:p>
          <a:p>
            <a:pPr algn="l" marL="1704764" indent="-568255" lvl="2">
              <a:lnSpc>
                <a:spcPts val="4461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3948" i="true" strike="noStrike" u="none">
                <a:solidFill>
                  <a:srgbClr val="000000"/>
                </a:solidFill>
                <a:latin typeface="Helvetica World Bold Italics"/>
                <a:ea typeface="Helvetica World Bold Italics"/>
                <a:cs typeface="Helvetica World Bold Italics"/>
                <a:sym typeface="Helvetica World Bold Italics"/>
              </a:rPr>
              <a:t>B: 80-89</a:t>
            </a:r>
          </a:p>
          <a:p>
            <a:pPr algn="l" marL="1704764" indent="-568255" lvl="2">
              <a:lnSpc>
                <a:spcPts val="4461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3948" i="true" strike="noStrike" u="none">
                <a:solidFill>
                  <a:srgbClr val="000000"/>
                </a:solidFill>
                <a:latin typeface="Helvetica World Bold Italics"/>
                <a:ea typeface="Helvetica World Bold Italics"/>
                <a:cs typeface="Helvetica World Bold Italics"/>
                <a:sym typeface="Helvetica World Bold Italics"/>
              </a:rPr>
              <a:t>C: 70-79</a:t>
            </a:r>
          </a:p>
          <a:p>
            <a:pPr algn="l" marL="1704764" indent="-568255" lvl="2">
              <a:lnSpc>
                <a:spcPts val="4461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3948" i="true" strike="noStrike" u="none">
                <a:solidFill>
                  <a:srgbClr val="000000"/>
                </a:solidFill>
                <a:latin typeface="Helvetica World Bold Italics"/>
                <a:ea typeface="Helvetica World Bold Italics"/>
                <a:cs typeface="Helvetica World Bold Italics"/>
                <a:sym typeface="Helvetica World Bold Italics"/>
              </a:rPr>
              <a:t>D: 60-69</a:t>
            </a:r>
          </a:p>
          <a:p>
            <a:pPr algn="l" marL="1704764" indent="-568255" lvl="2">
              <a:lnSpc>
                <a:spcPts val="4461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3948" i="true" strike="noStrike" u="none">
                <a:solidFill>
                  <a:srgbClr val="000000"/>
                </a:solidFill>
                <a:latin typeface="Helvetica World Bold Italics"/>
                <a:ea typeface="Helvetica World Bold Italics"/>
                <a:cs typeface="Helvetica World Bold Italics"/>
                <a:sym typeface="Helvetica World Bold Italics"/>
              </a:rPr>
              <a:t>F: Below 60</a:t>
            </a:r>
          </a:p>
          <a:p>
            <a:pPr algn="l">
              <a:lnSpc>
                <a:spcPts val="4461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533790" y="3069203"/>
            <a:ext cx="7631910" cy="4980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52"/>
              </a:lnSpc>
            </a:pPr>
            <a:r>
              <a:rPr lang="en-US" sz="4647" i="true" b="true">
                <a:solidFill>
                  <a:srgbClr val="BAE11D"/>
                </a:solidFill>
                <a:latin typeface="Helvetica World Bold Italics"/>
                <a:ea typeface="Helvetica World Bold Italics"/>
                <a:cs typeface="Helvetica World Bold Italics"/>
                <a:sym typeface="Helvetica World Bold Italics"/>
              </a:rPr>
              <a:t>Calculations:</a:t>
            </a:r>
          </a:p>
          <a:p>
            <a:pPr algn="l">
              <a:lnSpc>
                <a:spcPts val="5252"/>
              </a:lnSpc>
            </a:pPr>
          </a:p>
          <a:p>
            <a:pPr algn="l" marL="809178" indent="-404589" lvl="1">
              <a:lnSpc>
                <a:spcPts val="4235"/>
              </a:lnSpc>
              <a:buFont typeface="Arial"/>
              <a:buChar char="•"/>
            </a:pPr>
            <a:r>
              <a:rPr lang="en-US" b="true" sz="3747" i="true">
                <a:solidFill>
                  <a:srgbClr val="BAE11D"/>
                </a:solidFill>
                <a:latin typeface="Helvetica World Bold Italics"/>
                <a:ea typeface="Helvetica World Bold Italics"/>
                <a:cs typeface="Helvetica World Bold Italics"/>
                <a:sym typeface="Helvetica World Bold Italics"/>
              </a:rPr>
              <a:t>Total Marks</a:t>
            </a:r>
            <a:r>
              <a:rPr lang="en-US" sz="3747" i="true">
                <a:solidFill>
                  <a:srgbClr val="BAE11D"/>
                </a:solidFill>
                <a:latin typeface="Helvetica World Italics"/>
                <a:ea typeface="Helvetica World Italics"/>
                <a:cs typeface="Helvetica World Italics"/>
                <a:sym typeface="Helvetica World Italics"/>
              </a:rPr>
              <a:t>: Directly from the 'Marks' column (as per dataset structure).</a:t>
            </a:r>
          </a:p>
          <a:p>
            <a:pPr algn="l" marL="809178" indent="-404589" lvl="1">
              <a:lnSpc>
                <a:spcPts val="4235"/>
              </a:lnSpc>
              <a:buFont typeface="Arial"/>
              <a:buChar char="•"/>
            </a:pPr>
            <a:r>
              <a:rPr lang="en-US" b="true" sz="3747" i="true">
                <a:solidFill>
                  <a:srgbClr val="BAE11D"/>
                </a:solidFill>
                <a:latin typeface="Helvetica World Bold Italics"/>
                <a:ea typeface="Helvetica World Bold Italics"/>
                <a:cs typeface="Helvetica World Bold Italics"/>
                <a:sym typeface="Helvetica World Bold Italics"/>
              </a:rPr>
              <a:t>Average Marks</a:t>
            </a:r>
            <a:r>
              <a:rPr lang="en-US" sz="3747" i="true">
                <a:solidFill>
                  <a:srgbClr val="BAE11D"/>
                </a:solidFill>
                <a:latin typeface="Helvetica World Italics"/>
                <a:ea typeface="Helvetica World Italics"/>
                <a:cs typeface="Helvetica World Italics"/>
                <a:sym typeface="Helvetica World Italics"/>
              </a:rPr>
              <a:t>: Same as 'Marks' column.</a:t>
            </a:r>
          </a:p>
          <a:p>
            <a:pPr algn="l">
              <a:lnSpc>
                <a:spcPts val="5252"/>
              </a:lnSpc>
            </a:pPr>
          </a:p>
        </p:txBody>
      </p: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95140" y="3398407"/>
            <a:ext cx="13736348" cy="4005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4653" indent="-342326" lvl="1">
              <a:lnSpc>
                <a:spcPts val="4439"/>
              </a:lnSpc>
              <a:buFont typeface="Arial"/>
              <a:buChar char="•"/>
            </a:pPr>
            <a:r>
              <a:rPr lang="en-US" b="true" sz="3171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Class Average Marks: </a:t>
            </a:r>
          </a:p>
          <a:p>
            <a:pPr algn="l">
              <a:lnSpc>
                <a:spcPts val="4439"/>
              </a:lnSpc>
            </a:pPr>
          </a:p>
          <a:p>
            <a:pPr algn="l">
              <a:lnSpc>
                <a:spcPts val="4439"/>
              </a:lnSpc>
            </a:pPr>
          </a:p>
          <a:p>
            <a:pPr algn="l">
              <a:lnSpc>
                <a:spcPts val="4439"/>
              </a:lnSpc>
            </a:pPr>
          </a:p>
          <a:p>
            <a:pPr algn="l">
              <a:lnSpc>
                <a:spcPts val="4439"/>
              </a:lnSpc>
            </a:pPr>
          </a:p>
          <a:p>
            <a:pPr algn="l">
              <a:lnSpc>
                <a:spcPts val="4439"/>
              </a:lnSpc>
            </a:pPr>
          </a:p>
          <a:p>
            <a:pPr algn="l" marL="684653" indent="-342326" lvl="1">
              <a:lnSpc>
                <a:spcPts val="4439"/>
              </a:lnSpc>
              <a:buFont typeface="Arial"/>
              <a:buChar char="•"/>
            </a:pPr>
            <a:r>
              <a:rPr lang="en-US" b="true" sz="3171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Cl</a:t>
            </a:r>
            <a:r>
              <a:rPr lang="en-US" b="true" sz="3171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ass Topper:</a:t>
            </a:r>
            <a:r>
              <a:rPr lang="en-US" sz="3171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 Student_5 with Marks: 55.30</a:t>
            </a:r>
          </a:p>
        </p:txBody>
      </p:sp>
      <p:sp>
        <p:nvSpPr>
          <p:cNvPr name="AutoShape 3" id="3"/>
          <p:cNvSpPr/>
          <p:nvPr/>
        </p:nvSpPr>
        <p:spPr>
          <a:xfrm>
            <a:off x="0" y="2056393"/>
            <a:ext cx="18288000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6767016" y="3455557"/>
            <a:ext cx="5041968" cy="2720384"/>
          </a:xfrm>
          <a:custGeom>
            <a:avLst/>
            <a:gdLst/>
            <a:ahLst/>
            <a:cxnLst/>
            <a:rect r="r" b="b" t="t" l="l"/>
            <a:pathLst>
              <a:path h="2720384" w="5041968">
                <a:moveTo>
                  <a:pt x="0" y="0"/>
                </a:moveTo>
                <a:lnTo>
                  <a:pt x="5041969" y="0"/>
                </a:lnTo>
                <a:lnTo>
                  <a:pt x="5041969" y="2720384"/>
                </a:lnTo>
                <a:lnTo>
                  <a:pt x="0" y="27203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12362" y="452949"/>
            <a:ext cx="17551277" cy="1095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48"/>
              </a:lnSpc>
            </a:pPr>
            <a:r>
              <a:rPr lang="en-US" sz="7498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05 - Class Performance Overview</a:t>
            </a:r>
          </a:p>
        </p:txBody>
      </p:sp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51365" y="3381497"/>
            <a:ext cx="12316506" cy="6348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84653" indent="-342326" lvl="1">
              <a:lnSpc>
                <a:spcPts val="4439"/>
              </a:lnSpc>
              <a:buFont typeface="Arial"/>
              <a:buChar char="•"/>
            </a:pPr>
            <a:r>
              <a:rPr lang="en-US" b="true" sz="3171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Objective:</a:t>
            </a:r>
            <a:r>
              <a:rPr lang="en-US" sz="3171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 Predict student Marks based on number_courses and time_study.</a:t>
            </a:r>
          </a:p>
          <a:p>
            <a:pPr algn="just">
              <a:lnSpc>
                <a:spcPts val="4439"/>
              </a:lnSpc>
            </a:pPr>
          </a:p>
          <a:p>
            <a:pPr algn="just" marL="684653" indent="-342326" lvl="1">
              <a:lnSpc>
                <a:spcPts val="4439"/>
              </a:lnSpc>
              <a:buFont typeface="Arial"/>
              <a:buChar char="•"/>
            </a:pPr>
            <a:r>
              <a:rPr lang="en-US" b="true" sz="3171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Fea</a:t>
            </a:r>
            <a:r>
              <a:rPr lang="en-US" b="true" sz="3171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tures (X):</a:t>
            </a:r>
            <a:r>
              <a:rPr lang="en-US" sz="3171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 n</a:t>
            </a:r>
            <a:r>
              <a:rPr lang="en-US" sz="3171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umber_courses</a:t>
            </a:r>
            <a:r>
              <a:rPr lang="en-US" sz="3171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, time_study</a:t>
            </a:r>
          </a:p>
          <a:p>
            <a:pPr algn="just">
              <a:lnSpc>
                <a:spcPts val="4439"/>
              </a:lnSpc>
            </a:pPr>
          </a:p>
          <a:p>
            <a:pPr algn="just" marL="684653" indent="-342326" lvl="1">
              <a:lnSpc>
                <a:spcPts val="4439"/>
              </a:lnSpc>
              <a:buFont typeface="Arial"/>
              <a:buChar char="•"/>
            </a:pPr>
            <a:r>
              <a:rPr lang="en-US" b="true" sz="3171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Target (y):</a:t>
            </a:r>
            <a:r>
              <a:rPr lang="en-US" sz="3171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 Marks</a:t>
            </a:r>
          </a:p>
          <a:p>
            <a:pPr algn="just">
              <a:lnSpc>
                <a:spcPts val="4439"/>
              </a:lnSpc>
            </a:pPr>
          </a:p>
          <a:p>
            <a:pPr algn="just" marL="684653" indent="-342326" lvl="1">
              <a:lnSpc>
                <a:spcPts val="4439"/>
              </a:lnSpc>
              <a:buFont typeface="Arial"/>
              <a:buChar char="•"/>
            </a:pPr>
            <a:r>
              <a:rPr lang="en-US" b="true" sz="3171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Methodology:</a:t>
            </a:r>
          </a:p>
          <a:p>
            <a:pPr algn="just" marL="1369306" indent="-456435" lvl="2">
              <a:lnSpc>
                <a:spcPts val="4439"/>
              </a:lnSpc>
              <a:buFont typeface="Arial"/>
              <a:buChar char="⚬"/>
            </a:pPr>
            <a:r>
              <a:rPr lang="en-US" sz="3171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Data Splitting (</a:t>
            </a:r>
            <a:r>
              <a:rPr lang="en-US" sz="3171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T</a:t>
            </a:r>
            <a:r>
              <a:rPr lang="en-US" sz="3171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ra</a:t>
            </a:r>
            <a:r>
              <a:rPr lang="en-US" sz="3171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i</a:t>
            </a:r>
            <a:r>
              <a:rPr lang="en-US" sz="3171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n/T</a:t>
            </a:r>
            <a:r>
              <a:rPr lang="en-US" sz="3171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est</a:t>
            </a:r>
            <a:r>
              <a:rPr lang="en-US" sz="3171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 -</a:t>
            </a:r>
            <a:r>
              <a:rPr lang="en-US" sz="3171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 </a:t>
            </a:r>
            <a:r>
              <a:rPr lang="en-US" sz="3171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80/20 split, random_state=42).</a:t>
            </a:r>
          </a:p>
          <a:p>
            <a:pPr algn="just" marL="1369306" indent="-456435" lvl="2">
              <a:lnSpc>
                <a:spcPts val="4439"/>
              </a:lnSpc>
              <a:buFont typeface="Arial"/>
              <a:buChar char="⚬"/>
            </a:pPr>
            <a:r>
              <a:rPr lang="en-US" sz="3171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M</a:t>
            </a:r>
            <a:r>
              <a:rPr lang="en-US" sz="3171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odel Training and Evaluation.</a:t>
            </a:r>
          </a:p>
          <a:p>
            <a:pPr algn="just">
              <a:lnSpc>
                <a:spcPts val="4439"/>
              </a:lnSpc>
            </a:pPr>
          </a:p>
        </p:txBody>
      </p:sp>
      <p:sp>
        <p:nvSpPr>
          <p:cNvPr name="AutoShape 3" id="3"/>
          <p:cNvSpPr/>
          <p:nvPr/>
        </p:nvSpPr>
        <p:spPr>
          <a:xfrm>
            <a:off x="200891" y="2840436"/>
            <a:ext cx="18288000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512362" y="452949"/>
            <a:ext cx="16746938" cy="2377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48"/>
              </a:lnSpc>
            </a:pPr>
            <a:r>
              <a:rPr lang="en-US" sz="7498" i="true">
                <a:solidFill>
                  <a:srgbClr val="FFFFFF"/>
                </a:solidFill>
                <a:latin typeface="Helvetica World Italics"/>
                <a:ea typeface="Helvetica World Italics"/>
                <a:cs typeface="Helvetica World Italics"/>
                <a:sym typeface="Helvetica World Italics"/>
              </a:rPr>
              <a:t>06 - Machine Learning - Problem &amp; Approach</a:t>
            </a:r>
          </a:p>
        </p:txBody>
      </p:sp>
    </p:spTree>
  </p:cSld>
  <p:clrMapOvr>
    <a:masterClrMapping/>
  </p:clrMapOvr>
  <p:transition spd="slow">
    <p:push dir="l"/>
  </p:transition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01381" y="2714705"/>
            <a:ext cx="15685237" cy="6300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84653" indent="-342326" lvl="1">
              <a:lnSpc>
                <a:spcPts val="4439"/>
              </a:lnSpc>
              <a:buFont typeface="Arial"/>
              <a:buChar char="•"/>
            </a:pPr>
            <a:r>
              <a:rPr lang="en-US" b="true" sz="3171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Linear Regression:</a:t>
            </a:r>
            <a:r>
              <a:rPr lang="en-US" sz="3171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   A linear model that is simple, interpretable, and effective for binary classification tasks, providing probability scores.</a:t>
            </a:r>
          </a:p>
          <a:p>
            <a:pPr algn="just">
              <a:lnSpc>
                <a:spcPts val="4439"/>
              </a:lnSpc>
            </a:pPr>
          </a:p>
          <a:p>
            <a:pPr algn="just" marL="684653" indent="-342326" lvl="1">
              <a:lnSpc>
                <a:spcPts val="4439"/>
              </a:lnSpc>
              <a:buFont typeface="Arial"/>
              <a:buChar char="•"/>
            </a:pPr>
            <a:r>
              <a:rPr lang="en-US" b="true" sz="3171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D</a:t>
            </a:r>
            <a:r>
              <a:rPr lang="en-US" b="true" sz="3171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ecision Tree R</a:t>
            </a:r>
            <a:r>
              <a:rPr lang="en-US" b="true" sz="3171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egres</a:t>
            </a:r>
            <a:r>
              <a:rPr lang="en-US" b="true" sz="3171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sor:</a:t>
            </a:r>
            <a:r>
              <a:rPr lang="en-US" sz="3171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  It operates by building a tree-like structure where each internal node represents a decision based on a feature, and each leaf node contains a predicted numerical value. </a:t>
            </a:r>
          </a:p>
          <a:p>
            <a:pPr algn="just">
              <a:lnSpc>
                <a:spcPts val="4439"/>
              </a:lnSpc>
            </a:pPr>
          </a:p>
          <a:p>
            <a:pPr algn="just" marL="684653" indent="-342326" lvl="1">
              <a:lnSpc>
                <a:spcPts val="4439"/>
              </a:lnSpc>
              <a:buFont typeface="Arial"/>
              <a:buChar char="•"/>
            </a:pPr>
            <a:r>
              <a:rPr lang="en-US" b="true" sz="3171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Random Forest Regressor:  </a:t>
            </a:r>
            <a:r>
              <a:rPr lang="en-US" sz="3171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An ensemble method that builds multiple decision trees and merges their predictions to get a more accurate and stable prediction. It generally performs well on various datasets and handles non-linearity.</a:t>
            </a:r>
          </a:p>
          <a:p>
            <a:pPr algn="just">
              <a:lnSpc>
                <a:spcPts val="4439"/>
              </a:lnSpc>
            </a:pPr>
          </a:p>
        </p:txBody>
      </p:sp>
      <p:sp>
        <p:nvSpPr>
          <p:cNvPr name="AutoShape 3" id="3"/>
          <p:cNvSpPr/>
          <p:nvPr/>
        </p:nvSpPr>
        <p:spPr>
          <a:xfrm>
            <a:off x="65618" y="2209880"/>
            <a:ext cx="18288000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512362" y="452949"/>
            <a:ext cx="16746938" cy="1198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48"/>
              </a:lnSpc>
            </a:pPr>
            <a:r>
              <a:rPr lang="en-US" sz="7498" i="true">
                <a:solidFill>
                  <a:srgbClr val="FFFFFF"/>
                </a:solidFill>
                <a:latin typeface="Helvetica World Italics"/>
                <a:ea typeface="Helvetica World Italics"/>
                <a:cs typeface="Helvetica World Italics"/>
                <a:sym typeface="Helvetica World Italics"/>
              </a:rPr>
              <a:t>07 - Machine Learning Models Used</a:t>
            </a:r>
          </a:p>
        </p:txBody>
      </p:sp>
    </p:spTree>
  </p:cSld>
  <p:clrMapOvr>
    <a:masterClrMapping/>
  </p:clrMapOvr>
  <p:transition spd="slow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51546" y="1979010"/>
            <a:ext cx="15957919" cy="8691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84653" indent="-342326" lvl="1">
              <a:lnSpc>
                <a:spcPts val="4439"/>
              </a:lnSpc>
              <a:buFont typeface="Arial"/>
              <a:buChar char="•"/>
            </a:pPr>
            <a:r>
              <a:rPr lang="en-US" b="true" sz="3171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Metrics Explained:</a:t>
            </a:r>
          </a:p>
          <a:p>
            <a:pPr algn="just" marL="1369306" indent="-456435" lvl="2">
              <a:lnSpc>
                <a:spcPts val="4439"/>
              </a:lnSpc>
              <a:buFont typeface="Arial"/>
              <a:buChar char="⚬"/>
            </a:pPr>
            <a:r>
              <a:rPr lang="en-US" b="true" sz="3171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Mean Absolute Error (MAE): </a:t>
            </a:r>
            <a:r>
              <a:rPr lang="en-US" sz="3171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Average absolute difference between predictions and actual values.</a:t>
            </a:r>
          </a:p>
          <a:p>
            <a:pPr algn="just" marL="1369306" indent="-456435" lvl="2">
              <a:lnSpc>
                <a:spcPts val="4439"/>
              </a:lnSpc>
              <a:buFont typeface="Arial"/>
              <a:buChar char="⚬"/>
            </a:pPr>
            <a:r>
              <a:rPr lang="en-US" b="true" sz="3171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M</a:t>
            </a:r>
            <a:r>
              <a:rPr lang="en-US" b="true" sz="3171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ean Squared E</a:t>
            </a:r>
            <a:r>
              <a:rPr lang="en-US" b="true" sz="3171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rr</a:t>
            </a:r>
            <a:r>
              <a:rPr lang="en-US" b="true" sz="3171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or (MSE):</a:t>
            </a:r>
            <a:r>
              <a:rPr lang="en-US" sz="3171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 Average of the squared differences. Penalizes larger errors more.</a:t>
            </a:r>
          </a:p>
          <a:p>
            <a:pPr algn="just" marL="1369306" indent="-456435" lvl="2">
              <a:lnSpc>
                <a:spcPts val="4439"/>
              </a:lnSpc>
              <a:buFont typeface="Arial"/>
              <a:buChar char="⚬"/>
            </a:pPr>
            <a:r>
              <a:rPr lang="en-US" b="true" sz="3171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Root Mean Squared Error (RMSE):</a:t>
            </a:r>
            <a:r>
              <a:rPr lang="en-US" sz="3171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 Square root of MSE, in the same units as the target variable.</a:t>
            </a:r>
          </a:p>
          <a:p>
            <a:pPr algn="just" marL="1369306" indent="-456435" lvl="2">
              <a:lnSpc>
                <a:spcPts val="4439"/>
              </a:lnSpc>
              <a:buFont typeface="Arial"/>
              <a:buChar char="⚬"/>
            </a:pPr>
            <a:r>
              <a:rPr lang="en-US" b="true" sz="3171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R-squared (</a:t>
            </a:r>
            <a:r>
              <a:rPr lang="en-US" b="true" sz="3171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R</a:t>
            </a:r>
            <a:r>
              <a:rPr lang="en-US" b="true" sz="3171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2</a:t>
            </a:r>
            <a:r>
              <a:rPr lang="en-US" b="true" sz="3171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):</a:t>
            </a:r>
            <a:r>
              <a:rPr lang="en-US" sz="3171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 Proportion of variance in the dependent variable predictable from the independent variables (how well the model fits the data).</a:t>
            </a:r>
          </a:p>
          <a:p>
            <a:pPr algn="just" marL="684653" indent="-342326" lvl="1">
              <a:lnSpc>
                <a:spcPts val="4439"/>
              </a:lnSpc>
              <a:buFont typeface="Arial"/>
              <a:buChar char="•"/>
            </a:pPr>
            <a:r>
              <a:rPr lang="en-US" b="true" sz="3171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Results Table: </a:t>
            </a:r>
            <a:r>
              <a:rPr lang="en-US" sz="3171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Present the results dictionary output clearly for all models.</a:t>
            </a:r>
          </a:p>
          <a:p>
            <a:pPr algn="just">
              <a:lnSpc>
                <a:spcPts val="4439"/>
              </a:lnSpc>
            </a:pPr>
          </a:p>
          <a:p>
            <a:pPr algn="just">
              <a:lnSpc>
                <a:spcPts val="4439"/>
              </a:lnSpc>
            </a:pPr>
          </a:p>
          <a:p>
            <a:pPr algn="just">
              <a:lnSpc>
                <a:spcPts val="4439"/>
              </a:lnSpc>
            </a:pPr>
          </a:p>
          <a:p>
            <a:pPr algn="just">
              <a:lnSpc>
                <a:spcPts val="4439"/>
              </a:lnSpc>
            </a:pPr>
          </a:p>
          <a:p>
            <a:pPr algn="just">
              <a:lnSpc>
                <a:spcPts val="4439"/>
              </a:lnSpc>
            </a:pPr>
          </a:p>
        </p:txBody>
      </p:sp>
      <p:sp>
        <p:nvSpPr>
          <p:cNvPr name="AutoShape 3" id="3"/>
          <p:cNvSpPr/>
          <p:nvPr/>
        </p:nvSpPr>
        <p:spPr>
          <a:xfrm>
            <a:off x="0" y="1845660"/>
            <a:ext cx="18288000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6299251" y="7974970"/>
            <a:ext cx="4862509" cy="2075663"/>
          </a:xfrm>
          <a:custGeom>
            <a:avLst/>
            <a:gdLst/>
            <a:ahLst/>
            <a:cxnLst/>
            <a:rect r="r" b="b" t="t" l="l"/>
            <a:pathLst>
              <a:path h="2075663" w="4862509">
                <a:moveTo>
                  <a:pt x="0" y="0"/>
                </a:moveTo>
                <a:lnTo>
                  <a:pt x="4862509" y="0"/>
                </a:lnTo>
                <a:lnTo>
                  <a:pt x="4862509" y="2075663"/>
                </a:lnTo>
                <a:lnTo>
                  <a:pt x="0" y="20756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12362" y="452949"/>
            <a:ext cx="16746938" cy="1198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48"/>
              </a:lnSpc>
            </a:pPr>
            <a:r>
              <a:rPr lang="en-US" sz="7498" i="true">
                <a:solidFill>
                  <a:srgbClr val="FFFFFF"/>
                </a:solidFill>
                <a:latin typeface="Helvetica World Italics"/>
                <a:ea typeface="Helvetica World Italics"/>
                <a:cs typeface="Helvetica World Italics"/>
                <a:sym typeface="Helvetica World Italics"/>
              </a:rPr>
              <a:t>08 - Model Performance Evaluation</a:t>
            </a:r>
          </a:p>
        </p:txBody>
      </p: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DAGuKMeXfK4</dc:identifier>
  <dcterms:modified xsi:type="dcterms:W3CDTF">2011-08-01T06:04:30Z</dcterms:modified>
  <cp:revision>1</cp:revision>
  <dc:title>Student Marks and Grades</dc:title>
</cp:coreProperties>
</file>