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9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Sanchez" charset="1" panose="02000000000000000000"/>
      <p:regular r:id="rId16"/>
    </p:embeddedFont>
    <p:embeddedFont>
      <p:font typeface="Sanchez Italics" charset="1" panose="00000000000000000000"/>
      <p:regular r:id="rId17"/>
    </p:embeddedFont>
    <p:embeddedFont>
      <p:font typeface="League Spartan" charset="1" panose="00000800000000000000"/>
      <p:regular r:id="rId18"/>
    </p:embeddedFont>
    <p:embeddedFont>
      <p:font typeface="Be Vietnam" charset="1" panose="00000500000000000000"/>
      <p:regular r:id="rId19"/>
    </p:embeddedFont>
    <p:embeddedFont>
      <p:font typeface="Be Vietnam Bold" charset="1" panose="00000900000000000000"/>
      <p:regular r:id="rId20"/>
    </p:embeddedFont>
    <p:embeddedFont>
      <p:font typeface="Be Vietnam Italics" charset="1" panose="00000500000000000000"/>
      <p:regular r:id="rId21"/>
    </p:embeddedFont>
    <p:embeddedFont>
      <p:font typeface="Be Vietnam Bold Italics" charset="1" panose="00000900000000000000"/>
      <p:regular r:id="rId22"/>
    </p:embeddedFont>
    <p:embeddedFont>
      <p:font typeface="IBM Plex Sans" charset="1" panose="020B0503050203000203"/>
      <p:regular r:id="rId23"/>
    </p:embeddedFont>
    <p:embeddedFont>
      <p:font typeface="IBM Plex Sans Bold" charset="1" panose="020B0803050203000203"/>
      <p:regular r:id="rId24"/>
    </p:embeddedFont>
    <p:embeddedFont>
      <p:font typeface="IBM Plex Sans Italics" charset="1" panose="020B0503050203000203"/>
      <p:regular r:id="rId25"/>
    </p:embeddedFont>
    <p:embeddedFont>
      <p:font typeface="IBM Plex Sans Bold Italics" charset="1" panose="020B0803050203000203"/>
      <p:regular r:id="rId26"/>
    </p:embeddedFont>
    <p:embeddedFont>
      <p:font typeface="Open Sans" charset="1" panose="020B0606030504020204"/>
      <p:regular r:id="rId27"/>
    </p:embeddedFont>
    <p:embeddedFont>
      <p:font typeface="Open Sans Bold" charset="1" panose="020B0806030504020204"/>
      <p:regular r:id="rId28"/>
    </p:embeddedFont>
    <p:embeddedFont>
      <p:font typeface="Open Sans Italics" charset="1" panose="020B0606030504020204"/>
      <p:regular r:id="rId29"/>
    </p:embeddedFont>
    <p:embeddedFont>
      <p:font typeface="Open Sans Bold Italics" charset="1" panose="020B08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39" Target="notesMasters/notesMaster1.xml" Type="http://schemas.openxmlformats.org/officeDocument/2006/relationships/notesMaster"/><Relationship Id="rId4" Target="theme/theme1.xml" Type="http://schemas.openxmlformats.org/officeDocument/2006/relationships/theme"/><Relationship Id="rId40" Target="theme/theme2.xml" Type="http://schemas.openxmlformats.org/officeDocument/2006/relationships/theme"/><Relationship Id="rId41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Problem statement explanation</a:t>
            </a:r>
          </a:p>
          <a:p>
            <a:r>
              <a:rPr lang="en-US"/>
              <a:t/>
            </a:r>
          </a:p>
          <a:p>
            <a:r>
              <a:rPr lang="en-US"/>
              <a:t>Challenges in the HERBAL MEDICINE &amp; Ayurveda Industry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www.thehindu.com/news/cities/Hyderabad/fake-ayurvedic-treatment-racket-busted/article4277227.ece" TargetMode="External" Type="http://schemas.openxmlformats.org/officeDocument/2006/relationships/hyperlink"/><Relationship Id="rId5" Target="https://www.hindustantimes.com/cities/mumbai-news/ayurvedic-company-dupes-people-of-30-lakh-in-investment-fraud-101667656914984.html" TargetMode="External" Type="http://schemas.openxmlformats.org/officeDocument/2006/relationships/hyperlink"/><Relationship Id="rId6" Target="https://medicaldialogues.in/mdtv/top-videos/andhra-pradesh-based-quacks-held-for-selling-fake-drugs-in-name-of-ayurveda-88936" TargetMode="External" Type="http://schemas.openxmlformats.org/officeDocument/2006/relationships/hyperlink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en.wikipedia.org/wiki/Tesseract" TargetMode="External" Type="http://schemas.openxmlformats.org/officeDocument/2006/relationships/hyperlink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010284">
            <a:off x="11274917" y="-2976531"/>
            <a:ext cx="11342890" cy="91568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0748" y="744926"/>
            <a:ext cx="5549825" cy="554982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64426" y="6319395"/>
            <a:ext cx="9683608" cy="2331186"/>
            <a:chOff x="0" y="0"/>
            <a:chExt cx="12911477" cy="31082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2911477" cy="178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31"/>
                </a:lnSpc>
              </a:pPr>
              <a:r>
                <a:rPr lang="en-US" sz="8408">
                  <a:solidFill>
                    <a:srgbClr val="FFFFFF"/>
                  </a:solidFill>
                  <a:latin typeface="League Spartan"/>
                </a:rPr>
                <a:t>MEDITRUST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32909"/>
              <a:ext cx="12911477" cy="1275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50"/>
                </a:lnSpc>
              </a:pPr>
              <a:r>
                <a:rPr lang="en-US" sz="5821">
                  <a:solidFill>
                    <a:srgbClr val="FFFFFF"/>
                  </a:solidFill>
                  <a:latin typeface="Sanchez"/>
                </a:rPr>
                <a:t>Delivering the best care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36393"/>
            <a:ext cx="15728030" cy="1050607"/>
            <a:chOff x="0" y="0"/>
            <a:chExt cx="4142362" cy="27670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142362" cy="276703"/>
            </a:xfrm>
            <a:custGeom>
              <a:avLst/>
              <a:gdLst/>
              <a:ahLst/>
              <a:cxnLst/>
              <a:rect r="r" b="b" t="t" l="l"/>
              <a:pathLst>
                <a:path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009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38789" y="9236393"/>
            <a:ext cx="8757453" cy="757187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24007" y="2555684"/>
            <a:ext cx="7340008" cy="593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0"/>
              </a:lnSpc>
            </a:pPr>
            <a:r>
              <a:rPr lang="en-US" sz="3000" spc="60">
                <a:solidFill>
                  <a:srgbClr val="000000"/>
                </a:solidFill>
                <a:latin typeface="Glacial Indifference"/>
              </a:rPr>
              <a:t>Millions of people worldwide rely on traditional ayurvedic and homeopathic medicine for their well-being. However, the supply chain for these medicines is often fragmented, unregulated, and lacks transparency, leading to concerns around quality, safety, and authenticity. </a:t>
            </a:r>
          </a:p>
          <a:p>
            <a:pPr algn="ctr">
              <a:lnSpc>
                <a:spcPts val="3930"/>
              </a:lnSpc>
            </a:pPr>
            <a:r>
              <a:rPr lang="en-US" sz="3000" spc="60">
                <a:solidFill>
                  <a:srgbClr val="000000"/>
                </a:solidFill>
                <a:latin typeface="Glacial Indifference"/>
              </a:rPr>
              <a:t>Moreover, doctors in rural and remote areas often write prescriptions in their regional languages, making it difficult for patients to read and understand them.</a:t>
            </a:r>
          </a:p>
          <a:p>
            <a:pPr algn="ctr">
              <a:lnSpc>
                <a:spcPts val="393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33011"/>
            <a:ext cx="683531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1B4444"/>
                </a:solidFill>
                <a:latin typeface="Montserrat Classic Bold"/>
              </a:rPr>
              <a:t>PROBLEM STATEMENT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565105" y="4891037"/>
            <a:ext cx="8957480" cy="3090065"/>
            <a:chOff x="0" y="0"/>
            <a:chExt cx="11943307" cy="412008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8575"/>
              <a:ext cx="10079726" cy="1327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9"/>
                </a:lnSpc>
                <a:spcBef>
                  <a:spcPct val="0"/>
                </a:spcBef>
              </a:pPr>
              <a:r>
                <a:rPr lang="en-US" sz="3508">
                  <a:solidFill>
                    <a:srgbClr val="1B4444"/>
                  </a:solidFill>
                  <a:latin typeface="Montserrat Classic Bold"/>
                </a:rPr>
                <a:t>CHALLENGES IN THE HERBAL MEDICINE INDUSTRY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9337" y="1557435"/>
              <a:ext cx="11253970" cy="2562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94388" indent="-297194" lvl="1">
                <a:lnSpc>
                  <a:spcPts val="3854"/>
                </a:lnSpc>
                <a:buFont typeface="Arial"/>
                <a:buChar char="•"/>
              </a:pPr>
              <a:r>
                <a:rPr lang="en-US" sz="2753">
                  <a:solidFill>
                    <a:srgbClr val="1B4444"/>
                  </a:solidFill>
                  <a:latin typeface="Glacial Indifference"/>
                </a:rPr>
                <a:t>Supply Chain Disruptions</a:t>
              </a:r>
            </a:p>
            <a:p>
              <a:pPr marL="594388" indent="-297194" lvl="1">
                <a:lnSpc>
                  <a:spcPts val="3854"/>
                </a:lnSpc>
                <a:buFont typeface="Arial"/>
                <a:buChar char="•"/>
              </a:pPr>
              <a:r>
                <a:rPr lang="en-US" sz="2753">
                  <a:solidFill>
                    <a:srgbClr val="1B4444"/>
                  </a:solidFill>
                  <a:latin typeface="Glacial Indifference"/>
                </a:rPr>
                <a:t>Collection and Analysis of Large Volumes of Data</a:t>
              </a:r>
            </a:p>
            <a:p>
              <a:pPr marL="594388" indent="-297194" lvl="1">
                <a:lnSpc>
                  <a:spcPts val="3854"/>
                </a:lnSpc>
                <a:buFont typeface="Arial"/>
                <a:buChar char="•"/>
              </a:pPr>
              <a:r>
                <a:rPr lang="en-US" sz="2753">
                  <a:solidFill>
                    <a:srgbClr val="1B4444"/>
                  </a:solidFill>
                  <a:latin typeface="Glacial Indifference"/>
                </a:rPr>
                <a:t>Transparency</a:t>
              </a:r>
            </a:p>
            <a:p>
              <a:pPr marL="594388" indent="-297194" lvl="1">
                <a:lnSpc>
                  <a:spcPts val="3854"/>
                </a:lnSpc>
                <a:buFont typeface="Arial"/>
                <a:buChar char="•"/>
              </a:pPr>
              <a:r>
                <a:rPr lang="en-US" sz="2753">
                  <a:solidFill>
                    <a:srgbClr val="1B4444"/>
                  </a:solidFill>
                  <a:latin typeface="Glacial Indifference"/>
                </a:rPr>
                <a:t>Data Security.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65105" y="1294911"/>
            <a:ext cx="9144000" cy="2856674"/>
            <a:chOff x="0" y="0"/>
            <a:chExt cx="12192000" cy="380889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8575"/>
              <a:ext cx="10527746" cy="1224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8"/>
                </a:lnSpc>
                <a:spcBef>
                  <a:spcPct val="0"/>
                </a:spcBef>
              </a:pPr>
              <a:r>
                <a:rPr lang="en-US" sz="3243">
                  <a:solidFill>
                    <a:srgbClr val="1B4444"/>
                  </a:solidFill>
                  <a:latin typeface="Montserrat Classic Bold"/>
                </a:rPr>
                <a:t>CHALLENGES IN THE AYURVEDA MEDICINAL PRACTICES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37272" y="1445012"/>
              <a:ext cx="11554728" cy="2363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49494" indent="-274747" lvl="1">
                <a:lnSpc>
                  <a:spcPts val="3563"/>
                </a:lnSpc>
                <a:buFont typeface="Arial"/>
                <a:buChar char="•"/>
              </a:pPr>
              <a:r>
                <a:rPr lang="en-US" sz="2545">
                  <a:solidFill>
                    <a:srgbClr val="1B4444"/>
                  </a:solidFill>
                  <a:latin typeface="Glacial Indifference"/>
                </a:rPr>
                <a:t>Scams</a:t>
              </a:r>
            </a:p>
            <a:p>
              <a:pPr marL="549494" indent="-274747" lvl="1">
                <a:lnSpc>
                  <a:spcPts val="3563"/>
                </a:lnSpc>
                <a:buFont typeface="Arial"/>
                <a:buChar char="•"/>
              </a:pPr>
              <a:r>
                <a:rPr lang="en-US" sz="2545">
                  <a:solidFill>
                    <a:srgbClr val="1B4444"/>
                  </a:solidFill>
                  <a:latin typeface="Glacial Indifference"/>
                </a:rPr>
                <a:t>Limited access to trustworthy practitioners</a:t>
              </a:r>
            </a:p>
            <a:p>
              <a:pPr marL="549494" indent="-274747" lvl="1">
                <a:lnSpc>
                  <a:spcPts val="3563"/>
                </a:lnSpc>
                <a:buFont typeface="Arial"/>
                <a:buChar char="•"/>
              </a:pPr>
              <a:r>
                <a:rPr lang="en-US" sz="2545">
                  <a:solidFill>
                    <a:srgbClr val="1B4444"/>
                  </a:solidFill>
                  <a:latin typeface="Glacial Indifference"/>
                </a:rPr>
                <a:t>No guide or resources to various homeopathy medicines</a:t>
              </a:r>
            </a:p>
            <a:p>
              <a:pPr marL="549494" indent="-274747" lvl="1">
                <a:lnSpc>
                  <a:spcPts val="3563"/>
                </a:lnSpc>
                <a:buFont typeface="Arial"/>
                <a:buChar char="•"/>
              </a:pPr>
              <a:r>
                <a:rPr lang="en-US" sz="2545">
                  <a:solidFill>
                    <a:srgbClr val="1B4444"/>
                  </a:solidFill>
                  <a:latin typeface="Glacial Indifference"/>
                </a:rPr>
                <a:t>Complex regulations that are difficult to follow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74802" y="-1625653"/>
            <a:ext cx="436899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36393"/>
            <a:ext cx="15728030" cy="1050607"/>
            <a:chOff x="0" y="0"/>
            <a:chExt cx="4142362" cy="27670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142362" cy="276703"/>
            </a:xfrm>
            <a:custGeom>
              <a:avLst/>
              <a:gdLst/>
              <a:ahLst/>
              <a:cxnLst/>
              <a:rect r="r" b="b" t="t" l="l"/>
              <a:pathLst>
                <a:path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009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38789" y="9236393"/>
            <a:ext cx="8757453" cy="757187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1617" y="1066800"/>
            <a:ext cx="9569019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1B4444"/>
                </a:solidFill>
                <a:latin typeface="Montserrat Classic Bold"/>
              </a:rPr>
              <a:t>STATISTICS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192" y="2413352"/>
            <a:ext cx="14821615" cy="576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2"/>
              </a:lnSpc>
              <a:spcBef>
                <a:spcPct val="0"/>
              </a:spcBef>
            </a:pPr>
            <a:r>
              <a:rPr lang="en-US" sz="3266">
                <a:solidFill>
                  <a:srgbClr val="1B4444"/>
                </a:solidFill>
                <a:latin typeface="Glacial Indifference"/>
              </a:rPr>
              <a:t>The India ayurvedic products market size reached </a:t>
            </a:r>
            <a:r>
              <a:rPr lang="en-US" sz="3266">
                <a:solidFill>
                  <a:srgbClr val="1B4444"/>
                </a:solidFill>
                <a:latin typeface="Glacial Indifference Bold"/>
              </a:rPr>
              <a:t>INR 626 Billion in 2022</a:t>
            </a:r>
            <a:r>
              <a:rPr lang="en-US" sz="3266">
                <a:solidFill>
                  <a:srgbClr val="1B4444"/>
                </a:solidFill>
                <a:latin typeface="Glacial Indifference"/>
              </a:rPr>
              <a:t> and is expected to reach </a:t>
            </a:r>
            <a:r>
              <a:rPr lang="en-US" sz="3266">
                <a:solidFill>
                  <a:srgbClr val="1B4444"/>
                </a:solidFill>
                <a:latin typeface="Glacial Indifference Bold"/>
              </a:rPr>
              <a:t>INR 1824 Billion by 2028</a:t>
            </a:r>
          </a:p>
          <a:p>
            <a:pPr algn="ctr">
              <a:lnSpc>
                <a:spcPts val="4572"/>
              </a:lnSpc>
              <a:spcBef>
                <a:spcPct val="0"/>
              </a:spcBef>
            </a:pPr>
          </a:p>
          <a:p>
            <a:pPr>
              <a:lnSpc>
                <a:spcPts val="3462"/>
              </a:lnSpc>
            </a:pPr>
            <a:r>
              <a:rPr lang="en-US" sz="3266">
                <a:solidFill>
                  <a:srgbClr val="1B4444"/>
                </a:solidFill>
                <a:latin typeface="Glacial Indifference Bold"/>
              </a:rPr>
              <a:t>Scams:</a:t>
            </a:r>
          </a:p>
          <a:p>
            <a:pPr>
              <a:lnSpc>
                <a:spcPts val="3462"/>
              </a:lnSpc>
            </a:pPr>
          </a:p>
          <a:p>
            <a:pPr>
              <a:lnSpc>
                <a:spcPts val="3462"/>
              </a:lnSpc>
            </a:pPr>
            <a:r>
              <a:rPr lang="en-US" sz="3266">
                <a:solidFill>
                  <a:srgbClr val="1B4444"/>
                </a:solidFill>
                <a:latin typeface="Glacial Indifference Bold"/>
                <a:hlinkClick r:id="rId4" tooltip="https://www.thehindu.com/news/cities/Hyderabad/fake-ayurvedic-treatment-racket-busted/article4277227.ece"/>
              </a:rPr>
              <a:t>Fake Ayurvedic medicine unit busted</a:t>
            </a:r>
          </a:p>
          <a:p>
            <a:pPr>
              <a:lnSpc>
                <a:spcPts val="3135"/>
              </a:lnSpc>
            </a:pPr>
          </a:p>
          <a:p>
            <a:pPr>
              <a:lnSpc>
                <a:spcPts val="3135"/>
              </a:lnSpc>
            </a:pPr>
            <a:r>
              <a:rPr lang="en-US" sz="3266">
                <a:solidFill>
                  <a:srgbClr val="1B4444"/>
                </a:solidFill>
                <a:latin typeface="Glacial Indifference Bold"/>
                <a:hlinkClick r:id="rId5" tooltip="https://www.hindustantimes.com/cities/mumbai-news/ayurvedic-company-dupes-people-of-30-lakh-in-investment-fraud-101667656914984.html"/>
              </a:rPr>
              <a:t>Ayurvedic company dupes people of ₹30 lakh in ...</a:t>
            </a:r>
          </a:p>
          <a:p>
            <a:pPr>
              <a:lnSpc>
                <a:spcPts val="3135"/>
              </a:lnSpc>
            </a:pPr>
          </a:p>
          <a:p>
            <a:pPr>
              <a:lnSpc>
                <a:spcPts val="3135"/>
              </a:lnSpc>
            </a:pPr>
            <a:r>
              <a:rPr lang="en-US" sz="3266">
                <a:solidFill>
                  <a:srgbClr val="1B4444"/>
                </a:solidFill>
                <a:latin typeface="Glacial Indifference Bold"/>
                <a:hlinkClick r:id="rId6" tooltip="https://medicaldialogues.in/mdtv/top-videos/andhra-pradesh-based-quacks-held-for-selling-fake-drugs-in-name-of-ayurveda-88936"/>
              </a:rPr>
              <a:t>Andhra Pradesh based quacks held for selling fake drugs ...</a:t>
            </a:r>
          </a:p>
          <a:p>
            <a:pPr algn="ctr">
              <a:lnSpc>
                <a:spcPts val="4572"/>
              </a:lnSpc>
              <a:spcBef>
                <a:spcPct val="0"/>
              </a:spcBef>
            </a:pPr>
          </a:p>
          <a:p>
            <a:pPr algn="ctr">
              <a:lnSpc>
                <a:spcPts val="45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554061">
            <a:off x="15483505" y="-49390"/>
            <a:ext cx="3024942" cy="30705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14425" y="3363878"/>
            <a:ext cx="7712286" cy="177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Right from raw materials to manufacturing into various middlemen to the customer - tracking the medicines. The cost split-up can also be tracked at each stage and therefore transparency is maintained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4425" y="2571076"/>
            <a:ext cx="7712286" cy="5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Tracking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425" y="7526489"/>
            <a:ext cx="7712286" cy="177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Based on user reviews on the medicines, the medicines and it's manufacturers can be assigned credibility score, and hence low quality medicines production can be reduced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4425" y="6733687"/>
            <a:ext cx="7712286" cy="5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Quality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00163" y="3363878"/>
            <a:ext cx="7712286" cy="132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Using the sales details, analysis on the manufacturing units, and can be used for increasing sales and hence profit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00163" y="2571076"/>
            <a:ext cx="7712286" cy="5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00163" y="7526489"/>
            <a:ext cx="7712286" cy="132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Using this transparency is maintained and the huge data that is collected can also be used for further studies in pharmaceutical trends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0163" y="6733687"/>
            <a:ext cx="7712286" cy="5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Transparency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2550" y="561975"/>
            <a:ext cx="1144290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171616"/>
                </a:solidFill>
                <a:latin typeface="Montserrat Classic Bold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4000"/>
          </a:blip>
          <a:srcRect l="0" t="0" r="0" b="26577"/>
          <a:stretch>
            <a:fillRect/>
          </a:stretch>
        </p:blipFill>
        <p:spPr>
          <a:xfrm flipH="false" flipV="false" rot="0">
            <a:off x="-2676426" y="-3400592"/>
            <a:ext cx="7410252" cy="57430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293865" y="6439011"/>
            <a:ext cx="7712286" cy="132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Detects the medicines prescribed (extended to all regional languages). Recommending the nearest stores that has the prescribed medicines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3865" y="5646208"/>
            <a:ext cx="7712286" cy="5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Prescription - medicines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53311"/>
            <a:ext cx="7712286" cy="132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Provide details of various doctors along with contact details, Using the patient medical history, best doctors can be recommended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60508"/>
            <a:ext cx="7712286" cy="5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Doctor Details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3865" y="3691250"/>
            <a:ext cx="7712286" cy="162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82"/>
              </a:lnSpc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Recommending medicines based on symptoms </a:t>
            </a:r>
          </a:p>
          <a:p>
            <a:pPr>
              <a:lnSpc>
                <a:spcPts val="2582"/>
              </a:lnSpc>
            </a:pPr>
          </a:p>
          <a:p>
            <a:pPr>
              <a:lnSpc>
                <a:spcPts val="2582"/>
              </a:lnSpc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Using the sales details, analysis on the manufacturing units, and can be used for increasing sales and hence profit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3865" y="2800091"/>
            <a:ext cx="7712286" cy="5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Medicines Recommendation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994419"/>
            <a:ext cx="7712286" cy="132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>
                <a:solidFill>
                  <a:srgbClr val="171616"/>
                </a:solidFill>
                <a:latin typeface="Glacial Indifference"/>
              </a:rPr>
              <a:t>Manufacturers can add new supplies while retailers and customers can purchase using the medicine ID, each supply is an block and is secured using blockchain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46084"/>
            <a:ext cx="7712286" cy="111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>
                <a:solidFill>
                  <a:srgbClr val="F66E1A"/>
                </a:solidFill>
                <a:latin typeface="Open Sans Bold"/>
              </a:rPr>
              <a:t>Manage new supplies and retail purchases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2550" y="1019175"/>
            <a:ext cx="1144290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171616"/>
                </a:solidFill>
                <a:latin typeface="Montserrat Classic Bold"/>
              </a:rPr>
              <a:t>Features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alphaModFix amt="24000"/>
          </a:blip>
          <a:srcRect l="0" t="0" r="0" b="26577"/>
          <a:stretch>
            <a:fillRect/>
          </a:stretch>
        </p:blipFill>
        <p:spPr>
          <a:xfrm flipH="false" flipV="false" rot="0">
            <a:off x="14582874" y="-3400592"/>
            <a:ext cx="7410252" cy="574306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alphaModFix amt="24000"/>
          </a:blip>
          <a:srcRect l="0" t="0" r="0" b="26577"/>
          <a:stretch>
            <a:fillRect/>
          </a:stretch>
        </p:blipFill>
        <p:spPr>
          <a:xfrm flipH="false" flipV="false" rot="0">
            <a:off x="14582874" y="7277682"/>
            <a:ext cx="7410252" cy="574306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alphaModFix amt="24000"/>
          </a:blip>
          <a:srcRect l="0" t="0" r="0" b="26577"/>
          <a:stretch>
            <a:fillRect/>
          </a:stretch>
        </p:blipFill>
        <p:spPr>
          <a:xfrm flipH="false" flipV="false" rot="0">
            <a:off x="-3031708" y="7765348"/>
            <a:ext cx="7410252" cy="5743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9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8972" y="3183322"/>
            <a:ext cx="18985944" cy="6074978"/>
            <a:chOff x="0" y="0"/>
            <a:chExt cx="6926124" cy="2216169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926124" cy="2216169"/>
            </a:xfrm>
            <a:custGeom>
              <a:avLst/>
              <a:gdLst/>
              <a:ahLst/>
              <a:cxnLst/>
              <a:rect r="r" b="b" t="t" l="l"/>
              <a:pathLst>
                <a:path h="2216169" w="6926124">
                  <a:moveTo>
                    <a:pt x="0" y="0"/>
                  </a:moveTo>
                  <a:lnTo>
                    <a:pt x="6926124" y="0"/>
                  </a:lnTo>
                  <a:lnTo>
                    <a:pt x="6926124" y="2216169"/>
                  </a:lnTo>
                  <a:lnTo>
                    <a:pt x="0" y="2216169"/>
                  </a:lnTo>
                  <a:close/>
                </a:path>
              </a:pathLst>
            </a:custGeom>
            <a:solidFill>
              <a:srgbClr val="A8005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54801" y="1617710"/>
            <a:ext cx="9041086" cy="100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>
                <a:solidFill>
                  <a:srgbClr val="EEECE9"/>
                </a:solidFill>
                <a:latin typeface="Montserrat Classic Bold"/>
              </a:rPr>
              <a:t>STAKEHOLDERS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3398" y="3351691"/>
            <a:ext cx="8379305" cy="55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2" indent="-356236" lvl="1">
              <a:lnSpc>
                <a:spcPts val="5577"/>
              </a:lnSpc>
              <a:buFont typeface="Arial"/>
              <a:buChar char="•"/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Homeopathy medicines manufacturers</a:t>
            </a:r>
          </a:p>
          <a:p>
            <a:pPr marL="712472" indent="-356236" lvl="1">
              <a:lnSpc>
                <a:spcPts val="5577"/>
              </a:lnSpc>
              <a:buFont typeface="Arial"/>
              <a:buChar char="•"/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Distributors/Retailers</a:t>
            </a:r>
          </a:p>
          <a:p>
            <a:pPr marL="712472" indent="-356236" lvl="1">
              <a:lnSpc>
                <a:spcPts val="5577"/>
              </a:lnSpc>
              <a:buFont typeface="Arial"/>
              <a:buChar char="•"/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General public</a:t>
            </a:r>
          </a:p>
          <a:p>
            <a:pPr marL="712472" indent="-356236" lvl="1">
              <a:lnSpc>
                <a:spcPts val="5577"/>
              </a:lnSpc>
              <a:buFont typeface="Arial"/>
              <a:buChar char="•"/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Medical Practitioners</a:t>
            </a:r>
          </a:p>
          <a:p>
            <a:pPr marL="712472" indent="-356236" lvl="1">
              <a:lnSpc>
                <a:spcPts val="5577"/>
              </a:lnSpc>
              <a:buFont typeface="Arial"/>
              <a:buChar char="•"/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Regulators :</a:t>
            </a:r>
          </a:p>
          <a:p>
            <a:pPr>
              <a:lnSpc>
                <a:spcPts val="5577"/>
              </a:lnSpc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         lessens the load on regulators , by </a:t>
            </a:r>
          </a:p>
          <a:p>
            <a:pPr>
              <a:lnSpc>
                <a:spcPts val="5577"/>
              </a:lnSpc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         providing authenticity and </a:t>
            </a:r>
          </a:p>
          <a:p>
            <a:pPr>
              <a:lnSpc>
                <a:spcPts val="5577"/>
              </a:lnSpc>
            </a:pPr>
            <a:r>
              <a:rPr lang="en-US" sz="3300" spc="165">
                <a:solidFill>
                  <a:srgbClr val="EEECE9"/>
                </a:solidFill>
                <a:latin typeface="Glacial Indifference"/>
              </a:rPr>
              <a:t>         trustworthiness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95886" y="1558342"/>
            <a:ext cx="9041086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EEECE9"/>
                </a:solidFill>
                <a:latin typeface="Montserrat Classic Bold"/>
              </a:rPr>
              <a:t>TOOLS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04484" y="3428461"/>
            <a:ext cx="8711896" cy="506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Node js 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for backend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React js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 for frontend 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Solidity 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for smart contract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Nearest pharmacy locator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-mapbox-gl api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  <a:hlinkClick r:id="rId2" tooltip="https://en.wikipedia.org/wiki/Tesseract"/>
              </a:rPr>
              <a:t>Tesseract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 for Prescription Analyser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Ganache, MetaMask, Remix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 for block chain implementation</a:t>
            </a:r>
          </a:p>
          <a:p>
            <a:pPr algn="just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 spc="150">
                <a:solidFill>
                  <a:srgbClr val="EEECE9"/>
                </a:solidFill>
                <a:latin typeface="Glacial Indifference Bold"/>
              </a:rPr>
              <a:t>PostgreSQL</a:t>
            </a:r>
            <a:r>
              <a:rPr lang="en-US" sz="3000" spc="150">
                <a:solidFill>
                  <a:srgbClr val="EEECE9"/>
                </a:solidFill>
                <a:latin typeface="Glacial Indifference"/>
              </a:rPr>
              <a:t> for Database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93075"/>
            <a:ext cx="5334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>
                <a:solidFill>
                  <a:srgbClr val="01003B"/>
                </a:solidFill>
                <a:latin typeface="Be Vietnam Bold"/>
              </a:rPr>
              <a:t>Flow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40934" y="4895418"/>
            <a:ext cx="3086100" cy="1543050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356227"/>
                  </a:lnTo>
                  <a:cubicBezTo>
                    <a:pt x="812800" y="369534"/>
                    <a:pt x="807514" y="382295"/>
                    <a:pt x="798105" y="391705"/>
                  </a:cubicBezTo>
                  <a:cubicBezTo>
                    <a:pt x="788695" y="401114"/>
                    <a:pt x="775934" y="406400"/>
                    <a:pt x="762627" y="406400"/>
                  </a:cubicBezTo>
                  <a:lnTo>
                    <a:pt x="50173" y="406400"/>
                  </a:lnTo>
                  <a:cubicBezTo>
                    <a:pt x="36866" y="406400"/>
                    <a:pt x="24105" y="401114"/>
                    <a:pt x="14695" y="391705"/>
                  </a:cubicBezTo>
                  <a:cubicBezTo>
                    <a:pt x="5286" y="382295"/>
                    <a:pt x="0" y="369534"/>
                    <a:pt x="0" y="35622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100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Be Vietnam"/>
                </a:rPr>
                <a:t>BLOCKS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4883984" y="6438468"/>
            <a:ext cx="9525" cy="1354549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4883984" y="3990986"/>
            <a:ext cx="0" cy="904431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6427034" y="5672125"/>
            <a:ext cx="1293253" cy="4343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2790824" y="5666943"/>
            <a:ext cx="550110" cy="0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triangle" len="med" w="lg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295274" y="5188311"/>
            <a:ext cx="2495550" cy="957262"/>
            <a:chOff x="0" y="0"/>
            <a:chExt cx="657264" cy="252119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657264" cy="252119"/>
            </a:xfrm>
            <a:custGeom>
              <a:avLst/>
              <a:gdLst/>
              <a:ahLst/>
              <a:cxnLst/>
              <a:rect r="r" b="b" t="t" l="l"/>
              <a:pathLst>
                <a:path h="252119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90073"/>
                  </a:lnTo>
                  <a:cubicBezTo>
                    <a:pt x="657264" y="206528"/>
                    <a:pt x="650727" y="222310"/>
                    <a:pt x="639091" y="233946"/>
                  </a:cubicBezTo>
                  <a:cubicBezTo>
                    <a:pt x="627456" y="245582"/>
                    <a:pt x="611674" y="252119"/>
                    <a:pt x="595218" y="252119"/>
                  </a:cubicBezTo>
                  <a:lnTo>
                    <a:pt x="62046" y="252119"/>
                  </a:lnTo>
                  <a:cubicBezTo>
                    <a:pt x="45590" y="252119"/>
                    <a:pt x="29809" y="245582"/>
                    <a:pt x="18173" y="233946"/>
                  </a:cubicBezTo>
                  <a:cubicBezTo>
                    <a:pt x="6537" y="222310"/>
                    <a:pt x="0" y="206528"/>
                    <a:pt x="0" y="190073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Manufacturer -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Add medicine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636209" y="2767024"/>
            <a:ext cx="2495550" cy="1223962"/>
            <a:chOff x="0" y="0"/>
            <a:chExt cx="657264" cy="32236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657264" cy="322360"/>
            </a:xfrm>
            <a:custGeom>
              <a:avLst/>
              <a:gdLst/>
              <a:ahLst/>
              <a:cxnLst/>
              <a:rect r="r" b="b" t="t" l="l"/>
              <a:pathLst>
                <a:path h="322360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260315"/>
                  </a:lnTo>
                  <a:cubicBezTo>
                    <a:pt x="657264" y="276770"/>
                    <a:pt x="650727" y="292552"/>
                    <a:pt x="639091" y="304188"/>
                  </a:cubicBezTo>
                  <a:cubicBezTo>
                    <a:pt x="627456" y="315824"/>
                    <a:pt x="611674" y="322360"/>
                    <a:pt x="595218" y="322360"/>
                  </a:cubicBezTo>
                  <a:lnTo>
                    <a:pt x="62046" y="322360"/>
                  </a:lnTo>
                  <a:cubicBezTo>
                    <a:pt x="45590" y="322360"/>
                    <a:pt x="29809" y="315824"/>
                    <a:pt x="18173" y="304188"/>
                  </a:cubicBezTo>
                  <a:cubicBezTo>
                    <a:pt x="6537" y="292552"/>
                    <a:pt x="0" y="276770"/>
                    <a:pt x="0" y="260315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Assign credibility to manufacturers based on customer reviews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720287" y="5197836"/>
            <a:ext cx="2495550" cy="957262"/>
            <a:chOff x="0" y="0"/>
            <a:chExt cx="657264" cy="252119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657264" cy="252119"/>
            </a:xfrm>
            <a:custGeom>
              <a:avLst/>
              <a:gdLst/>
              <a:ahLst/>
              <a:cxnLst/>
              <a:rect r="r" b="b" t="t" l="l"/>
              <a:pathLst>
                <a:path h="252119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90073"/>
                  </a:lnTo>
                  <a:cubicBezTo>
                    <a:pt x="657264" y="206528"/>
                    <a:pt x="650727" y="222310"/>
                    <a:pt x="639091" y="233946"/>
                  </a:cubicBezTo>
                  <a:cubicBezTo>
                    <a:pt x="627456" y="245582"/>
                    <a:pt x="611674" y="252119"/>
                    <a:pt x="595218" y="252119"/>
                  </a:cubicBezTo>
                  <a:lnTo>
                    <a:pt x="62046" y="252119"/>
                  </a:lnTo>
                  <a:cubicBezTo>
                    <a:pt x="45590" y="252119"/>
                    <a:pt x="29809" y="245582"/>
                    <a:pt x="18173" y="233946"/>
                  </a:cubicBezTo>
                  <a:cubicBezTo>
                    <a:pt x="6537" y="222310"/>
                    <a:pt x="0" y="206528"/>
                    <a:pt x="0" y="190073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Purchase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medicines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45734" y="7793016"/>
            <a:ext cx="2495550" cy="957262"/>
            <a:chOff x="0" y="0"/>
            <a:chExt cx="657264" cy="252119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657264" cy="252119"/>
            </a:xfrm>
            <a:custGeom>
              <a:avLst/>
              <a:gdLst/>
              <a:ahLst/>
              <a:cxnLst/>
              <a:rect r="r" b="b" t="t" l="l"/>
              <a:pathLst>
                <a:path h="252119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90073"/>
                  </a:lnTo>
                  <a:cubicBezTo>
                    <a:pt x="657264" y="206528"/>
                    <a:pt x="650727" y="222310"/>
                    <a:pt x="639091" y="233946"/>
                  </a:cubicBezTo>
                  <a:cubicBezTo>
                    <a:pt x="627456" y="245582"/>
                    <a:pt x="611674" y="252119"/>
                    <a:pt x="595218" y="252119"/>
                  </a:cubicBezTo>
                  <a:lnTo>
                    <a:pt x="62046" y="252119"/>
                  </a:lnTo>
                  <a:cubicBezTo>
                    <a:pt x="45590" y="252119"/>
                    <a:pt x="29809" y="245582"/>
                    <a:pt x="18173" y="233946"/>
                  </a:cubicBezTo>
                  <a:cubicBezTo>
                    <a:pt x="6537" y="222310"/>
                    <a:pt x="0" y="206528"/>
                    <a:pt x="0" y="190073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Analyse the purchasing trends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720287" y="7341899"/>
            <a:ext cx="2495550" cy="933450"/>
            <a:chOff x="0" y="0"/>
            <a:chExt cx="657264" cy="245847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Retailers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8958591" y="6214440"/>
            <a:ext cx="6698" cy="1127459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triangle" len="med" w="lg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2104357" y="5196408"/>
            <a:ext cx="2495550" cy="933450"/>
            <a:chOff x="0" y="0"/>
            <a:chExt cx="657264" cy="245847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8F8F8"/>
                  </a:solidFill>
                  <a:latin typeface="IBM Plex Sans"/>
                </a:rPr>
                <a:t>Customers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10215837" y="5663133"/>
            <a:ext cx="1888520" cy="13335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triangle" len="med" w="lg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3349520" y="4276736"/>
            <a:ext cx="2613" cy="919672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14599907" y="4417961"/>
            <a:ext cx="1659987" cy="1045215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11953456" y="2767024"/>
            <a:ext cx="2787838" cy="1509712"/>
            <a:chOff x="0" y="0"/>
            <a:chExt cx="734245" cy="397620"/>
          </a:xfrm>
        </p:grpSpPr>
        <p:sp>
          <p:nvSpPr>
            <p:cNvPr name="Freeform 33" id="33"/>
            <p:cNvSpPr/>
            <p:nvPr/>
          </p:nvSpPr>
          <p:spPr>
            <a:xfrm flipH="false" flipV="false">
              <a:off x="0" y="0"/>
              <a:ext cx="734245" cy="397620"/>
            </a:xfrm>
            <a:custGeom>
              <a:avLst/>
              <a:gdLst/>
              <a:ahLst/>
              <a:cxnLst/>
              <a:rect r="r" b="b" t="t" l="l"/>
              <a:pathLst>
                <a:path h="397620" w="734245">
                  <a:moveTo>
                    <a:pt x="55541" y="0"/>
                  </a:moveTo>
                  <a:lnTo>
                    <a:pt x="678705" y="0"/>
                  </a:lnTo>
                  <a:cubicBezTo>
                    <a:pt x="709379" y="0"/>
                    <a:pt x="734245" y="24866"/>
                    <a:pt x="734245" y="55541"/>
                  </a:cubicBezTo>
                  <a:lnTo>
                    <a:pt x="734245" y="342079"/>
                  </a:lnTo>
                  <a:cubicBezTo>
                    <a:pt x="734245" y="372753"/>
                    <a:pt x="709379" y="397620"/>
                    <a:pt x="678705" y="397620"/>
                  </a:cubicBezTo>
                  <a:lnTo>
                    <a:pt x="55541" y="397620"/>
                  </a:lnTo>
                  <a:cubicBezTo>
                    <a:pt x="24866" y="397620"/>
                    <a:pt x="0" y="372753"/>
                    <a:pt x="0" y="342079"/>
                  </a:cubicBezTo>
                  <a:lnTo>
                    <a:pt x="0" y="55541"/>
                  </a:lnTo>
                  <a:cubicBezTo>
                    <a:pt x="0" y="24866"/>
                    <a:pt x="24866" y="0"/>
                    <a:pt x="55541" y="0"/>
                  </a:cubicBezTo>
                  <a:close/>
                </a:path>
              </a:pathLst>
            </a:custGeom>
            <a:solidFill>
              <a:srgbClr val="F8F8F8"/>
            </a:solidFill>
            <a:ln w="9525">
              <a:solidFill>
                <a:srgbClr val="01003B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03B"/>
                  </a:solidFill>
                  <a:latin typeface="IBM Plex Sans"/>
                </a:rPr>
                <a:t>Prescription - medicine detection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03B"/>
                  </a:solidFill>
                  <a:latin typeface="IBM Plex Sans"/>
                </a:rPr>
                <a:t>Extend it to regional languages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326444" y="3441649"/>
            <a:ext cx="1866900" cy="976312"/>
            <a:chOff x="0" y="0"/>
            <a:chExt cx="491694" cy="257136"/>
          </a:xfrm>
        </p:grpSpPr>
        <p:sp>
          <p:nvSpPr>
            <p:cNvPr name="Freeform 36" id="36"/>
            <p:cNvSpPr/>
            <p:nvPr/>
          </p:nvSpPr>
          <p:spPr>
            <a:xfrm flipH="false" flipV="false">
              <a:off x="0" y="0"/>
              <a:ext cx="491694" cy="257136"/>
            </a:xfrm>
            <a:custGeom>
              <a:avLst/>
              <a:gdLst/>
              <a:ahLst/>
              <a:cxnLst/>
              <a:rect r="r" b="b" t="t" l="l"/>
              <a:pathLst>
                <a:path h="257136" w="491694">
                  <a:moveTo>
                    <a:pt x="82939" y="0"/>
                  </a:moveTo>
                  <a:lnTo>
                    <a:pt x="408755" y="0"/>
                  </a:lnTo>
                  <a:cubicBezTo>
                    <a:pt x="430752" y="0"/>
                    <a:pt x="451848" y="8738"/>
                    <a:pt x="467402" y="24292"/>
                  </a:cubicBezTo>
                  <a:cubicBezTo>
                    <a:pt x="482956" y="39846"/>
                    <a:pt x="491694" y="60942"/>
                    <a:pt x="491694" y="82939"/>
                  </a:cubicBezTo>
                  <a:lnTo>
                    <a:pt x="491694" y="174197"/>
                  </a:lnTo>
                  <a:cubicBezTo>
                    <a:pt x="491694" y="196194"/>
                    <a:pt x="482956" y="217290"/>
                    <a:pt x="467402" y="232844"/>
                  </a:cubicBezTo>
                  <a:cubicBezTo>
                    <a:pt x="451848" y="248398"/>
                    <a:pt x="430752" y="257136"/>
                    <a:pt x="408755" y="257136"/>
                  </a:cubicBezTo>
                  <a:lnTo>
                    <a:pt x="82939" y="257136"/>
                  </a:lnTo>
                  <a:cubicBezTo>
                    <a:pt x="60942" y="257136"/>
                    <a:pt x="39846" y="248398"/>
                    <a:pt x="24292" y="232844"/>
                  </a:cubicBezTo>
                  <a:cubicBezTo>
                    <a:pt x="8738" y="217290"/>
                    <a:pt x="0" y="196194"/>
                    <a:pt x="0" y="174197"/>
                  </a:cubicBezTo>
                  <a:lnTo>
                    <a:pt x="0" y="82939"/>
                  </a:lnTo>
                  <a:cubicBezTo>
                    <a:pt x="0" y="60942"/>
                    <a:pt x="8738" y="39846"/>
                    <a:pt x="24292" y="24292"/>
                  </a:cubicBezTo>
                  <a:cubicBezTo>
                    <a:pt x="39846" y="8738"/>
                    <a:pt x="60942" y="0"/>
                    <a:pt x="82939" y="0"/>
                  </a:cubicBezTo>
                  <a:close/>
                </a:path>
              </a:pathLst>
            </a:custGeom>
            <a:solidFill>
              <a:srgbClr val="F8F8F8"/>
            </a:solidFill>
            <a:ln w="9525">
              <a:solidFill>
                <a:srgbClr val="01003B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03B"/>
                  </a:solidFill>
                  <a:latin typeface="IBM Plex Sans"/>
                </a:rPr>
                <a:t>View Doctor details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3352132" y="6129858"/>
            <a:ext cx="19942" cy="1377408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2049360" y="7507266"/>
            <a:ext cx="2663424" cy="1243013"/>
            <a:chOff x="0" y="0"/>
            <a:chExt cx="701478" cy="327378"/>
          </a:xfrm>
        </p:grpSpPr>
        <p:sp>
          <p:nvSpPr>
            <p:cNvPr name="Freeform 40" id="40"/>
            <p:cNvSpPr/>
            <p:nvPr/>
          </p:nvSpPr>
          <p:spPr>
            <a:xfrm flipH="false" flipV="false">
              <a:off x="0" y="0"/>
              <a:ext cx="701478" cy="327378"/>
            </a:xfrm>
            <a:custGeom>
              <a:avLst/>
              <a:gdLst/>
              <a:ahLst/>
              <a:cxnLst/>
              <a:rect r="r" b="b" t="t" l="l"/>
              <a:pathLst>
                <a:path h="327378" w="701478">
                  <a:moveTo>
                    <a:pt x="58135" y="0"/>
                  </a:moveTo>
                  <a:lnTo>
                    <a:pt x="643343" y="0"/>
                  </a:lnTo>
                  <a:cubicBezTo>
                    <a:pt x="658761" y="0"/>
                    <a:pt x="673548" y="6125"/>
                    <a:pt x="684451" y="17027"/>
                  </a:cubicBezTo>
                  <a:cubicBezTo>
                    <a:pt x="695353" y="27930"/>
                    <a:pt x="701478" y="42717"/>
                    <a:pt x="701478" y="58135"/>
                  </a:cubicBezTo>
                  <a:lnTo>
                    <a:pt x="701478" y="269243"/>
                  </a:lnTo>
                  <a:cubicBezTo>
                    <a:pt x="701478" y="301350"/>
                    <a:pt x="675450" y="327378"/>
                    <a:pt x="643343" y="327378"/>
                  </a:cubicBezTo>
                  <a:lnTo>
                    <a:pt x="58135" y="327378"/>
                  </a:lnTo>
                  <a:cubicBezTo>
                    <a:pt x="26028" y="327378"/>
                    <a:pt x="0" y="301350"/>
                    <a:pt x="0" y="269243"/>
                  </a:cubicBezTo>
                  <a:lnTo>
                    <a:pt x="0" y="58135"/>
                  </a:lnTo>
                  <a:cubicBezTo>
                    <a:pt x="0" y="26028"/>
                    <a:pt x="26028" y="0"/>
                    <a:pt x="58135" y="0"/>
                  </a:cubicBezTo>
                  <a:close/>
                </a:path>
              </a:pathLst>
            </a:custGeom>
            <a:solidFill>
              <a:srgbClr val="F8F8F8"/>
            </a:solidFill>
            <a:ln w="9525">
              <a:solidFill>
                <a:srgbClr val="01003B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03B"/>
                  </a:solidFill>
                  <a:latin typeface="IBM Plex Sans"/>
                </a:rPr>
                <a:t>Medicine recommendation system based on symptoms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14599907" y="6032975"/>
            <a:ext cx="2061107" cy="1039543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5329302" y="7072518"/>
            <a:ext cx="2663424" cy="1509712"/>
            <a:chOff x="0" y="0"/>
            <a:chExt cx="701478" cy="397620"/>
          </a:xfrm>
        </p:grpSpPr>
        <p:sp>
          <p:nvSpPr>
            <p:cNvPr name="Freeform 44" id="44"/>
            <p:cNvSpPr/>
            <p:nvPr/>
          </p:nvSpPr>
          <p:spPr>
            <a:xfrm flipH="false" flipV="false">
              <a:off x="0" y="0"/>
              <a:ext cx="701478" cy="397620"/>
            </a:xfrm>
            <a:custGeom>
              <a:avLst/>
              <a:gdLst/>
              <a:ahLst/>
              <a:cxnLst/>
              <a:rect r="r" b="b" t="t" l="l"/>
              <a:pathLst>
                <a:path h="397620" w="701478">
                  <a:moveTo>
                    <a:pt x="58135" y="0"/>
                  </a:moveTo>
                  <a:lnTo>
                    <a:pt x="643343" y="0"/>
                  </a:lnTo>
                  <a:cubicBezTo>
                    <a:pt x="658761" y="0"/>
                    <a:pt x="673548" y="6125"/>
                    <a:pt x="684451" y="17027"/>
                  </a:cubicBezTo>
                  <a:cubicBezTo>
                    <a:pt x="695353" y="27930"/>
                    <a:pt x="701478" y="42717"/>
                    <a:pt x="701478" y="58135"/>
                  </a:cubicBezTo>
                  <a:lnTo>
                    <a:pt x="701478" y="339485"/>
                  </a:lnTo>
                  <a:cubicBezTo>
                    <a:pt x="701478" y="371592"/>
                    <a:pt x="675450" y="397620"/>
                    <a:pt x="643343" y="397620"/>
                  </a:cubicBezTo>
                  <a:lnTo>
                    <a:pt x="58135" y="397620"/>
                  </a:lnTo>
                  <a:cubicBezTo>
                    <a:pt x="26028" y="397620"/>
                    <a:pt x="0" y="371592"/>
                    <a:pt x="0" y="339485"/>
                  </a:cubicBezTo>
                  <a:lnTo>
                    <a:pt x="0" y="58135"/>
                  </a:lnTo>
                  <a:cubicBezTo>
                    <a:pt x="0" y="26028"/>
                    <a:pt x="26028" y="0"/>
                    <a:pt x="58135" y="0"/>
                  </a:cubicBezTo>
                  <a:close/>
                </a:path>
              </a:pathLst>
            </a:custGeom>
            <a:solidFill>
              <a:srgbClr val="F8F8F8"/>
            </a:solidFill>
            <a:ln w="9525">
              <a:solidFill>
                <a:srgbClr val="01003B"/>
              </a:solidFill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03B"/>
                  </a:solidFill>
                  <a:latin typeface="IBM Plex Sans"/>
                </a:rPr>
                <a:t>Based on patient medical history and hospital visits, best doctors can be recommended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4389" y="6605776"/>
            <a:ext cx="8269580" cy="107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Prescription - medicines detection in regional language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4389" y="1846344"/>
            <a:ext cx="8269580" cy="107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Assigning credibility score to medicine manufacturers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4389" y="3171142"/>
            <a:ext cx="8269580" cy="161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And basing the medicine outlet recommendation system after this criteria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496125" y="175250"/>
            <a:ext cx="12269770" cy="1051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3"/>
              </a:lnSpc>
            </a:pPr>
            <a:r>
              <a:rPr lang="en-US" sz="6969">
                <a:solidFill>
                  <a:srgbClr val="171616"/>
                </a:solidFill>
                <a:latin typeface="Montserrat Classic Bold"/>
              </a:rPr>
              <a:t>Future Scope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24000"/>
          </a:blip>
          <a:srcRect l="0" t="0" r="0" b="26577"/>
          <a:stretch>
            <a:fillRect/>
          </a:stretch>
        </p:blipFill>
        <p:spPr>
          <a:xfrm flipH="false" flipV="false" rot="0">
            <a:off x="14467633" y="-1842834"/>
            <a:ext cx="7410252" cy="574306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4012117" y="5921024"/>
            <a:ext cx="4590208" cy="826737"/>
            <a:chOff x="0" y="0"/>
            <a:chExt cx="6120277" cy="110231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6120277" cy="63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76"/>
                </a:lnSpc>
              </a:pPr>
              <a:r>
                <a:rPr lang="en-US" sz="2982">
                  <a:solidFill>
                    <a:srgbClr val="000000"/>
                  </a:solidFill>
                  <a:latin typeface="League Spartan"/>
                </a:rPr>
                <a:t>SRISHTI GULECHA 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52463"/>
              <a:ext cx="6120277" cy="449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90"/>
                </a:lnSpc>
              </a:pPr>
              <a:r>
                <a:rPr lang="en-US" sz="2064">
                  <a:solidFill>
                    <a:srgbClr val="000000"/>
                  </a:solidFill>
                  <a:latin typeface="Sanchez"/>
                </a:rPr>
                <a:t>IT department 3rd year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012117" y="9041091"/>
            <a:ext cx="4590208" cy="826737"/>
            <a:chOff x="0" y="0"/>
            <a:chExt cx="6120277" cy="110231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6120277" cy="63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76"/>
                </a:lnSpc>
              </a:pPr>
              <a:r>
                <a:rPr lang="en-US" sz="2982">
                  <a:solidFill>
                    <a:srgbClr val="000000"/>
                  </a:solidFill>
                  <a:latin typeface="League Spartan"/>
                </a:rPr>
                <a:t>VIDHARSHANA 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52463"/>
              <a:ext cx="6120277" cy="449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90"/>
                </a:lnSpc>
              </a:pPr>
              <a:r>
                <a:rPr lang="en-US" sz="2064">
                  <a:solidFill>
                    <a:srgbClr val="000000"/>
                  </a:solidFill>
                  <a:latin typeface="Sanchez"/>
                </a:rPr>
                <a:t>CSE department 3rd year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012117" y="7480190"/>
            <a:ext cx="4590208" cy="826737"/>
            <a:chOff x="0" y="0"/>
            <a:chExt cx="6120277" cy="11023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6120277" cy="63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76"/>
                </a:lnSpc>
              </a:pPr>
              <a:r>
                <a:rPr lang="en-US" sz="2982">
                  <a:solidFill>
                    <a:srgbClr val="000000"/>
                  </a:solidFill>
                  <a:latin typeface="League Spartan"/>
                </a:rPr>
                <a:t>RISHITHA 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52463"/>
              <a:ext cx="6120277" cy="449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90"/>
                </a:lnSpc>
              </a:pPr>
              <a:r>
                <a:rPr lang="en-US" sz="2064">
                  <a:solidFill>
                    <a:srgbClr val="000000"/>
                  </a:solidFill>
                  <a:latin typeface="Sanchez"/>
                </a:rPr>
                <a:t>IT department 3rd year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alphaModFix amt="7999"/>
          </a:blip>
          <a:srcRect l="0" t="0" r="0" b="0"/>
          <a:stretch>
            <a:fillRect/>
          </a:stretch>
        </p:blipFill>
        <p:spPr>
          <a:xfrm flipH="false" flipV="false" rot="0">
            <a:off x="3931016" y="-691490"/>
            <a:ext cx="10425968" cy="10425968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604389" y="7930574"/>
            <a:ext cx="8269580" cy="52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QR Code based medicine tracking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4389" y="5820660"/>
            <a:ext cx="8269580" cy="531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2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E-Commerce for medicines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4389" y="5037244"/>
            <a:ext cx="8269580" cy="529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Electronic health records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4389" y="8714068"/>
            <a:ext cx="9661847" cy="107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245" indent="-331623" lvl="1">
              <a:lnSpc>
                <a:spcPts val="4300"/>
              </a:lnSpc>
              <a:buFont typeface="Arial"/>
              <a:buChar char="•"/>
            </a:pPr>
            <a:r>
              <a:rPr lang="en-US" sz="3072">
                <a:solidFill>
                  <a:srgbClr val="F66E1A"/>
                </a:solidFill>
                <a:latin typeface="Open Sans"/>
              </a:rPr>
              <a:t>Host our work on cloud, so that our webapp can work on low bandwidth in remote areas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DAFfftCe0mU</dc:identifier>
  <dcterms:modified xsi:type="dcterms:W3CDTF">2011-08-01T06:04:30Z</dcterms:modified>
  <cp:revision>1</cp:revision>
  <dc:title>Hacktivists Codher</dc:title>
</cp:coreProperties>
</file>