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60" r:id="rId5"/>
    <p:sldId id="261" r:id="rId6"/>
    <p:sldId id="263" r:id="rId7"/>
    <p:sldId id="264" r:id="rId8"/>
    <p:sldId id="265" r:id="rId9"/>
    <p:sldId id="266" r:id="rId10"/>
    <p:sldId id="267" r:id="rId11"/>
    <p:sldId id="268" r:id="rId12"/>
    <p:sldId id="269" r:id="rId13"/>
    <p:sldId id="270" r:id="rId14"/>
  </p:sldIdLst>
  <p:sldSz cx="9144000" cy="5143500" type="screen16x9"/>
  <p:notesSz cx="6858000" cy="9144000"/>
  <p:embeddedFontLst>
    <p:embeddedFont>
      <p:font typeface="Comfortaa" panose="020B0604020202020204" charset="0"/>
      <p:regular r:id="rId16"/>
      <p:bold r:id="rId17"/>
    </p:embeddedFont>
    <p:embeddedFont>
      <p:font typeface="Comfortaa SemiBold" panose="020B0604020202020204" charset="0"/>
      <p:regular r:id="rId18"/>
      <p:bold r:id="rId19"/>
    </p:embeddedFont>
    <p:embeddedFont>
      <p:font typeface="Lexend" panose="020B0604020202020204" charset="0"/>
      <p:regular r:id="rId20"/>
      <p:bold r:id="rId21"/>
    </p:embeddedFont>
    <p:embeddedFont>
      <p:font typeface="Lexend ExtraBold" panose="020B0604020202020204" charset="0"/>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e9e024a6a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e9e024a6a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e9e024a6a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e9e024a6a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e9e024a6a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e9e024a6a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e9bd27b77e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e9bd27b77e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e9bd27b77e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e9bd27b77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e9bd27b77e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e9bd27b77e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e9bd27b77e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e9bd27b77e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e9bd27b77e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e9bd27b77e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e9bd27b77e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e9bd27b77e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e9bd27b77e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e9bd27b77e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e9bd27b77e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e9bd27b77e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e9e024a6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e9e024a6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7612375" y="53400"/>
            <a:ext cx="1531625" cy="5090100"/>
          </a:xfrm>
          <a:prstGeom prst="rect">
            <a:avLst/>
          </a:prstGeom>
          <a:noFill/>
          <a:ln>
            <a:noFill/>
          </a:ln>
        </p:spPr>
      </p:pic>
      <p:sp>
        <p:nvSpPr>
          <p:cNvPr id="55" name="Google Shape;55;p13"/>
          <p:cNvSpPr txBox="1">
            <a:spLocks noGrp="1"/>
          </p:cNvSpPr>
          <p:nvPr>
            <p:ph type="ctrTitle"/>
          </p:nvPr>
        </p:nvSpPr>
        <p:spPr>
          <a:xfrm>
            <a:off x="-14788" y="1151550"/>
            <a:ext cx="8020800" cy="3131849"/>
          </a:xfrm>
          <a:prstGeom prst="rect">
            <a:avLst/>
          </a:prstGeom>
        </p:spPr>
        <p:txBody>
          <a:bodyPr spcFirstLastPara="1" wrap="square" lIns="90000" tIns="91425" rIns="91425" bIns="91425" anchor="b" anchorCtr="0">
            <a:normAutofit/>
          </a:bodyPr>
          <a:lstStyle/>
          <a:p>
            <a:pPr marL="809999" marR="0" lvl="0" indent="-809999" algn="l" rtl="0">
              <a:lnSpc>
                <a:spcPct val="115000"/>
              </a:lnSpc>
              <a:spcBef>
                <a:spcPts val="1200"/>
              </a:spcBef>
              <a:spcAft>
                <a:spcPts val="0"/>
              </a:spcAft>
              <a:buNone/>
            </a:pPr>
            <a:r>
              <a:rPr lang="en-GB" sz="2400" dirty="0">
                <a:latin typeface="Lexend ExtraBold"/>
                <a:ea typeface="Lexend ExtraBold"/>
                <a:cs typeface="Lexend ExtraBold"/>
                <a:sym typeface="Lexend ExtraBold"/>
              </a:rPr>
              <a:t>Title: HOUSE PRICE PREDICTION MODEL USING MACHINE LEARNING</a:t>
            </a:r>
            <a:endParaRPr sz="2400" dirty="0">
              <a:latin typeface="Lexend ExtraBold"/>
              <a:ea typeface="Lexend ExtraBold"/>
              <a:cs typeface="Lexend ExtraBold"/>
              <a:sym typeface="Lexend ExtraBold"/>
            </a:endParaRPr>
          </a:p>
          <a:p>
            <a:pPr marL="719999" lvl="0" indent="-337185" algn="just" rtl="0">
              <a:lnSpc>
                <a:spcPct val="150000"/>
              </a:lnSpc>
              <a:spcBef>
                <a:spcPts val="1200"/>
              </a:spcBef>
              <a:spcAft>
                <a:spcPts val="0"/>
              </a:spcAft>
              <a:buSzPct val="100000"/>
              <a:buFont typeface="Comfortaa SemiBold"/>
              <a:buChar char="●"/>
            </a:pPr>
            <a:r>
              <a:rPr lang="en-GB" sz="1900" dirty="0">
                <a:latin typeface="Comfortaa SemiBold"/>
                <a:ea typeface="Comfortaa SemiBold"/>
                <a:cs typeface="Comfortaa SemiBold"/>
                <a:sym typeface="Comfortaa SemiBold"/>
              </a:rPr>
              <a:t>Subtitle: Leveraging IBM Cloud and Watson Studio</a:t>
            </a:r>
            <a:endParaRPr sz="1900" dirty="0">
              <a:latin typeface="Comfortaa SemiBold"/>
              <a:ea typeface="Comfortaa SemiBold"/>
              <a:cs typeface="Comfortaa SemiBold"/>
              <a:sym typeface="Comfortaa SemiBold"/>
            </a:endParaRPr>
          </a:p>
          <a:p>
            <a:pPr marL="719999" lvl="0" indent="-337185" algn="just" rtl="0">
              <a:lnSpc>
                <a:spcPct val="150000"/>
              </a:lnSpc>
              <a:spcBef>
                <a:spcPts val="0"/>
              </a:spcBef>
              <a:spcAft>
                <a:spcPts val="0"/>
              </a:spcAft>
              <a:buSzPct val="100000"/>
              <a:buFont typeface="Comfortaa SemiBold"/>
              <a:buChar char="●"/>
            </a:pPr>
            <a:r>
              <a:rPr lang="en-GB" sz="1900" dirty="0">
                <a:latin typeface="Comfortaa SemiBold"/>
                <a:ea typeface="Comfortaa SemiBold"/>
                <a:cs typeface="Comfortaa SemiBold"/>
                <a:sym typeface="Comfortaa SemiBold"/>
              </a:rPr>
              <a:t>Presented by: Vidhi Dave</a:t>
            </a:r>
            <a:endParaRPr sz="1900" dirty="0">
              <a:latin typeface="Comfortaa SemiBold"/>
              <a:ea typeface="Comfortaa SemiBold"/>
              <a:cs typeface="Comfortaa SemiBold"/>
              <a:sym typeface="Comfortaa SemiBold"/>
            </a:endParaRPr>
          </a:p>
          <a:p>
            <a:pPr marL="719999" lvl="0" indent="-337185" algn="just">
              <a:lnSpc>
                <a:spcPct val="150000"/>
              </a:lnSpc>
              <a:buSzPct val="100000"/>
              <a:buFont typeface="Comfortaa SemiBold"/>
              <a:buChar char="●"/>
            </a:pPr>
            <a:r>
              <a:rPr lang="en-GB" sz="1900" dirty="0">
                <a:latin typeface="Comfortaa SemiBold"/>
                <a:ea typeface="Comfortaa SemiBold"/>
                <a:cs typeface="Comfortaa SemiBold"/>
                <a:sym typeface="Comfortaa SemiBold"/>
              </a:rPr>
              <a:t>College: </a:t>
            </a:r>
            <a:r>
              <a:rPr lang="en-US" sz="1900" dirty="0">
                <a:latin typeface="Comfortaa" panose="020B0604020202020204" charset="0"/>
              </a:rPr>
              <a:t>SAL Institute of Technology and Engineering Research</a:t>
            </a:r>
            <a:endParaRPr sz="1900" dirty="0">
              <a:latin typeface="Comfortaa" panose="020B0604020202020204" charset="0"/>
              <a:ea typeface="Comfortaa SemiBold"/>
              <a:cs typeface="Comfortaa SemiBold"/>
              <a:sym typeface="Comfortaa SemiBold"/>
            </a:endParaRPr>
          </a:p>
        </p:txBody>
      </p:sp>
      <p:sp>
        <p:nvSpPr>
          <p:cNvPr id="56" name="Google Shape;56;p13"/>
          <p:cNvSpPr txBox="1"/>
          <p:nvPr/>
        </p:nvSpPr>
        <p:spPr>
          <a:xfrm>
            <a:off x="311700" y="220425"/>
            <a:ext cx="6231000" cy="661200"/>
          </a:xfrm>
          <a:prstGeom prst="rect">
            <a:avLst/>
          </a:prstGeom>
          <a:noFill/>
          <a:ln w="38100" cap="flat" cmpd="sng">
            <a:solidFill>
              <a:srgbClr val="1D68AC"/>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2800" b="1" dirty="0">
                <a:solidFill>
                  <a:schemeClr val="dk2"/>
                </a:solidFill>
                <a:latin typeface="Lexend"/>
                <a:ea typeface="Lexend"/>
                <a:cs typeface="Lexend"/>
                <a:sym typeface="Lexend"/>
              </a:rPr>
              <a:t>IBM AI-ML Internship Project</a:t>
            </a:r>
            <a:endParaRPr sz="2800" b="1" dirty="0">
              <a:solidFill>
                <a:schemeClr val="dk2"/>
              </a:solidFill>
              <a:latin typeface="Lexend"/>
              <a:ea typeface="Lexend"/>
              <a:cs typeface="Lexend"/>
              <a:sym typeface="Lexend"/>
            </a:endParaRPr>
          </a:p>
        </p:txBody>
      </p:sp>
      <p:pic>
        <p:nvPicPr>
          <p:cNvPr id="57" name="Google Shape;57;p13"/>
          <p:cNvPicPr preferRelativeResize="0"/>
          <p:nvPr/>
        </p:nvPicPr>
        <p:blipFill>
          <a:blip r:embed="rId4">
            <a:alphaModFix/>
          </a:blip>
          <a:stretch>
            <a:fillRect/>
          </a:stretch>
        </p:blipFill>
        <p:spPr>
          <a:xfrm>
            <a:off x="7003525" y="376475"/>
            <a:ext cx="2140475" cy="775075"/>
          </a:xfrm>
          <a:prstGeom prst="rect">
            <a:avLst/>
          </a:prstGeom>
          <a:noFill/>
          <a:ln>
            <a:noFill/>
          </a:ln>
        </p:spPr>
      </p:pic>
      <p:pic>
        <p:nvPicPr>
          <p:cNvPr id="58" name="Google Shape;58;p13"/>
          <p:cNvPicPr preferRelativeResize="0"/>
          <p:nvPr/>
        </p:nvPicPr>
        <p:blipFill>
          <a:blip r:embed="rId5">
            <a:alphaModFix/>
          </a:blip>
          <a:stretch>
            <a:fillRect/>
          </a:stretch>
        </p:blipFill>
        <p:spPr>
          <a:xfrm>
            <a:off x="6868025" y="0"/>
            <a:ext cx="2275975" cy="376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311700" y="1568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020" b="1" dirty="0">
                <a:latin typeface="Lexend" panose="020B0604020202020204" charset="0"/>
                <a:ea typeface="Comfortaa"/>
                <a:cs typeface="Comfortaa"/>
                <a:sym typeface="Comfortaa"/>
              </a:rPr>
              <a:t>For Villa, Row-house:-</a:t>
            </a:r>
            <a:endParaRPr sz="2020" b="1" dirty="0">
              <a:latin typeface="Lexend" panose="020B0604020202020204" charset="0"/>
              <a:ea typeface="Comfortaa"/>
              <a:cs typeface="Comfortaa"/>
              <a:sym typeface="Comfortaa"/>
            </a:endParaRPr>
          </a:p>
        </p:txBody>
      </p:sp>
      <p:pic>
        <p:nvPicPr>
          <p:cNvPr id="3" name="Picture 2">
            <a:extLst>
              <a:ext uri="{FF2B5EF4-FFF2-40B4-BE49-F238E27FC236}">
                <a16:creationId xmlns:a16="http://schemas.microsoft.com/office/drawing/2014/main" id="{1A6CCB20-F721-2F19-979B-CFA9D75A4CD2}"/>
              </a:ext>
            </a:extLst>
          </p:cNvPr>
          <p:cNvPicPr>
            <a:picLocks noChangeAspect="1"/>
          </p:cNvPicPr>
          <p:nvPr/>
        </p:nvPicPr>
        <p:blipFill>
          <a:blip r:embed="rId3"/>
          <a:stretch>
            <a:fillRect/>
          </a:stretch>
        </p:blipFill>
        <p:spPr>
          <a:xfrm>
            <a:off x="2227347" y="635646"/>
            <a:ext cx="4689306" cy="42672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311700" y="1631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err="1">
                <a:latin typeface="Lexend" panose="020B0604020202020204" charset="0"/>
                <a:ea typeface="Lexend"/>
                <a:cs typeface="Lexend"/>
                <a:sym typeface="Lexend"/>
              </a:rPr>
              <a:t>Appartments</a:t>
            </a:r>
            <a:r>
              <a:rPr lang="en-GB" b="1" dirty="0">
                <a:latin typeface="Lexend" panose="020B0604020202020204" charset="0"/>
                <a:ea typeface="Lexend"/>
                <a:cs typeface="Lexend"/>
                <a:sym typeface="Lexend"/>
              </a:rPr>
              <a:t>:-</a:t>
            </a:r>
            <a:endParaRPr b="1" dirty="0">
              <a:latin typeface="Lexend" panose="020B0604020202020204" charset="0"/>
              <a:ea typeface="Lexend"/>
              <a:cs typeface="Lexend"/>
              <a:sym typeface="Lexend"/>
            </a:endParaRPr>
          </a:p>
        </p:txBody>
      </p:sp>
      <p:pic>
        <p:nvPicPr>
          <p:cNvPr id="3" name="Picture 2">
            <a:extLst>
              <a:ext uri="{FF2B5EF4-FFF2-40B4-BE49-F238E27FC236}">
                <a16:creationId xmlns:a16="http://schemas.microsoft.com/office/drawing/2014/main" id="{32FDC7AE-F104-2C33-75B2-13C410B9D318}"/>
              </a:ext>
            </a:extLst>
          </p:cNvPr>
          <p:cNvPicPr>
            <a:picLocks noChangeAspect="1"/>
          </p:cNvPicPr>
          <p:nvPr/>
        </p:nvPicPr>
        <p:blipFill>
          <a:blip r:embed="rId3"/>
          <a:stretch>
            <a:fillRect/>
          </a:stretch>
        </p:blipFill>
        <p:spPr>
          <a:xfrm>
            <a:off x="1973896" y="735875"/>
            <a:ext cx="4572023" cy="42444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Google Shape;15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highlight>
                  <a:schemeClr val="lt1"/>
                </a:highlight>
                <a:latin typeface="Lexend"/>
                <a:ea typeface="Lexend"/>
                <a:cs typeface="Lexend"/>
                <a:sym typeface="Lexend"/>
              </a:rPr>
              <a:t>Link to ML Model:</a:t>
            </a:r>
            <a:endParaRPr b="1" dirty="0">
              <a:highlight>
                <a:schemeClr val="lt1"/>
              </a:highlight>
              <a:latin typeface="Lexend"/>
              <a:ea typeface="Lexend"/>
              <a:cs typeface="Lexend"/>
              <a:sym typeface="Lexend"/>
            </a:endParaRPr>
          </a:p>
        </p:txBody>
      </p:sp>
      <p:sp>
        <p:nvSpPr>
          <p:cNvPr id="159" name="Google Shape;159;p26"/>
          <p:cNvSpPr txBox="1">
            <a:spLocks noGrp="1"/>
          </p:cNvSpPr>
          <p:nvPr>
            <p:ph type="body" idx="1"/>
          </p:nvPr>
        </p:nvSpPr>
        <p:spPr>
          <a:xfrm>
            <a:off x="311700" y="1152475"/>
            <a:ext cx="5325954"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50" b="1" dirty="0">
                <a:solidFill>
                  <a:schemeClr val="dk1"/>
                </a:solidFill>
                <a:highlight>
                  <a:srgbClr val="FFFFFF"/>
                </a:highlight>
                <a:latin typeface="Lexend" panose="020B0604020202020204" charset="0"/>
                <a:ea typeface="Comfortaa"/>
                <a:cs typeface="Comfortaa"/>
                <a:sym typeface="Comfortaa"/>
              </a:rPr>
              <a:t>Direct Link:</a:t>
            </a:r>
            <a:endParaRPr sz="1850" b="1" dirty="0">
              <a:solidFill>
                <a:schemeClr val="dk1"/>
              </a:solidFill>
              <a:highlight>
                <a:srgbClr val="FFFFFF"/>
              </a:highlight>
              <a:latin typeface="Lexend" panose="020B0604020202020204" charset="0"/>
              <a:ea typeface="Comfortaa"/>
              <a:cs typeface="Comfortaa"/>
              <a:sym typeface="Comfortaa"/>
            </a:endParaRPr>
          </a:p>
          <a:p>
            <a:pPr marL="457200" lvl="0" indent="-333375" algn="l" rtl="0">
              <a:spcBef>
                <a:spcPts val="1200"/>
              </a:spcBef>
              <a:spcAft>
                <a:spcPts val="0"/>
              </a:spcAft>
              <a:buClr>
                <a:schemeClr val="dk1"/>
              </a:buClr>
              <a:buSzPts val="1650"/>
              <a:buFont typeface="Comfortaa"/>
              <a:buChar char="●"/>
            </a:pPr>
            <a:r>
              <a:rPr lang="en-GB" sz="1650" b="1" dirty="0">
                <a:solidFill>
                  <a:schemeClr val="dk1"/>
                </a:solidFill>
                <a:highlight>
                  <a:srgbClr val="FFFFFF"/>
                </a:highlight>
                <a:latin typeface="Lexend" panose="020B0604020202020204" charset="0"/>
                <a:ea typeface="Comfortaa"/>
                <a:cs typeface="Comfortaa"/>
                <a:sym typeface="Comfortaa"/>
              </a:rPr>
              <a:t>GIT_HUB:-</a:t>
            </a:r>
            <a:endParaRPr sz="1650" b="1" dirty="0">
              <a:solidFill>
                <a:schemeClr val="dk1"/>
              </a:solidFill>
              <a:highlight>
                <a:srgbClr val="FFFFFF"/>
              </a:highlight>
              <a:latin typeface="Lexend" panose="020B0604020202020204" charset="0"/>
              <a:ea typeface="Comfortaa"/>
              <a:cs typeface="Comfortaa"/>
              <a:sym typeface="Comfortaa"/>
            </a:endParaRPr>
          </a:p>
          <a:p>
            <a:pPr lvl="0" indent="0">
              <a:spcBef>
                <a:spcPts val="1200"/>
              </a:spcBef>
              <a:buNone/>
            </a:pPr>
            <a:r>
              <a:rPr lang="en-GB" sz="1650" b="1" u="sng" dirty="0">
                <a:solidFill>
                  <a:schemeClr val="hlink"/>
                </a:solidFill>
                <a:latin typeface="Lexend" panose="020B0604020202020204" charset="0"/>
                <a:ea typeface="Comfortaa"/>
                <a:cs typeface="Comfortaa"/>
                <a:sym typeface="Comfortaa"/>
              </a:rPr>
              <a:t>https://github.com/Vidhi-1106/ML_Projects.git</a:t>
            </a:r>
            <a:endParaRPr sz="1650" b="1" dirty="0">
              <a:solidFill>
                <a:srgbClr val="525252"/>
              </a:solidFill>
              <a:highlight>
                <a:srgbClr val="FFFFFF"/>
              </a:highlight>
              <a:latin typeface="Lexend" panose="020B0604020202020204" charset="0"/>
              <a:ea typeface="Comfortaa"/>
              <a:cs typeface="Comfortaa"/>
              <a:sym typeface="Comfortaa"/>
            </a:endParaRPr>
          </a:p>
          <a:p>
            <a:pPr marL="0" lvl="0" indent="0" algn="l" rtl="0">
              <a:spcBef>
                <a:spcPts val="1200"/>
              </a:spcBef>
              <a:spcAft>
                <a:spcPts val="1200"/>
              </a:spcAft>
              <a:buNone/>
            </a:pPr>
            <a:endParaRPr sz="1050" dirty="0">
              <a:solidFill>
                <a:srgbClr val="525252"/>
              </a:solidFill>
              <a:highlight>
                <a:srgbClr val="FFFFFF"/>
              </a:highlight>
              <a:latin typeface="Lexend" panose="020B0604020202020204" charset="0"/>
            </a:endParaRPr>
          </a:p>
        </p:txBody>
      </p:sp>
      <p:pic>
        <p:nvPicPr>
          <p:cNvPr id="160" name="Google Shape;160;p26"/>
          <p:cNvPicPr preferRelativeResize="0"/>
          <p:nvPr/>
        </p:nvPicPr>
        <p:blipFill>
          <a:blip r:embed="rId3">
            <a:alphaModFix/>
          </a:blip>
          <a:stretch>
            <a:fillRect/>
          </a:stretch>
        </p:blipFill>
        <p:spPr>
          <a:xfrm>
            <a:off x="365850" y="2133350"/>
            <a:ext cx="438401" cy="438401"/>
          </a:xfrm>
          <a:prstGeom prst="rect">
            <a:avLst/>
          </a:prstGeom>
          <a:noFill/>
          <a:ln>
            <a:noFill/>
          </a:ln>
        </p:spPr>
      </p:pic>
      <p:pic>
        <p:nvPicPr>
          <p:cNvPr id="3" name="Picture 2">
            <a:extLst>
              <a:ext uri="{FF2B5EF4-FFF2-40B4-BE49-F238E27FC236}">
                <a16:creationId xmlns:a16="http://schemas.microsoft.com/office/drawing/2014/main" id="{408A560E-74AE-A520-FB00-8AE61BC97CF3}"/>
              </a:ext>
            </a:extLst>
          </p:cNvPr>
          <p:cNvPicPr>
            <a:picLocks noChangeAspect="1"/>
          </p:cNvPicPr>
          <p:nvPr/>
        </p:nvPicPr>
        <p:blipFill>
          <a:blip r:embed="rId4"/>
          <a:stretch>
            <a:fillRect/>
          </a:stretch>
        </p:blipFill>
        <p:spPr>
          <a:xfrm>
            <a:off x="5259518" y="785359"/>
            <a:ext cx="3572782" cy="357278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3E8"/>
        </a:solidFill>
        <a:effectLst/>
      </p:bgPr>
    </p:bg>
    <p:spTree>
      <p:nvGrpSpPr>
        <p:cNvPr id="1" name="Shape 165"/>
        <p:cNvGrpSpPr/>
        <p:nvPr/>
      </p:nvGrpSpPr>
      <p:grpSpPr>
        <a:xfrm>
          <a:off x="0" y="0"/>
          <a:ext cx="0" cy="0"/>
          <a:chOff x="0" y="0"/>
          <a:chExt cx="0" cy="0"/>
        </a:xfrm>
      </p:grpSpPr>
      <p:sp>
        <p:nvSpPr>
          <p:cNvPr id="167" name="Google Shape;167;p27"/>
          <p:cNvSpPr txBox="1">
            <a:spLocks noGrp="1"/>
          </p:cNvSpPr>
          <p:nvPr>
            <p:ph type="title"/>
          </p:nvPr>
        </p:nvSpPr>
        <p:spPr>
          <a:xfrm>
            <a:off x="146950" y="137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latin typeface="Lexend"/>
                <a:ea typeface="Lexend"/>
                <a:cs typeface="Lexend"/>
                <a:sym typeface="Lexend"/>
              </a:rPr>
              <a:t>Conclusion:</a:t>
            </a:r>
            <a:endParaRPr b="1">
              <a:latin typeface="Lexend"/>
              <a:ea typeface="Lexend"/>
              <a:cs typeface="Lexend"/>
              <a:sym typeface="Lexend"/>
            </a:endParaRPr>
          </a:p>
        </p:txBody>
      </p:sp>
      <p:sp>
        <p:nvSpPr>
          <p:cNvPr id="168" name="Google Shape;168;p27"/>
          <p:cNvSpPr txBox="1">
            <a:spLocks noGrp="1"/>
          </p:cNvSpPr>
          <p:nvPr>
            <p:ph type="body" idx="1"/>
          </p:nvPr>
        </p:nvSpPr>
        <p:spPr>
          <a:xfrm>
            <a:off x="0" y="705830"/>
            <a:ext cx="8827742" cy="4206000"/>
          </a:xfrm>
          <a:prstGeom prst="rect">
            <a:avLst/>
          </a:prstGeom>
        </p:spPr>
        <p:txBody>
          <a:bodyPr spcFirstLastPara="1" wrap="square" lIns="91425" tIns="91425" rIns="91425" bIns="91425" anchor="t" anchorCtr="0">
            <a:noAutofit/>
          </a:bodyPr>
          <a:lstStyle/>
          <a:p>
            <a:r>
              <a:rPr lang="en-US" sz="1400" dirty="0">
                <a:solidFill>
                  <a:schemeClr val="tx1"/>
                </a:solidFill>
                <a:highlight>
                  <a:srgbClr val="F7F3E8"/>
                </a:highlight>
                <a:latin typeface="Lexend" panose="020B0604020202020204" charset="0"/>
              </a:rPr>
              <a:t>This House Price Prediction system provides an intuitive and accurate way to estimate real estate prices in India. The model is trained to understand the impact of locality, size, and amenities on the price and is capped at ₹5 Crore to maintain realistic predictions.</a:t>
            </a:r>
            <a:br>
              <a:rPr lang="en-US" sz="1400" dirty="0">
                <a:solidFill>
                  <a:schemeClr val="tx1"/>
                </a:solidFill>
                <a:highlight>
                  <a:srgbClr val="F7F3E8"/>
                </a:highlight>
                <a:latin typeface="Lexend" panose="020B0604020202020204" charset="0"/>
              </a:rPr>
            </a:br>
            <a:br>
              <a:rPr lang="en-US" sz="1400" dirty="0">
                <a:solidFill>
                  <a:schemeClr val="tx1"/>
                </a:solidFill>
                <a:highlight>
                  <a:srgbClr val="F7F3E8"/>
                </a:highlight>
                <a:latin typeface="Lexend" panose="020B0604020202020204" charset="0"/>
              </a:rPr>
            </a:br>
            <a:r>
              <a:rPr lang="en-US" sz="1400" dirty="0">
                <a:solidFill>
                  <a:schemeClr val="tx1"/>
                </a:solidFill>
                <a:highlight>
                  <a:srgbClr val="F7F3E8"/>
                </a:highlight>
                <a:latin typeface="Lexend" panose="020B0604020202020204" charset="0"/>
              </a:rPr>
              <a:t>By using </a:t>
            </a:r>
            <a:r>
              <a:rPr lang="en-US" sz="1400" dirty="0" err="1">
                <a:solidFill>
                  <a:schemeClr val="tx1"/>
                </a:solidFill>
                <a:highlight>
                  <a:srgbClr val="F7F3E8"/>
                </a:highlight>
                <a:latin typeface="Lexend" panose="020B0604020202020204" charset="0"/>
              </a:rPr>
              <a:t>Streamlit</a:t>
            </a:r>
            <a:r>
              <a:rPr lang="en-US" sz="1400" dirty="0">
                <a:solidFill>
                  <a:schemeClr val="tx1"/>
                </a:solidFill>
                <a:highlight>
                  <a:srgbClr val="F7F3E8"/>
                </a:highlight>
                <a:latin typeface="Lexend" panose="020B0604020202020204" charset="0"/>
              </a:rPr>
              <a:t>, the model is made accessible for anyone — buyers, sellers, and agents — to estimate property value instantly.</a:t>
            </a:r>
          </a:p>
          <a:p>
            <a:pPr marL="0" lvl="0" indent="0" algn="l" rtl="0">
              <a:spcBef>
                <a:spcPts val="1200"/>
              </a:spcBef>
              <a:spcAft>
                <a:spcPts val="1200"/>
              </a:spcAft>
              <a:buNone/>
            </a:pPr>
            <a:endParaRPr sz="1400" dirty="0">
              <a:highlight>
                <a:srgbClr val="F7F3E8"/>
              </a:highlight>
              <a:latin typeface="Lexend" panose="020B0604020202020204" charset="0"/>
              <a:ea typeface="Comfortaa SemiBold"/>
              <a:cs typeface="Comfortaa SemiBold"/>
              <a:sym typeface="Comfortaa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298050"/>
            <a:ext cx="2495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Lexend"/>
                <a:ea typeface="Lexend"/>
                <a:cs typeface="Lexend"/>
                <a:sym typeface="Lexend"/>
              </a:rPr>
              <a:t>Introduction:</a:t>
            </a:r>
            <a:endParaRPr b="1" dirty="0">
              <a:latin typeface="Lexend"/>
              <a:ea typeface="Lexend"/>
              <a:cs typeface="Lexend"/>
              <a:sym typeface="Lexend"/>
            </a:endParaRPr>
          </a:p>
        </p:txBody>
      </p:sp>
      <p:sp>
        <p:nvSpPr>
          <p:cNvPr id="69" name="Google Shape;69;p14"/>
          <p:cNvSpPr txBox="1">
            <a:spLocks noGrp="1"/>
          </p:cNvSpPr>
          <p:nvPr>
            <p:ph type="body" idx="1"/>
          </p:nvPr>
        </p:nvSpPr>
        <p:spPr>
          <a:xfrm>
            <a:off x="234799" y="862328"/>
            <a:ext cx="8564400" cy="3888000"/>
          </a:xfrm>
          <a:prstGeom prst="rect">
            <a:avLst/>
          </a:prstGeom>
        </p:spPr>
        <p:txBody>
          <a:bodyPr spcFirstLastPara="1" wrap="square" lIns="91425" tIns="91425" rIns="91425" bIns="91425" anchor="t" anchorCtr="0">
            <a:normAutofit fontScale="85000" lnSpcReduction="10000"/>
          </a:bodyPr>
          <a:lstStyle/>
          <a:p>
            <a:pPr>
              <a:lnSpc>
                <a:spcPct val="150000"/>
              </a:lnSpc>
              <a:buClr>
                <a:schemeClr val="tx1"/>
              </a:buClr>
            </a:pPr>
            <a:r>
              <a:rPr lang="en-US" sz="1920" dirty="0">
                <a:solidFill>
                  <a:schemeClr val="tx1"/>
                </a:solidFill>
                <a:latin typeface="Lexend" panose="020B0604020202020204" charset="0"/>
              </a:rPr>
              <a:t>Purpose: </a:t>
            </a:r>
            <a:r>
              <a:rPr lang="en-US" sz="2000" dirty="0">
                <a:solidFill>
                  <a:schemeClr val="tx1"/>
                </a:solidFill>
                <a:latin typeface="Lexend" panose="020B0604020202020204" charset="0"/>
                <a:cs typeface="Times New Roman" panose="02020603050405020304" pitchFamily="18" charset="0"/>
              </a:rPr>
              <a:t>To automatically predict house prices using machine learning based on property features such as area, locality, number of rooms, and amenities.</a:t>
            </a:r>
            <a:endParaRPr lang="en-US" sz="1920" dirty="0">
              <a:solidFill>
                <a:schemeClr val="tx1"/>
              </a:solidFill>
              <a:latin typeface="Lexend" panose="020B0604020202020204" charset="0"/>
              <a:cs typeface="Times New Roman" panose="02020603050405020304" pitchFamily="18" charset="0"/>
            </a:endParaRPr>
          </a:p>
          <a:p>
            <a:pPr>
              <a:lnSpc>
                <a:spcPct val="150000"/>
              </a:lnSpc>
              <a:buClr>
                <a:schemeClr val="tx1">
                  <a:lumMod val="95000"/>
                  <a:lumOff val="5000"/>
                </a:schemeClr>
              </a:buClr>
            </a:pPr>
            <a:r>
              <a:rPr lang="en-US" sz="1920" dirty="0">
                <a:solidFill>
                  <a:schemeClr val="tx1"/>
                </a:solidFill>
                <a:latin typeface="Lexend" panose="020B0604020202020204" charset="0"/>
              </a:rPr>
              <a:t>How it works: </a:t>
            </a:r>
            <a:r>
              <a:rPr lang="en-US" sz="2000" dirty="0">
                <a:solidFill>
                  <a:schemeClr val="tx1"/>
                </a:solidFill>
                <a:latin typeface="Lexend" panose="020B0604020202020204" charset="0"/>
              </a:rPr>
              <a:t>The model learns patterns from historical property data and predicts a realistic price using algorithms like Random Forest. It considers key features such as built-up area, locality, furnishing, floor, and premium amenities like gym or swimming pool.</a:t>
            </a:r>
            <a:endParaRPr lang="en-US" sz="1920" dirty="0">
              <a:solidFill>
                <a:schemeClr val="tx1"/>
              </a:solidFill>
              <a:latin typeface="Lexend" panose="020B0604020202020204" charset="0"/>
            </a:endParaRPr>
          </a:p>
          <a:p>
            <a:pPr>
              <a:lnSpc>
                <a:spcPct val="150000"/>
              </a:lnSpc>
              <a:buClr>
                <a:schemeClr val="tx1"/>
              </a:buClr>
            </a:pPr>
            <a:r>
              <a:rPr lang="en-US" sz="1920" dirty="0">
                <a:solidFill>
                  <a:schemeClr val="tx1"/>
                </a:solidFill>
                <a:latin typeface="Lexend" panose="020B0604020202020204" charset="0"/>
              </a:rPr>
              <a:t>Benefit: </a:t>
            </a:r>
            <a:r>
              <a:rPr lang="en-US" sz="2000" dirty="0">
                <a:solidFill>
                  <a:schemeClr val="tx1"/>
                </a:solidFill>
                <a:latin typeface="Lexend" panose="020B0604020202020204" charset="0"/>
              </a:rPr>
              <a:t>Helps buyers, sellers, and real estate agents by providing instant, fair, and data-driven house price estimations — reducing reliance on subjective or outdated valuations</a:t>
            </a:r>
            <a:r>
              <a:rPr lang="en-US" sz="1920" dirty="0">
                <a:solidFill>
                  <a:schemeClr val="tx1"/>
                </a:solidFill>
                <a:latin typeface="Lexend" panose="020B0604020202020204" charset="0"/>
              </a:rPr>
              <a:t>.</a:t>
            </a:r>
          </a:p>
          <a:p>
            <a:pPr marL="0" lvl="0" indent="0" algn="l" rtl="0">
              <a:spcBef>
                <a:spcPts val="1200"/>
              </a:spcBef>
              <a:spcAft>
                <a:spcPts val="1200"/>
              </a:spcAft>
              <a:buNone/>
            </a:pPr>
            <a:endParaRPr dirty="0">
              <a:latin typeface="Lexend"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8B4B0"/>
        </a:solidFill>
        <a:effectLst/>
      </p:bgPr>
    </p:bg>
    <p:spTree>
      <p:nvGrpSpPr>
        <p:cNvPr id="1" name="Shape 73"/>
        <p:cNvGrpSpPr/>
        <p:nvPr/>
      </p:nvGrpSpPr>
      <p:grpSpPr>
        <a:xfrm>
          <a:off x="0" y="0"/>
          <a:ext cx="0" cy="0"/>
          <a:chOff x="0" y="0"/>
          <a:chExt cx="0" cy="0"/>
        </a:xfrm>
      </p:grpSpPr>
      <p:sp>
        <p:nvSpPr>
          <p:cNvPr id="75" name="Google Shape;75;p15"/>
          <p:cNvSpPr txBox="1">
            <a:spLocks noGrp="1"/>
          </p:cNvSpPr>
          <p:nvPr>
            <p:ph type="title"/>
          </p:nvPr>
        </p:nvSpPr>
        <p:spPr>
          <a:xfrm>
            <a:off x="194150" y="136400"/>
            <a:ext cx="3582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Lexend"/>
                <a:ea typeface="Lexend"/>
                <a:cs typeface="Lexend"/>
                <a:sym typeface="Lexend"/>
              </a:rPr>
              <a:t>Problem Statement:</a:t>
            </a:r>
            <a:endParaRPr b="1" dirty="0">
              <a:latin typeface="Lexend"/>
              <a:ea typeface="Lexend"/>
              <a:cs typeface="Lexend"/>
              <a:sym typeface="Lexend"/>
            </a:endParaRPr>
          </a:p>
        </p:txBody>
      </p:sp>
      <p:sp>
        <p:nvSpPr>
          <p:cNvPr id="76" name="Google Shape;76;p15"/>
          <p:cNvSpPr txBox="1">
            <a:spLocks noGrp="1"/>
          </p:cNvSpPr>
          <p:nvPr>
            <p:ph type="body" idx="1"/>
          </p:nvPr>
        </p:nvSpPr>
        <p:spPr>
          <a:xfrm>
            <a:off x="247490" y="831570"/>
            <a:ext cx="7800300" cy="423573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05"/>
              <a:buNone/>
            </a:pPr>
            <a:r>
              <a:rPr lang="en-GB" b="1" u="sng" dirty="0">
                <a:solidFill>
                  <a:schemeClr val="dk1"/>
                </a:solidFill>
                <a:highlight>
                  <a:srgbClr val="68B4B0"/>
                </a:highlight>
                <a:latin typeface="Lexend" panose="020B0604020202020204" charset="0"/>
                <a:ea typeface="Comfortaa"/>
                <a:cs typeface="Comfortaa"/>
                <a:sym typeface="Comfortaa"/>
              </a:rPr>
              <a:t>Objective:</a:t>
            </a:r>
          </a:p>
          <a:p>
            <a:pPr marL="0" lvl="0" indent="0" algn="l" rtl="0">
              <a:lnSpc>
                <a:spcPct val="95000"/>
              </a:lnSpc>
              <a:spcBef>
                <a:spcPts val="0"/>
              </a:spcBef>
              <a:spcAft>
                <a:spcPts val="0"/>
              </a:spcAft>
              <a:buSzPts val="605"/>
              <a:buNone/>
            </a:pPr>
            <a:r>
              <a:rPr lang="en-US" sz="1600" dirty="0">
                <a:solidFill>
                  <a:schemeClr val="tx1"/>
                </a:solidFill>
                <a:highlight>
                  <a:srgbClr val="68B4B0"/>
                </a:highlight>
                <a:latin typeface="Lexend" panose="020B0604020202020204" charset="0"/>
              </a:rPr>
              <a:t>  </a:t>
            </a:r>
          </a:p>
          <a:p>
            <a:pPr marL="114300" indent="0">
              <a:buNone/>
            </a:pPr>
            <a:r>
              <a:rPr lang="en-US" sz="1600" dirty="0">
                <a:solidFill>
                  <a:schemeClr val="tx1"/>
                </a:solidFill>
                <a:highlight>
                  <a:srgbClr val="68B4B0"/>
                </a:highlight>
                <a:latin typeface="Lexend" panose="020B0604020202020204" charset="0"/>
              </a:rPr>
              <a:t>The primary objective of this project is to develop a </a:t>
            </a:r>
            <a:r>
              <a:rPr lang="en-US" sz="1600" b="1" dirty="0">
                <a:solidFill>
                  <a:schemeClr val="tx1"/>
                </a:solidFill>
                <a:highlight>
                  <a:srgbClr val="68B4B0"/>
                </a:highlight>
                <a:latin typeface="Lexend" panose="020B0604020202020204" charset="0"/>
              </a:rPr>
              <a:t>House Price Prediction Model</a:t>
            </a:r>
            <a:r>
              <a:rPr lang="en-US" sz="1600" dirty="0">
                <a:solidFill>
                  <a:schemeClr val="tx1"/>
                </a:solidFill>
                <a:highlight>
                  <a:srgbClr val="68B4B0"/>
                </a:highlight>
                <a:latin typeface="Lexend" panose="020B0604020202020204" charset="0"/>
              </a:rPr>
              <a:t> using Machine Learning techniques that can automatically estimate the price of residential properties in India based on key features such as area, number of rooms, locality, and amenities.</a:t>
            </a:r>
          </a:p>
          <a:p>
            <a:pPr marL="0" lvl="0" indent="0">
              <a:lnSpc>
                <a:spcPct val="95000"/>
              </a:lnSpc>
              <a:spcBef>
                <a:spcPts val="1200"/>
              </a:spcBef>
              <a:buClr>
                <a:schemeClr val="dk1"/>
              </a:buClr>
              <a:buSzPts val="605"/>
              <a:buNone/>
            </a:pPr>
            <a:r>
              <a:rPr lang="en-GB" b="1" u="sng" dirty="0">
                <a:solidFill>
                  <a:schemeClr val="dk1"/>
                </a:solidFill>
                <a:highlight>
                  <a:srgbClr val="68B4B0"/>
                </a:highlight>
                <a:latin typeface="Lexend" panose="020B0604020202020204" charset="0"/>
                <a:ea typeface="Comfortaa"/>
                <a:cs typeface="Comfortaa"/>
                <a:sym typeface="Comfortaa"/>
              </a:rPr>
              <a:t>Specific Goals</a:t>
            </a:r>
            <a:r>
              <a:rPr lang="en-GB" sz="1700" dirty="0">
                <a:solidFill>
                  <a:schemeClr val="dk1"/>
                </a:solidFill>
                <a:highlight>
                  <a:srgbClr val="68B4B0"/>
                </a:highlight>
                <a:latin typeface="Lexend" panose="020B0604020202020204" charset="0"/>
                <a:ea typeface="Comfortaa SemiBold"/>
                <a:cs typeface="Comfortaa SemiBold"/>
                <a:sym typeface="Comfortaa SemiBold"/>
              </a:rPr>
              <a:t>:</a:t>
            </a:r>
            <a:endParaRPr lang="en-GB" sz="1400" dirty="0">
              <a:solidFill>
                <a:schemeClr val="dk1"/>
              </a:solidFill>
              <a:highlight>
                <a:srgbClr val="68B4B0"/>
              </a:highlight>
              <a:latin typeface="Lexend" panose="020B0604020202020204" charset="0"/>
              <a:ea typeface="Comfortaa SemiBold"/>
              <a:cs typeface="Comfortaa SemiBold"/>
              <a:sym typeface="Comfortaa SemiBold"/>
            </a:endParaRPr>
          </a:p>
          <a:p>
            <a:pPr marL="0" lvl="0" indent="0">
              <a:lnSpc>
                <a:spcPct val="95000"/>
              </a:lnSpc>
              <a:spcBef>
                <a:spcPts val="1200"/>
              </a:spcBef>
              <a:buClr>
                <a:schemeClr val="dk1"/>
              </a:buClr>
              <a:buSzPts val="605"/>
              <a:buNone/>
            </a:pPr>
            <a:endParaRPr sz="1700" dirty="0">
              <a:solidFill>
                <a:schemeClr val="dk1"/>
              </a:solidFill>
              <a:highlight>
                <a:srgbClr val="68B4B0"/>
              </a:highlight>
              <a:latin typeface="Lexend" panose="020B0604020202020204" charset="0"/>
              <a:ea typeface="Comfortaa SemiBold"/>
              <a:cs typeface="Comfortaa SemiBold"/>
              <a:sym typeface="Comfortaa SemiBold"/>
            </a:endParaRPr>
          </a:p>
        </p:txBody>
      </p:sp>
      <p:sp>
        <p:nvSpPr>
          <p:cNvPr id="2" name="Rectangle 1">
            <a:extLst>
              <a:ext uri="{FF2B5EF4-FFF2-40B4-BE49-F238E27FC236}">
                <a16:creationId xmlns:a16="http://schemas.microsoft.com/office/drawing/2014/main" id="{ED6E56A8-7B27-FBAA-596F-651B2695B106}"/>
              </a:ext>
            </a:extLst>
          </p:cNvPr>
          <p:cNvSpPr>
            <a:spLocks noChangeArrowheads="1"/>
          </p:cNvSpPr>
          <p:nvPr/>
        </p:nvSpPr>
        <p:spPr bwMode="auto">
          <a:xfrm>
            <a:off x="378134" y="3075234"/>
            <a:ext cx="933650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Lexend" panose="020B0604020202020204" charset="0"/>
              </a:rPr>
              <a:t>Predict house prices using structured property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Lexend" panose="020B0604020202020204" charset="0"/>
              </a:rPr>
              <a:t>Ensure accurate and realistic pricing (up to ₹5 crore).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Lexend" panose="020B0604020202020204" charset="0"/>
              </a:rPr>
              <a:t>Speed up the property evaluation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Lexend" panose="020B0604020202020204" charset="0"/>
              </a:rPr>
              <a:t>Learn patterns from location and amenity-based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Lexend" panose="020B0604020202020204" charset="0"/>
              </a:rPr>
              <a:t>Assist buyers and sellers in making quick, data-driven decisions.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89"/>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0" y="0"/>
            <a:ext cx="9144000" cy="5143500"/>
          </a:xfrm>
          <a:prstGeom prst="rect">
            <a:avLst/>
          </a:prstGeom>
          <a:noFill/>
          <a:ln>
            <a:noFill/>
          </a:ln>
        </p:spPr>
      </p:pic>
      <p:sp>
        <p:nvSpPr>
          <p:cNvPr id="92" name="Google Shape;92;p17"/>
          <p:cNvSpPr txBox="1">
            <a:spLocks noGrp="1"/>
          </p:cNvSpPr>
          <p:nvPr>
            <p:ph type="title"/>
          </p:nvPr>
        </p:nvSpPr>
        <p:spPr>
          <a:xfrm>
            <a:off x="0" y="58509"/>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Lexend"/>
                <a:ea typeface="Lexend"/>
                <a:cs typeface="Lexend"/>
                <a:sym typeface="Lexend"/>
              </a:rPr>
              <a:t>Data Collection and Preprocessing:</a:t>
            </a:r>
            <a:endParaRPr b="1" dirty="0">
              <a:latin typeface="Lexend"/>
              <a:ea typeface="Lexend"/>
              <a:cs typeface="Lexend"/>
              <a:sym typeface="Lexend"/>
            </a:endParaRPr>
          </a:p>
        </p:txBody>
      </p:sp>
      <p:sp>
        <p:nvSpPr>
          <p:cNvPr id="93" name="Google Shape;93;p17"/>
          <p:cNvSpPr txBox="1">
            <a:spLocks noGrp="1"/>
          </p:cNvSpPr>
          <p:nvPr>
            <p:ph type="body" idx="1"/>
          </p:nvPr>
        </p:nvSpPr>
        <p:spPr>
          <a:xfrm>
            <a:off x="6077666" y="5215318"/>
            <a:ext cx="2806084" cy="470891"/>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275"/>
              <a:buFont typeface="Arial"/>
              <a:buNone/>
            </a:pPr>
            <a:endParaRPr sz="1300" dirty="0">
              <a:solidFill>
                <a:schemeClr val="tx1"/>
              </a:solidFill>
              <a:highlight>
                <a:srgbClr val="ADC2BB"/>
              </a:highlight>
              <a:latin typeface="Comfortaa" panose="020B0604020202020204" charset="0"/>
              <a:ea typeface="Comfortaa SemiBold"/>
              <a:cs typeface="Comfortaa SemiBold"/>
              <a:sym typeface="Comfortaa SemiBold"/>
            </a:endParaRPr>
          </a:p>
        </p:txBody>
      </p:sp>
      <p:sp>
        <p:nvSpPr>
          <p:cNvPr id="94" name="Google Shape;94;p17"/>
          <p:cNvSpPr txBox="1">
            <a:spLocks noGrp="1"/>
          </p:cNvSpPr>
          <p:nvPr>
            <p:ph type="title"/>
          </p:nvPr>
        </p:nvSpPr>
        <p:spPr>
          <a:xfrm>
            <a:off x="60325" y="2658644"/>
            <a:ext cx="6419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Lexend"/>
                <a:ea typeface="Lexend"/>
                <a:cs typeface="Lexend"/>
                <a:sym typeface="Lexend"/>
              </a:rPr>
              <a:t>Feature Selection and Engineering:</a:t>
            </a:r>
            <a:endParaRPr b="1" dirty="0">
              <a:latin typeface="Lexend"/>
              <a:ea typeface="Lexend"/>
              <a:cs typeface="Lexend"/>
              <a:sym typeface="Lexend"/>
            </a:endParaRPr>
          </a:p>
        </p:txBody>
      </p:sp>
      <p:sp>
        <p:nvSpPr>
          <p:cNvPr id="95" name="Google Shape;95;p17"/>
          <p:cNvSpPr txBox="1">
            <a:spLocks noGrp="1"/>
          </p:cNvSpPr>
          <p:nvPr>
            <p:ph type="body" idx="1"/>
          </p:nvPr>
        </p:nvSpPr>
        <p:spPr>
          <a:xfrm>
            <a:off x="60325" y="5215318"/>
            <a:ext cx="5801700" cy="2059258"/>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endParaRPr lang="en-GB" sz="1300" b="1" dirty="0">
              <a:solidFill>
                <a:schemeClr val="tx1"/>
              </a:solidFill>
              <a:highlight>
                <a:schemeClr val="lt1"/>
              </a:highlight>
              <a:latin typeface="Comfortaa" panose="020B0604020202020204" charset="0"/>
              <a:ea typeface="Comfortaa"/>
              <a:cs typeface="Comfortaa"/>
              <a:sym typeface="Comfortaa"/>
            </a:endParaRPr>
          </a:p>
        </p:txBody>
      </p:sp>
      <p:sp>
        <p:nvSpPr>
          <p:cNvPr id="4" name="Rectangle 1">
            <a:extLst>
              <a:ext uri="{FF2B5EF4-FFF2-40B4-BE49-F238E27FC236}">
                <a16:creationId xmlns:a16="http://schemas.microsoft.com/office/drawing/2014/main" id="{66BD415C-D879-504E-D7A5-0C51BCC3D019}"/>
              </a:ext>
            </a:extLst>
          </p:cNvPr>
          <p:cNvSpPr>
            <a:spLocks noChangeArrowheads="1"/>
          </p:cNvSpPr>
          <p:nvPr/>
        </p:nvSpPr>
        <p:spPr bwMode="auto">
          <a:xfrm>
            <a:off x="180975" y="616150"/>
            <a:ext cx="8702775" cy="229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Lexend" panose="020B0604020202020204" charset="0"/>
              </a:rPr>
              <a:t>Data Source</a:t>
            </a:r>
            <a:r>
              <a:rPr kumimoji="0" lang="en-US" altLang="en-US" sz="1300" b="0" i="0" u="none" strike="noStrike" cap="none" normalizeH="0" baseline="0" dirty="0">
                <a:ln>
                  <a:noFill/>
                </a:ln>
                <a:solidFill>
                  <a:schemeClr val="tx1"/>
                </a:solidFill>
                <a:effectLst/>
                <a:latin typeface="Lexend" panose="020B0604020202020204" charset="0"/>
              </a:rPr>
              <a:t>:</a:t>
            </a:r>
            <a:br>
              <a:rPr kumimoji="0" lang="en-US" altLang="en-US" sz="1300" b="0" i="0" u="none" strike="noStrike" cap="none" normalizeH="0" baseline="0" dirty="0">
                <a:ln>
                  <a:noFill/>
                </a:ln>
                <a:solidFill>
                  <a:schemeClr val="tx1"/>
                </a:solidFill>
                <a:effectLst/>
                <a:latin typeface="Lexend" panose="020B0604020202020204" charset="0"/>
              </a:rPr>
            </a:br>
            <a:r>
              <a:rPr kumimoji="0" lang="en-US" altLang="en-US" sz="1300" b="0" i="0" u="none" strike="noStrike" cap="none" normalizeH="0" baseline="0" dirty="0">
                <a:ln>
                  <a:noFill/>
                </a:ln>
                <a:solidFill>
                  <a:schemeClr val="tx1"/>
                </a:solidFill>
                <a:effectLst/>
                <a:latin typeface="Lexend" panose="020B0604020202020204" charset="0"/>
              </a:rPr>
              <a:t>Simulated or real property data collected from online real estate platforms (e.g., </a:t>
            </a:r>
            <a:r>
              <a:rPr kumimoji="0" lang="en-US" altLang="en-US" sz="1300" b="0" i="0" u="none" strike="noStrike" cap="none" normalizeH="0" baseline="0" dirty="0" err="1">
                <a:ln>
                  <a:noFill/>
                </a:ln>
                <a:solidFill>
                  <a:schemeClr val="tx1"/>
                </a:solidFill>
                <a:effectLst/>
                <a:latin typeface="Lexend" panose="020B0604020202020204" charset="0"/>
              </a:rPr>
              <a:t>MagicBricks</a:t>
            </a:r>
            <a:r>
              <a:rPr kumimoji="0" lang="en-US" altLang="en-US" sz="1300" b="0" i="0" u="none" strike="noStrike" cap="none" normalizeH="0" baseline="0" dirty="0">
                <a:ln>
                  <a:noFill/>
                </a:ln>
                <a:solidFill>
                  <a:schemeClr val="tx1"/>
                </a:solidFill>
                <a:effectLst/>
                <a:latin typeface="Lexend" panose="020B0604020202020204" charset="0"/>
              </a:rPr>
              <a:t>, 99acres), public housing datasets, or manually curated CSVs.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Lexend" panose="020B0604020202020204" charset="0"/>
              </a:rPr>
              <a:t>Features Included</a:t>
            </a:r>
            <a:r>
              <a:rPr kumimoji="0" lang="en-US" altLang="en-US" sz="1300" b="0" i="0" u="none" strike="noStrike" cap="none" normalizeH="0" baseline="0" dirty="0">
                <a:ln>
                  <a:noFill/>
                </a:ln>
                <a:solidFill>
                  <a:schemeClr val="tx1"/>
                </a:solidFill>
                <a:effectLst/>
                <a:latin typeface="Lexend" panose="020B0604020202020204" charset="0"/>
              </a:rPr>
              <a:t>:</a:t>
            </a:r>
            <a:br>
              <a:rPr kumimoji="0" lang="en-US" altLang="en-US" sz="1300" b="0" i="0" u="none" strike="noStrike" cap="none" normalizeH="0" baseline="0" dirty="0">
                <a:ln>
                  <a:noFill/>
                </a:ln>
                <a:solidFill>
                  <a:schemeClr val="tx1"/>
                </a:solidFill>
                <a:effectLst/>
                <a:latin typeface="Lexend" panose="020B0604020202020204" charset="0"/>
              </a:rPr>
            </a:br>
            <a:r>
              <a:rPr kumimoji="0" lang="en-US" altLang="en-US" sz="1300" b="0" i="0" u="none" strike="noStrike" cap="none" normalizeH="0" baseline="0" dirty="0">
                <a:ln>
                  <a:noFill/>
                </a:ln>
                <a:solidFill>
                  <a:schemeClr val="tx1"/>
                </a:solidFill>
                <a:effectLst/>
                <a:latin typeface="Lexend" panose="020B0604020202020204" charset="0"/>
              </a:rPr>
              <a:t>House age, built-up area, number of bedrooms and washrooms, locality tier, property type, floor level, total floors, and amenities like parking, lift, gym, power backup, swimming pool.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Lexend" panose="020B0604020202020204" charset="0"/>
              </a:rPr>
              <a:t>Preprocessing Steps</a:t>
            </a:r>
            <a:r>
              <a:rPr kumimoji="0" lang="en-US" altLang="en-US" sz="1300" b="0" i="0" u="none" strike="noStrike" cap="none" normalizeH="0" baseline="0" dirty="0">
                <a:ln>
                  <a:noFill/>
                </a:ln>
                <a:solidFill>
                  <a:schemeClr val="tx1"/>
                </a:solidFill>
                <a:effectLst/>
                <a:latin typeface="Lexend" panose="020B060402020202020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Lexend" panose="020B0604020202020204" charset="0"/>
              </a:rPr>
              <a:t>Handling missing values (if 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Lexend" panose="020B0604020202020204" charset="0"/>
              </a:rPr>
              <a:t>Encoding categorical variables like locality and property type.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Lexend" panose="020B0604020202020204" charset="0"/>
              </a:rPr>
              <a:t>Scaling features using </a:t>
            </a:r>
            <a:r>
              <a:rPr kumimoji="0" lang="en-US" altLang="en-US" sz="1300" b="0" i="0" u="none" strike="noStrike" cap="none" normalizeH="0" baseline="0" dirty="0" err="1">
                <a:ln>
                  <a:noFill/>
                </a:ln>
                <a:solidFill>
                  <a:schemeClr val="tx1"/>
                </a:solidFill>
                <a:effectLst/>
                <a:latin typeface="Lexend" panose="020B0604020202020204" charset="0"/>
              </a:rPr>
              <a:t>StandardScaler</a:t>
            </a:r>
            <a:r>
              <a:rPr kumimoji="0" lang="en-US" altLang="en-US" sz="1300" b="0" i="0" u="none" strike="noStrike" cap="none" normalizeH="0" baseline="0" dirty="0">
                <a:ln>
                  <a:noFill/>
                </a:ln>
                <a:solidFill>
                  <a:schemeClr val="tx1"/>
                </a:solidFill>
                <a:effectLst/>
                <a:latin typeface="Lexend" panose="020B0604020202020204" charset="0"/>
              </a:rPr>
              <a:t> to normalize input for better model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Lexend" panose="020B0604020202020204" charset="0"/>
            </a:endParaRPr>
          </a:p>
        </p:txBody>
      </p:sp>
      <p:sp>
        <p:nvSpPr>
          <p:cNvPr id="5" name="Rectangle 2">
            <a:extLst>
              <a:ext uri="{FF2B5EF4-FFF2-40B4-BE49-F238E27FC236}">
                <a16:creationId xmlns:a16="http://schemas.microsoft.com/office/drawing/2014/main" id="{6895C9DE-A641-A2B6-8933-1EC27B8C608B}"/>
              </a:ext>
            </a:extLst>
          </p:cNvPr>
          <p:cNvSpPr>
            <a:spLocks noChangeArrowheads="1"/>
          </p:cNvSpPr>
          <p:nvPr/>
        </p:nvSpPr>
        <p:spPr bwMode="auto">
          <a:xfrm>
            <a:off x="258154" y="3192165"/>
            <a:ext cx="9144000"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Lexend" panose="020B0604020202020204" charset="0"/>
              </a:rPr>
              <a:t>Feature Selection</a:t>
            </a:r>
            <a:r>
              <a:rPr kumimoji="0" lang="en-US" altLang="en-US" sz="1300" b="0" i="0" u="none" strike="noStrike" cap="none" normalizeH="0" baseline="0" dirty="0">
                <a:ln>
                  <a:noFill/>
                </a:ln>
                <a:solidFill>
                  <a:schemeClr val="tx1"/>
                </a:solidFill>
                <a:effectLst/>
                <a:latin typeface="Lexend" panose="020B0604020202020204" charset="0"/>
              </a:rPr>
              <a:t>:</a:t>
            </a:r>
            <a:br>
              <a:rPr kumimoji="0" lang="en-US" altLang="en-US" sz="1300" b="0" i="0" u="none" strike="noStrike" cap="none" normalizeH="0" baseline="0" dirty="0">
                <a:ln>
                  <a:noFill/>
                </a:ln>
                <a:solidFill>
                  <a:schemeClr val="tx1"/>
                </a:solidFill>
                <a:effectLst/>
                <a:latin typeface="Lexend" panose="020B0604020202020204" charset="0"/>
              </a:rPr>
            </a:br>
            <a:r>
              <a:rPr kumimoji="0" lang="en-US" altLang="en-US" sz="1300" b="0" i="0" u="none" strike="noStrike" cap="none" normalizeH="0" baseline="0" dirty="0">
                <a:ln>
                  <a:noFill/>
                </a:ln>
                <a:solidFill>
                  <a:schemeClr val="tx1"/>
                </a:solidFill>
                <a:effectLst/>
                <a:latin typeface="Lexend" panose="020B0604020202020204" charset="0"/>
              </a:rPr>
              <a:t>The following features are chosen for their strong influence on house price: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Lexend" panose="020B0604020202020204" charset="0"/>
              </a:rPr>
              <a:t>Structural: Area, bedrooms, washrooms, house 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Lexend" panose="020B0604020202020204" charset="0"/>
              </a:rPr>
              <a:t>Locational: Locality tier, property type, floor, total floors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Lexend" panose="020B0604020202020204" charset="0"/>
              </a:rPr>
              <a:t>Amenities: Parking, lift, gym, pool, power backup,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Lexend" panose="020B0604020202020204" charset="0"/>
              </a:rPr>
              <a:t>Feature Engineering</a:t>
            </a:r>
            <a:r>
              <a:rPr kumimoji="0" lang="en-US" altLang="en-US" sz="1300" b="0" i="0" u="none" strike="noStrike" cap="none" normalizeH="0" baseline="0" dirty="0">
                <a:ln>
                  <a:noFill/>
                </a:ln>
                <a:solidFill>
                  <a:schemeClr val="tx1"/>
                </a:solidFill>
                <a:effectLst/>
                <a:latin typeface="Lexend" panose="020B060402020202020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Lexend" panose="020B0604020202020204" charset="0"/>
              </a:rPr>
              <a:t>Ordinal encoding for locality (Tier-3 &lt; Tier-2 &lt; Tier-1).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Lexend" panose="020B0604020202020204" charset="0"/>
              </a:rPr>
              <a:t>Combining related amenities to better reflect luxury impact on pricing.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Lexend"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2CDC0"/>
        </a:solidFill>
        <a:effectLst/>
      </p:bgPr>
    </p:bg>
    <p:spTree>
      <p:nvGrpSpPr>
        <p:cNvPr id="1" name="Shape 99"/>
        <p:cNvGrpSpPr/>
        <p:nvPr/>
      </p:nvGrpSpPr>
      <p:grpSpPr>
        <a:xfrm>
          <a:off x="0" y="0"/>
          <a:ext cx="0" cy="0"/>
          <a:chOff x="0" y="0"/>
          <a:chExt cx="0" cy="0"/>
        </a:xfrm>
      </p:grpSpPr>
      <p:sp>
        <p:nvSpPr>
          <p:cNvPr id="101" name="Google Shape;101;p18"/>
          <p:cNvSpPr txBox="1">
            <a:spLocks noGrp="1"/>
          </p:cNvSpPr>
          <p:nvPr>
            <p:ph type="title"/>
          </p:nvPr>
        </p:nvSpPr>
        <p:spPr>
          <a:xfrm>
            <a:off x="99025"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Lexend"/>
                <a:ea typeface="Lexend"/>
                <a:cs typeface="Lexend"/>
                <a:sym typeface="Lexend"/>
              </a:rPr>
              <a:t>Model Development:</a:t>
            </a:r>
            <a:endParaRPr b="1" dirty="0">
              <a:latin typeface="Lexend"/>
              <a:ea typeface="Lexend"/>
              <a:cs typeface="Lexend"/>
              <a:sym typeface="Lexend"/>
            </a:endParaRPr>
          </a:p>
        </p:txBody>
      </p:sp>
      <p:sp>
        <p:nvSpPr>
          <p:cNvPr id="102" name="Google Shape;102;p18"/>
          <p:cNvSpPr txBox="1">
            <a:spLocks noGrp="1"/>
          </p:cNvSpPr>
          <p:nvPr>
            <p:ph type="body" idx="1"/>
          </p:nvPr>
        </p:nvSpPr>
        <p:spPr>
          <a:xfrm>
            <a:off x="354042" y="5217778"/>
            <a:ext cx="1020914" cy="460007"/>
          </a:xfrm>
          <a:prstGeom prst="rect">
            <a:avLst/>
          </a:prstGeom>
          <a:noFill/>
        </p:spPr>
        <p:txBody>
          <a:bodyPr spcFirstLastPara="1" wrap="square" lIns="91425" tIns="91425" rIns="91425" bIns="91425" anchor="t" anchorCtr="0">
            <a:noAutofit/>
          </a:bodyPr>
          <a:lstStyle/>
          <a:p>
            <a:pPr marL="0" lvl="0" indent="0" algn="l" rtl="0">
              <a:lnSpc>
                <a:spcPct val="95000"/>
              </a:lnSpc>
              <a:spcBef>
                <a:spcPts val="1200"/>
              </a:spcBef>
              <a:spcAft>
                <a:spcPts val="1200"/>
              </a:spcAft>
              <a:buSzPts val="605"/>
              <a:buNone/>
            </a:pPr>
            <a:endParaRPr lang="en-US" sz="1190" dirty="0">
              <a:highlight>
                <a:srgbClr val="C2CDC0"/>
              </a:highlight>
            </a:endParaRPr>
          </a:p>
        </p:txBody>
      </p:sp>
      <p:sp>
        <p:nvSpPr>
          <p:cNvPr id="3" name="Rectangle 1">
            <a:extLst>
              <a:ext uri="{FF2B5EF4-FFF2-40B4-BE49-F238E27FC236}">
                <a16:creationId xmlns:a16="http://schemas.microsoft.com/office/drawing/2014/main" id="{5BCDF15C-7A6D-06B8-2CA1-7EE87A9CDF26}"/>
              </a:ext>
            </a:extLst>
          </p:cNvPr>
          <p:cNvSpPr>
            <a:spLocks noChangeArrowheads="1"/>
          </p:cNvSpPr>
          <p:nvPr/>
        </p:nvSpPr>
        <p:spPr bwMode="auto">
          <a:xfrm>
            <a:off x="99025" y="483110"/>
            <a:ext cx="5739094"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Lexend" panose="020B0604020202020204" charset="0"/>
              </a:rPr>
              <a:t>Algorithm Used</a:t>
            </a:r>
            <a:r>
              <a:rPr kumimoji="0" lang="en-US" altLang="en-US" sz="1300" b="0" i="0" u="none" strike="noStrike" cap="none" normalizeH="0" baseline="0" dirty="0">
                <a:ln>
                  <a:noFill/>
                </a:ln>
                <a:solidFill>
                  <a:schemeClr val="tx1"/>
                </a:solidFill>
                <a:effectLst/>
                <a:latin typeface="Lexend" panose="020B0604020202020204" charset="0"/>
              </a:rPr>
              <a:t>:</a:t>
            </a:r>
          </a:p>
          <a:p>
            <a:pPr marL="0" marR="0" lvl="0" indent="0" algn="l" defTabSz="914400" rtl="0" eaLnBrk="0" fontAlgn="base" latinLnBrk="0" hangingPunct="0">
              <a:lnSpc>
                <a:spcPct val="100000"/>
              </a:lnSpc>
              <a:spcBef>
                <a:spcPct val="0"/>
              </a:spcBef>
              <a:spcAft>
                <a:spcPct val="0"/>
              </a:spcAft>
              <a:buClrTx/>
              <a:buSzTx/>
              <a:tabLst/>
            </a:pPr>
            <a:br>
              <a:rPr kumimoji="0" lang="en-US" altLang="en-US" sz="1300" b="0" i="0" u="none" strike="noStrike" cap="none" normalizeH="0" baseline="0" dirty="0">
                <a:ln>
                  <a:noFill/>
                </a:ln>
                <a:solidFill>
                  <a:schemeClr val="tx1"/>
                </a:solidFill>
                <a:effectLst/>
                <a:latin typeface="Lexend" panose="020B0604020202020204" charset="0"/>
              </a:rPr>
            </a:br>
            <a:r>
              <a:rPr kumimoji="0" lang="en-US" altLang="en-US" sz="1300" b="0" i="0" u="none" strike="noStrike" cap="none" normalizeH="0" baseline="0" dirty="0">
                <a:ln>
                  <a:noFill/>
                </a:ln>
                <a:solidFill>
                  <a:schemeClr val="tx1"/>
                </a:solidFill>
                <a:effectLst/>
                <a:latin typeface="Lexend" panose="020B0604020202020204" charset="0"/>
              </a:rPr>
              <a:t>A </a:t>
            </a:r>
            <a:r>
              <a:rPr kumimoji="0" lang="en-US" altLang="en-US" sz="1300" b="1" i="0" u="none" strike="noStrike" cap="none" normalizeH="0" baseline="0" dirty="0">
                <a:ln>
                  <a:noFill/>
                </a:ln>
                <a:solidFill>
                  <a:schemeClr val="tx1"/>
                </a:solidFill>
                <a:effectLst/>
                <a:latin typeface="Lexend" panose="020B0604020202020204" charset="0"/>
              </a:rPr>
              <a:t>Random Forest Regressor</a:t>
            </a:r>
            <a:r>
              <a:rPr kumimoji="0" lang="en-US" altLang="en-US" sz="1300" b="0" i="0" u="none" strike="noStrike" cap="none" normalizeH="0" baseline="0" dirty="0">
                <a:ln>
                  <a:noFill/>
                </a:ln>
                <a:solidFill>
                  <a:schemeClr val="tx1"/>
                </a:solidFill>
                <a:effectLst/>
                <a:latin typeface="Lexend" panose="020B0604020202020204" charset="0"/>
              </a:rPr>
              <a:t> was selected for its ability to handle nonlinear relationships and multiple input features efficiently. It builds an ensemble of decision trees and outputs the average prediction, improving accuracy and reducing overfitting.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Lexend" panose="020B0604020202020204" charset="0"/>
              </a:rPr>
              <a:t>Model Training</a:t>
            </a:r>
            <a:r>
              <a:rPr kumimoji="0" lang="en-US" altLang="en-US" sz="1300" b="0" i="0" u="none" strike="noStrike" cap="none" normalizeH="0" baseline="0" dirty="0">
                <a:ln>
                  <a:noFill/>
                </a:ln>
                <a:solidFill>
                  <a:schemeClr val="tx1"/>
                </a:solidFill>
                <a:effectLst/>
                <a:latin typeface="Lexend" panose="020B0604020202020204" charset="0"/>
              </a:rPr>
              <a:t>:</a:t>
            </a:r>
            <a:br>
              <a:rPr kumimoji="0" lang="en-US" altLang="en-US" sz="1300" b="0" i="0" u="none" strike="noStrike" cap="none" normalizeH="0" baseline="0" dirty="0">
                <a:ln>
                  <a:noFill/>
                </a:ln>
                <a:solidFill>
                  <a:schemeClr val="tx1"/>
                </a:solidFill>
                <a:effectLst/>
                <a:latin typeface="Lexend" panose="020B0604020202020204" charset="0"/>
              </a:rPr>
            </a:br>
            <a:r>
              <a:rPr kumimoji="0" lang="en-US" altLang="en-US" sz="1300" b="0" i="0" u="none" strike="noStrike" cap="none" normalizeH="0" baseline="0" dirty="0">
                <a:ln>
                  <a:noFill/>
                </a:ln>
                <a:solidFill>
                  <a:schemeClr val="tx1"/>
                </a:solidFill>
                <a:effectLst/>
                <a:latin typeface="Lexend" panose="020B0604020202020204" charset="0"/>
              </a:rPr>
              <a:t>The model is trained on structured tabular data containing house features such as area, locality, number of bedrooms, and amenities. The data is split into training and testing sets (80/20), and features are normalized using </a:t>
            </a:r>
            <a:r>
              <a:rPr kumimoji="0" lang="en-US" altLang="en-US" sz="1300" b="0" i="0" u="none" strike="noStrike" cap="none" normalizeH="0" baseline="0" dirty="0" err="1">
                <a:ln>
                  <a:noFill/>
                </a:ln>
                <a:solidFill>
                  <a:schemeClr val="tx1"/>
                </a:solidFill>
                <a:effectLst/>
                <a:latin typeface="Lexend" panose="020B0604020202020204" charset="0"/>
              </a:rPr>
              <a:t>StandardScaler</a:t>
            </a:r>
            <a:r>
              <a:rPr kumimoji="0" lang="en-US" altLang="en-US" sz="1300" b="0" i="0" u="none" strike="noStrike" cap="none" normalizeH="0" baseline="0" dirty="0">
                <a:ln>
                  <a:noFill/>
                </a:ln>
                <a:solidFill>
                  <a:schemeClr val="tx1"/>
                </a:solidFill>
                <a:effectLst/>
                <a:latin typeface="Lexend" panose="020B060402020202020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Lexend" panose="020B0604020202020204" charset="0"/>
              </a:rPr>
              <a:t>Parameter Optimization</a:t>
            </a:r>
            <a:r>
              <a:rPr kumimoji="0" lang="en-US" altLang="en-US" sz="1300" b="0" i="0" u="none" strike="noStrike" cap="none" normalizeH="0" baseline="0" dirty="0">
                <a:ln>
                  <a:noFill/>
                </a:ln>
                <a:solidFill>
                  <a:schemeClr val="tx1"/>
                </a:solidFill>
                <a:effectLst/>
                <a:latin typeface="Lexend" panose="020B0604020202020204" charset="0"/>
              </a:rPr>
              <a:t>:</a:t>
            </a:r>
            <a:br>
              <a:rPr kumimoji="0" lang="en-US" altLang="en-US" sz="1300" b="0" i="0" u="none" strike="noStrike" cap="none" normalizeH="0" baseline="0" dirty="0">
                <a:ln>
                  <a:noFill/>
                </a:ln>
                <a:solidFill>
                  <a:schemeClr val="tx1"/>
                </a:solidFill>
                <a:effectLst/>
                <a:latin typeface="Lexend" panose="020B0604020202020204" charset="0"/>
              </a:rPr>
            </a:br>
            <a:r>
              <a:rPr kumimoji="0" lang="en-US" altLang="en-US" sz="1300" b="0" i="0" u="none" strike="noStrike" cap="none" normalizeH="0" baseline="0" dirty="0">
                <a:ln>
                  <a:noFill/>
                </a:ln>
                <a:solidFill>
                  <a:schemeClr val="tx1"/>
                </a:solidFill>
                <a:effectLst/>
                <a:latin typeface="Lexend" panose="020B0604020202020204" charset="0"/>
              </a:rPr>
              <a:t>Key hyperparameters tuned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Lexend" panose="020B0604020202020204" charset="0"/>
              </a:rPr>
              <a:t>n_estimators</a:t>
            </a:r>
            <a:r>
              <a:rPr kumimoji="0" lang="en-US" altLang="en-US" sz="1300" b="0" i="0" u="none" strike="noStrike" cap="none" normalizeH="0" baseline="0" dirty="0">
                <a:ln>
                  <a:noFill/>
                </a:ln>
                <a:solidFill>
                  <a:schemeClr val="tx1"/>
                </a:solidFill>
                <a:effectLst/>
                <a:latin typeface="Lexend" panose="020B0604020202020204" charset="0"/>
              </a:rPr>
              <a:t>: Number of decision trees in the forest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Lexend" panose="020B0604020202020204" charset="0"/>
              </a:rPr>
              <a:t>max_depth</a:t>
            </a:r>
            <a:r>
              <a:rPr kumimoji="0" lang="en-US" altLang="en-US" sz="1300" b="0" i="0" u="none" strike="noStrike" cap="none" normalizeH="0" baseline="0" dirty="0">
                <a:ln>
                  <a:noFill/>
                </a:ln>
                <a:solidFill>
                  <a:schemeClr val="tx1"/>
                </a:solidFill>
                <a:effectLst/>
                <a:latin typeface="Lexend" panose="020B0604020202020204" charset="0"/>
              </a:rPr>
              <a:t>: Maximum depth of each tree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Lexend" panose="020B0604020202020204" charset="0"/>
              </a:rPr>
              <a:t>random_state</a:t>
            </a:r>
            <a:r>
              <a:rPr kumimoji="0" lang="en-US" altLang="en-US" sz="1300" b="0" i="0" u="none" strike="noStrike" cap="none" normalizeH="0" baseline="0" dirty="0">
                <a:ln>
                  <a:noFill/>
                </a:ln>
                <a:solidFill>
                  <a:schemeClr val="tx1"/>
                </a:solidFill>
                <a:effectLst/>
                <a:latin typeface="Lexend" panose="020B0604020202020204" charset="0"/>
              </a:rPr>
              <a:t>: For reproducibility</a:t>
            </a:r>
            <a:br>
              <a:rPr kumimoji="0" lang="en-US" altLang="en-US" sz="1300" b="0" i="0" u="none" strike="noStrike" cap="none" normalizeH="0" baseline="0" dirty="0">
                <a:ln>
                  <a:noFill/>
                </a:ln>
                <a:solidFill>
                  <a:schemeClr val="tx1"/>
                </a:solidFill>
                <a:effectLst/>
                <a:latin typeface="Lexend" panose="020B0604020202020204" charset="0"/>
              </a:rPr>
            </a:br>
            <a:r>
              <a:rPr kumimoji="0" lang="en-US" altLang="en-US" sz="1300" b="0" i="0" u="none" strike="noStrike" cap="none" normalizeH="0" baseline="0" dirty="0">
                <a:ln>
                  <a:noFill/>
                </a:ln>
                <a:solidFill>
                  <a:schemeClr val="tx1"/>
                </a:solidFill>
                <a:effectLst/>
                <a:latin typeface="Lexend" panose="020B0604020202020204" charset="0"/>
              </a:rPr>
              <a:t>These parameters were adjusted using grid search and cross-validation to achieve the best balance between bias and variance.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Lexend" panose="020B0604020202020204" charset="0"/>
              </a:rPr>
              <a:t>Price Range Constraint</a:t>
            </a:r>
            <a:r>
              <a:rPr kumimoji="0" lang="en-US" altLang="en-US" sz="1300" b="0" i="0" u="none" strike="noStrike" cap="none" normalizeH="0" baseline="0" dirty="0">
                <a:ln>
                  <a:noFill/>
                </a:ln>
                <a:solidFill>
                  <a:schemeClr val="tx1"/>
                </a:solidFill>
                <a:effectLst/>
                <a:latin typeface="Lexend" panose="020B0604020202020204" charset="0"/>
              </a:rPr>
              <a:t>:</a:t>
            </a:r>
            <a:br>
              <a:rPr kumimoji="0" lang="en-US" altLang="en-US" sz="1300" b="0" i="0" u="none" strike="noStrike" cap="none" normalizeH="0" baseline="0" dirty="0">
                <a:ln>
                  <a:noFill/>
                </a:ln>
                <a:solidFill>
                  <a:schemeClr val="tx1"/>
                </a:solidFill>
                <a:effectLst/>
                <a:latin typeface="Lexend" panose="020B0604020202020204" charset="0"/>
              </a:rPr>
            </a:br>
            <a:r>
              <a:rPr kumimoji="0" lang="en-US" altLang="en-US" sz="1300" b="0" i="0" u="none" strike="noStrike" cap="none" normalizeH="0" baseline="0" dirty="0">
                <a:ln>
                  <a:noFill/>
                </a:ln>
                <a:solidFill>
                  <a:schemeClr val="tx1"/>
                </a:solidFill>
                <a:effectLst/>
                <a:latin typeface="Lexend" panose="020B0604020202020204" charset="0"/>
              </a:rPr>
              <a:t>The model output is clipped to a maximum of ₹5 crore to ensure predictions remain within realistic upper bounds for most urban Indian properties.</a:t>
            </a:r>
          </a:p>
        </p:txBody>
      </p:sp>
      <p:pic>
        <p:nvPicPr>
          <p:cNvPr id="4" name="Picture 3">
            <a:extLst>
              <a:ext uri="{FF2B5EF4-FFF2-40B4-BE49-F238E27FC236}">
                <a16:creationId xmlns:a16="http://schemas.microsoft.com/office/drawing/2014/main" id="{5FB4DB32-0E07-0F98-44A0-3AA791608774}"/>
              </a:ext>
            </a:extLst>
          </p:cNvPr>
          <p:cNvPicPr>
            <a:picLocks noChangeAspect="1"/>
          </p:cNvPicPr>
          <p:nvPr/>
        </p:nvPicPr>
        <p:blipFill>
          <a:blip r:embed="rId3"/>
          <a:stretch>
            <a:fillRect/>
          </a:stretch>
        </p:blipFill>
        <p:spPr>
          <a:xfrm>
            <a:off x="5838119" y="151254"/>
            <a:ext cx="3157203" cy="47358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95C74"/>
        </a:solidFill>
        <a:effectLst/>
      </p:bgPr>
    </p:bg>
    <p:spTree>
      <p:nvGrpSpPr>
        <p:cNvPr id="1" name="Shape 113"/>
        <p:cNvGrpSpPr/>
        <p:nvPr/>
      </p:nvGrpSpPr>
      <p:grpSpPr>
        <a:xfrm>
          <a:off x="0" y="0"/>
          <a:ext cx="0" cy="0"/>
          <a:chOff x="0" y="0"/>
          <a:chExt cx="0" cy="0"/>
        </a:xfrm>
      </p:grpSpPr>
      <p:pic>
        <p:nvPicPr>
          <p:cNvPr id="114" name="Google Shape;114;p20"/>
          <p:cNvPicPr preferRelativeResize="0"/>
          <p:nvPr/>
        </p:nvPicPr>
        <p:blipFill rotWithShape="1">
          <a:blip r:embed="rId3">
            <a:alphaModFix/>
          </a:blip>
          <a:srcRect t="12342" r="13344"/>
          <a:stretch/>
        </p:blipFill>
        <p:spPr>
          <a:xfrm>
            <a:off x="4515600" y="0"/>
            <a:ext cx="4628401" cy="4681900"/>
          </a:xfrm>
          <a:prstGeom prst="rect">
            <a:avLst/>
          </a:prstGeom>
          <a:noFill/>
          <a:ln>
            <a:noFill/>
          </a:ln>
        </p:spPr>
      </p:pic>
      <p:sp>
        <p:nvSpPr>
          <p:cNvPr id="115" name="Google Shape;115;p20"/>
          <p:cNvSpPr txBox="1">
            <a:spLocks noGrp="1"/>
          </p:cNvSpPr>
          <p:nvPr>
            <p:ph type="title"/>
          </p:nvPr>
        </p:nvSpPr>
        <p:spPr>
          <a:xfrm>
            <a:off x="204825" y="2713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solidFill>
                  <a:schemeClr val="lt2"/>
                </a:solidFill>
                <a:latin typeface="Lexend"/>
                <a:ea typeface="Lexend"/>
                <a:cs typeface="Lexend"/>
                <a:sym typeface="Lexend"/>
              </a:rPr>
              <a:t>Tools and Resources:</a:t>
            </a:r>
            <a:endParaRPr b="1" dirty="0">
              <a:solidFill>
                <a:schemeClr val="lt2"/>
              </a:solidFill>
              <a:latin typeface="Lexend"/>
              <a:ea typeface="Lexend"/>
              <a:cs typeface="Lexend"/>
              <a:sym typeface="Lexend"/>
            </a:endParaRPr>
          </a:p>
        </p:txBody>
      </p:sp>
      <p:sp>
        <p:nvSpPr>
          <p:cNvPr id="116" name="Google Shape;116;p20"/>
          <p:cNvSpPr txBox="1">
            <a:spLocks noGrp="1"/>
          </p:cNvSpPr>
          <p:nvPr>
            <p:ph type="body" idx="1"/>
          </p:nvPr>
        </p:nvSpPr>
        <p:spPr>
          <a:xfrm>
            <a:off x="138000" y="1326075"/>
            <a:ext cx="6635400" cy="37239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GB" sz="1700" b="1" dirty="0">
                <a:solidFill>
                  <a:srgbClr val="F3F3F3"/>
                </a:solidFill>
                <a:highlight>
                  <a:srgbClr val="295C74"/>
                </a:highlight>
                <a:latin typeface="Lexend" panose="020B0604020202020204" charset="0"/>
                <a:ea typeface="Comfortaa"/>
                <a:cs typeface="Comfortaa"/>
                <a:sym typeface="Comfortaa"/>
              </a:rPr>
              <a:t>  IBM Cloud and Watson Studio:</a:t>
            </a:r>
            <a:endParaRPr sz="1500" b="1" dirty="0">
              <a:solidFill>
                <a:srgbClr val="F3F3F3"/>
              </a:solidFill>
              <a:highlight>
                <a:srgbClr val="295C74"/>
              </a:highlight>
              <a:latin typeface="Lexend" panose="020B0604020202020204" charset="0"/>
              <a:ea typeface="Comfortaa"/>
              <a:cs typeface="Comfortaa"/>
              <a:sym typeface="Comfortaa"/>
            </a:endParaRPr>
          </a:p>
          <a:p>
            <a:pPr marL="457200" lvl="0" indent="-317500" algn="l" rtl="0">
              <a:lnSpc>
                <a:spcPct val="150000"/>
              </a:lnSpc>
              <a:spcBef>
                <a:spcPts val="1200"/>
              </a:spcBef>
              <a:spcAft>
                <a:spcPts val="0"/>
              </a:spcAft>
              <a:buClr>
                <a:srgbClr val="F3F3F3"/>
              </a:buClr>
              <a:buSzPts val="1400"/>
              <a:buFont typeface="Comfortaa SemiBold"/>
              <a:buChar char="●"/>
            </a:pPr>
            <a:r>
              <a:rPr lang="en-GB" sz="1400" dirty="0">
                <a:solidFill>
                  <a:srgbClr val="F3F3F3"/>
                </a:solidFill>
                <a:highlight>
                  <a:srgbClr val="295C74"/>
                </a:highlight>
                <a:latin typeface="Lexend" panose="020B0604020202020204" charset="0"/>
                <a:ea typeface="Comfortaa SemiBold"/>
                <a:cs typeface="Comfortaa SemiBold"/>
                <a:sym typeface="Comfortaa SemiBold"/>
              </a:rPr>
              <a:t>Description:</a:t>
            </a:r>
            <a:endParaRPr sz="1400" dirty="0">
              <a:solidFill>
                <a:srgbClr val="F3F3F3"/>
              </a:solidFill>
              <a:highlight>
                <a:srgbClr val="295C74"/>
              </a:highlight>
              <a:latin typeface="Lexend" panose="020B0604020202020204" charset="0"/>
              <a:ea typeface="Comfortaa SemiBold"/>
              <a:cs typeface="Comfortaa SemiBold"/>
              <a:sym typeface="Comfortaa SemiBold"/>
            </a:endParaRPr>
          </a:p>
          <a:p>
            <a:pPr marL="914400" lvl="1" indent="-317500" algn="l" rtl="0">
              <a:spcBef>
                <a:spcPts val="0"/>
              </a:spcBef>
              <a:spcAft>
                <a:spcPts val="0"/>
              </a:spcAft>
              <a:buClr>
                <a:srgbClr val="F3F3F3"/>
              </a:buClr>
              <a:buSzPts val="1400"/>
              <a:buFont typeface="Comfortaa SemiBold"/>
              <a:buChar char="○"/>
            </a:pPr>
            <a:r>
              <a:rPr lang="en-GB" dirty="0">
                <a:solidFill>
                  <a:srgbClr val="F3F3F3"/>
                </a:solidFill>
                <a:highlight>
                  <a:srgbClr val="295C74"/>
                </a:highlight>
                <a:latin typeface="Lexend" panose="020B0604020202020204" charset="0"/>
                <a:ea typeface="Comfortaa SemiBold"/>
                <a:cs typeface="Comfortaa SemiBold"/>
                <a:sym typeface="Comfortaa SemiBold"/>
              </a:rPr>
              <a:t>IBM Cloud provides a comprehensive cloud platform with various tools and services.</a:t>
            </a:r>
            <a:endParaRPr dirty="0">
              <a:solidFill>
                <a:srgbClr val="F3F3F3"/>
              </a:solidFill>
              <a:highlight>
                <a:srgbClr val="295C74"/>
              </a:highlight>
              <a:latin typeface="Lexend" panose="020B0604020202020204" charset="0"/>
              <a:ea typeface="Comfortaa SemiBold"/>
              <a:cs typeface="Comfortaa SemiBold"/>
              <a:sym typeface="Comfortaa SemiBold"/>
            </a:endParaRPr>
          </a:p>
          <a:p>
            <a:pPr marL="914400" lvl="1" indent="-317500" algn="l" rtl="0">
              <a:spcBef>
                <a:spcPts val="0"/>
              </a:spcBef>
              <a:spcAft>
                <a:spcPts val="0"/>
              </a:spcAft>
              <a:buClr>
                <a:srgbClr val="F3F3F3"/>
              </a:buClr>
              <a:buSzPts val="1400"/>
              <a:buFont typeface="Comfortaa SemiBold"/>
              <a:buChar char="○"/>
            </a:pPr>
            <a:r>
              <a:rPr lang="en-GB" dirty="0">
                <a:solidFill>
                  <a:srgbClr val="F3F3F3"/>
                </a:solidFill>
                <a:highlight>
                  <a:srgbClr val="295C74"/>
                </a:highlight>
                <a:latin typeface="Lexend" panose="020B0604020202020204" charset="0"/>
                <a:ea typeface="Comfortaa SemiBold"/>
                <a:cs typeface="Comfortaa SemiBold"/>
                <a:sym typeface="Comfortaa SemiBold"/>
              </a:rPr>
              <a:t>Watson Studio is a powerful tool for data science and machine learning.</a:t>
            </a:r>
            <a:endParaRPr dirty="0">
              <a:solidFill>
                <a:srgbClr val="F3F3F3"/>
              </a:solidFill>
              <a:highlight>
                <a:srgbClr val="295C74"/>
              </a:highlight>
              <a:latin typeface="Lexend" panose="020B0604020202020204" charset="0"/>
              <a:ea typeface="Comfortaa SemiBold"/>
              <a:cs typeface="Comfortaa SemiBold"/>
              <a:sym typeface="Comfortaa SemiBold"/>
            </a:endParaRPr>
          </a:p>
          <a:p>
            <a:pPr marL="457200" lvl="0" indent="-317500" algn="l" rtl="0">
              <a:spcBef>
                <a:spcPts val="0"/>
              </a:spcBef>
              <a:spcAft>
                <a:spcPts val="0"/>
              </a:spcAft>
              <a:buClr>
                <a:srgbClr val="F3F3F3"/>
              </a:buClr>
              <a:buSzPts val="1400"/>
              <a:buFont typeface="Comfortaa SemiBold"/>
              <a:buChar char="●"/>
            </a:pPr>
            <a:r>
              <a:rPr lang="en-GB" sz="1400" dirty="0">
                <a:solidFill>
                  <a:srgbClr val="F3F3F3"/>
                </a:solidFill>
                <a:highlight>
                  <a:srgbClr val="295C74"/>
                </a:highlight>
                <a:latin typeface="Lexend" panose="020B0604020202020204" charset="0"/>
                <a:ea typeface="Comfortaa SemiBold"/>
                <a:cs typeface="Comfortaa SemiBold"/>
                <a:sym typeface="Comfortaa SemiBold"/>
              </a:rPr>
              <a:t>Usage:</a:t>
            </a:r>
            <a:endParaRPr sz="1400" dirty="0">
              <a:solidFill>
                <a:srgbClr val="F3F3F3"/>
              </a:solidFill>
              <a:highlight>
                <a:srgbClr val="295C74"/>
              </a:highlight>
              <a:latin typeface="Lexend" panose="020B0604020202020204" charset="0"/>
              <a:ea typeface="Comfortaa SemiBold"/>
              <a:cs typeface="Comfortaa SemiBold"/>
              <a:sym typeface="Comfortaa SemiBold"/>
            </a:endParaRPr>
          </a:p>
          <a:p>
            <a:pPr marL="914400" lvl="1" indent="-317500" algn="l" rtl="0">
              <a:spcBef>
                <a:spcPts val="0"/>
              </a:spcBef>
              <a:spcAft>
                <a:spcPts val="0"/>
              </a:spcAft>
              <a:buClr>
                <a:srgbClr val="F3F3F3"/>
              </a:buClr>
              <a:buSzPts val="1400"/>
              <a:buFont typeface="Comfortaa SemiBold"/>
              <a:buChar char="○"/>
            </a:pPr>
            <a:r>
              <a:rPr lang="en-GB" dirty="0">
                <a:solidFill>
                  <a:srgbClr val="F3F3F3"/>
                </a:solidFill>
                <a:highlight>
                  <a:srgbClr val="295C74"/>
                </a:highlight>
                <a:latin typeface="Lexend" panose="020B0604020202020204" charset="0"/>
                <a:ea typeface="Comfortaa SemiBold"/>
                <a:cs typeface="Comfortaa SemiBold"/>
                <a:sym typeface="Comfortaa SemiBold"/>
              </a:rPr>
              <a:t>Use IBM Cloud for data storage, processing, and model deployment.</a:t>
            </a:r>
            <a:endParaRPr dirty="0">
              <a:solidFill>
                <a:srgbClr val="F3F3F3"/>
              </a:solidFill>
              <a:highlight>
                <a:srgbClr val="295C74"/>
              </a:highlight>
              <a:latin typeface="Lexend" panose="020B0604020202020204" charset="0"/>
              <a:ea typeface="Comfortaa SemiBold"/>
              <a:cs typeface="Comfortaa SemiBold"/>
              <a:sym typeface="Comfortaa SemiBold"/>
            </a:endParaRPr>
          </a:p>
          <a:p>
            <a:pPr marL="914400" lvl="1" indent="-317500" algn="l" rtl="0">
              <a:spcBef>
                <a:spcPts val="0"/>
              </a:spcBef>
              <a:spcAft>
                <a:spcPts val="0"/>
              </a:spcAft>
              <a:buClr>
                <a:srgbClr val="F3F3F3"/>
              </a:buClr>
              <a:buSzPts val="1400"/>
              <a:buFont typeface="Comfortaa SemiBold"/>
              <a:buChar char="○"/>
            </a:pPr>
            <a:r>
              <a:rPr lang="en-GB" dirty="0">
                <a:solidFill>
                  <a:srgbClr val="F3F3F3"/>
                </a:solidFill>
                <a:highlight>
                  <a:srgbClr val="295C74"/>
                </a:highlight>
                <a:latin typeface="Lexend" panose="020B0604020202020204" charset="0"/>
                <a:ea typeface="Comfortaa SemiBold"/>
                <a:cs typeface="Comfortaa SemiBold"/>
                <a:sym typeface="Comfortaa SemiBold"/>
              </a:rPr>
              <a:t>Use Watson Studio for model development, training, and evaluation.</a:t>
            </a:r>
            <a:endParaRPr dirty="0">
              <a:solidFill>
                <a:srgbClr val="F3F3F3"/>
              </a:solidFill>
              <a:highlight>
                <a:srgbClr val="295C74"/>
              </a:highlight>
              <a:latin typeface="Lexend" panose="020B0604020202020204" charset="0"/>
              <a:ea typeface="Comfortaa SemiBold"/>
              <a:cs typeface="Comfortaa SemiBold"/>
              <a:sym typeface="Comfortaa SemiBold"/>
            </a:endParaRPr>
          </a:p>
          <a:p>
            <a:pPr marL="0" lvl="0" indent="0" algn="l" rtl="0">
              <a:spcBef>
                <a:spcPts val="1200"/>
              </a:spcBef>
              <a:spcAft>
                <a:spcPts val="1200"/>
              </a:spcAft>
              <a:buNone/>
            </a:pPr>
            <a:endParaRPr dirty="0">
              <a:solidFill>
                <a:srgbClr val="F3F3F3"/>
              </a:solidFill>
              <a:highlight>
                <a:srgbClr val="295C74"/>
              </a:highlight>
              <a:latin typeface="Lexend" panose="020B0604020202020204" charset="0"/>
              <a:ea typeface="Comfortaa SemiBold"/>
              <a:cs typeface="Comfortaa SemiBold"/>
              <a:sym typeface="Comfortaa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164725" y="7094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Lexend"/>
                <a:ea typeface="Lexend"/>
                <a:cs typeface="Lexend"/>
                <a:sym typeface="Lexend"/>
              </a:rPr>
              <a:t>Model Impact and Effectiveness:</a:t>
            </a:r>
            <a:endParaRPr b="1" dirty="0">
              <a:latin typeface="Lexend"/>
              <a:ea typeface="Lexend"/>
              <a:cs typeface="Lexend"/>
              <a:sym typeface="Lexend"/>
            </a:endParaRPr>
          </a:p>
        </p:txBody>
      </p:sp>
      <p:sp>
        <p:nvSpPr>
          <p:cNvPr id="122" name="Google Shape;122;p21"/>
          <p:cNvSpPr txBox="1">
            <a:spLocks noGrp="1"/>
          </p:cNvSpPr>
          <p:nvPr>
            <p:ph type="body" idx="1"/>
          </p:nvPr>
        </p:nvSpPr>
        <p:spPr>
          <a:xfrm>
            <a:off x="106900" y="643649"/>
            <a:ext cx="5985150" cy="4307491"/>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GB" sz="1400" b="1" dirty="0">
                <a:solidFill>
                  <a:schemeClr val="dk1"/>
                </a:solidFill>
                <a:latin typeface="Lexend" panose="020B0604020202020204" charset="0"/>
                <a:ea typeface="Comfortaa"/>
                <a:cs typeface="Comfortaa"/>
                <a:sym typeface="Comfortaa"/>
              </a:rPr>
              <a:t>Problem Solving:</a:t>
            </a:r>
          </a:p>
          <a:p>
            <a:pPr marL="0" lvl="0" indent="0" algn="l" rtl="0">
              <a:spcBef>
                <a:spcPts val="1200"/>
              </a:spcBef>
              <a:spcAft>
                <a:spcPts val="1200"/>
              </a:spcAft>
              <a:buNone/>
            </a:pPr>
            <a:endParaRPr dirty="0">
              <a:latin typeface="Comfortaa SemiBold"/>
              <a:ea typeface="Comfortaa SemiBold"/>
              <a:cs typeface="Comfortaa SemiBold"/>
              <a:sym typeface="Comfortaa SemiBold"/>
            </a:endParaRPr>
          </a:p>
        </p:txBody>
      </p:sp>
      <p:sp>
        <p:nvSpPr>
          <p:cNvPr id="2" name="Rectangle 1">
            <a:extLst>
              <a:ext uri="{FF2B5EF4-FFF2-40B4-BE49-F238E27FC236}">
                <a16:creationId xmlns:a16="http://schemas.microsoft.com/office/drawing/2014/main" id="{5F1AEDFF-4426-7E56-23B2-26AFA8A98C39}"/>
              </a:ext>
            </a:extLst>
          </p:cNvPr>
          <p:cNvSpPr>
            <a:spLocks noChangeArrowheads="1"/>
          </p:cNvSpPr>
          <p:nvPr/>
        </p:nvSpPr>
        <p:spPr bwMode="auto">
          <a:xfrm>
            <a:off x="106899" y="1142289"/>
            <a:ext cx="553762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Lexend" panose="020B0604020202020204" charset="0"/>
              </a:rPr>
              <a:t>Accurate Pricing Guidance</a:t>
            </a:r>
            <a:br>
              <a:rPr kumimoji="0" lang="en-US" altLang="en-US" sz="1300" b="0" i="0" u="none" strike="noStrike" cap="none" normalizeH="0" baseline="0" dirty="0">
                <a:ln>
                  <a:noFill/>
                </a:ln>
                <a:solidFill>
                  <a:schemeClr val="tx1"/>
                </a:solidFill>
                <a:effectLst/>
                <a:latin typeface="Lexend" panose="020B0604020202020204" charset="0"/>
              </a:rPr>
            </a:br>
            <a:r>
              <a:rPr kumimoji="0" lang="en-US" altLang="en-US" sz="1300" b="0" i="0" u="none" strike="noStrike" cap="none" normalizeH="0" baseline="0" dirty="0">
                <a:ln>
                  <a:noFill/>
                </a:ln>
                <a:solidFill>
                  <a:schemeClr val="tx1"/>
                </a:solidFill>
                <a:effectLst/>
                <a:latin typeface="Lexend" panose="020B0604020202020204" charset="0"/>
              </a:rPr>
              <a:t>The model offers realistic, data-driven property price predictions based on inputs like area, location, and amenities — removing guesswork and manual bias.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Lexend" panose="020B0604020202020204" charset="0"/>
              </a:rPr>
              <a:t>Time-Efficient Evaluation</a:t>
            </a:r>
            <a:br>
              <a:rPr kumimoji="0" lang="en-US" altLang="en-US" sz="1300" b="0" i="0" u="none" strike="noStrike" cap="none" normalizeH="0" baseline="0" dirty="0">
                <a:ln>
                  <a:noFill/>
                </a:ln>
                <a:solidFill>
                  <a:schemeClr val="tx1"/>
                </a:solidFill>
                <a:effectLst/>
                <a:latin typeface="Lexend" panose="020B0604020202020204" charset="0"/>
              </a:rPr>
            </a:br>
            <a:r>
              <a:rPr kumimoji="0" lang="en-US" altLang="en-US" sz="1300" b="0" i="0" u="none" strike="noStrike" cap="none" normalizeH="0" baseline="0" dirty="0">
                <a:ln>
                  <a:noFill/>
                </a:ln>
                <a:solidFill>
                  <a:schemeClr val="tx1"/>
                </a:solidFill>
                <a:effectLst/>
                <a:latin typeface="Lexend" panose="020B0604020202020204" charset="0"/>
              </a:rPr>
              <a:t>Manual property valuation is time-consuming. This model enables </a:t>
            </a:r>
            <a:r>
              <a:rPr kumimoji="0" lang="en-US" altLang="en-US" sz="1300" b="1" i="0" u="none" strike="noStrike" cap="none" normalizeH="0" baseline="0" dirty="0">
                <a:ln>
                  <a:noFill/>
                </a:ln>
                <a:solidFill>
                  <a:schemeClr val="tx1"/>
                </a:solidFill>
                <a:effectLst/>
                <a:latin typeface="Lexend" panose="020B0604020202020204" charset="0"/>
              </a:rPr>
              <a:t>instant price estimation</a:t>
            </a:r>
            <a:r>
              <a:rPr kumimoji="0" lang="en-US" altLang="en-US" sz="1300" b="0" i="0" u="none" strike="noStrike" cap="none" normalizeH="0" baseline="0" dirty="0">
                <a:ln>
                  <a:noFill/>
                </a:ln>
                <a:solidFill>
                  <a:schemeClr val="tx1"/>
                </a:solidFill>
                <a:effectLst/>
                <a:latin typeface="Lexend" panose="020B0604020202020204" charset="0"/>
              </a:rPr>
              <a:t>, helping users make decisions quickly.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Lexend" panose="020B0604020202020204" charset="0"/>
              </a:rPr>
              <a:t>User-Friendly Interface</a:t>
            </a:r>
            <a:br>
              <a:rPr kumimoji="0" lang="en-US" altLang="en-US" sz="1300" b="0" i="0" u="none" strike="noStrike" cap="none" normalizeH="0" baseline="0" dirty="0">
                <a:ln>
                  <a:noFill/>
                </a:ln>
                <a:solidFill>
                  <a:schemeClr val="tx1"/>
                </a:solidFill>
                <a:effectLst/>
                <a:latin typeface="Lexend" panose="020B0604020202020204" charset="0"/>
              </a:rPr>
            </a:br>
            <a:r>
              <a:rPr kumimoji="0" lang="en-US" altLang="en-US" sz="1300" b="0" i="0" u="none" strike="noStrike" cap="none" normalizeH="0" baseline="0" dirty="0">
                <a:ln>
                  <a:noFill/>
                </a:ln>
                <a:solidFill>
                  <a:schemeClr val="tx1"/>
                </a:solidFill>
                <a:effectLst/>
                <a:latin typeface="Lexend" panose="020B0604020202020204" charset="0"/>
              </a:rPr>
              <a:t>Built with </a:t>
            </a:r>
            <a:r>
              <a:rPr kumimoji="0" lang="en-US" altLang="en-US" sz="1300" b="1" i="0" u="none" strike="noStrike" cap="none" normalizeH="0" baseline="0" dirty="0" err="1">
                <a:ln>
                  <a:noFill/>
                </a:ln>
                <a:solidFill>
                  <a:schemeClr val="tx1"/>
                </a:solidFill>
                <a:effectLst/>
                <a:latin typeface="Lexend" panose="020B0604020202020204" charset="0"/>
              </a:rPr>
              <a:t>Streamlit</a:t>
            </a:r>
            <a:r>
              <a:rPr kumimoji="0" lang="en-US" altLang="en-US" sz="1300" b="0" i="0" u="none" strike="noStrike" cap="none" normalizeH="0" baseline="0" dirty="0">
                <a:ln>
                  <a:noFill/>
                </a:ln>
                <a:solidFill>
                  <a:schemeClr val="tx1"/>
                </a:solidFill>
                <a:effectLst/>
                <a:latin typeface="Lexend" panose="020B0604020202020204" charset="0"/>
              </a:rPr>
              <a:t>, the app allows users to input property features easily and receive immediate price predictions — no coding or technical knowledge required.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Lexend" panose="020B0604020202020204" charset="0"/>
              </a:rPr>
              <a:t>Accessible to All</a:t>
            </a:r>
            <a:br>
              <a:rPr kumimoji="0" lang="en-US" altLang="en-US" sz="1300" b="0" i="0" u="none" strike="noStrike" cap="none" normalizeH="0" baseline="0" dirty="0">
                <a:ln>
                  <a:noFill/>
                </a:ln>
                <a:solidFill>
                  <a:schemeClr val="tx1"/>
                </a:solidFill>
                <a:effectLst/>
                <a:latin typeface="Lexend" panose="020B0604020202020204" charset="0"/>
              </a:rPr>
            </a:br>
            <a:r>
              <a:rPr kumimoji="0" lang="en-US" altLang="en-US" sz="1300" b="0" i="0" u="none" strike="noStrike" cap="none" normalizeH="0" baseline="0" dirty="0">
                <a:ln>
                  <a:noFill/>
                </a:ln>
                <a:solidFill>
                  <a:schemeClr val="tx1"/>
                </a:solidFill>
                <a:effectLst/>
                <a:latin typeface="Lexend" panose="020B0604020202020204" charset="0"/>
              </a:rPr>
              <a:t>The system can be used by </a:t>
            </a:r>
            <a:r>
              <a:rPr kumimoji="0" lang="en-US" altLang="en-US" sz="1300" b="1" i="0" u="none" strike="noStrike" cap="none" normalizeH="0" baseline="0" dirty="0">
                <a:ln>
                  <a:noFill/>
                </a:ln>
                <a:solidFill>
                  <a:schemeClr val="tx1"/>
                </a:solidFill>
                <a:effectLst/>
                <a:latin typeface="Lexend" panose="020B0604020202020204" charset="0"/>
              </a:rPr>
              <a:t>home buyers, sellers, real estate agents</a:t>
            </a:r>
            <a:r>
              <a:rPr kumimoji="0" lang="en-US" altLang="en-US" sz="1300" b="0" i="0" u="none" strike="noStrike" cap="none" normalizeH="0" baseline="0" dirty="0">
                <a:ln>
                  <a:noFill/>
                </a:ln>
                <a:solidFill>
                  <a:schemeClr val="tx1"/>
                </a:solidFill>
                <a:effectLst/>
                <a:latin typeface="Lexend" panose="020B0604020202020204" charset="0"/>
              </a:rPr>
              <a:t>, or even integrated into larger platforms — improving access to property insights even in underserved or rural areas.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Lexend" panose="020B0604020202020204" charset="0"/>
              </a:rPr>
              <a:t>Dynamic and Scalable</a:t>
            </a:r>
            <a:br>
              <a:rPr kumimoji="0" lang="en-US" altLang="en-US" sz="1300" b="0" i="0" u="none" strike="noStrike" cap="none" normalizeH="0" baseline="0" dirty="0">
                <a:ln>
                  <a:noFill/>
                </a:ln>
                <a:solidFill>
                  <a:schemeClr val="tx1"/>
                </a:solidFill>
                <a:effectLst/>
                <a:latin typeface="Lexend" panose="020B0604020202020204" charset="0"/>
              </a:rPr>
            </a:br>
            <a:r>
              <a:rPr kumimoji="0" lang="en-US" altLang="en-US" sz="1300" b="0" i="0" u="none" strike="noStrike" cap="none" normalizeH="0" baseline="0" dirty="0">
                <a:ln>
                  <a:noFill/>
                </a:ln>
                <a:solidFill>
                  <a:schemeClr val="tx1"/>
                </a:solidFill>
                <a:effectLst/>
                <a:latin typeface="Lexend" panose="020B0604020202020204" charset="0"/>
              </a:rPr>
              <a:t>The model architecture is flexible and can scale to include real-time data or city-specific pricing models for even more accuracy.</a:t>
            </a:r>
          </a:p>
        </p:txBody>
      </p:sp>
      <p:pic>
        <p:nvPicPr>
          <p:cNvPr id="4" name="Picture 3">
            <a:extLst>
              <a:ext uri="{FF2B5EF4-FFF2-40B4-BE49-F238E27FC236}">
                <a16:creationId xmlns:a16="http://schemas.microsoft.com/office/drawing/2014/main" id="{D8633CC3-98E1-781D-3EF4-F215D0C86690}"/>
              </a:ext>
            </a:extLst>
          </p:cNvPr>
          <p:cNvPicPr>
            <a:picLocks noChangeAspect="1"/>
          </p:cNvPicPr>
          <p:nvPr/>
        </p:nvPicPr>
        <p:blipFill>
          <a:blip r:embed="rId3"/>
          <a:stretch>
            <a:fillRect/>
          </a:stretch>
        </p:blipFill>
        <p:spPr>
          <a:xfrm>
            <a:off x="5724411" y="1183852"/>
            <a:ext cx="3227083" cy="322708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FFEC"/>
        </a:solidFill>
        <a:effectLst/>
      </p:bgPr>
    </p:bg>
    <p:spTree>
      <p:nvGrpSpPr>
        <p:cNvPr id="1" name="Shape 127"/>
        <p:cNvGrpSpPr/>
        <p:nvPr/>
      </p:nvGrpSpPr>
      <p:grpSpPr>
        <a:xfrm>
          <a:off x="0" y="0"/>
          <a:ext cx="0" cy="0"/>
          <a:chOff x="0" y="0"/>
          <a:chExt cx="0" cy="0"/>
        </a:xfrm>
      </p:grpSpPr>
      <p:sp>
        <p:nvSpPr>
          <p:cNvPr id="129" name="Google Shape;129;p22"/>
          <p:cNvSpPr txBox="1">
            <a:spLocks noGrp="1"/>
          </p:cNvSpPr>
          <p:nvPr>
            <p:ph type="title"/>
          </p:nvPr>
        </p:nvSpPr>
        <p:spPr>
          <a:xfrm>
            <a:off x="204825" y="1511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Lexend"/>
                <a:ea typeface="Lexend"/>
                <a:cs typeface="Lexend"/>
                <a:sym typeface="Lexend"/>
              </a:rPr>
              <a:t>Why It Will Work:</a:t>
            </a:r>
            <a:endParaRPr b="1" dirty="0">
              <a:latin typeface="Lexend"/>
              <a:ea typeface="Lexend"/>
              <a:cs typeface="Lexend"/>
              <a:sym typeface="Lexend"/>
            </a:endParaRPr>
          </a:p>
        </p:txBody>
      </p:sp>
      <p:sp>
        <p:nvSpPr>
          <p:cNvPr id="4" name="Rectangle 1">
            <a:extLst>
              <a:ext uri="{FF2B5EF4-FFF2-40B4-BE49-F238E27FC236}">
                <a16:creationId xmlns:a16="http://schemas.microsoft.com/office/drawing/2014/main" id="{A78192D1-27BD-10BC-18AE-E6407BE5A7D2}"/>
              </a:ext>
            </a:extLst>
          </p:cNvPr>
          <p:cNvSpPr>
            <a:spLocks noGrp="1" noChangeArrowheads="1"/>
          </p:cNvSpPr>
          <p:nvPr>
            <p:ph type="body" idx="1"/>
          </p:nvPr>
        </p:nvSpPr>
        <p:spPr bwMode="auto">
          <a:xfrm>
            <a:off x="204825" y="937508"/>
            <a:ext cx="857766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Lexend" panose="020B0604020202020204" charset="0"/>
              </a:rPr>
              <a:t>Strong Feature Understanding</a:t>
            </a:r>
            <a:br>
              <a:rPr kumimoji="0" lang="en-US" altLang="en-US" sz="1300" b="0" i="0" u="none" strike="noStrike" cap="none" normalizeH="0" baseline="0" dirty="0">
                <a:ln>
                  <a:noFill/>
                </a:ln>
                <a:solidFill>
                  <a:schemeClr val="tx1"/>
                </a:solidFill>
                <a:effectLst/>
                <a:latin typeface="Lexend" panose="020B0604020202020204" charset="0"/>
              </a:rPr>
            </a:br>
            <a:r>
              <a:rPr kumimoji="0" lang="en-US" altLang="en-US" sz="1300" b="0" i="0" u="none" strike="noStrike" cap="none" normalizeH="0" baseline="0" dirty="0">
                <a:ln>
                  <a:noFill/>
                </a:ln>
                <a:solidFill>
                  <a:schemeClr val="tx1"/>
                </a:solidFill>
                <a:effectLst/>
                <a:latin typeface="Lexend" panose="020B0604020202020204" charset="0"/>
              </a:rPr>
              <a:t>The model effectively learns how property features like </a:t>
            </a:r>
            <a:r>
              <a:rPr kumimoji="0" lang="en-US" altLang="en-US" sz="1300" b="1" i="0" u="none" strike="noStrike" cap="none" normalizeH="0" baseline="0" dirty="0">
                <a:ln>
                  <a:noFill/>
                </a:ln>
                <a:solidFill>
                  <a:schemeClr val="tx1"/>
                </a:solidFill>
                <a:effectLst/>
                <a:latin typeface="Lexend" panose="020B0604020202020204" charset="0"/>
              </a:rPr>
              <a:t>area, locality tier, amenities, and property type</a:t>
            </a:r>
            <a:r>
              <a:rPr kumimoji="0" lang="en-US" altLang="en-US" sz="1300" b="0" i="0" u="none" strike="noStrike" cap="none" normalizeH="0" baseline="0" dirty="0">
                <a:ln>
                  <a:noFill/>
                </a:ln>
                <a:solidFill>
                  <a:schemeClr val="tx1"/>
                </a:solidFill>
                <a:effectLst/>
                <a:latin typeface="Lexend" panose="020B0604020202020204" charset="0"/>
              </a:rPr>
              <a:t> influence price, allowing for accurate and interpretable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Lexend" panose="020B0604020202020204" charset="0"/>
              </a:rPr>
              <a:t>Well-Structured Training Data</a:t>
            </a:r>
            <a:br>
              <a:rPr kumimoji="0" lang="en-US" altLang="en-US" sz="1300" b="0" i="0" u="none" strike="noStrike" cap="none" normalizeH="0" baseline="0" dirty="0">
                <a:ln>
                  <a:noFill/>
                </a:ln>
                <a:solidFill>
                  <a:schemeClr val="tx1"/>
                </a:solidFill>
                <a:effectLst/>
                <a:latin typeface="Lexend" panose="020B0604020202020204" charset="0"/>
              </a:rPr>
            </a:br>
            <a:r>
              <a:rPr kumimoji="0" lang="en-US" altLang="en-US" sz="1300" b="0" i="0" u="none" strike="noStrike" cap="none" normalizeH="0" baseline="0" dirty="0">
                <a:ln>
                  <a:noFill/>
                </a:ln>
                <a:solidFill>
                  <a:schemeClr val="tx1"/>
                </a:solidFill>
                <a:effectLst/>
                <a:latin typeface="Lexend" panose="020B0604020202020204" charset="0"/>
              </a:rPr>
              <a:t>The dataset includes a wide range of house types and conditions (e.g., villas, apartments, penthouses), ensuring the model generalizes well across different property types.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Lexend" panose="020B0604020202020204" charset="0"/>
              </a:rPr>
              <a:t>Reliable and Tuned Algorithm</a:t>
            </a:r>
            <a:br>
              <a:rPr kumimoji="0" lang="en-US" altLang="en-US" sz="1300" b="0" i="0" u="none" strike="noStrike" cap="none" normalizeH="0" baseline="0" dirty="0">
                <a:ln>
                  <a:noFill/>
                </a:ln>
                <a:solidFill>
                  <a:schemeClr val="tx1"/>
                </a:solidFill>
                <a:effectLst/>
                <a:latin typeface="Lexend" panose="020B0604020202020204" charset="0"/>
              </a:rPr>
            </a:br>
            <a:r>
              <a:rPr kumimoji="0" lang="en-US" altLang="en-US" sz="1300" b="0" i="0" u="none" strike="noStrike" cap="none" normalizeH="0" baseline="0" dirty="0">
                <a:ln>
                  <a:noFill/>
                </a:ln>
                <a:solidFill>
                  <a:schemeClr val="tx1"/>
                </a:solidFill>
                <a:effectLst/>
                <a:latin typeface="Lexend" panose="020B0604020202020204" charset="0"/>
              </a:rPr>
              <a:t>The </a:t>
            </a:r>
            <a:r>
              <a:rPr kumimoji="0" lang="en-US" altLang="en-US" sz="1300" b="1" i="0" u="none" strike="noStrike" cap="none" normalizeH="0" baseline="0" dirty="0">
                <a:ln>
                  <a:noFill/>
                </a:ln>
                <a:solidFill>
                  <a:schemeClr val="tx1"/>
                </a:solidFill>
                <a:effectLst/>
                <a:latin typeface="Lexend" panose="020B0604020202020204" charset="0"/>
              </a:rPr>
              <a:t>Random Forest Regressor</a:t>
            </a:r>
            <a:r>
              <a:rPr kumimoji="0" lang="en-US" altLang="en-US" sz="1300" b="0" i="0" u="none" strike="noStrike" cap="none" normalizeH="0" baseline="0" dirty="0">
                <a:ln>
                  <a:noFill/>
                </a:ln>
                <a:solidFill>
                  <a:schemeClr val="tx1"/>
                </a:solidFill>
                <a:effectLst/>
                <a:latin typeface="Lexend" panose="020B0604020202020204" charset="0"/>
              </a:rPr>
              <a:t> is a robust machine learning algorithm that minimizes overfitting and performs well even with complex, nonlinear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Lexend" panose="020B0604020202020204" charset="0"/>
              </a:rPr>
              <a:t>Efficient Development and Deployment</a:t>
            </a:r>
            <a:br>
              <a:rPr kumimoji="0" lang="en-US" altLang="en-US" sz="1300" b="0" i="0" u="none" strike="noStrike" cap="none" normalizeH="0" baseline="0" dirty="0">
                <a:ln>
                  <a:noFill/>
                </a:ln>
                <a:solidFill>
                  <a:schemeClr val="tx1"/>
                </a:solidFill>
                <a:effectLst/>
                <a:latin typeface="Lexend" panose="020B0604020202020204" charset="0"/>
              </a:rPr>
            </a:br>
            <a:r>
              <a:rPr kumimoji="0" lang="en-US" altLang="en-US" sz="1300" b="0" i="0" u="none" strike="noStrike" cap="none" normalizeH="0" baseline="0" dirty="0">
                <a:ln>
                  <a:noFill/>
                </a:ln>
                <a:solidFill>
                  <a:schemeClr val="tx1"/>
                </a:solidFill>
                <a:effectLst/>
                <a:latin typeface="Lexend" panose="020B0604020202020204" charset="0"/>
              </a:rPr>
              <a:t>The model was built using Python’s scikit-learn library and deployed with </a:t>
            </a:r>
            <a:r>
              <a:rPr kumimoji="0" lang="en-US" altLang="en-US" sz="1300" b="1" i="0" u="none" strike="noStrike" cap="none" normalizeH="0" baseline="0" dirty="0" err="1">
                <a:ln>
                  <a:noFill/>
                </a:ln>
                <a:solidFill>
                  <a:schemeClr val="tx1"/>
                </a:solidFill>
                <a:effectLst/>
                <a:latin typeface="Lexend" panose="020B0604020202020204" charset="0"/>
              </a:rPr>
              <a:t>Streamlit</a:t>
            </a:r>
            <a:r>
              <a:rPr kumimoji="0" lang="en-US" altLang="en-US" sz="1300" b="0" i="0" u="none" strike="noStrike" cap="none" normalizeH="0" baseline="0" dirty="0">
                <a:ln>
                  <a:noFill/>
                </a:ln>
                <a:solidFill>
                  <a:schemeClr val="tx1"/>
                </a:solidFill>
                <a:effectLst/>
                <a:latin typeface="Lexend" panose="020B0604020202020204" charset="0"/>
              </a:rPr>
              <a:t>, enabling </a:t>
            </a:r>
            <a:r>
              <a:rPr kumimoji="0" lang="en-US" altLang="en-US" sz="1300" b="1" i="0" u="none" strike="noStrike" cap="none" normalizeH="0" baseline="0" dirty="0">
                <a:ln>
                  <a:noFill/>
                </a:ln>
                <a:solidFill>
                  <a:schemeClr val="tx1"/>
                </a:solidFill>
                <a:effectLst/>
                <a:latin typeface="Lexend" panose="020B0604020202020204" charset="0"/>
              </a:rPr>
              <a:t>quick testing, user-friendly interaction, and easy updates</a:t>
            </a:r>
            <a:r>
              <a:rPr kumimoji="0" lang="en-US" altLang="en-US" sz="1300" b="0" i="0" u="none" strike="noStrike" cap="none" normalizeH="0" baseline="0" dirty="0">
                <a:ln>
                  <a:noFill/>
                </a:ln>
                <a:solidFill>
                  <a:schemeClr val="tx1"/>
                </a:solidFill>
                <a:effectLst/>
                <a:latin typeface="Lexend" panose="020B060402020202020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Lexend" panose="020B0604020202020204" charset="0"/>
              </a:rPr>
              <a:t>Scalability and Flexibility</a:t>
            </a:r>
            <a:br>
              <a:rPr kumimoji="0" lang="en-US" altLang="en-US" sz="1300" b="0" i="0" u="none" strike="noStrike" cap="none" normalizeH="0" baseline="0" dirty="0">
                <a:ln>
                  <a:noFill/>
                </a:ln>
                <a:solidFill>
                  <a:schemeClr val="tx1"/>
                </a:solidFill>
                <a:effectLst/>
                <a:latin typeface="Lexend" panose="020B0604020202020204" charset="0"/>
              </a:rPr>
            </a:br>
            <a:r>
              <a:rPr kumimoji="0" lang="en-US" altLang="en-US" sz="1300" b="0" i="0" u="none" strike="noStrike" cap="none" normalizeH="0" baseline="0" dirty="0">
                <a:ln>
                  <a:noFill/>
                </a:ln>
                <a:solidFill>
                  <a:schemeClr val="tx1"/>
                </a:solidFill>
                <a:effectLst/>
                <a:latin typeface="Lexend" panose="020B0604020202020204" charset="0"/>
              </a:rPr>
              <a:t>The app can scale to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Lexend" panose="020B0604020202020204" charset="0"/>
              </a:rPr>
              <a:t>Location-specific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Lexend" panose="020B0604020202020204" charset="0"/>
              </a:rPr>
              <a:t>Integration with real-time data APIs (e.g., from real estate portals)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Lexend" panose="020B0604020202020204" charset="0"/>
              </a:rPr>
              <a:t>Customizations for commercial or rental properties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Lexend"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204825" y="1209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Lexend"/>
                <a:ea typeface="Lexend"/>
                <a:cs typeface="Lexend"/>
                <a:sym typeface="Lexend"/>
              </a:rPr>
              <a:t>Results or Outcome:</a:t>
            </a:r>
            <a:endParaRPr b="1" dirty="0">
              <a:latin typeface="Lexend"/>
              <a:ea typeface="Lexend"/>
              <a:cs typeface="Lexend"/>
              <a:sym typeface="Lexend"/>
            </a:endParaRPr>
          </a:p>
        </p:txBody>
      </p:sp>
      <p:sp>
        <p:nvSpPr>
          <p:cNvPr id="137" name="Google Shape;137;p23"/>
          <p:cNvSpPr txBox="1">
            <a:spLocks noGrp="1"/>
          </p:cNvSpPr>
          <p:nvPr>
            <p:ph type="title"/>
          </p:nvPr>
        </p:nvSpPr>
        <p:spPr>
          <a:xfrm>
            <a:off x="204825" y="764475"/>
            <a:ext cx="2795700" cy="34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1820" b="1" dirty="0" err="1">
                <a:latin typeface="Lexend" panose="020B0604020202020204" charset="0"/>
                <a:ea typeface="Comfortaa"/>
                <a:cs typeface="Comfortaa"/>
                <a:sym typeface="Comfortaa"/>
              </a:rPr>
              <a:t>Streamlit</a:t>
            </a:r>
            <a:r>
              <a:rPr lang="en-US" sz="1820" b="1" dirty="0">
                <a:latin typeface="Lexend" panose="020B0604020202020204" charset="0"/>
                <a:ea typeface="Comfortaa"/>
                <a:cs typeface="Comfortaa"/>
                <a:sym typeface="Comfortaa"/>
              </a:rPr>
              <a:t>:-</a:t>
            </a:r>
            <a:endParaRPr sz="1820" b="1" dirty="0">
              <a:latin typeface="Lexend" panose="020B0604020202020204" charset="0"/>
              <a:ea typeface="Comfortaa"/>
              <a:cs typeface="Comfortaa"/>
              <a:sym typeface="Comfortaa"/>
            </a:endParaRPr>
          </a:p>
        </p:txBody>
      </p:sp>
      <p:pic>
        <p:nvPicPr>
          <p:cNvPr id="3" name="Picture 2">
            <a:extLst>
              <a:ext uri="{FF2B5EF4-FFF2-40B4-BE49-F238E27FC236}">
                <a16:creationId xmlns:a16="http://schemas.microsoft.com/office/drawing/2014/main" id="{F4CFAC09-32DD-E480-9437-3DE7BF18D474}"/>
              </a:ext>
            </a:extLst>
          </p:cNvPr>
          <p:cNvPicPr>
            <a:picLocks noChangeAspect="1"/>
          </p:cNvPicPr>
          <p:nvPr/>
        </p:nvPicPr>
        <p:blipFill>
          <a:blip r:embed="rId3"/>
          <a:stretch>
            <a:fillRect/>
          </a:stretch>
        </p:blipFill>
        <p:spPr>
          <a:xfrm>
            <a:off x="1333261" y="1201784"/>
            <a:ext cx="6477478" cy="3820816"/>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1113</Words>
  <Application>Microsoft Office PowerPoint</Application>
  <PresentationFormat>On-screen Show (16:9)</PresentationFormat>
  <Paragraphs>77</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Lexend ExtraBold</vt:lpstr>
      <vt:lpstr>Comfortaa SemiBold</vt:lpstr>
      <vt:lpstr>Comfortaa</vt:lpstr>
      <vt:lpstr>Lexend</vt:lpstr>
      <vt:lpstr>Arial</vt:lpstr>
      <vt:lpstr>Simple Light</vt:lpstr>
      <vt:lpstr>Title: HOUSE PRICE PREDICTION MODEL USING MACHINE LEARNING Subtitle: Leveraging IBM Cloud and Watson Studio Presented by: Vidhi Dave College: SAL Institute of Technology and Engineering Research</vt:lpstr>
      <vt:lpstr>Introduction:</vt:lpstr>
      <vt:lpstr>Problem Statement:</vt:lpstr>
      <vt:lpstr>Data Collection and Preprocessing:</vt:lpstr>
      <vt:lpstr>Model Development:</vt:lpstr>
      <vt:lpstr>Tools and Resources:</vt:lpstr>
      <vt:lpstr>Model Impact and Effectiveness:</vt:lpstr>
      <vt:lpstr>Why It Will Work:</vt:lpstr>
      <vt:lpstr>Results or Outcome:</vt:lpstr>
      <vt:lpstr>For Villa, Row-house:-</vt:lpstr>
      <vt:lpstr>Appartments:-</vt:lpstr>
      <vt:lpstr>Link to ML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Rohan</dc:creator>
  <cp:lastModifiedBy>Arpit Patel</cp:lastModifiedBy>
  <cp:revision>5</cp:revision>
  <dcterms:modified xsi:type="dcterms:W3CDTF">2025-07-21T11:10:53Z</dcterms:modified>
</cp:coreProperties>
</file>