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61" r:id="rId4"/>
    <p:sldId id="267" r:id="rId5"/>
    <p:sldId id="272" r:id="rId6"/>
    <p:sldId id="265" r:id="rId7"/>
    <p:sldId id="277" r:id="rId8"/>
    <p:sldId id="279" r:id="rId9"/>
  </p:sldIdLst>
  <p:sldSz cx="9144000" cy="5143500" type="screen16x9"/>
  <p:notesSz cx="6858000" cy="9144000"/>
  <p:embeddedFontLst>
    <p:embeddedFont>
      <p:font typeface="Abadi MT Condensed Extra Bold" panose="020B0306030101010103" pitchFamily="34" charset="77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Fira Sans Extra Condensed Medium" panose="020B0603050000020004" pitchFamily="34" charset="0"/>
      <p:regular r:id="rId20"/>
      <p:bold r:id="rId21"/>
      <p:italic r:id="rId22"/>
      <p:boldItalic r:id="rId23"/>
    </p:embeddedFont>
    <p:embeddedFont>
      <p:font typeface="Lato Light" panose="020F030202020403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3c154e10a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3c154e10a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3f78bca76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3f78bca76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3f78bca76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3f78bca76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3f78bca7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3f78bca7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93f78bca76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93f78bca76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93bf4ae230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93bf4ae230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14575" y="1840950"/>
            <a:ext cx="4114800" cy="14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14575" y="3432600"/>
            <a:ext cx="41148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4114800" cy="5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peoplematters.in/news/compensation-benefits/makemytrip-reverses-pay-cuts-as-business-starts-to-revive-2644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914375" y="1611825"/>
            <a:ext cx="4114800" cy="14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COMPETITOR</a:t>
            </a:r>
            <a:br>
              <a:rPr lang="en" dirty="0"/>
            </a:br>
            <a:r>
              <a:rPr lang="en" dirty="0"/>
              <a:t>ANALYSIS </a:t>
            </a:r>
            <a:br>
              <a:rPr lang="en" dirty="0"/>
            </a:br>
            <a:r>
              <a:rPr lang="en" dirty="0"/>
              <a:t>REPORT </a:t>
            </a:r>
            <a:br>
              <a:rPr lang="en" dirty="0"/>
            </a:br>
            <a:endParaRPr dirty="0"/>
          </a:p>
        </p:txBody>
      </p:sp>
      <p:sp>
        <p:nvSpPr>
          <p:cNvPr id="58" name="Google Shape;58;p16"/>
          <p:cNvSpPr txBox="1">
            <a:spLocks noGrp="1"/>
          </p:cNvSpPr>
          <p:nvPr>
            <p:ph type="subTitle" idx="1"/>
          </p:nvPr>
        </p:nvSpPr>
        <p:spPr>
          <a:xfrm>
            <a:off x="914375" y="3203475"/>
            <a:ext cx="41148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rbel" panose="020B0503020204020204" pitchFamily="34" charset="0"/>
              </a:rPr>
              <a:t>BY VIDHI SHARMA</a:t>
            </a:r>
            <a:endParaRPr sz="1400" b="1" dirty="0">
              <a:latin typeface="Corbel" panose="020B0503020204020204" pitchFamily="34" charset="0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4490700" y="0"/>
            <a:ext cx="3067050" cy="2571750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EBE2C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VS</a:t>
            </a:r>
            <a:endParaRPr sz="7000">
              <a:solidFill>
                <a:srgbClr val="EBE2C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4492602" y="2571750"/>
            <a:ext cx="3063240" cy="2571750"/>
          </a:xfrm>
          <a:prstGeom prst="flowChartExtract">
            <a:avLst/>
          </a:prstGeom>
          <a:solidFill>
            <a:srgbClr val="F6C6A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697022" y="366948"/>
            <a:ext cx="4434427" cy="834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badi MT Condensed Extra Bold" panose="020B0306030101010103" pitchFamily="34" charset="77"/>
              </a:rPr>
              <a:t>MAKE MY TRIP </a:t>
            </a:r>
            <a:endParaRPr sz="3200" b="1" dirty="0">
              <a:latin typeface="Abadi MT Condensed Extra Bold" panose="020B0306030101010103" pitchFamily="34" charset="77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6105796" y="2543129"/>
            <a:ext cx="6075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EDC8E-E77D-4F11-C5B1-1EE73BADEEA6}"/>
              </a:ext>
            </a:extLst>
          </p:cNvPr>
          <p:cNvSpPr txBox="1"/>
          <p:nvPr/>
        </p:nvSpPr>
        <p:spPr>
          <a:xfrm>
            <a:off x="177143" y="1213535"/>
            <a:ext cx="55418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Established in 2000, MakeMyTrip is a prominent online travel firm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2005, they grew into domestic operations, initially concentrating on flights before introducing hotels and vacation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MakeMyTrip has implemented AI/ML tools to personalize trip recommendations and enhance search functionality. Their smartphone app is a primary focus, including tools for handling reservations, in-trip help, and loyalty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They provide an array of travel services such as scheduling flights, hotel reservations, vacation packages, train tickets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0B198-0AEE-9871-1E09-9EFFF0520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" r="27695"/>
          <a:stretch/>
        </p:blipFill>
        <p:spPr>
          <a:xfrm>
            <a:off x="5550195" y="732318"/>
            <a:ext cx="3416662" cy="380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675CB4-F324-0D54-592C-620CB1BA7E3F}"/>
              </a:ext>
            </a:extLst>
          </p:cNvPr>
          <p:cNvSpPr txBox="1"/>
          <p:nvPr/>
        </p:nvSpPr>
        <p:spPr>
          <a:xfrm>
            <a:off x="5450427" y="6208925"/>
            <a:ext cx="225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peoplematters.in/news/compensation-benefits/makemytrip-reverses-pay-cuts-as-business-starts-to-revive-2644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1295397" y="460894"/>
            <a:ext cx="6475471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badi MT Condensed Extra Bold" panose="020B0306030101010103" pitchFamily="34" charset="77"/>
              </a:rPr>
              <a:t>T</a:t>
            </a:r>
            <a:r>
              <a:rPr lang="en" b="1" dirty="0">
                <a:latin typeface="Abadi MT Condensed Extra Bold" panose="020B0306030101010103" pitchFamily="34" charset="77"/>
              </a:rPr>
              <a:t>OP 3 COMPETITORS OF MAKEMYTRIP ARE :-</a:t>
            </a:r>
            <a:endParaRPr b="1" dirty="0">
              <a:latin typeface="Abadi MT Condensed Extra Bold" panose="020B0306030101010103" pitchFamily="34" charset="77"/>
            </a:endParaRPr>
          </a:p>
        </p:txBody>
      </p:sp>
      <p:grpSp>
        <p:nvGrpSpPr>
          <p:cNvPr id="169" name="Google Shape;169;p21"/>
          <p:cNvGrpSpPr/>
          <p:nvPr/>
        </p:nvGrpSpPr>
        <p:grpSpPr>
          <a:xfrm>
            <a:off x="702766" y="1154545"/>
            <a:ext cx="2095852" cy="3558430"/>
            <a:chOff x="1183040" y="1301225"/>
            <a:chExt cx="1836300" cy="3164100"/>
          </a:xfrm>
        </p:grpSpPr>
        <p:sp>
          <p:nvSpPr>
            <p:cNvPr id="170" name="Google Shape;170;p21"/>
            <p:cNvSpPr/>
            <p:nvPr/>
          </p:nvSpPr>
          <p:spPr>
            <a:xfrm>
              <a:off x="1183040" y="1301225"/>
              <a:ext cx="1836300" cy="3164100"/>
            </a:xfrm>
            <a:prstGeom prst="roundRect">
              <a:avLst>
                <a:gd name="adj" fmla="val 10059"/>
              </a:avLst>
            </a:prstGeom>
            <a:solidFill>
              <a:srgbClr val="F3F3F3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1183040" y="2017483"/>
              <a:ext cx="1836300" cy="215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1183040" y="1484315"/>
              <a:ext cx="18363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 i="0" u="none" strike="noStrike" cap="none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GOIBIBO</a:t>
              </a:r>
              <a:endParaRPr sz="2000" i="0" u="none" strike="noStrike" cap="none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1183040" y="2111522"/>
              <a:ext cx="1836300" cy="1986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/>
                <a:t>Owned by the Mahindra Group, </a:t>
              </a:r>
              <a:r>
                <a:rPr lang="en-IN" sz="1200" dirty="0" err="1"/>
                <a:t>Goibibo</a:t>
              </a:r>
              <a:r>
                <a:rPr lang="en-IN" sz="1200" dirty="0"/>
                <a:t> provides services comparable to MakeMyTrip, such as flights, hotels, holiday packages, and bus tickets. They are well-known for offering competitive prices and running frequent discounts.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21"/>
          <p:cNvGrpSpPr/>
          <p:nvPr/>
        </p:nvGrpSpPr>
        <p:grpSpPr>
          <a:xfrm>
            <a:off x="3614982" y="1154545"/>
            <a:ext cx="2095851" cy="3558430"/>
            <a:chOff x="3614965" y="1301225"/>
            <a:chExt cx="1850822" cy="3164100"/>
          </a:xfrm>
        </p:grpSpPr>
        <p:sp>
          <p:nvSpPr>
            <p:cNvPr id="176" name="Google Shape;176;p21"/>
            <p:cNvSpPr/>
            <p:nvPr/>
          </p:nvSpPr>
          <p:spPr>
            <a:xfrm>
              <a:off x="3622369" y="1301225"/>
              <a:ext cx="1836300" cy="3164100"/>
            </a:xfrm>
            <a:prstGeom prst="roundRect">
              <a:avLst>
                <a:gd name="adj" fmla="val 10059"/>
              </a:avLst>
            </a:prstGeom>
            <a:solidFill>
              <a:srgbClr val="F3F3F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3830312" y="2111522"/>
              <a:ext cx="14199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Arial"/>
                <a:buNone/>
              </a:pPr>
              <a:r>
                <a:rPr lang="en" sz="25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/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3614965" y="1484315"/>
              <a:ext cx="18363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 i="0" u="none" strike="noStrike" cap="none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YATRA </a:t>
              </a:r>
              <a:endParaRPr sz="2000" i="0" u="none" strike="noStrike" cap="none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3622366" y="2017484"/>
              <a:ext cx="1836300" cy="215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3629487" y="2017483"/>
              <a:ext cx="1836300" cy="2080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200" dirty="0"/>
                <a:t>Another prominent online travel portal, Yatra, offers a diverse selection of travel items such as flights, hotels, vacation packages, trains, and bus tickets. They prioritize a user-friendly interface and customer service.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6429443" y="1154545"/>
            <a:ext cx="2079389" cy="3558430"/>
            <a:chOff x="6124622" y="1301225"/>
            <a:chExt cx="1836303" cy="3164100"/>
          </a:xfrm>
        </p:grpSpPr>
        <p:sp>
          <p:nvSpPr>
            <p:cNvPr id="183" name="Google Shape;183;p21"/>
            <p:cNvSpPr/>
            <p:nvPr/>
          </p:nvSpPr>
          <p:spPr>
            <a:xfrm>
              <a:off x="6124625" y="1301225"/>
              <a:ext cx="1836300" cy="3164100"/>
            </a:xfrm>
            <a:prstGeom prst="roundRect">
              <a:avLst>
                <a:gd name="adj" fmla="val 10059"/>
              </a:avLst>
            </a:prstGeom>
            <a:solidFill>
              <a:srgbClr val="F3F3F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6124624" y="1484315"/>
              <a:ext cx="18363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 i="0" u="none" strike="noStrike" cap="none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CLEARTRI</a:t>
              </a: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</a:t>
              </a:r>
              <a:endParaRPr sz="2000" i="0" u="none" strike="noStrike" cap="none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6124623" y="2017484"/>
              <a:ext cx="1836300" cy="215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6124624" y="2278531"/>
              <a:ext cx="1836300" cy="5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endParaRPr sz="3500" i="0" u="none" strike="noStrike" cap="none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6124622" y="2229090"/>
              <a:ext cx="1836300" cy="1986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/>
                <a:t>This established online travel firm, similar to MakeMyTrip, provides a wide range of services such as flights, hotels, vacation packages, and vehicle rentals. </a:t>
              </a:r>
              <a:r>
                <a:rPr lang="en-IN" sz="1200" dirty="0" err="1"/>
                <a:t>Cleartrip</a:t>
              </a:r>
              <a:r>
                <a:rPr lang="en-IN" sz="1200" dirty="0"/>
                <a:t> is noted for its emphasis on international travel and frequently caters to corporate </a:t>
              </a:r>
              <a:r>
                <a:rPr lang="en-IN" sz="1200" dirty="0" err="1"/>
                <a:t>travelers</a:t>
              </a:r>
              <a:r>
                <a:rPr lang="en-IN" sz="1600" dirty="0"/>
                <a:t>.</a:t>
              </a:r>
              <a:br>
                <a:rPr lang="en-IN" sz="1600" dirty="0"/>
              </a:br>
              <a:br>
                <a:rPr lang="en-IN" sz="1600" dirty="0"/>
              </a:b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" name="Google Shape;188;p21"/>
          <p:cNvSpPr txBox="1"/>
          <p:nvPr/>
        </p:nvSpPr>
        <p:spPr>
          <a:xfrm>
            <a:off x="2475732" y="953030"/>
            <a:ext cx="41148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959829" y="2697060"/>
            <a:ext cx="5574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VS</a:t>
            </a:r>
            <a:endParaRPr sz="1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5791437" y="2709611"/>
            <a:ext cx="5574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VS</a:t>
            </a:r>
            <a:endParaRPr sz="1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/>
          <p:nvPr/>
        </p:nvSpPr>
        <p:spPr>
          <a:xfrm>
            <a:off x="6743576" y="134485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 txBox="1"/>
          <p:nvPr/>
        </p:nvSpPr>
        <p:spPr>
          <a:xfrm>
            <a:off x="6776562" y="1427665"/>
            <a:ext cx="591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87" name="Google Shape;387;p27"/>
          <p:cNvGrpSpPr/>
          <p:nvPr/>
        </p:nvGrpSpPr>
        <p:grpSpPr>
          <a:xfrm>
            <a:off x="369454" y="252746"/>
            <a:ext cx="7934039" cy="544825"/>
            <a:chOff x="1443892" y="2337344"/>
            <a:chExt cx="5245540" cy="799800"/>
          </a:xfrm>
        </p:grpSpPr>
        <p:sp>
          <p:nvSpPr>
            <p:cNvPr id="388" name="Google Shape;388;p27"/>
            <p:cNvSpPr/>
            <p:nvPr/>
          </p:nvSpPr>
          <p:spPr>
            <a:xfrm>
              <a:off x="3732616" y="2337762"/>
              <a:ext cx="2956816" cy="799381"/>
            </a:xfrm>
            <a:custGeom>
              <a:avLst/>
              <a:gdLst/>
              <a:ahLst/>
              <a:cxnLst/>
              <a:rect l="l" t="t" r="r" b="b"/>
              <a:pathLst>
                <a:path w="93763" h="25349" extrusionOk="0">
                  <a:moveTo>
                    <a:pt x="0" y="0"/>
                  </a:moveTo>
                  <a:lnTo>
                    <a:pt x="0" y="25348"/>
                  </a:lnTo>
                  <a:lnTo>
                    <a:pt x="82499" y="25348"/>
                  </a:lnTo>
                  <a:cubicBezTo>
                    <a:pt x="88726" y="25348"/>
                    <a:pt x="93762" y="20300"/>
                    <a:pt x="93762" y="14085"/>
                  </a:cubicBezTo>
                  <a:lnTo>
                    <a:pt x="93762" y="11275"/>
                  </a:lnTo>
                  <a:cubicBezTo>
                    <a:pt x="93762" y="5048"/>
                    <a:pt x="88726" y="0"/>
                    <a:pt x="82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1443892" y="2337344"/>
              <a:ext cx="4367305" cy="79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r>
                <a:rPr lang="en-US" sz="1800" dirty="0">
                  <a:latin typeface="Copperplate" panose="02000504000000020004" pitchFamily="2" charset="77"/>
                </a:rPr>
                <a:t>BRAND AND THEIR SOCIAL MEDIA FOLLOWERS</a:t>
              </a:r>
              <a:endParaRPr sz="1800" dirty="0">
                <a:latin typeface="Copperplate" panose="02000504000000020004" pitchFamily="2" charset="77"/>
              </a:endParaRPr>
            </a:p>
          </p:txBody>
        </p:sp>
      </p:grpSp>
      <p:sp>
        <p:nvSpPr>
          <p:cNvPr id="390" name="Google Shape;390;p27"/>
          <p:cNvSpPr/>
          <p:nvPr/>
        </p:nvSpPr>
        <p:spPr>
          <a:xfrm>
            <a:off x="6025352" y="2174858"/>
            <a:ext cx="657680" cy="657286"/>
          </a:xfrm>
          <a:custGeom>
            <a:avLst/>
            <a:gdLst/>
            <a:ahLst/>
            <a:cxnLst/>
            <a:rect l="l" t="t" r="r" b="b"/>
            <a:pathLst>
              <a:path w="20039" h="20027" extrusionOk="0">
                <a:moveTo>
                  <a:pt x="10013" y="0"/>
                </a:moveTo>
                <a:cubicBezTo>
                  <a:pt x="4489" y="0"/>
                  <a:pt x="0" y="4477"/>
                  <a:pt x="0" y="10013"/>
                </a:cubicBezTo>
                <a:cubicBezTo>
                  <a:pt x="0" y="15550"/>
                  <a:pt x="4489" y="20026"/>
                  <a:pt x="10013" y="20026"/>
                </a:cubicBezTo>
                <a:cubicBezTo>
                  <a:pt x="15550" y="20026"/>
                  <a:pt x="20038" y="15550"/>
                  <a:pt x="20038" y="10013"/>
                </a:cubicBezTo>
                <a:cubicBezTo>
                  <a:pt x="20038" y="4477"/>
                  <a:pt x="15550" y="0"/>
                  <a:pt x="10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7"/>
          <p:cNvSpPr txBox="1"/>
          <p:nvPr/>
        </p:nvSpPr>
        <p:spPr>
          <a:xfrm>
            <a:off x="1781140" y="2404233"/>
            <a:ext cx="957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3" name="Google Shape;393;p27"/>
          <p:cNvSpPr txBox="1"/>
          <p:nvPr/>
        </p:nvSpPr>
        <p:spPr>
          <a:xfrm>
            <a:off x="3369879" y="2193483"/>
            <a:ext cx="2228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7058165" y="3004865"/>
            <a:ext cx="657286" cy="657286"/>
          </a:xfrm>
          <a:custGeom>
            <a:avLst/>
            <a:gdLst/>
            <a:ahLst/>
            <a:cxnLst/>
            <a:rect l="l" t="t" r="r" b="b"/>
            <a:pathLst>
              <a:path w="20027" h="20027" extrusionOk="0">
                <a:moveTo>
                  <a:pt x="10014" y="0"/>
                </a:moveTo>
                <a:cubicBezTo>
                  <a:pt x="4477" y="0"/>
                  <a:pt x="0" y="4477"/>
                  <a:pt x="0" y="10013"/>
                </a:cubicBezTo>
                <a:cubicBezTo>
                  <a:pt x="0" y="15538"/>
                  <a:pt x="4477" y="20026"/>
                  <a:pt x="10014" y="20026"/>
                </a:cubicBezTo>
                <a:cubicBezTo>
                  <a:pt x="15550" y="20026"/>
                  <a:pt x="20027" y="15538"/>
                  <a:pt x="20027" y="10013"/>
                </a:cubicBezTo>
                <a:cubicBezTo>
                  <a:pt x="20027" y="4477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7"/>
          <p:cNvSpPr txBox="1"/>
          <p:nvPr/>
        </p:nvSpPr>
        <p:spPr>
          <a:xfrm>
            <a:off x="1781140" y="3234108"/>
            <a:ext cx="957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2" name="Google Shape;402;p27"/>
          <p:cNvSpPr txBox="1"/>
          <p:nvPr/>
        </p:nvSpPr>
        <p:spPr>
          <a:xfrm>
            <a:off x="7091145" y="3087355"/>
            <a:ext cx="591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6350871" y="3834446"/>
            <a:ext cx="657286" cy="657713"/>
          </a:xfrm>
          <a:custGeom>
            <a:avLst/>
            <a:gdLst/>
            <a:ahLst/>
            <a:cxnLst/>
            <a:rect l="l" t="t" r="r" b="b"/>
            <a:pathLst>
              <a:path w="20027" h="20040" extrusionOk="0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 txBox="1"/>
          <p:nvPr/>
        </p:nvSpPr>
        <p:spPr>
          <a:xfrm>
            <a:off x="1781140" y="4063977"/>
            <a:ext cx="957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3369879" y="3853219"/>
            <a:ext cx="2228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Yes, Saturn is the ringed one. It’s a gas giant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7"/>
          <p:cNvSpPr txBox="1"/>
          <p:nvPr/>
        </p:nvSpPr>
        <p:spPr>
          <a:xfrm>
            <a:off x="6383836" y="3916981"/>
            <a:ext cx="591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9FC7B4-BD2D-7FC1-E849-76F659068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90761"/>
              </p:ext>
            </p:extLst>
          </p:nvPr>
        </p:nvGraphicFramePr>
        <p:xfrm>
          <a:off x="489527" y="1117600"/>
          <a:ext cx="7684656" cy="35689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1164">
                  <a:extLst>
                    <a:ext uri="{9D8B030D-6E8A-4147-A177-3AD203B41FA5}">
                      <a16:colId xmlns:a16="http://schemas.microsoft.com/office/drawing/2014/main" val="3687604631"/>
                    </a:ext>
                  </a:extLst>
                </a:gridCol>
                <a:gridCol w="1921164">
                  <a:extLst>
                    <a:ext uri="{9D8B030D-6E8A-4147-A177-3AD203B41FA5}">
                      <a16:colId xmlns:a16="http://schemas.microsoft.com/office/drawing/2014/main" val="1174588163"/>
                    </a:ext>
                  </a:extLst>
                </a:gridCol>
                <a:gridCol w="1921164">
                  <a:extLst>
                    <a:ext uri="{9D8B030D-6E8A-4147-A177-3AD203B41FA5}">
                      <a16:colId xmlns:a16="http://schemas.microsoft.com/office/drawing/2014/main" val="2946306530"/>
                    </a:ext>
                  </a:extLst>
                </a:gridCol>
                <a:gridCol w="1921164">
                  <a:extLst>
                    <a:ext uri="{9D8B030D-6E8A-4147-A177-3AD203B41FA5}">
                      <a16:colId xmlns:a16="http://schemas.microsoft.com/office/drawing/2014/main" val="574059242"/>
                    </a:ext>
                  </a:extLst>
                </a:gridCol>
              </a:tblGrid>
              <a:tr h="7093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BRAND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 TWITTER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41841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r>
                        <a:rPr lang="en-US" dirty="0"/>
                        <a:t>MAKEMYTRIP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59618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r>
                        <a:rPr lang="en-US" dirty="0"/>
                        <a:t>GOIBIBO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13655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r>
                        <a:rPr lang="en-US" dirty="0"/>
                        <a:t>YATRA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73505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r>
                        <a:rPr lang="en-US" dirty="0"/>
                        <a:t>CLEARTRIP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066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2514238" y="356914"/>
            <a:ext cx="4114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STRATEGY </a:t>
            </a:r>
            <a:endParaRPr dirty="0"/>
          </a:p>
        </p:txBody>
      </p:sp>
      <p:grpSp>
        <p:nvGrpSpPr>
          <p:cNvPr id="570" name="Google Shape;570;p32"/>
          <p:cNvGrpSpPr/>
          <p:nvPr/>
        </p:nvGrpSpPr>
        <p:grpSpPr>
          <a:xfrm>
            <a:off x="816738" y="940005"/>
            <a:ext cx="7243869" cy="3682684"/>
            <a:chOff x="1174549" y="1051323"/>
            <a:chExt cx="6992522" cy="3682684"/>
          </a:xfrm>
        </p:grpSpPr>
        <p:sp>
          <p:nvSpPr>
            <p:cNvPr id="571" name="Google Shape;571;p32"/>
            <p:cNvSpPr/>
            <p:nvPr/>
          </p:nvSpPr>
          <p:spPr>
            <a:xfrm>
              <a:off x="1174549" y="1057277"/>
              <a:ext cx="1831494" cy="516000"/>
            </a:xfrm>
            <a:prstGeom prst="roundRect">
              <a:avLst>
                <a:gd name="adj" fmla="val 93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140888" y="1057277"/>
              <a:ext cx="1606455" cy="516000"/>
            </a:xfrm>
            <a:prstGeom prst="roundRect">
              <a:avLst>
                <a:gd name="adj" fmla="val 93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4867221" y="1057277"/>
              <a:ext cx="1530869" cy="516000"/>
            </a:xfrm>
            <a:prstGeom prst="roundRect">
              <a:avLst>
                <a:gd name="adj" fmla="val 93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6517966" y="1051323"/>
              <a:ext cx="1606455" cy="516000"/>
            </a:xfrm>
            <a:prstGeom prst="roundRect">
              <a:avLst>
                <a:gd name="adj" fmla="val 93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1174551" y="1630701"/>
              <a:ext cx="1831492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200" dirty="0"/>
                <a:t>Extensive TV and digital advertising campaigns featuring celebrities</a:t>
              </a:r>
              <a:r>
                <a:rPr lang="en-IN" dirty="0"/>
                <a:t>.</a:t>
              </a:r>
              <a:endParaRPr sz="14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1174551" y="2264252"/>
              <a:ext cx="1831492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200" dirty="0"/>
                <a:t>Focus is on user-friendly website and app</a:t>
              </a:r>
              <a:r>
                <a:rPr lang="en-IN" dirty="0"/>
                <a:t>.</a:t>
              </a:r>
              <a:endParaRPr sz="14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1174551" y="2897804"/>
              <a:ext cx="1831492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IN" sz="1200" dirty="0"/>
                <a:t>Strong loyalty program "My Trip Rewards" to retain customers.</a:t>
              </a:r>
              <a:endParaRPr sz="12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1174551" y="3531355"/>
              <a:ext cx="1831492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200" dirty="0"/>
                <a:t>Content marketing through travel blogs and destination guides.</a:t>
              </a:r>
              <a:endParaRPr sz="12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1174551" y="4164907"/>
              <a:ext cx="1831492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200" dirty="0"/>
                <a:t>Frequent deals and discounts to attract customers.</a:t>
              </a:r>
              <a:endParaRPr sz="12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3156427" y="1638276"/>
              <a:ext cx="1606455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3156427" y="2271827"/>
              <a:ext cx="1594195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170768" y="2905378"/>
              <a:ext cx="1594195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164638" y="3539358"/>
              <a:ext cx="1606455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4867221" y="1647456"/>
              <a:ext cx="1574850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/>
                <a:t>Offering curated travel packages and experiences</a:t>
              </a:r>
              <a:r>
                <a:rPr lang="en-IN" dirty="0"/>
                <a:t>.</a:t>
              </a:r>
              <a:endParaRPr sz="14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4882193" y="2264252"/>
              <a:ext cx="1515900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4882193" y="2897803"/>
              <a:ext cx="1515900" cy="761222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4881631" y="3752554"/>
              <a:ext cx="1515900" cy="643279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6517967" y="1623056"/>
              <a:ext cx="1606454" cy="778879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6538219" y="2481354"/>
              <a:ext cx="1586202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517966" y="3104607"/>
              <a:ext cx="1606455" cy="569100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495569" y="3752554"/>
              <a:ext cx="1671502" cy="662899"/>
            </a:xfrm>
            <a:prstGeom prst="roundRect">
              <a:avLst>
                <a:gd name="adj" fmla="val 931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95" name="Google Shape;595;p32"/>
            <p:cNvSpPr txBox="1"/>
            <p:nvPr/>
          </p:nvSpPr>
          <p:spPr>
            <a:xfrm>
              <a:off x="1280948" y="1213224"/>
              <a:ext cx="160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MAKEMYTRIP</a:t>
              </a:r>
              <a:endParaRPr sz="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6" name="Google Shape;596;p32"/>
            <p:cNvSpPr txBox="1"/>
            <p:nvPr/>
          </p:nvSpPr>
          <p:spPr>
            <a:xfrm>
              <a:off x="3439839" y="1205627"/>
              <a:ext cx="10056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GOIBIBO</a:t>
              </a:r>
              <a:endParaRPr sz="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7" name="Google Shape;597;p32"/>
            <p:cNvSpPr txBox="1"/>
            <p:nvPr/>
          </p:nvSpPr>
          <p:spPr>
            <a:xfrm>
              <a:off x="5122367" y="1205627"/>
              <a:ext cx="10356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YATRA</a:t>
              </a:r>
              <a:endParaRPr sz="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8" name="Google Shape;598;p32"/>
            <p:cNvSpPr txBox="1"/>
            <p:nvPr/>
          </p:nvSpPr>
          <p:spPr>
            <a:xfrm>
              <a:off x="6746641" y="1199673"/>
              <a:ext cx="930382" cy="2462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CLEARTRIP</a:t>
              </a:r>
              <a:endParaRPr sz="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31C59F-5879-C2CB-5A20-87382430A600}"/>
              </a:ext>
            </a:extLst>
          </p:cNvPr>
          <p:cNvSpPr txBox="1"/>
          <p:nvPr/>
        </p:nvSpPr>
        <p:spPr>
          <a:xfrm>
            <a:off x="2838247" y="1497522"/>
            <a:ext cx="1774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Aggressive online advertising with a focus on budget travel.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8D020-9EF2-3D79-C8FF-5E21BD3291F2}"/>
              </a:ext>
            </a:extLst>
          </p:cNvPr>
          <p:cNvSpPr txBox="1"/>
          <p:nvPr/>
        </p:nvSpPr>
        <p:spPr>
          <a:xfrm>
            <a:off x="2829910" y="2133427"/>
            <a:ext cx="15646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Frequent flash sales and promotional offers.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54E0D-B08C-1C1D-205E-9900DF585B93}"/>
              </a:ext>
            </a:extLst>
          </p:cNvPr>
          <p:cNvSpPr txBox="1"/>
          <p:nvPr/>
        </p:nvSpPr>
        <p:spPr>
          <a:xfrm>
            <a:off x="2839697" y="2740056"/>
            <a:ext cx="177153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Partnerships with budget airlines and hotels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0F230-9584-51A3-D7A5-E94AF9CC2297}"/>
              </a:ext>
            </a:extLst>
          </p:cNvPr>
          <p:cNvSpPr txBox="1"/>
          <p:nvPr/>
        </p:nvSpPr>
        <p:spPr>
          <a:xfrm>
            <a:off x="2878361" y="3436219"/>
            <a:ext cx="16636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Building a strong mobile app presence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C0B61-1D8A-578B-EBBF-28C229455E84}"/>
              </a:ext>
            </a:extLst>
          </p:cNvPr>
          <p:cNvSpPr txBox="1"/>
          <p:nvPr/>
        </p:nvSpPr>
        <p:spPr>
          <a:xfrm>
            <a:off x="4648201" y="2113778"/>
            <a:ext cx="1557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Investing in strong customer service to build trust.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82A02-AFA0-D020-E25D-2479F57A661E}"/>
              </a:ext>
            </a:extLst>
          </p:cNvPr>
          <p:cNvSpPr txBox="1"/>
          <p:nvPr/>
        </p:nvSpPr>
        <p:spPr>
          <a:xfrm>
            <a:off x="4639336" y="2762261"/>
            <a:ext cx="1607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Targeting specific customer segments like families and business travellers.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B1C93-E97C-D6CA-BA0A-4F4AD361C050}"/>
              </a:ext>
            </a:extLst>
          </p:cNvPr>
          <p:cNvSpPr txBox="1"/>
          <p:nvPr/>
        </p:nvSpPr>
        <p:spPr>
          <a:xfrm>
            <a:off x="4601442" y="3641236"/>
            <a:ext cx="1585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Focus on clean and user-friendly website and app design.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B987C9-A6B0-70F0-FF54-D4CF3D7C93B2}"/>
              </a:ext>
            </a:extLst>
          </p:cNvPr>
          <p:cNvSpPr txBox="1"/>
          <p:nvPr/>
        </p:nvSpPr>
        <p:spPr>
          <a:xfrm>
            <a:off x="6310574" y="1497522"/>
            <a:ext cx="16641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Marketing campaigns targeted towards international travel destinations.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240E8-3530-71DD-24FB-B3524FE4F31A}"/>
              </a:ext>
            </a:extLst>
          </p:cNvPr>
          <p:cNvSpPr txBox="1"/>
          <p:nvPr/>
        </p:nvSpPr>
        <p:spPr>
          <a:xfrm>
            <a:off x="6324786" y="2324049"/>
            <a:ext cx="1607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Focus on features catering to business travellers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B099D1-5666-65BA-D13D-5B3CC6330CCE}"/>
              </a:ext>
            </a:extLst>
          </p:cNvPr>
          <p:cNvSpPr txBox="1"/>
          <p:nvPr/>
        </p:nvSpPr>
        <p:spPr>
          <a:xfrm>
            <a:off x="6294781" y="2944698"/>
            <a:ext cx="1570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Investing in AI-powered travel recommendations 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A807D4-1508-F66B-FE0E-C463BC556BE0}"/>
              </a:ext>
            </a:extLst>
          </p:cNvPr>
          <p:cNvSpPr txBox="1"/>
          <p:nvPr/>
        </p:nvSpPr>
        <p:spPr>
          <a:xfrm>
            <a:off x="6273602" y="3641236"/>
            <a:ext cx="18851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Highlighting their curated travel experiences for a premium audience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>
            <a:spLocks noGrp="1"/>
          </p:cNvSpPr>
          <p:nvPr>
            <p:ph type="title"/>
          </p:nvPr>
        </p:nvSpPr>
        <p:spPr>
          <a:xfrm>
            <a:off x="2393383" y="371573"/>
            <a:ext cx="4114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MARKETING CAMPAIGN </a:t>
            </a:r>
            <a:endParaRPr sz="3200" dirty="0"/>
          </a:p>
        </p:txBody>
      </p:sp>
      <p:grpSp>
        <p:nvGrpSpPr>
          <p:cNvPr id="309" name="Google Shape;309;p25"/>
          <p:cNvGrpSpPr/>
          <p:nvPr/>
        </p:nvGrpSpPr>
        <p:grpSpPr>
          <a:xfrm>
            <a:off x="4598302" y="3024637"/>
            <a:ext cx="4048594" cy="1870867"/>
            <a:chOff x="4615106" y="3095326"/>
            <a:chExt cx="2753100" cy="1388398"/>
          </a:xfrm>
        </p:grpSpPr>
        <p:sp>
          <p:nvSpPr>
            <p:cNvPr id="310" name="Google Shape;310;p25"/>
            <p:cNvSpPr/>
            <p:nvPr/>
          </p:nvSpPr>
          <p:spPr>
            <a:xfrm>
              <a:off x="4615106" y="3238728"/>
              <a:ext cx="2753100" cy="1244996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365750" tIns="91425" rIns="3657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616156" y="3095326"/>
              <a:ext cx="2751000" cy="2930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CLEARTRIP</a:t>
              </a:r>
              <a:endParaRPr sz="2200" dirty="0"/>
            </a:p>
          </p:txBody>
        </p:sp>
      </p:grpSp>
      <p:grpSp>
        <p:nvGrpSpPr>
          <p:cNvPr id="313" name="Google Shape;313;p25"/>
          <p:cNvGrpSpPr/>
          <p:nvPr/>
        </p:nvGrpSpPr>
        <p:grpSpPr>
          <a:xfrm>
            <a:off x="340601" y="1026157"/>
            <a:ext cx="4034685" cy="1791754"/>
            <a:chOff x="1775175" y="1599534"/>
            <a:chExt cx="2756632" cy="1256605"/>
          </a:xfrm>
        </p:grpSpPr>
        <p:sp>
          <p:nvSpPr>
            <p:cNvPr id="314" name="Google Shape;314;p25"/>
            <p:cNvSpPr/>
            <p:nvPr/>
          </p:nvSpPr>
          <p:spPr>
            <a:xfrm>
              <a:off x="1775175" y="1653439"/>
              <a:ext cx="2755500" cy="1202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365750" tIns="91425" rIns="36575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778707" y="1599534"/>
              <a:ext cx="2753100" cy="2344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MAKEMYTRIP</a:t>
              </a:r>
              <a:endParaRPr sz="1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1" name="Google Shape;321;p25"/>
          <p:cNvGrpSpPr/>
          <p:nvPr/>
        </p:nvGrpSpPr>
        <p:grpSpPr>
          <a:xfrm>
            <a:off x="330502" y="3030771"/>
            <a:ext cx="4002442" cy="1870867"/>
            <a:chOff x="1765897" y="3186562"/>
            <a:chExt cx="2764778" cy="1297163"/>
          </a:xfrm>
        </p:grpSpPr>
        <p:sp>
          <p:nvSpPr>
            <p:cNvPr id="322" name="Google Shape;322;p25"/>
            <p:cNvSpPr/>
            <p:nvPr/>
          </p:nvSpPr>
          <p:spPr>
            <a:xfrm>
              <a:off x="1765897" y="3281025"/>
              <a:ext cx="2764778" cy="1202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365750" tIns="91425" rIns="3657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dirty="0"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1772774" y="3186562"/>
              <a:ext cx="2753100" cy="2539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YATRA</a:t>
              </a:r>
              <a:endParaRPr sz="2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5" name="Google Shape;325;p25"/>
          <p:cNvGrpSpPr/>
          <p:nvPr/>
        </p:nvGrpSpPr>
        <p:grpSpPr>
          <a:xfrm>
            <a:off x="4450783" y="1013386"/>
            <a:ext cx="4346948" cy="1804524"/>
            <a:chOff x="4615725" y="1604341"/>
            <a:chExt cx="2753100" cy="1359083"/>
          </a:xfrm>
        </p:grpSpPr>
        <p:sp>
          <p:nvSpPr>
            <p:cNvPr id="326" name="Google Shape;326;p25"/>
            <p:cNvSpPr/>
            <p:nvPr/>
          </p:nvSpPr>
          <p:spPr>
            <a:xfrm>
              <a:off x="4615725" y="1711224"/>
              <a:ext cx="2753100" cy="1252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365750" tIns="91425" rIns="3657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4615725" y="1604341"/>
              <a:ext cx="2751000" cy="272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GOIBIBO</a:t>
              </a:r>
              <a:endParaRPr sz="2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E9A172-07D8-31C6-7EC8-27BA6132A014}"/>
              </a:ext>
            </a:extLst>
          </p:cNvPr>
          <p:cNvSpPr txBox="1"/>
          <p:nvPr/>
        </p:nvSpPr>
        <p:spPr>
          <a:xfrm>
            <a:off x="394471" y="1327686"/>
            <a:ext cx="387450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#Wanderlust Wednesdays:</a:t>
            </a:r>
            <a:r>
              <a:rPr lang="en-IN" sz="1100" dirty="0"/>
              <a:t> This social media campaign used the hashtag #</a:t>
            </a:r>
            <a:r>
              <a:rPr lang="en-IN" sz="1100" dirty="0" err="1"/>
              <a:t>WanderlustWednesdays</a:t>
            </a:r>
            <a:r>
              <a:rPr lang="en-IN" sz="1100" dirty="0"/>
              <a:t> to share travel inspiration and deals every Wednesday. It generated user engagement and brand awareness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064FC-2808-00AD-A3C6-D110749E2AF2}"/>
              </a:ext>
            </a:extLst>
          </p:cNvPr>
          <p:cNvSpPr txBox="1"/>
          <p:nvPr/>
        </p:nvSpPr>
        <p:spPr>
          <a:xfrm>
            <a:off x="423276" y="2048688"/>
            <a:ext cx="38745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IPL Sponsorships:</a:t>
            </a:r>
            <a:r>
              <a:rPr lang="en-IN" sz="1100" dirty="0"/>
              <a:t> MakeMyTrip has leveraged sponsorships with the Indian Premier League (IPL) to reach a massive audience and gain brand recognition through high-profile cricket matches.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808E8-2C7B-FA71-FECC-0AD41071DE69}"/>
              </a:ext>
            </a:extLst>
          </p:cNvPr>
          <p:cNvSpPr txBox="1"/>
          <p:nvPr/>
        </p:nvSpPr>
        <p:spPr>
          <a:xfrm>
            <a:off x="4565243" y="1339681"/>
            <a:ext cx="4242768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 err="1"/>
              <a:t>Goibibo's</a:t>
            </a:r>
            <a:r>
              <a:rPr lang="en-IN" sz="1100" b="1" dirty="0"/>
              <a:t> "Sale Sharks" campaign:</a:t>
            </a:r>
            <a:r>
              <a:rPr lang="en-IN" sz="1100" dirty="0"/>
              <a:t> This campaign featured a quirky shark mascot to promote their app and various travel deals. The </a:t>
            </a:r>
            <a:r>
              <a:rPr lang="en-IN" sz="1100" dirty="0" err="1"/>
              <a:t>lighthearted</a:t>
            </a:r>
            <a:r>
              <a:rPr lang="en-IN" sz="1100" dirty="0"/>
              <a:t> and humorous approach resonated with budget-conscious travellers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EE131-180A-BB76-2149-4CF2A3CD0E21}"/>
              </a:ext>
            </a:extLst>
          </p:cNvPr>
          <p:cNvSpPr txBox="1"/>
          <p:nvPr/>
        </p:nvSpPr>
        <p:spPr>
          <a:xfrm>
            <a:off x="4558486" y="2048472"/>
            <a:ext cx="4239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"Selfie on the Go" contest:</a:t>
            </a:r>
            <a:r>
              <a:rPr lang="en-IN" sz="1100" dirty="0"/>
              <a:t> This social media contest encouraged users to share travel selfies on the </a:t>
            </a:r>
            <a:r>
              <a:rPr lang="en-IN" sz="1100" dirty="0" err="1"/>
              <a:t>Goibibo</a:t>
            </a:r>
            <a:r>
              <a:rPr lang="en-IN" sz="1100" dirty="0"/>
              <a:t> app for a chance to win prizes. This boosted user engagement and app downloads.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0FDCB-135A-D72A-C2C8-6251088FAF3D}"/>
              </a:ext>
            </a:extLst>
          </p:cNvPr>
          <p:cNvSpPr txBox="1"/>
          <p:nvPr/>
        </p:nvSpPr>
        <p:spPr>
          <a:xfrm>
            <a:off x="333550" y="3379869"/>
            <a:ext cx="40867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#</a:t>
            </a:r>
            <a:r>
              <a:rPr lang="en-IN" sz="1100" b="1" dirty="0" err="1"/>
              <a:t>FindYourCalling</a:t>
            </a:r>
            <a:r>
              <a:rPr lang="en-IN" sz="1100" b="1" dirty="0"/>
              <a:t> campaign:</a:t>
            </a:r>
            <a:r>
              <a:rPr lang="en-IN" sz="1100" dirty="0"/>
              <a:t> Yatra partnered with a celebrity for a social media campaign focused on self-discovery through travel. This campaign targeted millennials and aimed to connect travel with personal growth.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3D208-0D77-3F99-487D-E2848B621C0A}"/>
              </a:ext>
            </a:extLst>
          </p:cNvPr>
          <p:cNvSpPr txBox="1"/>
          <p:nvPr/>
        </p:nvSpPr>
        <p:spPr>
          <a:xfrm>
            <a:off x="330501" y="4125258"/>
            <a:ext cx="404312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Yatra Cares:</a:t>
            </a:r>
            <a:r>
              <a:rPr lang="en-IN" sz="1100" dirty="0"/>
              <a:t> This customer-centric campaign highlighted Yatra's focus on exceptional customer service. This built trust and loyalty among travellers.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FCB7D-6C50-DC41-26C3-1A14F014C61E}"/>
              </a:ext>
            </a:extLst>
          </p:cNvPr>
          <p:cNvSpPr txBox="1"/>
          <p:nvPr/>
        </p:nvSpPr>
        <p:spPr>
          <a:xfrm>
            <a:off x="4544155" y="3396985"/>
            <a:ext cx="412505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"Book Now, Travel Later" campaign:</a:t>
            </a:r>
            <a:r>
              <a:rPr lang="en-IN" sz="1100" dirty="0"/>
              <a:t> </a:t>
            </a:r>
            <a:r>
              <a:rPr lang="en-IN" sz="1100" dirty="0" err="1"/>
              <a:t>Cleartrip</a:t>
            </a:r>
            <a:r>
              <a:rPr lang="en-IN" sz="1100" dirty="0"/>
              <a:t> offered flexible booking options and deals to encourage travel planning during the pandemic. 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F1A95-8CFE-A859-C060-CF99F26A902C}"/>
              </a:ext>
            </a:extLst>
          </p:cNvPr>
          <p:cNvSpPr txBox="1"/>
          <p:nvPr/>
        </p:nvSpPr>
        <p:spPr>
          <a:xfrm>
            <a:off x="4598302" y="3936603"/>
            <a:ext cx="424627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AI-powered travel recommendations:</a:t>
            </a:r>
            <a:r>
              <a:rPr lang="en-IN" sz="1100" dirty="0"/>
              <a:t> </a:t>
            </a:r>
            <a:r>
              <a:rPr lang="en-IN" sz="1100" dirty="0" err="1"/>
              <a:t>Cleartrip</a:t>
            </a:r>
            <a:r>
              <a:rPr lang="en-IN" sz="1100" dirty="0"/>
              <a:t> has implemented AI technology to personalize travel recommendations for users based on their preferences. This caters to the growing demand for a more curated travel experience.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j-lt"/>
              </a:rPr>
              <a:t>CONCLUSION</a:t>
            </a:r>
            <a:endParaRPr sz="3600" dirty="0">
              <a:latin typeface="+mj-lt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784D5BDC-8CA7-9470-9304-713B5BCB97D5}"/>
              </a:ext>
            </a:extLst>
          </p:cNvPr>
          <p:cNvSpPr/>
          <p:nvPr/>
        </p:nvSpPr>
        <p:spPr>
          <a:xfrm>
            <a:off x="364272" y="1128628"/>
            <a:ext cx="153562" cy="10845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D72DB-FF78-236A-CB84-E4D5AC30EAFC}"/>
              </a:ext>
            </a:extLst>
          </p:cNvPr>
          <p:cNvSpPr txBox="1"/>
          <p:nvPr/>
        </p:nvSpPr>
        <p:spPr>
          <a:xfrm>
            <a:off x="552296" y="1727762"/>
            <a:ext cx="6149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single company dominates with every digital marketing tactic.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C83FC-8DF5-8099-EE3A-7DD8BF4B9CAC}"/>
              </a:ext>
            </a:extLst>
          </p:cNvPr>
          <p:cNvSpPr txBox="1"/>
          <p:nvPr/>
        </p:nvSpPr>
        <p:spPr>
          <a:xfrm>
            <a:off x="552296" y="2107047"/>
            <a:ext cx="7183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MakeMyTrip</a:t>
            </a:r>
            <a:r>
              <a:rPr lang="en-IN" dirty="0"/>
              <a:t> is good at building brand awareness, but </a:t>
            </a:r>
            <a:r>
              <a:rPr lang="en-IN" b="1" dirty="0" err="1"/>
              <a:t>Goibibo</a:t>
            </a:r>
            <a:r>
              <a:rPr lang="en-IN" dirty="0"/>
              <a:t> does better at running campaigns on a tight budget.</a:t>
            </a:r>
            <a:endParaRPr lang="en-US" dirty="0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4DD73A80-15FF-1CCB-813B-8B6C4E123913}"/>
              </a:ext>
            </a:extLst>
          </p:cNvPr>
          <p:cNvSpPr/>
          <p:nvPr/>
        </p:nvSpPr>
        <p:spPr>
          <a:xfrm>
            <a:off x="364239" y="2754987"/>
            <a:ext cx="153562" cy="10845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77645-9D2D-3129-4009-7FED2FFD1C8A}"/>
              </a:ext>
            </a:extLst>
          </p:cNvPr>
          <p:cNvSpPr txBox="1"/>
          <p:nvPr/>
        </p:nvSpPr>
        <p:spPr>
          <a:xfrm>
            <a:off x="552296" y="2636522"/>
            <a:ext cx="7183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Cleartrip</a:t>
            </a:r>
            <a:r>
              <a:rPr lang="en-IN" dirty="0"/>
              <a:t> customizes the experience to specific passenger groups, while </a:t>
            </a:r>
            <a:r>
              <a:rPr lang="en-IN" b="1" dirty="0"/>
              <a:t>Yatra</a:t>
            </a:r>
            <a:r>
              <a:rPr lang="en-IN" dirty="0"/>
              <a:t> places a high priority on the customer experience.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39BB2-CE6A-6C02-A772-89B1BA3E728F}"/>
              </a:ext>
            </a:extLst>
          </p:cNvPr>
          <p:cNvSpPr txBox="1"/>
          <p:nvPr/>
        </p:nvSpPr>
        <p:spPr>
          <a:xfrm>
            <a:off x="561280" y="1021127"/>
            <a:ext cx="71831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India's competitive online travel booking scene, each company - MakeMyTrip, </a:t>
            </a:r>
            <a:r>
              <a:rPr lang="en-IN" dirty="0" err="1"/>
              <a:t>Goibibo</a:t>
            </a:r>
            <a:r>
              <a:rPr lang="en-IN" dirty="0"/>
              <a:t>, Yatra, and </a:t>
            </a:r>
            <a:r>
              <a:rPr lang="en-IN" dirty="0" err="1"/>
              <a:t>Cleartrip</a:t>
            </a:r>
            <a:r>
              <a:rPr lang="en-IN" dirty="0"/>
              <a:t> - strives to establish its own identity through unique digital marketing methods.</a:t>
            </a:r>
            <a:endParaRPr lang="en-US" dirty="0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A2148FE5-309C-A1B3-4870-4BD460EFD9DF}"/>
              </a:ext>
            </a:extLst>
          </p:cNvPr>
          <p:cNvSpPr/>
          <p:nvPr/>
        </p:nvSpPr>
        <p:spPr>
          <a:xfrm>
            <a:off x="365571" y="1829843"/>
            <a:ext cx="153562" cy="10845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FD45954-4723-AA4F-E018-BB15936CC527}"/>
              </a:ext>
            </a:extLst>
          </p:cNvPr>
          <p:cNvSpPr/>
          <p:nvPr/>
        </p:nvSpPr>
        <p:spPr>
          <a:xfrm>
            <a:off x="364239" y="2225834"/>
            <a:ext cx="153562" cy="10845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D952F2EE-ED99-5CC1-7901-F02C6DC191C4}"/>
              </a:ext>
            </a:extLst>
          </p:cNvPr>
          <p:cNvSpPr/>
          <p:nvPr/>
        </p:nvSpPr>
        <p:spPr>
          <a:xfrm>
            <a:off x="364239" y="3392579"/>
            <a:ext cx="153562" cy="10845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0D4BDE-069A-CCB3-FBA6-BBFC3E43ED4B}"/>
              </a:ext>
            </a:extLst>
          </p:cNvPr>
          <p:cNvSpPr txBox="1"/>
          <p:nvPr/>
        </p:nvSpPr>
        <p:spPr>
          <a:xfrm>
            <a:off x="561279" y="3264522"/>
            <a:ext cx="71741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the end, the target market and the organization's objectives determine the "best" digital marketing strategy.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lt1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>
            <a:extLst>
              <a:ext uri="{FF2B5EF4-FFF2-40B4-BE49-F238E27FC236}">
                <a16:creationId xmlns:a16="http://schemas.microsoft.com/office/drawing/2014/main" id="{847A87A8-550A-B087-9802-075AFE22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450150"/>
            <a:ext cx="8336509" cy="4090800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etitors Infographics by Slidesgo">
  <a:themeElements>
    <a:clrScheme name="Simple Light">
      <a:dk1>
        <a:srgbClr val="000000"/>
      </a:dk1>
      <a:lt1>
        <a:srgbClr val="FFFFFF"/>
      </a:lt1>
      <a:dk2>
        <a:srgbClr val="8D8D8D"/>
      </a:dk2>
      <a:lt2>
        <a:srgbClr val="E2E2E2"/>
      </a:lt2>
      <a:accent1>
        <a:srgbClr val="CEC39E"/>
      </a:accent1>
      <a:accent2>
        <a:srgbClr val="E6B691"/>
      </a:accent2>
      <a:accent3>
        <a:srgbClr val="DB8875"/>
      </a:accent3>
      <a:accent4>
        <a:srgbClr val="AC7087"/>
      </a:accent4>
      <a:accent5>
        <a:srgbClr val="8B7A8B"/>
      </a:accent5>
      <a:accent6>
        <a:srgbClr val="61386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809</Words>
  <Application>Microsoft Macintosh PowerPoint</Application>
  <PresentationFormat>On-screen Show (16:9)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Wingdings</vt:lpstr>
      <vt:lpstr>Corbel</vt:lpstr>
      <vt:lpstr>Lato Light</vt:lpstr>
      <vt:lpstr>Copperplate</vt:lpstr>
      <vt:lpstr>Arial</vt:lpstr>
      <vt:lpstr>Roboto</vt:lpstr>
      <vt:lpstr>Abadi MT Condensed Extra Bold</vt:lpstr>
      <vt:lpstr>Fira Sans Extra Condensed Medium</vt:lpstr>
      <vt:lpstr>Calibri</vt:lpstr>
      <vt:lpstr>Competitors Infographics by Slidesgo</vt:lpstr>
      <vt:lpstr>COMPETITOR ANALYSIS  REPORT  </vt:lpstr>
      <vt:lpstr>MAKE MY TRIP </vt:lpstr>
      <vt:lpstr>TOP 3 COMPETITORS OF MAKEMYTRIP ARE :-</vt:lpstr>
      <vt:lpstr>PowerPoint Presentation</vt:lpstr>
      <vt:lpstr>MARKETING STRATEGY </vt:lpstr>
      <vt:lpstr>MARKETING CAMPAIGN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COMPETITOR ANALYSIS  REPORT  </dc:title>
  <cp:lastModifiedBy>Vidhi Sharma(MBA-24)</cp:lastModifiedBy>
  <cp:revision>4</cp:revision>
  <dcterms:modified xsi:type="dcterms:W3CDTF">2024-07-19T17:29:36Z</dcterms:modified>
</cp:coreProperties>
</file>