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boto" charset="1" panose="02000000000000000000"/>
      <p:regular r:id="rId12"/>
    </p:embeddedFont>
    <p:embeddedFont>
      <p:font typeface="Roboto Bold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0237" y="3372445"/>
            <a:ext cx="9445526" cy="1810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Customer Churn Analysis for Telecom Industry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0237" y="5512445"/>
            <a:ext cx="9445526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By Vidhi Gupta | May 2025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6396632"/>
            <a:ext cx="463154" cy="463154"/>
            <a:chOff x="0" y="0"/>
            <a:chExt cx="617538" cy="6175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601" cy="617601"/>
            </a:xfrm>
            <a:custGeom>
              <a:avLst/>
              <a:gdLst/>
              <a:ahLst/>
              <a:cxnLst/>
              <a:rect r="r" b="b" t="t" l="l"/>
              <a:pathLst>
                <a:path h="617601" w="617601">
                  <a:moveTo>
                    <a:pt x="0" y="308737"/>
                  </a:moveTo>
                  <a:cubicBezTo>
                    <a:pt x="0" y="138303"/>
                    <a:pt x="138303" y="0"/>
                    <a:pt x="308737" y="0"/>
                  </a:cubicBezTo>
                  <a:cubicBezTo>
                    <a:pt x="310642" y="0"/>
                    <a:pt x="312547" y="889"/>
                    <a:pt x="313690" y="2413"/>
                  </a:cubicBezTo>
                  <a:lnTo>
                    <a:pt x="308737" y="6350"/>
                  </a:lnTo>
                  <a:lnTo>
                    <a:pt x="308737" y="0"/>
                  </a:lnTo>
                  <a:lnTo>
                    <a:pt x="308737" y="6350"/>
                  </a:lnTo>
                  <a:lnTo>
                    <a:pt x="308737" y="0"/>
                  </a:lnTo>
                  <a:cubicBezTo>
                    <a:pt x="479298" y="0"/>
                    <a:pt x="617601" y="138303"/>
                    <a:pt x="617601" y="308737"/>
                  </a:cubicBezTo>
                  <a:cubicBezTo>
                    <a:pt x="617601" y="311150"/>
                    <a:pt x="616204" y="313309"/>
                    <a:pt x="614045" y="314452"/>
                  </a:cubicBezTo>
                  <a:lnTo>
                    <a:pt x="611251" y="308737"/>
                  </a:lnTo>
                  <a:lnTo>
                    <a:pt x="617601" y="308737"/>
                  </a:lnTo>
                  <a:cubicBezTo>
                    <a:pt x="617601" y="479298"/>
                    <a:pt x="479298" y="617474"/>
                    <a:pt x="308864" y="617474"/>
                  </a:cubicBezTo>
                  <a:lnTo>
                    <a:pt x="308864" y="611124"/>
                  </a:lnTo>
                  <a:lnTo>
                    <a:pt x="308864" y="604774"/>
                  </a:lnTo>
                  <a:lnTo>
                    <a:pt x="308864" y="611124"/>
                  </a:lnTo>
                  <a:lnTo>
                    <a:pt x="308864" y="617474"/>
                  </a:lnTo>
                  <a:cubicBezTo>
                    <a:pt x="138303" y="617601"/>
                    <a:pt x="0" y="479298"/>
                    <a:pt x="0" y="308737"/>
                  </a:cubicBezTo>
                  <a:lnTo>
                    <a:pt x="6350" y="308737"/>
                  </a:lnTo>
                  <a:lnTo>
                    <a:pt x="0" y="308737"/>
                  </a:lnTo>
                  <a:moveTo>
                    <a:pt x="12700" y="308737"/>
                  </a:moveTo>
                  <a:lnTo>
                    <a:pt x="6350" y="308737"/>
                  </a:lnTo>
                  <a:lnTo>
                    <a:pt x="12700" y="308737"/>
                  </a:lnTo>
                  <a:cubicBezTo>
                    <a:pt x="12700" y="472313"/>
                    <a:pt x="145288" y="604901"/>
                    <a:pt x="308737" y="604901"/>
                  </a:cubicBezTo>
                  <a:cubicBezTo>
                    <a:pt x="312293" y="604901"/>
                    <a:pt x="315087" y="607695"/>
                    <a:pt x="315087" y="611251"/>
                  </a:cubicBezTo>
                  <a:cubicBezTo>
                    <a:pt x="315087" y="614807"/>
                    <a:pt x="312293" y="617601"/>
                    <a:pt x="308737" y="617601"/>
                  </a:cubicBezTo>
                  <a:cubicBezTo>
                    <a:pt x="305181" y="617601"/>
                    <a:pt x="302387" y="614807"/>
                    <a:pt x="302387" y="611251"/>
                  </a:cubicBezTo>
                  <a:cubicBezTo>
                    <a:pt x="302387" y="607695"/>
                    <a:pt x="305181" y="604901"/>
                    <a:pt x="308737" y="604901"/>
                  </a:cubicBezTo>
                  <a:cubicBezTo>
                    <a:pt x="472313" y="604901"/>
                    <a:pt x="604774" y="472313"/>
                    <a:pt x="604774" y="308864"/>
                  </a:cubicBezTo>
                  <a:cubicBezTo>
                    <a:pt x="604774" y="306451"/>
                    <a:pt x="606171" y="304292"/>
                    <a:pt x="608330" y="303149"/>
                  </a:cubicBezTo>
                  <a:lnTo>
                    <a:pt x="611124" y="308864"/>
                  </a:lnTo>
                  <a:lnTo>
                    <a:pt x="604774" y="308864"/>
                  </a:lnTo>
                  <a:cubicBezTo>
                    <a:pt x="604901" y="145288"/>
                    <a:pt x="472313" y="12700"/>
                    <a:pt x="308737" y="12700"/>
                  </a:cubicBezTo>
                  <a:cubicBezTo>
                    <a:pt x="306832" y="12700"/>
                    <a:pt x="304927" y="11811"/>
                    <a:pt x="303784" y="10287"/>
                  </a:cubicBezTo>
                  <a:lnTo>
                    <a:pt x="308737" y="6350"/>
                  </a:lnTo>
                  <a:lnTo>
                    <a:pt x="308737" y="12700"/>
                  </a:lnTo>
                  <a:cubicBezTo>
                    <a:pt x="145288" y="12700"/>
                    <a:pt x="12700" y="145288"/>
                    <a:pt x="12700" y="308737"/>
                  </a:cubicBezTo>
                  <a:close/>
                </a:path>
              </a:pathLst>
            </a:custGeom>
            <a:solidFill>
              <a:srgbClr val="4D4D51"/>
            </a:solidFill>
          </p:spPr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7859762" y="6410920"/>
            <a:ext cx="434579" cy="434579"/>
          </a:xfrm>
          <a:custGeom>
            <a:avLst/>
            <a:gdLst/>
            <a:ahLst/>
            <a:cxnLst/>
            <a:rect r="r" b="b" t="t" l="l"/>
            <a:pathLst>
              <a:path h="434579" w="434579">
                <a:moveTo>
                  <a:pt x="0" y="0"/>
                </a:moveTo>
                <a:lnTo>
                  <a:pt x="434579" y="0"/>
                </a:lnTo>
                <a:lnTo>
                  <a:pt x="434579" y="434579"/>
                </a:lnTo>
                <a:lnTo>
                  <a:pt x="0" y="434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45550" y="6313586"/>
            <a:ext cx="2316956" cy="562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4"/>
              </a:lnSpc>
            </a:pPr>
            <a:r>
              <a:rPr lang="en-US" sz="2750" b="true">
                <a:solidFill>
                  <a:srgbClr val="CFD0D8"/>
                </a:solidFill>
                <a:latin typeface="Roboto Bold"/>
                <a:ea typeface="Roboto Bold"/>
                <a:cs typeface="Roboto Bold"/>
                <a:sym typeface="Roboto Bold"/>
              </a:rPr>
              <a:t>by Vidhi Gupta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50237" y="1719411"/>
            <a:ext cx="9445526" cy="1810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 &amp; 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0237" y="3859411"/>
            <a:ext cx="9445526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Customer churn significantly impacts telecom business revenue. This project aims to predict churn using data analysis and machine learning.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845475" y="5176094"/>
            <a:ext cx="647402" cy="647403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Freeform 11" id="11" descr="preencoded.png"/>
          <p:cNvSpPr/>
          <p:nvPr/>
        </p:nvSpPr>
        <p:spPr>
          <a:xfrm flipH="false" flipV="false" rot="0">
            <a:off x="7956575" y="5233987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71632" y="5249615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Business Impact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771632" y="5795962"/>
            <a:ext cx="3624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Churn directly reduces revenue and growth.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745491" y="5176094"/>
            <a:ext cx="647402" cy="647403"/>
            <a:chOff x="0" y="0"/>
            <a:chExt cx="863203" cy="8632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12856592" y="5233987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671649" y="5249615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Prediction Goal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71649" y="5795962"/>
            <a:ext cx="3624262" cy="100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Identify high-risk customers proactively.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845475" y="7360741"/>
            <a:ext cx="647402" cy="647403"/>
            <a:chOff x="0" y="0"/>
            <a:chExt cx="863203" cy="863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7956575" y="7418635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8771632" y="7434263"/>
            <a:ext cx="3544044" cy="47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Retention Focus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771632" y="7980610"/>
            <a:ext cx="8524131" cy="54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Reduce the overall churn rate.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4445" y="1316534"/>
            <a:ext cx="5674667" cy="73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2"/>
              </a:lnSpc>
            </a:pPr>
            <a:r>
              <a:rPr lang="en-US" sz="443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Tools &amp; Dataset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4445" y="2318594"/>
            <a:ext cx="9841111" cy="43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Our analysis utilized key tools and a public dataset to ensure robust insights and predictive power.</a:t>
            </a:r>
          </a:p>
        </p:txBody>
      </p:sp>
      <p:sp>
        <p:nvSpPr>
          <p:cNvPr name="Freeform 8" id="8" descr="preencoded.png"/>
          <p:cNvSpPr/>
          <p:nvPr/>
        </p:nvSpPr>
        <p:spPr>
          <a:xfrm flipH="false" flipV="false" rot="0">
            <a:off x="794445" y="3052762"/>
            <a:ext cx="567333" cy="567332"/>
          </a:xfrm>
          <a:custGeom>
            <a:avLst/>
            <a:gdLst/>
            <a:ahLst/>
            <a:cxnLst/>
            <a:rect r="r" b="b" t="t" l="l"/>
            <a:pathLst>
              <a:path h="567332" w="567333">
                <a:moveTo>
                  <a:pt x="0" y="0"/>
                </a:moveTo>
                <a:lnTo>
                  <a:pt x="567333" y="0"/>
                </a:lnTo>
                <a:lnTo>
                  <a:pt x="567333" y="567333"/>
                </a:lnTo>
                <a:lnTo>
                  <a:pt x="0" y="567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88740" y="3128814"/>
            <a:ext cx="2296865" cy="728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Python Ecosystem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88740" y="3916859"/>
            <a:ext cx="2296865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3922" indent="-131961" lvl="1">
              <a:lnSpc>
                <a:spcPts val="2812"/>
              </a:lnSpc>
              <a:buFont typeface="Arial"/>
              <a:buChar char="•"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Pandas for data handling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88740" y="4722465"/>
            <a:ext cx="2296865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3922" indent="-131961" lvl="1">
              <a:lnSpc>
                <a:spcPts val="2812"/>
              </a:lnSpc>
              <a:buFont typeface="Arial"/>
              <a:buChar char="•"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Seaborn for visualization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88740" y="5528072"/>
            <a:ext cx="2296865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3922" indent="-131961" lvl="1">
              <a:lnSpc>
                <a:spcPts val="2812"/>
              </a:lnSpc>
              <a:buFont typeface="Arial"/>
              <a:buChar char="•"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Scikit-learn for ML models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8740" y="6333679"/>
            <a:ext cx="2296865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3922" indent="-131961" lvl="1">
              <a:lnSpc>
                <a:spcPts val="2812"/>
              </a:lnSpc>
              <a:buFont typeface="Arial"/>
              <a:buChar char="•"/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ELI5 for model insights</a:t>
            </a:r>
          </a:p>
        </p:txBody>
      </p:sp>
      <p:sp>
        <p:nvSpPr>
          <p:cNvPr name="Freeform 14" id="14" descr="preencoded.png"/>
          <p:cNvSpPr/>
          <p:nvPr/>
        </p:nvSpPr>
        <p:spPr>
          <a:xfrm flipH="false" flipV="false" rot="0">
            <a:off x="4169271" y="3052762"/>
            <a:ext cx="567332" cy="567332"/>
          </a:xfrm>
          <a:custGeom>
            <a:avLst/>
            <a:gdLst/>
            <a:ahLst/>
            <a:cxnLst/>
            <a:rect r="r" b="b" t="t" l="l"/>
            <a:pathLst>
              <a:path h="567332" w="567332">
                <a:moveTo>
                  <a:pt x="0" y="0"/>
                </a:moveTo>
                <a:lnTo>
                  <a:pt x="567333" y="0"/>
                </a:lnTo>
                <a:lnTo>
                  <a:pt x="567333" y="567333"/>
                </a:lnTo>
                <a:lnTo>
                  <a:pt x="0" y="567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963566" y="3128814"/>
            <a:ext cx="2297014" cy="37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Jupyter Notebook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963566" y="3562350"/>
            <a:ext cx="2297014" cy="1165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Interactive development environment.</a:t>
            </a:r>
          </a:p>
        </p:txBody>
      </p:sp>
      <p:sp>
        <p:nvSpPr>
          <p:cNvPr name="Freeform 17" id="17" descr="preencoded.png"/>
          <p:cNvSpPr/>
          <p:nvPr/>
        </p:nvSpPr>
        <p:spPr>
          <a:xfrm flipH="false" flipV="false" rot="0">
            <a:off x="7544246" y="3052762"/>
            <a:ext cx="567332" cy="567332"/>
          </a:xfrm>
          <a:custGeom>
            <a:avLst/>
            <a:gdLst/>
            <a:ahLst/>
            <a:cxnLst/>
            <a:rect r="r" b="b" t="t" l="l"/>
            <a:pathLst>
              <a:path h="567332" w="567332">
                <a:moveTo>
                  <a:pt x="0" y="0"/>
                </a:moveTo>
                <a:lnTo>
                  <a:pt x="567333" y="0"/>
                </a:lnTo>
                <a:lnTo>
                  <a:pt x="567333" y="567333"/>
                </a:lnTo>
                <a:lnTo>
                  <a:pt x="0" y="5673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338542" y="3128814"/>
            <a:ext cx="2297014" cy="37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PowerPoint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38542" y="3562350"/>
            <a:ext cx="2297014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For clear and concise reporting.</a:t>
            </a:r>
          </a:p>
        </p:txBody>
      </p:sp>
      <p:sp>
        <p:nvSpPr>
          <p:cNvPr name="Freeform 20" id="20" descr="preencoded.png"/>
          <p:cNvSpPr/>
          <p:nvPr/>
        </p:nvSpPr>
        <p:spPr>
          <a:xfrm flipH="false" flipV="false" rot="0">
            <a:off x="794445" y="7629674"/>
            <a:ext cx="567333" cy="567332"/>
          </a:xfrm>
          <a:custGeom>
            <a:avLst/>
            <a:gdLst/>
            <a:ahLst/>
            <a:cxnLst/>
            <a:rect r="r" b="b" t="t" l="l"/>
            <a:pathLst>
              <a:path h="567332" w="567333">
                <a:moveTo>
                  <a:pt x="0" y="0"/>
                </a:moveTo>
                <a:lnTo>
                  <a:pt x="567333" y="0"/>
                </a:lnTo>
                <a:lnTo>
                  <a:pt x="567333" y="567332"/>
                </a:lnTo>
                <a:lnTo>
                  <a:pt x="0" y="5673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88740" y="7705725"/>
            <a:ext cx="2296865" cy="373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2187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Dataset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88740" y="8139261"/>
            <a:ext cx="2296865" cy="802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2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Telco Customer Churn (Kaggle).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29257" y="536525"/>
            <a:ext cx="5549950" cy="68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406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Approach / Steps Taken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9257" y="1566416"/>
            <a:ext cx="1682948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Our project followed a structured six-step methodology from raw data to actionable recommendations.</a:t>
            </a:r>
          </a:p>
        </p:txBody>
      </p:sp>
      <p:sp>
        <p:nvSpPr>
          <p:cNvPr name="Freeform 7" id="7" descr="preencoded.png"/>
          <p:cNvSpPr/>
          <p:nvPr/>
        </p:nvSpPr>
        <p:spPr>
          <a:xfrm flipH="false" flipV="false" rot="0">
            <a:off x="729257" y="2210395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7" r="0" b="-7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83742" y="2390180"/>
            <a:ext cx="3597920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Data Cleaning &amp; Preprocessing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3742" y="2793057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Ensuring data quality and readiness.</a:t>
            </a:r>
          </a:p>
        </p:txBody>
      </p:sp>
      <p:sp>
        <p:nvSpPr>
          <p:cNvPr name="Freeform 10" id="10" descr="preencoded.png"/>
          <p:cNvSpPr/>
          <p:nvPr/>
        </p:nvSpPr>
        <p:spPr>
          <a:xfrm flipH="false" flipV="false" rot="0">
            <a:off x="729257" y="3460700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" r="0" b="-7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83742" y="3640485"/>
            <a:ext cx="3702249" cy="354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Exploratory Data Analysis (EDA)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83742" y="4043362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Discovering patterns and insights.</a:t>
            </a:r>
          </a:p>
        </p:txBody>
      </p:sp>
      <p:sp>
        <p:nvSpPr>
          <p:cNvPr name="Freeform 13" id="13" descr="preencoded.png"/>
          <p:cNvSpPr/>
          <p:nvPr/>
        </p:nvSpPr>
        <p:spPr>
          <a:xfrm flipH="false" flipV="false" rot="0">
            <a:off x="729257" y="4711005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7" r="0" b="-7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83742" y="4890790"/>
            <a:ext cx="2604939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Model Building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83742" y="5293668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Logistic Regression for prediction.</a:t>
            </a:r>
          </a:p>
        </p:txBody>
      </p:sp>
      <p:sp>
        <p:nvSpPr>
          <p:cNvPr name="Freeform 16" id="16" descr="preencoded.png"/>
          <p:cNvSpPr/>
          <p:nvPr/>
        </p:nvSpPr>
        <p:spPr>
          <a:xfrm flipH="false" flipV="false" rot="0">
            <a:off x="729257" y="5961310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7" r="0" b="-77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83742" y="6141095"/>
            <a:ext cx="2604939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Model Interpretation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83742" y="6543972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Understanding feature importance using ELI5.</a:t>
            </a:r>
          </a:p>
        </p:txBody>
      </p:sp>
      <p:sp>
        <p:nvSpPr>
          <p:cNvPr name="Freeform 19" id="19" descr="preencoded.png"/>
          <p:cNvSpPr/>
          <p:nvPr/>
        </p:nvSpPr>
        <p:spPr>
          <a:xfrm flipH="false" flipV="false" rot="0">
            <a:off x="729257" y="7211616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7" r="0" b="-77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83742" y="7391400"/>
            <a:ext cx="2831158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Customer Segmentation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3742" y="7794277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Grouping customers for targeted actions.</a:t>
            </a:r>
          </a:p>
        </p:txBody>
      </p:sp>
      <p:sp>
        <p:nvSpPr>
          <p:cNvPr name="Freeform 22" id="22" descr="preencoded.png"/>
          <p:cNvSpPr/>
          <p:nvPr/>
        </p:nvSpPr>
        <p:spPr>
          <a:xfrm flipH="false" flipV="false" rot="0">
            <a:off x="729257" y="8461921"/>
            <a:ext cx="1041946" cy="1250305"/>
          </a:xfrm>
          <a:custGeom>
            <a:avLst/>
            <a:gdLst/>
            <a:ahLst/>
            <a:cxnLst/>
            <a:rect r="r" b="b" t="t" l="l"/>
            <a:pathLst>
              <a:path h="1250305" w="1041946">
                <a:moveTo>
                  <a:pt x="0" y="0"/>
                </a:moveTo>
                <a:lnTo>
                  <a:pt x="1041947" y="0"/>
                </a:lnTo>
                <a:lnTo>
                  <a:pt x="1041947" y="1250305"/>
                </a:lnTo>
                <a:lnTo>
                  <a:pt x="0" y="125030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77" r="0" b="-77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083742" y="8641705"/>
            <a:ext cx="3396406" cy="354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200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Recommendation Generation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083742" y="9044582"/>
            <a:ext cx="1547500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1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Developing strategies to reduce churn.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707065" y="831503"/>
            <a:ext cx="6065044" cy="78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7"/>
              </a:lnSpc>
            </a:pPr>
            <a:r>
              <a:rPr lang="en-US" sz="4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Key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07065" y="1896219"/>
            <a:ext cx="973187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Our analysis revealed critical factors influencing customer churn in the telecom industry.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702302" y="2638127"/>
            <a:ext cx="9741396" cy="1814661"/>
            <a:chOff x="0" y="0"/>
            <a:chExt cx="12988528" cy="2419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12975717" cy="2406904"/>
            </a:xfrm>
            <a:custGeom>
              <a:avLst/>
              <a:gdLst/>
              <a:ahLst/>
              <a:cxnLst/>
              <a:rect r="r" b="b" t="t" l="l"/>
              <a:pathLst>
                <a:path h="2406904" w="12975717">
                  <a:moveTo>
                    <a:pt x="0" y="135890"/>
                  </a:moveTo>
                  <a:cubicBezTo>
                    <a:pt x="0" y="60833"/>
                    <a:pt x="61087" y="0"/>
                    <a:pt x="136398" y="0"/>
                  </a:cubicBezTo>
                  <a:lnTo>
                    <a:pt x="12839319" y="0"/>
                  </a:lnTo>
                  <a:cubicBezTo>
                    <a:pt x="12914630" y="0"/>
                    <a:pt x="12975717" y="60833"/>
                    <a:pt x="12975717" y="135890"/>
                  </a:cubicBezTo>
                  <a:lnTo>
                    <a:pt x="12975717" y="2271014"/>
                  </a:lnTo>
                  <a:cubicBezTo>
                    <a:pt x="12975717" y="2346071"/>
                    <a:pt x="12914630" y="2406904"/>
                    <a:pt x="12839319" y="2406904"/>
                  </a:cubicBezTo>
                  <a:lnTo>
                    <a:pt x="136398" y="2406904"/>
                  </a:lnTo>
                  <a:cubicBezTo>
                    <a:pt x="61087" y="2406904"/>
                    <a:pt x="0" y="2346071"/>
                    <a:pt x="0" y="2271014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88417" cy="2419604"/>
            </a:xfrm>
            <a:custGeom>
              <a:avLst/>
              <a:gdLst/>
              <a:ahLst/>
              <a:cxnLst/>
              <a:rect r="r" b="b" t="t" l="l"/>
              <a:pathLst>
                <a:path h="2419604" w="12988417">
                  <a:moveTo>
                    <a:pt x="0" y="142240"/>
                  </a:moveTo>
                  <a:cubicBezTo>
                    <a:pt x="0" y="63627"/>
                    <a:pt x="64008" y="0"/>
                    <a:pt x="142748" y="0"/>
                  </a:cubicBezTo>
                  <a:lnTo>
                    <a:pt x="12845669" y="0"/>
                  </a:lnTo>
                  <a:lnTo>
                    <a:pt x="12845669" y="6350"/>
                  </a:lnTo>
                  <a:lnTo>
                    <a:pt x="12845669" y="0"/>
                  </a:lnTo>
                  <a:cubicBezTo>
                    <a:pt x="12924536" y="0"/>
                    <a:pt x="12988417" y="63627"/>
                    <a:pt x="12988417" y="142240"/>
                  </a:cubicBezTo>
                  <a:lnTo>
                    <a:pt x="12982067" y="142240"/>
                  </a:lnTo>
                  <a:lnTo>
                    <a:pt x="12988417" y="142240"/>
                  </a:lnTo>
                  <a:lnTo>
                    <a:pt x="12988417" y="2277364"/>
                  </a:lnTo>
                  <a:lnTo>
                    <a:pt x="12982067" y="2277364"/>
                  </a:lnTo>
                  <a:lnTo>
                    <a:pt x="12988417" y="2277364"/>
                  </a:lnTo>
                  <a:cubicBezTo>
                    <a:pt x="12988417" y="2355977"/>
                    <a:pt x="12924409" y="2419604"/>
                    <a:pt x="12845669" y="2419604"/>
                  </a:cubicBezTo>
                  <a:lnTo>
                    <a:pt x="12845669" y="2413254"/>
                  </a:lnTo>
                  <a:lnTo>
                    <a:pt x="12845669" y="2419604"/>
                  </a:lnTo>
                  <a:lnTo>
                    <a:pt x="142748" y="2419604"/>
                  </a:lnTo>
                  <a:lnTo>
                    <a:pt x="142748" y="2413254"/>
                  </a:lnTo>
                  <a:lnTo>
                    <a:pt x="142748" y="2419604"/>
                  </a:lnTo>
                  <a:cubicBezTo>
                    <a:pt x="64008" y="2419604"/>
                    <a:pt x="0" y="2355850"/>
                    <a:pt x="0" y="2277364"/>
                  </a:cubicBezTo>
                  <a:lnTo>
                    <a:pt x="0" y="142240"/>
                  </a:lnTo>
                  <a:lnTo>
                    <a:pt x="6350" y="142240"/>
                  </a:lnTo>
                  <a:lnTo>
                    <a:pt x="0" y="142240"/>
                  </a:lnTo>
                  <a:moveTo>
                    <a:pt x="12700" y="142240"/>
                  </a:moveTo>
                  <a:lnTo>
                    <a:pt x="12700" y="2277364"/>
                  </a:lnTo>
                  <a:lnTo>
                    <a:pt x="6350" y="2277364"/>
                  </a:lnTo>
                  <a:lnTo>
                    <a:pt x="12700" y="2277364"/>
                  </a:lnTo>
                  <a:cubicBezTo>
                    <a:pt x="12700" y="2348865"/>
                    <a:pt x="70866" y="2406904"/>
                    <a:pt x="142748" y="2406904"/>
                  </a:cubicBezTo>
                  <a:lnTo>
                    <a:pt x="12845669" y="2406904"/>
                  </a:lnTo>
                  <a:cubicBezTo>
                    <a:pt x="12917551" y="2406904"/>
                    <a:pt x="12975717" y="2348865"/>
                    <a:pt x="12975717" y="2277364"/>
                  </a:cubicBezTo>
                  <a:lnTo>
                    <a:pt x="12975717" y="142240"/>
                  </a:lnTo>
                  <a:cubicBezTo>
                    <a:pt x="12975717" y="70739"/>
                    <a:pt x="12917551" y="12700"/>
                    <a:pt x="12845669" y="12700"/>
                  </a:cubicBezTo>
                  <a:lnTo>
                    <a:pt x="142748" y="12700"/>
                  </a:lnTo>
                  <a:lnTo>
                    <a:pt x="142748" y="6350"/>
                  </a:lnTo>
                  <a:lnTo>
                    <a:pt x="142748" y="12700"/>
                  </a:lnTo>
                  <a:cubicBezTo>
                    <a:pt x="70866" y="12700"/>
                    <a:pt x="12700" y="70739"/>
                    <a:pt x="12700" y="14224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959179" y="2875955"/>
            <a:ext cx="3032522" cy="39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Contract Type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59179" y="3333899"/>
            <a:ext cx="9227641" cy="862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Month-to-month contracts lead to higher churn. Long-term contracts show lower churn rates.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702302" y="4685854"/>
            <a:ext cx="9741396" cy="1426517"/>
            <a:chOff x="0" y="0"/>
            <a:chExt cx="12988528" cy="19020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12975844" cy="1889379"/>
            </a:xfrm>
            <a:custGeom>
              <a:avLst/>
              <a:gdLst/>
              <a:ahLst/>
              <a:cxnLst/>
              <a:rect r="r" b="b" t="t" l="l"/>
              <a:pathLst>
                <a:path h="1889379" w="12975844">
                  <a:moveTo>
                    <a:pt x="0" y="135890"/>
                  </a:moveTo>
                  <a:cubicBezTo>
                    <a:pt x="0" y="60833"/>
                    <a:pt x="61214" y="0"/>
                    <a:pt x="136652" y="0"/>
                  </a:cubicBezTo>
                  <a:lnTo>
                    <a:pt x="12839192" y="0"/>
                  </a:lnTo>
                  <a:cubicBezTo>
                    <a:pt x="12914630" y="0"/>
                    <a:pt x="12975844" y="60833"/>
                    <a:pt x="12975844" y="135890"/>
                  </a:cubicBezTo>
                  <a:lnTo>
                    <a:pt x="12975844" y="1753489"/>
                  </a:lnTo>
                  <a:cubicBezTo>
                    <a:pt x="12975844" y="1828546"/>
                    <a:pt x="12914630" y="1889379"/>
                    <a:pt x="12839192" y="1889379"/>
                  </a:cubicBezTo>
                  <a:lnTo>
                    <a:pt x="136652" y="1889379"/>
                  </a:lnTo>
                  <a:cubicBezTo>
                    <a:pt x="61214" y="1889379"/>
                    <a:pt x="0" y="1828546"/>
                    <a:pt x="0" y="175348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988544" cy="1902079"/>
            </a:xfrm>
            <a:custGeom>
              <a:avLst/>
              <a:gdLst/>
              <a:ahLst/>
              <a:cxnLst/>
              <a:rect r="r" b="b" t="t" l="l"/>
              <a:pathLst>
                <a:path h="1902079" w="12988544">
                  <a:moveTo>
                    <a:pt x="0" y="142240"/>
                  </a:moveTo>
                  <a:cubicBezTo>
                    <a:pt x="0" y="63627"/>
                    <a:pt x="64008" y="0"/>
                    <a:pt x="143002" y="0"/>
                  </a:cubicBezTo>
                  <a:lnTo>
                    <a:pt x="12845542" y="0"/>
                  </a:lnTo>
                  <a:lnTo>
                    <a:pt x="12845542" y="6350"/>
                  </a:lnTo>
                  <a:lnTo>
                    <a:pt x="12845542" y="0"/>
                  </a:lnTo>
                  <a:cubicBezTo>
                    <a:pt x="12924536" y="0"/>
                    <a:pt x="12988544" y="63627"/>
                    <a:pt x="12988544" y="142240"/>
                  </a:cubicBezTo>
                  <a:lnTo>
                    <a:pt x="12982194" y="142240"/>
                  </a:lnTo>
                  <a:lnTo>
                    <a:pt x="12988544" y="142240"/>
                  </a:lnTo>
                  <a:lnTo>
                    <a:pt x="12988544" y="1759839"/>
                  </a:lnTo>
                  <a:lnTo>
                    <a:pt x="12982194" y="1759839"/>
                  </a:lnTo>
                  <a:lnTo>
                    <a:pt x="12988544" y="1759839"/>
                  </a:lnTo>
                  <a:cubicBezTo>
                    <a:pt x="12988544" y="1838452"/>
                    <a:pt x="12924536" y="1902079"/>
                    <a:pt x="12845542" y="1902079"/>
                  </a:cubicBezTo>
                  <a:lnTo>
                    <a:pt x="12845542" y="1895729"/>
                  </a:lnTo>
                  <a:lnTo>
                    <a:pt x="12845542" y="1902079"/>
                  </a:lnTo>
                  <a:lnTo>
                    <a:pt x="143002" y="1902079"/>
                  </a:lnTo>
                  <a:lnTo>
                    <a:pt x="143002" y="1895729"/>
                  </a:lnTo>
                  <a:lnTo>
                    <a:pt x="143002" y="1902079"/>
                  </a:lnTo>
                  <a:cubicBezTo>
                    <a:pt x="64008" y="1902079"/>
                    <a:pt x="0" y="1838325"/>
                    <a:pt x="0" y="1759839"/>
                  </a:cubicBezTo>
                  <a:lnTo>
                    <a:pt x="0" y="142240"/>
                  </a:lnTo>
                  <a:lnTo>
                    <a:pt x="6350" y="142240"/>
                  </a:lnTo>
                  <a:lnTo>
                    <a:pt x="0" y="142240"/>
                  </a:lnTo>
                  <a:moveTo>
                    <a:pt x="12700" y="142240"/>
                  </a:moveTo>
                  <a:lnTo>
                    <a:pt x="12700" y="1759839"/>
                  </a:lnTo>
                  <a:lnTo>
                    <a:pt x="6350" y="1759839"/>
                  </a:lnTo>
                  <a:lnTo>
                    <a:pt x="12700" y="1759839"/>
                  </a:lnTo>
                  <a:cubicBezTo>
                    <a:pt x="12700" y="1831340"/>
                    <a:pt x="70993" y="1889379"/>
                    <a:pt x="143002" y="1889379"/>
                  </a:cubicBezTo>
                  <a:lnTo>
                    <a:pt x="12845542" y="1889379"/>
                  </a:lnTo>
                  <a:cubicBezTo>
                    <a:pt x="12917551" y="1889379"/>
                    <a:pt x="12975844" y="1831340"/>
                    <a:pt x="12975844" y="1759839"/>
                  </a:cubicBezTo>
                  <a:lnTo>
                    <a:pt x="12975844" y="142240"/>
                  </a:lnTo>
                  <a:cubicBezTo>
                    <a:pt x="12975844" y="70739"/>
                    <a:pt x="12917551" y="12700"/>
                    <a:pt x="12845542" y="12700"/>
                  </a:cubicBezTo>
                  <a:lnTo>
                    <a:pt x="143002" y="12700"/>
                  </a:lnTo>
                  <a:lnTo>
                    <a:pt x="143002" y="6350"/>
                  </a:lnTo>
                  <a:lnTo>
                    <a:pt x="143002" y="12700"/>
                  </a:lnTo>
                  <a:cubicBezTo>
                    <a:pt x="70993" y="12700"/>
                    <a:pt x="12700" y="70739"/>
                    <a:pt x="12700" y="14224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959179" y="4923681"/>
            <a:ext cx="3032522" cy="39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Monthly Charges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59179" y="5381625"/>
            <a:ext cx="922764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High monthly charges significantly increase the likelihood of churn.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702302" y="6345436"/>
            <a:ext cx="9741396" cy="1426518"/>
            <a:chOff x="0" y="0"/>
            <a:chExt cx="12988528" cy="19020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12975844" cy="1889379"/>
            </a:xfrm>
            <a:custGeom>
              <a:avLst/>
              <a:gdLst/>
              <a:ahLst/>
              <a:cxnLst/>
              <a:rect r="r" b="b" t="t" l="l"/>
              <a:pathLst>
                <a:path h="1889379" w="12975844">
                  <a:moveTo>
                    <a:pt x="0" y="135890"/>
                  </a:moveTo>
                  <a:cubicBezTo>
                    <a:pt x="0" y="60833"/>
                    <a:pt x="61214" y="0"/>
                    <a:pt x="136652" y="0"/>
                  </a:cubicBezTo>
                  <a:lnTo>
                    <a:pt x="12839192" y="0"/>
                  </a:lnTo>
                  <a:cubicBezTo>
                    <a:pt x="12914630" y="0"/>
                    <a:pt x="12975844" y="60833"/>
                    <a:pt x="12975844" y="135890"/>
                  </a:cubicBezTo>
                  <a:lnTo>
                    <a:pt x="12975844" y="1753489"/>
                  </a:lnTo>
                  <a:cubicBezTo>
                    <a:pt x="12975844" y="1828546"/>
                    <a:pt x="12914630" y="1889379"/>
                    <a:pt x="12839192" y="1889379"/>
                  </a:cubicBezTo>
                  <a:lnTo>
                    <a:pt x="136652" y="1889379"/>
                  </a:lnTo>
                  <a:cubicBezTo>
                    <a:pt x="61214" y="1889379"/>
                    <a:pt x="0" y="1828546"/>
                    <a:pt x="0" y="175348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988544" cy="1902079"/>
            </a:xfrm>
            <a:custGeom>
              <a:avLst/>
              <a:gdLst/>
              <a:ahLst/>
              <a:cxnLst/>
              <a:rect r="r" b="b" t="t" l="l"/>
              <a:pathLst>
                <a:path h="1902079" w="12988544">
                  <a:moveTo>
                    <a:pt x="0" y="142240"/>
                  </a:moveTo>
                  <a:cubicBezTo>
                    <a:pt x="0" y="63627"/>
                    <a:pt x="64008" y="0"/>
                    <a:pt x="143002" y="0"/>
                  </a:cubicBezTo>
                  <a:lnTo>
                    <a:pt x="12845542" y="0"/>
                  </a:lnTo>
                  <a:lnTo>
                    <a:pt x="12845542" y="6350"/>
                  </a:lnTo>
                  <a:lnTo>
                    <a:pt x="12845542" y="0"/>
                  </a:lnTo>
                  <a:cubicBezTo>
                    <a:pt x="12924536" y="0"/>
                    <a:pt x="12988544" y="63627"/>
                    <a:pt x="12988544" y="142240"/>
                  </a:cubicBezTo>
                  <a:lnTo>
                    <a:pt x="12982194" y="142240"/>
                  </a:lnTo>
                  <a:lnTo>
                    <a:pt x="12988544" y="142240"/>
                  </a:lnTo>
                  <a:lnTo>
                    <a:pt x="12988544" y="1759839"/>
                  </a:lnTo>
                  <a:lnTo>
                    <a:pt x="12982194" y="1759839"/>
                  </a:lnTo>
                  <a:lnTo>
                    <a:pt x="12988544" y="1759839"/>
                  </a:lnTo>
                  <a:cubicBezTo>
                    <a:pt x="12988544" y="1838452"/>
                    <a:pt x="12924536" y="1902079"/>
                    <a:pt x="12845542" y="1902079"/>
                  </a:cubicBezTo>
                  <a:lnTo>
                    <a:pt x="12845542" y="1895729"/>
                  </a:lnTo>
                  <a:lnTo>
                    <a:pt x="12845542" y="1902079"/>
                  </a:lnTo>
                  <a:lnTo>
                    <a:pt x="143002" y="1902079"/>
                  </a:lnTo>
                  <a:lnTo>
                    <a:pt x="143002" y="1895729"/>
                  </a:lnTo>
                  <a:lnTo>
                    <a:pt x="143002" y="1902079"/>
                  </a:lnTo>
                  <a:cubicBezTo>
                    <a:pt x="64008" y="1902079"/>
                    <a:pt x="0" y="1838325"/>
                    <a:pt x="0" y="1759839"/>
                  </a:cubicBezTo>
                  <a:lnTo>
                    <a:pt x="0" y="142240"/>
                  </a:lnTo>
                  <a:lnTo>
                    <a:pt x="6350" y="142240"/>
                  </a:lnTo>
                  <a:lnTo>
                    <a:pt x="0" y="142240"/>
                  </a:lnTo>
                  <a:moveTo>
                    <a:pt x="12700" y="142240"/>
                  </a:moveTo>
                  <a:lnTo>
                    <a:pt x="12700" y="1759839"/>
                  </a:lnTo>
                  <a:lnTo>
                    <a:pt x="6350" y="1759839"/>
                  </a:lnTo>
                  <a:lnTo>
                    <a:pt x="12700" y="1759839"/>
                  </a:lnTo>
                  <a:cubicBezTo>
                    <a:pt x="12700" y="1831340"/>
                    <a:pt x="70993" y="1889379"/>
                    <a:pt x="143002" y="1889379"/>
                  </a:cubicBezTo>
                  <a:lnTo>
                    <a:pt x="12845542" y="1889379"/>
                  </a:lnTo>
                  <a:cubicBezTo>
                    <a:pt x="12917551" y="1889379"/>
                    <a:pt x="12975844" y="1831340"/>
                    <a:pt x="12975844" y="1759839"/>
                  </a:cubicBezTo>
                  <a:lnTo>
                    <a:pt x="12975844" y="142240"/>
                  </a:lnTo>
                  <a:cubicBezTo>
                    <a:pt x="12975844" y="70739"/>
                    <a:pt x="12917551" y="12700"/>
                    <a:pt x="12845542" y="12700"/>
                  </a:cubicBezTo>
                  <a:lnTo>
                    <a:pt x="143002" y="12700"/>
                  </a:lnTo>
                  <a:lnTo>
                    <a:pt x="143002" y="6350"/>
                  </a:lnTo>
                  <a:lnTo>
                    <a:pt x="143002" y="12700"/>
                  </a:lnTo>
                  <a:cubicBezTo>
                    <a:pt x="70993" y="12700"/>
                    <a:pt x="12700" y="70739"/>
                    <a:pt x="12700" y="14224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959179" y="6583264"/>
            <a:ext cx="3032522" cy="39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Customer Loyalty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59179" y="7041207"/>
            <a:ext cx="922764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Loyal customers often have long tenure and stable service plans.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702302" y="8005019"/>
            <a:ext cx="9741396" cy="1426518"/>
            <a:chOff x="0" y="0"/>
            <a:chExt cx="12988528" cy="19020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" y="6350"/>
              <a:ext cx="12975844" cy="1889379"/>
            </a:xfrm>
            <a:custGeom>
              <a:avLst/>
              <a:gdLst/>
              <a:ahLst/>
              <a:cxnLst/>
              <a:rect r="r" b="b" t="t" l="l"/>
              <a:pathLst>
                <a:path h="1889379" w="12975844">
                  <a:moveTo>
                    <a:pt x="0" y="135890"/>
                  </a:moveTo>
                  <a:cubicBezTo>
                    <a:pt x="0" y="60833"/>
                    <a:pt x="61214" y="0"/>
                    <a:pt x="136652" y="0"/>
                  </a:cubicBezTo>
                  <a:lnTo>
                    <a:pt x="12839192" y="0"/>
                  </a:lnTo>
                  <a:cubicBezTo>
                    <a:pt x="12914630" y="0"/>
                    <a:pt x="12975844" y="60833"/>
                    <a:pt x="12975844" y="135890"/>
                  </a:cubicBezTo>
                  <a:lnTo>
                    <a:pt x="12975844" y="1753489"/>
                  </a:lnTo>
                  <a:cubicBezTo>
                    <a:pt x="12975844" y="1828546"/>
                    <a:pt x="12914630" y="1889379"/>
                    <a:pt x="12839192" y="1889379"/>
                  </a:cubicBezTo>
                  <a:lnTo>
                    <a:pt x="136652" y="1889379"/>
                  </a:lnTo>
                  <a:cubicBezTo>
                    <a:pt x="61214" y="1889379"/>
                    <a:pt x="0" y="1828546"/>
                    <a:pt x="0" y="175348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988544" cy="1902079"/>
            </a:xfrm>
            <a:custGeom>
              <a:avLst/>
              <a:gdLst/>
              <a:ahLst/>
              <a:cxnLst/>
              <a:rect r="r" b="b" t="t" l="l"/>
              <a:pathLst>
                <a:path h="1902079" w="12988544">
                  <a:moveTo>
                    <a:pt x="0" y="142240"/>
                  </a:moveTo>
                  <a:cubicBezTo>
                    <a:pt x="0" y="63627"/>
                    <a:pt x="64008" y="0"/>
                    <a:pt x="143002" y="0"/>
                  </a:cubicBezTo>
                  <a:lnTo>
                    <a:pt x="12845542" y="0"/>
                  </a:lnTo>
                  <a:lnTo>
                    <a:pt x="12845542" y="6350"/>
                  </a:lnTo>
                  <a:lnTo>
                    <a:pt x="12845542" y="0"/>
                  </a:lnTo>
                  <a:cubicBezTo>
                    <a:pt x="12924536" y="0"/>
                    <a:pt x="12988544" y="63627"/>
                    <a:pt x="12988544" y="142240"/>
                  </a:cubicBezTo>
                  <a:lnTo>
                    <a:pt x="12982194" y="142240"/>
                  </a:lnTo>
                  <a:lnTo>
                    <a:pt x="12988544" y="142240"/>
                  </a:lnTo>
                  <a:lnTo>
                    <a:pt x="12988544" y="1759839"/>
                  </a:lnTo>
                  <a:lnTo>
                    <a:pt x="12982194" y="1759839"/>
                  </a:lnTo>
                  <a:lnTo>
                    <a:pt x="12988544" y="1759839"/>
                  </a:lnTo>
                  <a:cubicBezTo>
                    <a:pt x="12988544" y="1838452"/>
                    <a:pt x="12924536" y="1902079"/>
                    <a:pt x="12845542" y="1902079"/>
                  </a:cubicBezTo>
                  <a:lnTo>
                    <a:pt x="12845542" y="1895729"/>
                  </a:lnTo>
                  <a:lnTo>
                    <a:pt x="12845542" y="1902079"/>
                  </a:lnTo>
                  <a:lnTo>
                    <a:pt x="143002" y="1902079"/>
                  </a:lnTo>
                  <a:lnTo>
                    <a:pt x="143002" y="1895729"/>
                  </a:lnTo>
                  <a:lnTo>
                    <a:pt x="143002" y="1902079"/>
                  </a:lnTo>
                  <a:cubicBezTo>
                    <a:pt x="64008" y="1902079"/>
                    <a:pt x="0" y="1838325"/>
                    <a:pt x="0" y="1759839"/>
                  </a:cubicBezTo>
                  <a:lnTo>
                    <a:pt x="0" y="142240"/>
                  </a:lnTo>
                  <a:lnTo>
                    <a:pt x="6350" y="142240"/>
                  </a:lnTo>
                  <a:lnTo>
                    <a:pt x="0" y="142240"/>
                  </a:lnTo>
                  <a:moveTo>
                    <a:pt x="12700" y="142240"/>
                  </a:moveTo>
                  <a:lnTo>
                    <a:pt x="12700" y="1759839"/>
                  </a:lnTo>
                  <a:lnTo>
                    <a:pt x="6350" y="1759839"/>
                  </a:lnTo>
                  <a:lnTo>
                    <a:pt x="12700" y="1759839"/>
                  </a:lnTo>
                  <a:cubicBezTo>
                    <a:pt x="12700" y="1831340"/>
                    <a:pt x="70993" y="1889379"/>
                    <a:pt x="143002" y="1889379"/>
                  </a:cubicBezTo>
                  <a:lnTo>
                    <a:pt x="12845542" y="1889379"/>
                  </a:lnTo>
                  <a:cubicBezTo>
                    <a:pt x="12917551" y="1889379"/>
                    <a:pt x="12975844" y="1831340"/>
                    <a:pt x="12975844" y="1759839"/>
                  </a:cubicBezTo>
                  <a:lnTo>
                    <a:pt x="12975844" y="142240"/>
                  </a:lnTo>
                  <a:cubicBezTo>
                    <a:pt x="12975844" y="70739"/>
                    <a:pt x="12917551" y="12700"/>
                    <a:pt x="12845542" y="12700"/>
                  </a:cubicBezTo>
                  <a:lnTo>
                    <a:pt x="143002" y="12700"/>
                  </a:lnTo>
                  <a:lnTo>
                    <a:pt x="143002" y="6350"/>
                  </a:lnTo>
                  <a:lnTo>
                    <a:pt x="143002" y="12700"/>
                  </a:lnTo>
                  <a:cubicBezTo>
                    <a:pt x="70993" y="12700"/>
                    <a:pt x="12700" y="70739"/>
                    <a:pt x="12700" y="14224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7959179" y="8242846"/>
            <a:ext cx="3032522" cy="39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7"/>
              </a:lnSpc>
            </a:pPr>
            <a:r>
              <a:rPr lang="en-US" sz="2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Segmentation Value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59179" y="8700790"/>
            <a:ext cx="922764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1874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Segmenting customers allows for more effective and targeted interventions.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88585" y="467916"/>
            <a:ext cx="4872484" cy="59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5"/>
              </a:lnSpc>
            </a:pPr>
            <a:r>
              <a:rPr lang="en-US" sz="3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Final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88585" y="1262806"/>
            <a:ext cx="10168830" cy="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1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Based on our insights, we propose targeted strategies to effectively reduce customer churn.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88585" y="1986557"/>
            <a:ext cx="10168830" cy="51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4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46966" y="2720280"/>
            <a:ext cx="2252067" cy="29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Targeted Discounts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88585" y="3052614"/>
            <a:ext cx="10168830" cy="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Offer incentives to high-risk customers.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88585" y="4114205"/>
            <a:ext cx="10168830" cy="51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4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46966" y="4847927"/>
            <a:ext cx="2252067" cy="29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Long-Term Contracts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88585" y="5180260"/>
            <a:ext cx="10168830" cy="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Encourage customers to sign up for them.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88585" y="6241851"/>
            <a:ext cx="10168830" cy="51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4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46966" y="6975574"/>
            <a:ext cx="2252067" cy="29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Fiber Support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88585" y="7307907"/>
            <a:ext cx="10168830" cy="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Improve support for fiber internet users.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88585" y="8369499"/>
            <a:ext cx="10168830" cy="518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462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176844" y="9103221"/>
            <a:ext cx="2792165" cy="290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7"/>
              </a:lnSpc>
            </a:pPr>
            <a:r>
              <a:rPr lang="en-US" sz="1750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Re-engagement Campaigns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88585" y="9435554"/>
            <a:ext cx="10168830" cy="35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375">
                <a:solidFill>
                  <a:srgbClr val="CFD0D8"/>
                </a:solidFill>
                <a:latin typeface="Roboto"/>
                <a:ea typeface="Roboto"/>
                <a:cs typeface="Roboto"/>
                <a:sym typeface="Roboto"/>
              </a:rPr>
              <a:t>Reach out to dormant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DAGowlV5qRI</dc:identifier>
  <dcterms:modified xsi:type="dcterms:W3CDTF">2011-08-01T06:04:30Z</dcterms:modified>
  <cp:revision>1</cp:revision>
  <dc:title>Customer_Churn</dc:title>
</cp:coreProperties>
</file>