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56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98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2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0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2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7AED-F46B-4C20-872F-2537C1B8FEE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977D06-290B-443C-99D3-9BD588CD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launchpad</a:t>
            </a:r>
            <a:endParaRPr lang="en-US" sz="8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TYPECASTING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7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/>
              <a:t> </a:t>
            </a:r>
            <a:r>
              <a:rPr lang="en-US" sz="2800" dirty="0" smtClean="0"/>
              <a:t>char c1=‘a’; 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 smtClean="0"/>
              <a:t>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&lt;&lt;c1;       </a:t>
            </a:r>
            <a:r>
              <a:rPr lang="en-US" sz="2800" dirty="0"/>
              <a:t>//output </a:t>
            </a:r>
            <a:r>
              <a:rPr lang="en-US" sz="2800" dirty="0" smtClean="0"/>
              <a:t>=a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i1=‘a’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&lt;&lt;i1;   //output=97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456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557" y="1801091"/>
            <a:ext cx="1036676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char c2=65;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err="1" smtClean="0"/>
              <a:t>cout</a:t>
            </a:r>
            <a:r>
              <a:rPr lang="en-US" sz="2400" b="1" dirty="0"/>
              <a:t>&lt;&lt;</a:t>
            </a:r>
            <a:r>
              <a:rPr lang="en-US" sz="2400" b="1" dirty="0" smtClean="0"/>
              <a:t>c2;           //output : </a:t>
            </a:r>
            <a:r>
              <a:rPr lang="en-US" sz="2400" b="1" dirty="0" smtClean="0"/>
              <a:t>A</a:t>
            </a:r>
            <a:endParaRPr lang="en-US" sz="2400" b="1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 smtClean="0"/>
              <a:t>memory we have 65 written in binary.. When interpreted as a character, it checks for the character with </a:t>
            </a:r>
            <a:r>
              <a:rPr lang="en-US" sz="2000" dirty="0" smtClean="0"/>
              <a:t>ASCII </a:t>
            </a:r>
            <a:r>
              <a:rPr lang="en-US" sz="2000" dirty="0" smtClean="0"/>
              <a:t>value </a:t>
            </a:r>
            <a:r>
              <a:rPr lang="en-US" sz="2000" dirty="0" smtClean="0"/>
              <a:t>65 which turns out to be ‘A’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842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670" y="1741714"/>
            <a:ext cx="996082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char </a:t>
            </a:r>
            <a:r>
              <a:rPr lang="en-US" sz="2400" b="1" dirty="0" smtClean="0"/>
              <a:t>c3 </a:t>
            </a:r>
            <a:r>
              <a:rPr lang="en-US" sz="2400" b="1" dirty="0"/>
              <a:t>=1+</a:t>
            </a:r>
            <a:r>
              <a:rPr lang="en-US" sz="2400" b="1" dirty="0" smtClean="0"/>
              <a:t>'b‘;   </a:t>
            </a:r>
          </a:p>
          <a:p>
            <a:pPr marL="0" indent="0">
              <a:buNone/>
            </a:pPr>
            <a:r>
              <a:rPr lang="en-US" sz="2400" b="1" dirty="0" smtClean="0"/>
              <a:t>  </a:t>
            </a:r>
            <a:r>
              <a:rPr lang="en-US" sz="2400" b="1" dirty="0" err="1"/>
              <a:t>cout</a:t>
            </a:r>
            <a:r>
              <a:rPr lang="en-US" sz="2400" b="1" dirty="0"/>
              <a:t>&lt;&lt;</a:t>
            </a:r>
            <a:r>
              <a:rPr lang="en-US" sz="2400" b="1" dirty="0" smtClean="0"/>
              <a:t>c3;    //output : c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 smtClean="0"/>
              <a:t>ASCII </a:t>
            </a:r>
            <a:r>
              <a:rPr lang="en-US" sz="2400" dirty="0"/>
              <a:t>value of </a:t>
            </a:r>
            <a:r>
              <a:rPr lang="en-US" sz="2400" dirty="0" smtClean="0"/>
              <a:t>b: 98 </a:t>
            </a:r>
            <a:r>
              <a:rPr lang="en-US" sz="2400" dirty="0"/>
              <a:t>+</a:t>
            </a:r>
            <a:r>
              <a:rPr lang="en-US" sz="2400" dirty="0" smtClean="0"/>
              <a:t>1 =99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dirty="0" smtClean="0"/>
              <a:t>ASCII value of c</a:t>
            </a:r>
            <a:endParaRPr lang="en-US" sz="2400" dirty="0"/>
          </a:p>
          <a:p>
            <a:r>
              <a:rPr lang="en-US" sz="2400" dirty="0"/>
              <a:t>USE CASE : In pattern printing question : Remember : </a:t>
            </a:r>
            <a:r>
              <a:rPr lang="en-US" sz="2400" dirty="0" smtClean="0"/>
              <a:t>ABCDEEDCBA !!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6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BOOLEAN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133599"/>
            <a:ext cx="10198326" cy="1322119"/>
          </a:xfrm>
        </p:spPr>
        <p:txBody>
          <a:bodyPr>
            <a:noAutofit/>
          </a:bodyPr>
          <a:lstStyle/>
          <a:p>
            <a:r>
              <a:rPr lang="en-US" sz="2400" dirty="0"/>
              <a:t>If datatype is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, </a:t>
            </a:r>
            <a:r>
              <a:rPr lang="en-US" sz="2400" dirty="0"/>
              <a:t>so output would be an integer no matter what you give it as </a:t>
            </a:r>
            <a:r>
              <a:rPr lang="en-US" sz="2400" dirty="0" smtClean="0"/>
              <a:t>input.. Output would be either 0 (false)or 1(true)..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400" dirty="0" smtClean="0"/>
              <a:t>Everything except 0 is considered true, even negative numbers.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623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318" y="183671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bool </a:t>
            </a:r>
            <a:r>
              <a:rPr lang="en-US" sz="2400" b="1" dirty="0" smtClean="0"/>
              <a:t>b1= </a:t>
            </a:r>
            <a:r>
              <a:rPr lang="en-US" sz="2400" b="1" dirty="0"/>
              <a:t>'a';    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b="1" dirty="0" err="1"/>
              <a:t>cout</a:t>
            </a:r>
            <a:r>
              <a:rPr lang="en-US" sz="2400" b="1" dirty="0" smtClean="0"/>
              <a:t>&lt;&lt;b1   //output=1 or True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 smtClean="0"/>
              <a:t>ASCII </a:t>
            </a:r>
            <a:r>
              <a:rPr lang="en-US" sz="2400" dirty="0"/>
              <a:t>value of </a:t>
            </a:r>
            <a:r>
              <a:rPr lang="en-US" sz="2400" dirty="0" smtClean="0"/>
              <a:t>a: 97 </a:t>
            </a:r>
            <a:r>
              <a:rPr lang="en-US" sz="2400" dirty="0"/>
              <a:t>+1 =</a:t>
            </a:r>
            <a:r>
              <a:rPr lang="en-US" sz="2400" dirty="0" smtClean="0"/>
              <a:t>99 which is  !=0, therefore true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3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692" y="139733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bool </a:t>
            </a:r>
            <a:r>
              <a:rPr lang="en-US" sz="2400" b="1" dirty="0" smtClean="0"/>
              <a:t>b2= -1;    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cout</a:t>
            </a:r>
            <a:r>
              <a:rPr lang="en-US" sz="2400" b="1" dirty="0"/>
              <a:t>&lt;&lt;</a:t>
            </a:r>
            <a:r>
              <a:rPr lang="en-US" sz="2400" b="1" dirty="0" smtClean="0"/>
              <a:t>b2   </a:t>
            </a:r>
            <a:r>
              <a:rPr lang="en-US" sz="2400" b="1" dirty="0"/>
              <a:t>//</a:t>
            </a:r>
            <a:r>
              <a:rPr lang="en-US" sz="2400" b="1" dirty="0" smtClean="0"/>
              <a:t>output=1 or </a:t>
            </a:r>
            <a:r>
              <a:rPr lang="en-US" sz="2400" b="1" dirty="0"/>
              <a:t>True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 smtClean="0"/>
              <a:t>Negative numbers are also true values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5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2536" y="1692234"/>
            <a:ext cx="10660083" cy="2369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bool </a:t>
            </a:r>
            <a:r>
              <a:rPr lang="en-US" sz="2600" b="1" dirty="0" smtClean="0"/>
              <a:t>b3= ‘\0';     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 </a:t>
            </a:r>
            <a:r>
              <a:rPr lang="en-US" sz="2600" b="1" dirty="0" err="1"/>
              <a:t>cout</a:t>
            </a:r>
            <a:r>
              <a:rPr lang="en-US" sz="2600" b="1" dirty="0"/>
              <a:t>&lt;&lt;</a:t>
            </a:r>
            <a:r>
              <a:rPr lang="en-US" sz="2600" b="1" dirty="0" smtClean="0"/>
              <a:t>b3   </a:t>
            </a:r>
            <a:r>
              <a:rPr lang="en-US" sz="2600" b="1" dirty="0"/>
              <a:t>//</a:t>
            </a:r>
            <a:r>
              <a:rPr lang="en-US" sz="2600" b="1" dirty="0" smtClean="0"/>
              <a:t>output=0 or False</a:t>
            </a:r>
            <a:endParaRPr lang="en-US" sz="2600" b="1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2600" dirty="0" smtClean="0"/>
              <a:t>ASCII </a:t>
            </a:r>
            <a:r>
              <a:rPr lang="en-US" sz="2600" dirty="0"/>
              <a:t>value of </a:t>
            </a:r>
            <a:r>
              <a:rPr lang="en-US" sz="2600" dirty="0" smtClean="0"/>
              <a:t>\0 or null character: 0, </a:t>
            </a:r>
            <a:r>
              <a:rPr lang="en-US" sz="2600" dirty="0"/>
              <a:t>therefore </a:t>
            </a:r>
            <a:r>
              <a:rPr lang="en-US" sz="2600" dirty="0" smtClean="0"/>
              <a:t>false.. Bool b3=‘\0’ or bool b3=0 are one and the same thing</a:t>
            </a:r>
            <a:r>
              <a:rPr lang="en-US" sz="3000" dirty="0" smtClean="0"/>
              <a:t>.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8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171" y="1128156"/>
            <a:ext cx="102840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Typecasting usually work as you think </a:t>
            </a:r>
            <a:r>
              <a:rPr lang="en-US" sz="2800" dirty="0" smtClean="0"/>
              <a:t>..</a:t>
            </a:r>
          </a:p>
          <a:p>
            <a:r>
              <a:rPr lang="en-US" sz="28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First RHS is evaluated, written to temporary </a:t>
            </a:r>
            <a:r>
              <a:rPr lang="en-US" sz="2400" dirty="0" smtClean="0"/>
              <a:t>memory. That </a:t>
            </a:r>
            <a:r>
              <a:rPr lang="en-US" sz="2400" dirty="0" smtClean="0"/>
              <a:t>is the result you get on directly printing via </a:t>
            </a:r>
            <a:r>
              <a:rPr lang="en-US" sz="2400" dirty="0" err="1" smtClean="0"/>
              <a:t>cout</a:t>
            </a:r>
            <a:r>
              <a:rPr lang="en-US" sz="2400" dirty="0" smtClean="0"/>
              <a:t>.  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smtClean="0"/>
              <a:t>If you have given a variable on </a:t>
            </a:r>
            <a:r>
              <a:rPr lang="en-US" sz="2400" dirty="0" smtClean="0"/>
              <a:t>LHS, the result of temporary memory is </a:t>
            </a:r>
            <a:r>
              <a:rPr lang="en-US" sz="2400" dirty="0" smtClean="0"/>
              <a:t>copied to that variable</a:t>
            </a:r>
            <a:r>
              <a:rPr lang="en-US" sz="2400" dirty="0" smtClean="0"/>
              <a:t> .. Therefore in permanent memory and </a:t>
            </a:r>
            <a:r>
              <a:rPr lang="en-US" sz="2400" dirty="0" smtClean="0"/>
              <a:t>interpreted </a:t>
            </a:r>
            <a:r>
              <a:rPr lang="en-US" sz="2400" dirty="0" smtClean="0"/>
              <a:t>according to </a:t>
            </a:r>
            <a:r>
              <a:rPr lang="en-US" sz="2400" dirty="0" smtClean="0"/>
              <a:t>its</a:t>
            </a:r>
            <a:r>
              <a:rPr lang="en-US" sz="2400" dirty="0" smtClean="0"/>
              <a:t> </a:t>
            </a:r>
            <a:r>
              <a:rPr lang="en-US" sz="2400" dirty="0" smtClean="0"/>
              <a:t>datatype 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 Still if you have any confusion anytime.. You can easily check !!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5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431" y="2014847"/>
            <a:ext cx="10034259" cy="3777622"/>
          </a:xfrm>
        </p:spPr>
        <p:txBody>
          <a:bodyPr/>
          <a:lstStyle/>
          <a:p>
            <a:r>
              <a:rPr lang="en-US" sz="2800" dirty="0" smtClean="0"/>
              <a:t>Everything in memory is 0s and 1s.. Its just how we interpret it ..</a:t>
            </a:r>
          </a:p>
          <a:p>
            <a:endParaRPr lang="en-US" sz="2800" dirty="0"/>
          </a:p>
          <a:p>
            <a:r>
              <a:rPr lang="en-US" sz="2800" dirty="0" smtClean="0"/>
              <a:t>Lets see it by examples of various datatypes : </a:t>
            </a:r>
            <a:r>
              <a:rPr lang="en-US" sz="2800" dirty="0" err="1" smtClean="0"/>
              <a:t>int</a:t>
            </a:r>
            <a:r>
              <a:rPr lang="en-US" sz="2800" dirty="0" smtClean="0"/>
              <a:t>, char and bool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0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910" y="386603"/>
            <a:ext cx="8911687" cy="128089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INTEGERS</a:t>
            </a:r>
            <a:r>
              <a:rPr lang="en-US" sz="7200" dirty="0" smtClean="0">
                <a:solidFill>
                  <a:schemeClr val="tx2"/>
                </a:solidFill>
              </a:rPr>
              <a:t> 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844" y="2541319"/>
            <a:ext cx="10064338" cy="12469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datatype is integer, so output would be an integer no matter what you give it as input ..</a:t>
            </a:r>
          </a:p>
        </p:txBody>
      </p:sp>
    </p:spTree>
    <p:extLst>
      <p:ext uri="{BB962C8B-B14F-4D97-AF65-F5344CB8AC3E}">
        <p14:creationId xmlns:p14="http://schemas.microsoft.com/office/powerpoint/2010/main" val="107448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11" y="623455"/>
            <a:ext cx="9945584" cy="60623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1600" b="1" dirty="0" smtClean="0">
                <a:solidFill>
                  <a:schemeClr val="tx2"/>
                </a:solidFill>
              </a:rPr>
              <a:t>INTEGERS AND FLOATS  </a:t>
            </a:r>
          </a:p>
          <a:p>
            <a:endParaRPr lang="en-US" sz="7000" dirty="0"/>
          </a:p>
          <a:p>
            <a:r>
              <a:rPr lang="en-US" sz="8000" b="1" dirty="0" smtClean="0"/>
              <a:t> </a:t>
            </a:r>
            <a:r>
              <a:rPr lang="en-US" sz="8000" b="1" dirty="0" err="1" smtClean="0"/>
              <a:t>int</a:t>
            </a:r>
            <a:r>
              <a:rPr lang="en-US" sz="8000" b="1" dirty="0" smtClean="0"/>
              <a:t> </a:t>
            </a:r>
            <a:r>
              <a:rPr lang="en-US" sz="8000" b="1" dirty="0"/>
              <a:t>i1=100;</a:t>
            </a:r>
          </a:p>
          <a:p>
            <a:pPr marL="0" indent="0">
              <a:buNone/>
            </a:pPr>
            <a:r>
              <a:rPr lang="en-US" sz="8000" b="1" dirty="0"/>
              <a:t>     </a:t>
            </a:r>
            <a:r>
              <a:rPr lang="en-US" sz="8000" b="1" dirty="0" err="1" smtClean="0"/>
              <a:t>cout</a:t>
            </a:r>
            <a:r>
              <a:rPr lang="en-US" sz="8000" b="1" dirty="0"/>
              <a:t>&lt;&lt;</a:t>
            </a:r>
            <a:r>
              <a:rPr lang="en-US" sz="8000" b="1" dirty="0" smtClean="0"/>
              <a:t>i1;            // output </a:t>
            </a:r>
            <a:r>
              <a:rPr lang="en-US" sz="8000" b="1" dirty="0"/>
              <a:t>:</a:t>
            </a:r>
            <a:r>
              <a:rPr lang="en-US" sz="8000" b="1" dirty="0" smtClean="0"/>
              <a:t>100</a:t>
            </a:r>
            <a:r>
              <a:rPr lang="en-US" sz="8000" b="1" dirty="0"/>
              <a:t> </a:t>
            </a:r>
            <a:r>
              <a:rPr lang="en-US" sz="8000" b="1" dirty="0" smtClean="0"/>
              <a:t>  </a:t>
            </a:r>
            <a:endParaRPr lang="en-US" sz="8000" b="1" dirty="0" smtClean="0"/>
          </a:p>
          <a:p>
            <a:pPr marL="0" indent="0">
              <a:buNone/>
            </a:pPr>
            <a:endParaRPr lang="en-US" sz="8000" b="1" dirty="0"/>
          </a:p>
          <a:p>
            <a:r>
              <a:rPr lang="en-US" sz="8000" b="1" dirty="0" smtClean="0"/>
              <a:t> </a:t>
            </a:r>
            <a:r>
              <a:rPr lang="en-US" sz="8000" b="1" dirty="0" err="1" smtClean="0"/>
              <a:t>cout</a:t>
            </a:r>
            <a:r>
              <a:rPr lang="en-US" sz="8000" b="1" dirty="0" smtClean="0"/>
              <a:t>&lt;&lt;5/2;          //output </a:t>
            </a:r>
            <a:r>
              <a:rPr lang="en-US" sz="8000" b="1" dirty="0" smtClean="0"/>
              <a:t>: 2</a:t>
            </a:r>
          </a:p>
          <a:p>
            <a:endParaRPr lang="en-US" sz="8000" b="1" dirty="0"/>
          </a:p>
          <a:p>
            <a:r>
              <a:rPr lang="en-US" sz="8000" b="1" dirty="0" smtClean="0"/>
              <a:t> </a:t>
            </a:r>
            <a:r>
              <a:rPr lang="en-US" sz="8000" b="1" dirty="0" err="1" smtClean="0"/>
              <a:t>cout</a:t>
            </a:r>
            <a:r>
              <a:rPr lang="en-US" sz="8000" b="1" dirty="0" smtClean="0"/>
              <a:t>&lt;&lt;5.0/2.0    // output :2.5</a:t>
            </a:r>
          </a:p>
          <a:p>
            <a:endParaRPr lang="en-US" sz="8000" b="1" dirty="0"/>
          </a:p>
          <a:p>
            <a:r>
              <a:rPr lang="en-US" sz="8000" b="1" dirty="0" smtClean="0"/>
              <a:t> </a:t>
            </a:r>
            <a:r>
              <a:rPr lang="en-US" sz="8000" b="1" dirty="0" err="1" smtClean="0"/>
              <a:t>cout</a:t>
            </a:r>
            <a:r>
              <a:rPr lang="en-US" sz="8000" b="1" dirty="0" smtClean="0"/>
              <a:t>&lt;&lt;5.0/2    //output:2.5</a:t>
            </a: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r>
              <a:rPr lang="en-US" sz="7200" dirty="0" smtClean="0"/>
              <a:t>The way this works is since 5 and 2 are both integers , therefore 5/2 is also evaluated as an integer.</a:t>
            </a:r>
          </a:p>
          <a:p>
            <a:pPr marL="0" indent="0">
              <a:buNone/>
            </a:pPr>
            <a:r>
              <a:rPr lang="en-US" sz="7200" dirty="0" smtClean="0"/>
              <a:t>5.0 and 2.0 are floats , so 5.0/2.0 is evaluated as float  </a:t>
            </a:r>
            <a:r>
              <a:rPr lang="en-US" sz="7200" dirty="0" err="1" smtClean="0"/>
              <a:t>i.e</a:t>
            </a:r>
            <a:r>
              <a:rPr lang="en-US" sz="7200" dirty="0" smtClean="0"/>
              <a:t> 2.5.</a:t>
            </a:r>
          </a:p>
          <a:p>
            <a:pPr marL="0" indent="0">
              <a:buNone/>
            </a:pPr>
            <a:r>
              <a:rPr lang="en-US" sz="7200" dirty="0"/>
              <a:t>If one of them is float as in case of 5.0/2 or </a:t>
            </a:r>
            <a:r>
              <a:rPr lang="en-US" sz="7200" dirty="0" smtClean="0"/>
              <a:t>5/2.0, output has the </a:t>
            </a:r>
            <a:r>
              <a:rPr lang="en-US" sz="7200" dirty="0"/>
              <a:t>datatype of higher resolution </a:t>
            </a:r>
            <a:r>
              <a:rPr lang="en-US" sz="7200" dirty="0" err="1"/>
              <a:t>i.e</a:t>
            </a:r>
            <a:r>
              <a:rPr lang="en-US" sz="7200" dirty="0"/>
              <a:t> out of float and </a:t>
            </a:r>
            <a:r>
              <a:rPr lang="en-US" sz="7200" dirty="0" err="1" smtClean="0"/>
              <a:t>int</a:t>
            </a:r>
            <a:r>
              <a:rPr lang="en-US" sz="7200" dirty="0" smtClean="0"/>
              <a:t>, </a:t>
            </a:r>
            <a:r>
              <a:rPr lang="en-US" sz="7200" dirty="0"/>
              <a:t>output is float.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3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70" y="463137"/>
            <a:ext cx="10639900" cy="5985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smtClean="0"/>
              <a:t>i2=5.0/2.0;   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 err="1"/>
              <a:t>cout</a:t>
            </a:r>
            <a:r>
              <a:rPr lang="en-US" sz="2000" b="1" dirty="0"/>
              <a:t>&lt;&lt;i2;            //output :</a:t>
            </a:r>
            <a:r>
              <a:rPr lang="en-US" sz="2000" b="1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 RHS still evaluates to 2.5 but when you put 2.5 </a:t>
            </a:r>
            <a:r>
              <a:rPr lang="en-US" dirty="0" err="1" smtClean="0"/>
              <a:t>i.e</a:t>
            </a:r>
            <a:r>
              <a:rPr lang="en-US" dirty="0" smtClean="0"/>
              <a:t> float in </a:t>
            </a:r>
            <a:r>
              <a:rPr lang="en-US" dirty="0" err="1" smtClean="0"/>
              <a:t>int</a:t>
            </a:r>
            <a:r>
              <a:rPr lang="en-US" dirty="0" smtClean="0"/>
              <a:t> i2, it removes the decimal  part because return type is integer.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sz="2000" b="1" dirty="0" smtClean="0"/>
              <a:t>float f1=5.0/2.0;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&lt;&lt;f1; </a:t>
            </a:r>
            <a:r>
              <a:rPr lang="en-US" sz="2000" b="1" dirty="0" smtClean="0"/>
              <a:t>            </a:t>
            </a:r>
            <a:r>
              <a:rPr lang="en-US" sz="2000" b="1" dirty="0"/>
              <a:t>//output :</a:t>
            </a:r>
            <a:r>
              <a:rPr lang="en-US" sz="2000" b="1" dirty="0" smtClean="0"/>
              <a:t>2.5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float f2=5/2;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&lt;&lt;f2;           //output :2</a:t>
            </a:r>
          </a:p>
          <a:p>
            <a:pPr marL="0" indent="0">
              <a:buNone/>
            </a:pPr>
            <a:r>
              <a:rPr lang="en-US" dirty="0" smtClean="0"/>
              <a:t>Since 2.5 is float , you can put it in float and this would work fine. </a:t>
            </a:r>
          </a:p>
          <a:p>
            <a:pPr marL="0" indent="0">
              <a:buNone/>
            </a:pPr>
            <a:r>
              <a:rPr lang="en-US" dirty="0" smtClean="0"/>
              <a:t>But if you give 5/2,both 5 and 2 integers, RHS is evaluated to an integer only i.e.  2 and hence output is 2 even if return type is float.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937" y="2204852"/>
            <a:ext cx="1014113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i1=‘a’;     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&lt;&lt;i1 ;            // output : 97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      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i2='5'+‘a';  </a:t>
            </a:r>
          </a:p>
          <a:p>
            <a:pPr marL="0" indent="0">
              <a:buNone/>
            </a:pPr>
            <a:r>
              <a:rPr lang="en-US" sz="2000" b="1" dirty="0" smtClean="0"/>
              <a:t>           </a:t>
            </a:r>
            <a:r>
              <a:rPr lang="en-US" sz="2000" b="1" dirty="0" err="1" smtClean="0"/>
              <a:t>cout</a:t>
            </a:r>
            <a:r>
              <a:rPr lang="en-US" sz="2000" b="1" dirty="0"/>
              <a:t>&lt;&lt;i2; </a:t>
            </a:r>
            <a:r>
              <a:rPr lang="en-US" sz="2000" b="1" dirty="0" smtClean="0"/>
              <a:t>           // </a:t>
            </a:r>
            <a:r>
              <a:rPr lang="en-US" sz="2000" b="1" dirty="0"/>
              <a:t>output =  150 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memory character a is stored via </a:t>
            </a:r>
            <a:r>
              <a:rPr lang="en-US" sz="2000" dirty="0" smtClean="0"/>
              <a:t>its ASCII </a:t>
            </a:r>
            <a:r>
              <a:rPr lang="en-US" sz="2000" dirty="0"/>
              <a:t>equivalent i.e. 97 and </a:t>
            </a:r>
            <a:r>
              <a:rPr lang="en-US" sz="2000" dirty="0" smtClean="0"/>
              <a:t>ASCII </a:t>
            </a:r>
            <a:r>
              <a:rPr lang="en-US" sz="2000" dirty="0"/>
              <a:t>value of character 5 is </a:t>
            </a:r>
            <a:r>
              <a:rPr lang="en-US" sz="2000" dirty="0" smtClean="0"/>
              <a:t>53, adding </a:t>
            </a:r>
            <a:r>
              <a:rPr lang="en-US" sz="2000" dirty="0"/>
              <a:t>up to </a:t>
            </a:r>
            <a:r>
              <a:rPr lang="en-US" sz="2000" dirty="0" smtClean="0"/>
              <a:t>150.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LHS is 150 in memory and since we interpret it as integer , the output is 150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18806" y="617518"/>
            <a:ext cx="9084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CHARACTERS TO INTEGERS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4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456" y="1658587"/>
            <a:ext cx="7516689" cy="246215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       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i3=‘a‘ -10;   </a:t>
            </a:r>
          </a:p>
          <a:p>
            <a:pPr marL="0" indent="0">
              <a:buNone/>
            </a:pPr>
            <a:r>
              <a:rPr lang="en-US" sz="2400" b="1" dirty="0" smtClean="0"/>
              <a:t>        </a:t>
            </a:r>
            <a:r>
              <a:rPr lang="en-US" sz="2400" b="1" dirty="0" err="1" smtClean="0"/>
              <a:t>cout</a:t>
            </a:r>
            <a:r>
              <a:rPr lang="en-US" sz="2400" b="1" dirty="0" smtClean="0"/>
              <a:t>&lt;&lt;i3;       //output =</a:t>
            </a:r>
            <a:r>
              <a:rPr lang="en-US" sz="2400" b="1" dirty="0"/>
              <a:t>8</a:t>
            </a:r>
            <a:r>
              <a:rPr lang="en-US" sz="2400" b="1" dirty="0" smtClean="0"/>
              <a:t>7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/>
              <a:t>ASCII value of a:97 -10 =</a:t>
            </a:r>
            <a:r>
              <a:rPr lang="en-US" sz="2400" dirty="0"/>
              <a:t>8</a:t>
            </a:r>
            <a:r>
              <a:rPr lang="en-US" sz="2400" dirty="0" smtClean="0"/>
              <a:t>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5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416" y="1195448"/>
            <a:ext cx="10450285" cy="4255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       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arr</a:t>
            </a:r>
            <a:r>
              <a:rPr lang="en-US" sz="2600" b="1" dirty="0" smtClean="0"/>
              <a:t>[1000];   </a:t>
            </a:r>
          </a:p>
          <a:p>
            <a:pPr marL="0" indent="0">
              <a:buNone/>
            </a:pPr>
            <a:r>
              <a:rPr lang="en-US" sz="2600" b="1" dirty="0" smtClean="0"/>
              <a:t>        </a:t>
            </a:r>
            <a:r>
              <a:rPr lang="en-US" sz="2600" b="1" dirty="0" err="1" smtClean="0"/>
              <a:t>arr</a:t>
            </a:r>
            <a:r>
              <a:rPr lang="en-US" sz="2600" b="1" dirty="0" smtClean="0"/>
              <a:t>[‘a’]=10;  </a:t>
            </a:r>
          </a:p>
          <a:p>
            <a:pPr marL="0" indent="0"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    </a:t>
            </a:r>
            <a:r>
              <a:rPr lang="en-US" sz="2600" b="1" dirty="0" err="1" smtClean="0"/>
              <a:t>cout</a:t>
            </a:r>
            <a:r>
              <a:rPr lang="en-US" sz="2600" b="1" dirty="0" smtClean="0"/>
              <a:t>&lt;&lt;</a:t>
            </a:r>
            <a:r>
              <a:rPr lang="en-US" sz="2600" b="1" dirty="0" err="1" smtClean="0"/>
              <a:t>arr</a:t>
            </a:r>
            <a:r>
              <a:rPr lang="en-US" sz="2600" b="1" dirty="0" smtClean="0"/>
              <a:t>[97]     //output =10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2000" dirty="0" smtClean="0"/>
              <a:t>ASCII </a:t>
            </a:r>
            <a:r>
              <a:rPr lang="en-US" sz="2000" dirty="0" smtClean="0"/>
              <a:t>value of a is 97, </a:t>
            </a:r>
            <a:r>
              <a:rPr lang="en-US" sz="2000" dirty="0" err="1"/>
              <a:t>a</a:t>
            </a:r>
            <a:r>
              <a:rPr lang="en-US" sz="2000" dirty="0" err="1" smtClean="0"/>
              <a:t>rr</a:t>
            </a:r>
            <a:r>
              <a:rPr lang="en-US" sz="2000" dirty="0" smtClean="0"/>
              <a:t>[‘a’] = </a:t>
            </a:r>
            <a:r>
              <a:rPr lang="en-US" sz="2000" dirty="0" err="1" smtClean="0"/>
              <a:t>arr</a:t>
            </a:r>
            <a:r>
              <a:rPr lang="en-US" sz="2000" dirty="0" smtClean="0"/>
              <a:t>[97]</a:t>
            </a:r>
          </a:p>
          <a:p>
            <a:pPr marL="0" indent="0">
              <a:buNone/>
            </a:pPr>
            <a:r>
              <a:rPr lang="en-US" sz="2000" dirty="0" smtClean="0"/>
              <a:t>USE CASE : To check if 2 strings are </a:t>
            </a:r>
            <a:r>
              <a:rPr lang="en-US" sz="2000" dirty="0" smtClean="0"/>
              <a:t>permutations of each other.. </a:t>
            </a:r>
            <a:r>
              <a:rPr lang="en-US" sz="2000" dirty="0" smtClean="0"/>
              <a:t>We can use this to form an array of 256 </a:t>
            </a:r>
            <a:r>
              <a:rPr lang="en-US" sz="2000" dirty="0" smtClean="0"/>
              <a:t>size </a:t>
            </a:r>
            <a:r>
              <a:rPr lang="en-US" sz="2000" dirty="0" smtClean="0"/>
              <a:t>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CHARACTERS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817" y="2133600"/>
            <a:ext cx="10117385" cy="1405247"/>
          </a:xfrm>
        </p:spPr>
        <p:txBody>
          <a:bodyPr>
            <a:normAutofit/>
          </a:bodyPr>
          <a:lstStyle/>
          <a:p>
            <a:r>
              <a:rPr lang="en-US" sz="2800" dirty="0"/>
              <a:t>If datatype is </a:t>
            </a:r>
            <a:r>
              <a:rPr lang="en-US" sz="2800" dirty="0" smtClean="0"/>
              <a:t>character</a:t>
            </a:r>
            <a:r>
              <a:rPr lang="en-US" sz="2800" dirty="0"/>
              <a:t>, so output would be </a:t>
            </a:r>
            <a:r>
              <a:rPr lang="en-US" sz="2800" dirty="0" smtClean="0"/>
              <a:t>a character </a:t>
            </a:r>
            <a:r>
              <a:rPr lang="en-US" sz="2800" dirty="0"/>
              <a:t>no matter what you give it as input</a:t>
            </a:r>
          </a:p>
        </p:txBody>
      </p:sp>
    </p:spTree>
    <p:extLst>
      <p:ext uri="{BB962C8B-B14F-4D97-AF65-F5344CB8AC3E}">
        <p14:creationId xmlns:p14="http://schemas.microsoft.com/office/powerpoint/2010/main" val="2650548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795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Verdana</vt:lpstr>
      <vt:lpstr>Wingdings</vt:lpstr>
      <vt:lpstr>Wingdings 3</vt:lpstr>
      <vt:lpstr>Wisp</vt:lpstr>
      <vt:lpstr>launchpad</vt:lpstr>
      <vt:lpstr>PowerPoint Presentation</vt:lpstr>
      <vt:lpstr>INTEGERS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CHARACTERS</vt:lpstr>
      <vt:lpstr>PowerPoint Presentation</vt:lpstr>
      <vt:lpstr>PowerPoint Presentation</vt:lpstr>
      <vt:lpstr>PowerPoint Presentation</vt:lpstr>
      <vt:lpstr>BOOLEAN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launchpad</dc:title>
  <dc:creator>Ashish Goel</dc:creator>
  <cp:lastModifiedBy>Ashish Goel</cp:lastModifiedBy>
  <cp:revision>31</cp:revision>
  <dcterms:created xsi:type="dcterms:W3CDTF">2016-03-08T21:30:00Z</dcterms:created>
  <dcterms:modified xsi:type="dcterms:W3CDTF">2016-03-13T06:36:54Z</dcterms:modified>
</cp:coreProperties>
</file>