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70" r:id="rId10"/>
    <p:sldId id="268" r:id="rId11"/>
    <p:sldId id="264" r:id="rId12"/>
    <p:sldId id="265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31A3EF-756A-4E01-8A89-CED5EA99A246}" type="datetimeFigureOut">
              <a:rPr lang="en-IN" smtClean="0"/>
              <a:pPr/>
              <a:t>27-10-2013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68DB0E-8819-4554-B343-9397102456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31A3EF-756A-4E01-8A89-CED5EA99A246}" type="datetimeFigureOut">
              <a:rPr lang="en-IN" smtClean="0"/>
              <a:pPr/>
              <a:t>27-10-2013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68DB0E-8819-4554-B343-939710245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31A3EF-756A-4E01-8A89-CED5EA99A246}" type="datetimeFigureOut">
              <a:rPr lang="en-IN" smtClean="0"/>
              <a:pPr/>
              <a:t>27-10-2013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68DB0E-8819-4554-B343-939710245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31A3EF-756A-4E01-8A89-CED5EA99A246}" type="datetimeFigureOut">
              <a:rPr lang="en-IN" smtClean="0"/>
              <a:pPr/>
              <a:t>27-10-2013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68DB0E-8819-4554-B343-939710245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31A3EF-756A-4E01-8A89-CED5EA99A246}" type="datetimeFigureOut">
              <a:rPr lang="en-IN" smtClean="0"/>
              <a:pPr/>
              <a:t>27-10-2013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68DB0E-8819-4554-B343-9397102456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31A3EF-756A-4E01-8A89-CED5EA99A246}" type="datetimeFigureOut">
              <a:rPr lang="en-IN" smtClean="0"/>
              <a:pPr/>
              <a:t>27-10-2013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68DB0E-8819-4554-B343-939710245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31A3EF-756A-4E01-8A89-CED5EA99A246}" type="datetimeFigureOut">
              <a:rPr lang="en-IN" smtClean="0"/>
              <a:pPr/>
              <a:t>27-10-2013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68DB0E-8819-4554-B343-939710245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31A3EF-756A-4E01-8A89-CED5EA99A246}" type="datetimeFigureOut">
              <a:rPr lang="en-IN" smtClean="0"/>
              <a:pPr/>
              <a:t>27-10-2013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68DB0E-8819-4554-B343-939710245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31A3EF-756A-4E01-8A89-CED5EA99A246}" type="datetimeFigureOut">
              <a:rPr lang="en-IN" smtClean="0"/>
              <a:pPr/>
              <a:t>27-10-2013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68DB0E-8819-4554-B343-9397102456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31A3EF-756A-4E01-8A89-CED5EA99A246}" type="datetimeFigureOut">
              <a:rPr lang="en-IN" smtClean="0"/>
              <a:pPr/>
              <a:t>27-10-2013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68DB0E-8819-4554-B343-939710245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31A3EF-756A-4E01-8A89-CED5EA99A246}" type="datetimeFigureOut">
              <a:rPr lang="en-IN" smtClean="0"/>
              <a:pPr/>
              <a:t>27-10-2013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68DB0E-8819-4554-B343-9397102456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C31A3EF-756A-4E01-8A89-CED5EA99A246}" type="datetimeFigureOut">
              <a:rPr lang="en-IN" smtClean="0"/>
              <a:pPr/>
              <a:t>27-10-2013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868DB0E-8819-4554-B343-9397102456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476672"/>
            <a:ext cx="7772400" cy="1470025"/>
          </a:xfrm>
        </p:spPr>
        <p:txBody>
          <a:bodyPr/>
          <a:lstStyle/>
          <a:p>
            <a:r>
              <a:rPr lang="en-US" dirty="0" smtClean="0"/>
              <a:t>Detecting Word Substitutions In Text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21088"/>
            <a:ext cx="64008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Presented by: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Vidhi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Bhansali</a:t>
            </a:r>
            <a:r>
              <a:rPr lang="en-US" dirty="0" smtClean="0">
                <a:solidFill>
                  <a:schemeClr val="tx1"/>
                </a:solidFill>
              </a:rPr>
              <a:t>(6118)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Sayli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Kapse</a:t>
            </a:r>
            <a:r>
              <a:rPr lang="en-US" dirty="0" smtClean="0">
                <a:solidFill>
                  <a:schemeClr val="tx1"/>
                </a:solidFill>
              </a:rPr>
              <a:t>(6137)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Tanvi Shah(6264)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52" y="214290"/>
            <a:ext cx="7406640" cy="785818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1071546"/>
            <a:ext cx="7481910" cy="5500726"/>
          </a:xfrm>
        </p:spPr>
        <p:txBody>
          <a:bodyPr>
            <a:normAutofit fontScale="25000" lnSpcReduction="20000"/>
          </a:bodyPr>
          <a:lstStyle/>
          <a:p>
            <a:endParaRPr lang="en-US" sz="7200" b="1" dirty="0" smtClean="0"/>
          </a:p>
          <a:p>
            <a:r>
              <a:rPr lang="en-US" sz="7200" b="1" dirty="0" smtClean="0"/>
              <a:t>Original Sentence</a:t>
            </a:r>
            <a:r>
              <a:rPr lang="en-US" sz="7200" dirty="0" smtClean="0"/>
              <a:t>: KILL THE PRESIDENT.</a:t>
            </a:r>
          </a:p>
          <a:p>
            <a:r>
              <a:rPr lang="en-US" sz="7200" b="1" dirty="0" smtClean="0"/>
              <a:t>Substituted Sentence</a:t>
            </a:r>
            <a:r>
              <a:rPr lang="en-US" sz="7200" dirty="0" smtClean="0"/>
              <a:t>:  SUGGEST THE PRESIDENT</a:t>
            </a:r>
          </a:p>
          <a:p>
            <a:r>
              <a:rPr lang="en-US" sz="7200" b="1" dirty="0" smtClean="0"/>
              <a:t>Frequencies</a:t>
            </a:r>
            <a:r>
              <a:rPr lang="en-US" sz="7200" dirty="0" smtClean="0"/>
              <a:t> :</a:t>
            </a:r>
          </a:p>
          <a:p>
            <a:r>
              <a:rPr lang="en-US" sz="7200" dirty="0" smtClean="0"/>
              <a:t>              kill : 92660</a:t>
            </a:r>
          </a:p>
          <a:p>
            <a:r>
              <a:rPr lang="en-US" sz="7200" dirty="0" smtClean="0"/>
              <a:t>              kill the president : 34</a:t>
            </a:r>
          </a:p>
          <a:p>
            <a:r>
              <a:rPr lang="en-US" sz="7200" dirty="0" smtClean="0"/>
              <a:t>              suggest : 92643</a:t>
            </a:r>
          </a:p>
          <a:p>
            <a:r>
              <a:rPr lang="en-US" sz="7200" dirty="0" smtClean="0"/>
              <a:t>              suggest the president : 0</a:t>
            </a:r>
          </a:p>
          <a:p>
            <a:r>
              <a:rPr lang="en-US" sz="7200" b="1" dirty="0" smtClean="0"/>
              <a:t>Formula</a:t>
            </a:r>
            <a:r>
              <a:rPr lang="en-US" sz="7200" dirty="0" smtClean="0"/>
              <a:t> :</a:t>
            </a:r>
          </a:p>
          <a:p>
            <a:r>
              <a:rPr lang="en-US" sz="7200" dirty="0" smtClean="0"/>
              <a:t>	Avg. k-gram =[(Left k-gram + right k-gram)/2]</a:t>
            </a:r>
          </a:p>
          <a:p>
            <a:r>
              <a:rPr lang="en-US" sz="7200" dirty="0" smtClean="0"/>
              <a:t>Left k-gram of KILL is "kill" (f=92660)</a:t>
            </a:r>
          </a:p>
          <a:p>
            <a:r>
              <a:rPr lang="en-US" sz="7200" dirty="0" smtClean="0"/>
              <a:t>Right k-gram of  KILL is "kill the president" (f=34)</a:t>
            </a:r>
          </a:p>
          <a:p>
            <a:r>
              <a:rPr lang="en-US" sz="7200" dirty="0" smtClean="0"/>
              <a:t>Average k-gram: (92660+34)/2 = 46347</a:t>
            </a:r>
          </a:p>
          <a:p>
            <a:endParaRPr lang="en-US" sz="7200" dirty="0" smtClean="0"/>
          </a:p>
          <a:p>
            <a:r>
              <a:rPr lang="en-US" sz="7200" dirty="0" smtClean="0"/>
              <a:t>Left k-gram of SUGGEST is "suggest" (f=92643)</a:t>
            </a:r>
          </a:p>
          <a:p>
            <a:r>
              <a:rPr lang="en-US" sz="7200" dirty="0" smtClean="0"/>
              <a:t>Right k-gram of  SUGGEST is "suggest the president" (f=0)</a:t>
            </a:r>
          </a:p>
          <a:p>
            <a:r>
              <a:rPr lang="en-US" sz="7200" dirty="0" smtClean="0"/>
              <a:t>Average k-gram: (92643+0)/2 = 46321.5</a:t>
            </a:r>
          </a:p>
          <a:p>
            <a:r>
              <a:rPr lang="en-US" sz="7200" b="1" dirty="0" smtClean="0"/>
              <a:t>The K-Gram is smaller for the substituted sentence. Hence, there is a substitution.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SENTENCE ODDITY:-</a:t>
            </a:r>
            <a:endParaRPr lang="en-IN" dirty="0"/>
          </a:p>
          <a:p>
            <a:pPr>
              <a:buNone/>
            </a:pPr>
            <a:r>
              <a:rPr lang="en-US" dirty="0"/>
              <a:t>           </a:t>
            </a:r>
            <a:r>
              <a:rPr lang="en-US" b="1" dirty="0"/>
              <a:t>Original Sentence</a:t>
            </a:r>
            <a:r>
              <a:rPr lang="en-US" dirty="0"/>
              <a:t>: KILL THE PRESIDENT.</a:t>
            </a:r>
            <a:endParaRPr lang="en-IN" dirty="0"/>
          </a:p>
          <a:p>
            <a:pPr>
              <a:buNone/>
            </a:pPr>
            <a:r>
              <a:rPr lang="en-US" dirty="0"/>
              <a:t>           </a:t>
            </a:r>
            <a:r>
              <a:rPr lang="en-US" b="1" dirty="0"/>
              <a:t>Substituted Sentence</a:t>
            </a:r>
            <a:r>
              <a:rPr lang="en-US" dirty="0"/>
              <a:t>:  SUGGEST THE PRESIDENT.</a:t>
            </a:r>
            <a:endParaRPr lang="en-IN" dirty="0"/>
          </a:p>
          <a:p>
            <a:pPr>
              <a:buNone/>
            </a:pPr>
            <a:r>
              <a:rPr lang="en-US" dirty="0"/>
              <a:t>           </a:t>
            </a:r>
            <a:r>
              <a:rPr lang="en-US" b="1" dirty="0"/>
              <a:t>Frequencies </a:t>
            </a:r>
            <a:r>
              <a:rPr lang="en-US" dirty="0"/>
              <a:t>:</a:t>
            </a:r>
            <a:endParaRPr lang="en-IN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smtClean="0"/>
              <a:t>  </a:t>
            </a:r>
            <a:r>
              <a:rPr lang="en-US" dirty="0"/>
              <a:t>KILL THE PRESIDENT : 34</a:t>
            </a:r>
            <a:endParaRPr lang="en-IN" dirty="0"/>
          </a:p>
          <a:p>
            <a:pPr>
              <a:buNone/>
            </a:pPr>
            <a:r>
              <a:rPr lang="en-US" dirty="0"/>
              <a:t>      	</a:t>
            </a:r>
            <a:r>
              <a:rPr lang="en-US"/>
              <a:t> </a:t>
            </a:r>
            <a:r>
              <a:rPr lang="en-US" smtClean="0"/>
              <a:t>SUGGEST </a:t>
            </a:r>
            <a:r>
              <a:rPr lang="en-US" dirty="0"/>
              <a:t>THE PRESIDENT:0</a:t>
            </a:r>
            <a:endParaRPr lang="en-IN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smtClean="0"/>
              <a:t>  </a:t>
            </a:r>
            <a:r>
              <a:rPr lang="en-US" dirty="0"/>
              <a:t>THE PRESIDENT: 79496</a:t>
            </a:r>
            <a:endParaRPr lang="en-IN" dirty="0"/>
          </a:p>
          <a:p>
            <a:pPr>
              <a:buNone/>
            </a:pPr>
            <a:r>
              <a:rPr lang="en-US" b="1" dirty="0"/>
              <a:t>           Formula</a:t>
            </a:r>
            <a:r>
              <a:rPr lang="en-US" dirty="0"/>
              <a:t> :</a:t>
            </a:r>
            <a:endParaRPr lang="en-IN" dirty="0"/>
          </a:p>
          <a:p>
            <a:pPr>
              <a:buNone/>
            </a:pPr>
            <a:r>
              <a:rPr lang="en-US" dirty="0"/>
              <a:t>  	</a:t>
            </a:r>
            <a:r>
              <a:rPr lang="en-US" dirty="0" smtClean="0"/>
              <a:t>                Oddity </a:t>
            </a:r>
            <a:r>
              <a:rPr lang="en-US" dirty="0"/>
              <a:t>= f(the president)/f(kill </a:t>
            </a:r>
            <a:r>
              <a:rPr lang="en-US" dirty="0" smtClean="0"/>
              <a:t>the president</a:t>
            </a:r>
            <a:r>
              <a:rPr lang="en-US" dirty="0"/>
              <a:t>)</a:t>
            </a:r>
            <a:endParaRPr lang="en-IN" dirty="0"/>
          </a:p>
          <a:p>
            <a:pPr>
              <a:buNone/>
            </a:pPr>
            <a:r>
              <a:rPr lang="en-US" dirty="0" smtClean="0"/>
              <a:t>                      ODDITY </a:t>
            </a:r>
            <a:r>
              <a:rPr lang="en-US" dirty="0"/>
              <a:t>FOR ORIGINAL SENTENCE: KILL THE PRESIDENT</a:t>
            </a:r>
            <a:endParaRPr lang="en-IN" dirty="0"/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dirty="0"/>
              <a:t>Oddity = 79496/34</a:t>
            </a:r>
            <a:endParaRPr lang="en-IN" dirty="0"/>
          </a:p>
          <a:p>
            <a:pPr>
              <a:buNone/>
            </a:pPr>
            <a:r>
              <a:rPr lang="en-US" dirty="0"/>
              <a:t>                 </a:t>
            </a:r>
            <a:r>
              <a:rPr lang="en-US" dirty="0" smtClean="0"/>
              <a:t>                  </a:t>
            </a:r>
            <a:r>
              <a:rPr lang="en-US" dirty="0"/>
              <a:t>= 2338.117</a:t>
            </a:r>
            <a:endParaRPr lang="en-IN" dirty="0"/>
          </a:p>
          <a:p>
            <a:pPr>
              <a:buNone/>
            </a:pPr>
            <a:r>
              <a:rPr lang="en-US" dirty="0"/>
              <a:t>ODDITY FOR SUBSTITUTED SENTENCE: SUGGEST HE PRESIDENT</a:t>
            </a:r>
            <a:endParaRPr lang="en-IN" dirty="0"/>
          </a:p>
          <a:p>
            <a:pPr>
              <a:buNone/>
            </a:pPr>
            <a:r>
              <a:rPr lang="en-US" dirty="0"/>
              <a:t>     Oddity= 79496/0 </a:t>
            </a:r>
            <a:r>
              <a:rPr lang="en-US" dirty="0" smtClean="0"/>
              <a:t>i.e. </a:t>
            </a:r>
            <a:r>
              <a:rPr lang="en-US" dirty="0"/>
              <a:t>infinite</a:t>
            </a:r>
            <a:endParaRPr lang="en-IN" dirty="0"/>
          </a:p>
          <a:p>
            <a:pPr>
              <a:buNone/>
            </a:pPr>
            <a:r>
              <a:rPr lang="en-US" b="1" dirty="0"/>
              <a:t>The sentence oddity for a substituted sentence is very large. In our case it is </a:t>
            </a:r>
            <a:r>
              <a:rPr lang="en-US" b="1" dirty="0" smtClean="0"/>
              <a:t>infinity and </a:t>
            </a:r>
            <a:r>
              <a:rPr lang="en-US" b="1" dirty="0"/>
              <a:t>hence is a substitution.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498080" cy="1143000"/>
          </a:xfrm>
        </p:spPr>
        <p:txBody>
          <a:bodyPr/>
          <a:lstStyle/>
          <a:p>
            <a:pPr algn="l"/>
            <a:r>
              <a:rPr lang="en-US" dirty="0" smtClean="0"/>
              <a:t>Examples: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0768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1600" b="1" dirty="0"/>
              <a:t>PMI </a:t>
            </a:r>
            <a:r>
              <a:rPr lang="en-US" sz="1600" b="1" dirty="0" smtClean="0"/>
              <a:t>(Point wise </a:t>
            </a:r>
            <a:r>
              <a:rPr lang="en-US" sz="1600" b="1" dirty="0"/>
              <a:t>Mutual Information</a:t>
            </a:r>
            <a:r>
              <a:rPr lang="en-US" sz="1600" b="1" dirty="0" smtClean="0"/>
              <a:t>)</a:t>
            </a:r>
          </a:p>
          <a:p>
            <a:pPr>
              <a:buNone/>
            </a:pPr>
            <a:r>
              <a:rPr lang="en-US" sz="1600" b="1" dirty="0" smtClean="0"/>
              <a:t>    </a:t>
            </a:r>
            <a:r>
              <a:rPr lang="en-US" sz="1600" b="1" dirty="0"/>
              <a:t>Original Sentence</a:t>
            </a:r>
            <a:r>
              <a:rPr lang="en-US" sz="1600" dirty="0"/>
              <a:t>: KILL THE PRESIDENT.</a:t>
            </a:r>
            <a:endParaRPr lang="en-IN" sz="1600" dirty="0"/>
          </a:p>
          <a:p>
            <a:pPr>
              <a:buNone/>
            </a:pPr>
            <a:r>
              <a:rPr lang="en-US" sz="1600" dirty="0"/>
              <a:t>           </a:t>
            </a:r>
            <a:r>
              <a:rPr lang="en-US" sz="1600" b="1" dirty="0"/>
              <a:t>Substituted Sentence</a:t>
            </a:r>
            <a:r>
              <a:rPr lang="en-US" sz="1600" dirty="0"/>
              <a:t>:  SUGGEST THE PRESIDENT.</a:t>
            </a:r>
            <a:endParaRPr lang="en-IN" sz="1600" dirty="0"/>
          </a:p>
          <a:p>
            <a:pPr>
              <a:buNone/>
            </a:pPr>
            <a:r>
              <a:rPr lang="en-US" sz="1600" dirty="0"/>
              <a:t>           </a:t>
            </a:r>
            <a:r>
              <a:rPr lang="en-US" sz="1600" b="1" dirty="0"/>
              <a:t>Frequencies </a:t>
            </a:r>
            <a:r>
              <a:rPr lang="en-US" sz="1600" dirty="0"/>
              <a:t>:</a:t>
            </a:r>
            <a:endParaRPr lang="en-IN" sz="1600" dirty="0"/>
          </a:p>
          <a:p>
            <a:pPr>
              <a:buNone/>
            </a:pPr>
            <a:r>
              <a:rPr lang="en-US" sz="1600" b="1" dirty="0" smtClean="0"/>
              <a:t>             </a:t>
            </a:r>
            <a:r>
              <a:rPr lang="en-US" sz="1600" dirty="0"/>
              <a:t>KILL : </a:t>
            </a:r>
            <a:r>
              <a:rPr lang="en-US" sz="1600" dirty="0" smtClean="0"/>
              <a:t>92660</a:t>
            </a:r>
            <a:endParaRPr lang="en-IN" sz="1600" dirty="0"/>
          </a:p>
          <a:p>
            <a:pPr>
              <a:buNone/>
            </a:pPr>
            <a:r>
              <a:rPr lang="en-US" sz="1600" dirty="0" smtClean="0"/>
              <a:t>             SUGGEST : 92643</a:t>
            </a:r>
            <a:endParaRPr lang="en-IN" sz="1600" dirty="0"/>
          </a:p>
          <a:p>
            <a:pPr>
              <a:buNone/>
            </a:pPr>
            <a:r>
              <a:rPr lang="en-US" sz="1600" dirty="0" smtClean="0"/>
              <a:t>             </a:t>
            </a:r>
            <a:r>
              <a:rPr lang="en-US" sz="1600" dirty="0"/>
              <a:t>KILL THE PRESIDENT : 34</a:t>
            </a:r>
            <a:endParaRPr lang="en-IN" sz="1600" dirty="0"/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/>
              <a:t>	       SUGGEST THE </a:t>
            </a:r>
            <a:r>
              <a:rPr lang="en-US" sz="1600" dirty="0" smtClean="0"/>
              <a:t>PRESIDENT:0</a:t>
            </a:r>
            <a:endParaRPr lang="en-IN" sz="1600" dirty="0" smtClean="0"/>
          </a:p>
          <a:p>
            <a:pPr>
              <a:buNone/>
            </a:pPr>
            <a:r>
              <a:rPr lang="en-US" sz="1600" dirty="0" smtClean="0"/>
              <a:t>              </a:t>
            </a:r>
            <a:r>
              <a:rPr lang="en-US" sz="1600" dirty="0"/>
              <a:t>THE PRESIDENT: 79496</a:t>
            </a:r>
            <a:endParaRPr lang="en-IN" sz="1600" dirty="0"/>
          </a:p>
          <a:p>
            <a:pPr>
              <a:buNone/>
            </a:pPr>
            <a:r>
              <a:rPr lang="en-US" sz="1600" b="1" dirty="0"/>
              <a:t>           Formula</a:t>
            </a:r>
            <a:r>
              <a:rPr lang="en-US" sz="1600" dirty="0"/>
              <a:t> :	</a:t>
            </a:r>
            <a:endParaRPr lang="en-IN" sz="1600" dirty="0"/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dirty="0" smtClean="0"/>
              <a:t>PMI </a:t>
            </a:r>
            <a:r>
              <a:rPr lang="en-US" sz="1600" dirty="0"/>
              <a:t>FOR ORIGINAL SENTENCE: KILL THE PRESIDENT</a:t>
            </a:r>
            <a:endParaRPr lang="en-IN" sz="1600" dirty="0"/>
          </a:p>
          <a:p>
            <a:pPr>
              <a:buNone/>
            </a:pPr>
            <a:r>
              <a:rPr lang="en-US" sz="1600" dirty="0"/>
              <a:t>  	</a:t>
            </a:r>
            <a:r>
              <a:rPr lang="en-US" sz="1600" dirty="0" smtClean="0"/>
              <a:t>PMI </a:t>
            </a:r>
            <a:r>
              <a:rPr lang="en-US" sz="1600" dirty="0"/>
              <a:t>= </a:t>
            </a:r>
            <a:r>
              <a:rPr lang="en-US" sz="1600" dirty="0" smtClean="0"/>
              <a:t>(92660)(</a:t>
            </a:r>
            <a:r>
              <a:rPr lang="en-US" sz="1600" dirty="0"/>
              <a:t>79496)/(34)</a:t>
            </a:r>
            <a:endParaRPr lang="en-IN" sz="1600" dirty="0"/>
          </a:p>
          <a:p>
            <a:pPr>
              <a:buNone/>
            </a:pPr>
            <a:r>
              <a:rPr lang="en-US" sz="1600" dirty="0"/>
              <a:t>  </a:t>
            </a:r>
            <a:r>
              <a:rPr lang="en-US" sz="1600" dirty="0" smtClean="0"/>
              <a:t>          </a:t>
            </a:r>
            <a:r>
              <a:rPr lang="en-US" sz="1600" dirty="0"/>
              <a:t>= </a:t>
            </a:r>
            <a:r>
              <a:rPr lang="en-US" sz="1600" dirty="0" smtClean="0"/>
              <a:t>216649981.17</a:t>
            </a:r>
          </a:p>
          <a:p>
            <a:pPr>
              <a:buNone/>
            </a:pPr>
            <a:r>
              <a:rPr lang="en-US" sz="1600" dirty="0" smtClean="0"/>
              <a:t>     PMI  </a:t>
            </a:r>
            <a:r>
              <a:rPr lang="en-US" sz="1600" dirty="0"/>
              <a:t>FOR SUBSTITUTED SENTENCE: SUGGEST HE PRESIDENT</a:t>
            </a:r>
            <a:endParaRPr lang="en-IN" sz="1600" dirty="0"/>
          </a:p>
          <a:p>
            <a:pPr>
              <a:buNone/>
            </a:pPr>
            <a:r>
              <a:rPr lang="en-US" sz="1600" dirty="0"/>
              <a:t>    </a:t>
            </a:r>
            <a:r>
              <a:rPr lang="en-US" sz="1600" dirty="0" smtClean="0"/>
              <a:t> PMI=(92643)( </a:t>
            </a:r>
            <a:r>
              <a:rPr lang="en-US" sz="1600" dirty="0"/>
              <a:t>79496)/0 </a:t>
            </a:r>
            <a:r>
              <a:rPr lang="en-US" sz="1600" dirty="0" smtClean="0"/>
              <a:t>i.e. </a:t>
            </a:r>
            <a:r>
              <a:rPr lang="en-US" sz="1600" dirty="0"/>
              <a:t>infinite</a:t>
            </a:r>
            <a:endParaRPr lang="en-IN" sz="1600" dirty="0"/>
          </a:p>
          <a:p>
            <a:pPr>
              <a:buNone/>
            </a:pPr>
            <a:r>
              <a:rPr lang="en-US" sz="1600" b="1" dirty="0"/>
              <a:t>The PMI for a substituted sentence is very large. In our case it is infinity and hence is </a:t>
            </a:r>
            <a:r>
              <a:rPr lang="en-US" sz="1600" b="1" dirty="0" smtClean="0"/>
              <a:t>a substitution</a:t>
            </a:r>
            <a:r>
              <a:rPr lang="en-US" sz="1600" b="1" dirty="0"/>
              <a:t>.</a:t>
            </a:r>
            <a:endParaRPr lang="en-IN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 Check:</a:t>
            </a:r>
          </a:p>
          <a:p>
            <a:pPr>
              <a:buNone/>
            </a:pPr>
            <a:r>
              <a:rPr lang="en-IN" dirty="0" smtClean="0"/>
              <a:t>	     </a:t>
            </a:r>
            <a:r>
              <a:rPr lang="en-IN" sz="2800" dirty="0" smtClean="0"/>
              <a:t>To implement spell-check algorithm to find out if there are any wrong spellings in the file or document</a:t>
            </a:r>
            <a:r>
              <a:rPr lang="en-IN" dirty="0" smtClean="0"/>
              <a:t>.</a:t>
            </a:r>
            <a:r>
              <a:rPr lang="en-IN" sz="2800" dirty="0" smtClean="0"/>
              <a:t> This functionality is implemented using the PNC approach.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Synonym Detection:</a:t>
            </a:r>
          </a:p>
          <a:p>
            <a:pPr lvl="1">
              <a:buNone/>
            </a:pPr>
            <a:r>
              <a:rPr lang="en-US" dirty="0" smtClean="0"/>
              <a:t>		To identify the possible substitutions of target words based on the synonyms.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87624" y="274320"/>
            <a:ext cx="7746064" cy="6107008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You.!</a:t>
            </a:r>
            <a:endParaRPr lang="en-IN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Criminals substitute certain words.</a:t>
            </a:r>
          </a:p>
          <a:p>
            <a:endParaRPr lang="en-IN" dirty="0" smtClean="0"/>
          </a:p>
          <a:p>
            <a:r>
              <a:rPr lang="en-IN" dirty="0" smtClean="0"/>
              <a:t>Detect replacements that have similar frequencies to the original words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IN" dirty="0" smtClean="0"/>
              <a:t>None of these measures are strong individually, but together they become effective.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Measures to detect substitutions: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772816"/>
            <a:ext cx="7498080" cy="4800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K-Gram frequencies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Sentence Oddity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Pointwise</a:t>
            </a:r>
            <a:r>
              <a:rPr lang="en-US" dirty="0" smtClean="0"/>
              <a:t> Mutual Information(PMI)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K-Gram Frequencies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frequencies of pairs of a given word with its neighbours on either side is calculated.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US" dirty="0" smtClean="0"/>
              <a:t>K-gram will be smaller for sentences containing the substitution.</a:t>
            </a:r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Sentence Oddity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4800600"/>
          </a:xfrm>
        </p:spPr>
        <p:txBody>
          <a:bodyPr/>
          <a:lstStyle/>
          <a:p>
            <a:r>
              <a:rPr lang="en-US" dirty="0" smtClean="0"/>
              <a:t>We compute the ratio of frequency of sentence to calculate sentence oddity.</a:t>
            </a:r>
          </a:p>
          <a:p>
            <a:endParaRPr lang="en-US" dirty="0" smtClean="0"/>
          </a:p>
          <a:p>
            <a:r>
              <a:rPr lang="en-US" sz="2800" dirty="0" smtClean="0"/>
              <a:t>SO</a:t>
            </a:r>
            <a:r>
              <a:rPr lang="en-US" sz="2700" dirty="0" smtClean="0"/>
              <a:t>=freq of bag of words with target word removed </a:t>
            </a:r>
          </a:p>
          <a:p>
            <a:pPr lvl="3">
              <a:buNone/>
            </a:pPr>
            <a:r>
              <a:rPr lang="en-US" sz="2700" dirty="0" smtClean="0"/>
              <a:t>              freq of entire bag of words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US" dirty="0" smtClean="0"/>
              <a:t>SO will be larger for sentences containing the substitution.</a:t>
            </a:r>
          </a:p>
          <a:p>
            <a:pPr lvl="3">
              <a:buNone/>
            </a:pPr>
            <a:endParaRPr lang="en-US" sz="2700" dirty="0" smtClean="0"/>
          </a:p>
          <a:p>
            <a:pPr lvl="3"/>
            <a:endParaRPr lang="en-IN" sz="2500" dirty="0" smtClean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339752" y="3573016"/>
            <a:ext cx="6035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Pointwise</a:t>
            </a:r>
            <a:r>
              <a:rPr lang="en-US" dirty="0" smtClean="0"/>
              <a:t> Mutual Information(PMI)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PMI attempts to measure the strength of an association between a word and some other string, either a word, a </a:t>
            </a:r>
            <a:r>
              <a:rPr lang="fr-FR" dirty="0" smtClean="0"/>
              <a:t>phrase, a sentence, or an entire document.</a:t>
            </a:r>
          </a:p>
          <a:p>
            <a:endParaRPr lang="fr-FR" dirty="0" smtClean="0"/>
          </a:p>
          <a:p>
            <a:r>
              <a:rPr lang="en-US" dirty="0" smtClean="0"/>
              <a:t>PMI=f(word)f(adjacent region)</a:t>
            </a:r>
          </a:p>
          <a:p>
            <a:pPr>
              <a:buNone/>
            </a:pPr>
            <a:r>
              <a:rPr lang="en-US" sz="3200" dirty="0" smtClean="0"/>
              <a:t>          f(word +adjacent region)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US" dirty="0" smtClean="0"/>
              <a:t>PMI will be larger for sentences containing the substitution.</a:t>
            </a:r>
          </a:p>
          <a:p>
            <a:pPr>
              <a:buNone/>
            </a:pPr>
            <a:endParaRPr lang="en-IN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27784" y="4149080"/>
            <a:ext cx="4104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IN" dirty="0"/>
          </a:p>
        </p:txBody>
      </p:sp>
      <p:pic>
        <p:nvPicPr>
          <p:cNvPr id="5" name="Content Placeholder 4" descr="SINGLE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2060848"/>
            <a:ext cx="3657600" cy="2880320"/>
          </a:xfrm>
        </p:spPr>
      </p:pic>
      <p:pic>
        <p:nvPicPr>
          <p:cNvPr id="6" name="Content Placeholder 5" descr="3GRAM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20072" y="2092795"/>
            <a:ext cx="3515216" cy="284837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53034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SENTENCE ODDITY:-</a:t>
            </a:r>
            <a:endParaRPr lang="en-IN" dirty="0"/>
          </a:p>
          <a:p>
            <a:pPr>
              <a:buNone/>
            </a:pPr>
            <a:r>
              <a:rPr lang="en-US" dirty="0"/>
              <a:t>           </a:t>
            </a:r>
            <a:r>
              <a:rPr lang="en-US" b="1" dirty="0"/>
              <a:t>Original Sentence</a:t>
            </a:r>
            <a:r>
              <a:rPr lang="en-US" dirty="0"/>
              <a:t>: KILL THE PRESIDENT.</a:t>
            </a:r>
            <a:endParaRPr lang="en-IN" dirty="0"/>
          </a:p>
          <a:p>
            <a:pPr>
              <a:buNone/>
            </a:pPr>
            <a:r>
              <a:rPr lang="en-US" dirty="0"/>
              <a:t>           </a:t>
            </a:r>
            <a:r>
              <a:rPr lang="en-US" b="1" dirty="0"/>
              <a:t>Substituted Sentence</a:t>
            </a:r>
            <a:r>
              <a:rPr lang="en-US" dirty="0"/>
              <a:t>:  </a:t>
            </a:r>
            <a:r>
              <a:rPr lang="en-US" dirty="0" smtClean="0"/>
              <a:t>LOCAL </a:t>
            </a:r>
            <a:r>
              <a:rPr lang="en-US" dirty="0"/>
              <a:t>THE PRESIDENT.</a:t>
            </a:r>
            <a:endParaRPr lang="en-IN" dirty="0"/>
          </a:p>
          <a:p>
            <a:pPr>
              <a:buNone/>
            </a:pPr>
            <a:r>
              <a:rPr lang="en-US" dirty="0"/>
              <a:t>           </a:t>
            </a:r>
            <a:r>
              <a:rPr lang="en-US" b="1" dirty="0"/>
              <a:t>Frequencies </a:t>
            </a:r>
            <a:r>
              <a:rPr lang="en-US" dirty="0"/>
              <a:t>:</a:t>
            </a:r>
            <a:endParaRPr lang="en-IN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smtClean="0"/>
              <a:t>  </a:t>
            </a:r>
            <a:r>
              <a:rPr lang="en-US" dirty="0"/>
              <a:t>KILL THE PRESIDENT : 34</a:t>
            </a:r>
            <a:endParaRPr lang="en-IN" dirty="0"/>
          </a:p>
          <a:p>
            <a:pPr>
              <a:buNone/>
            </a:pPr>
            <a:r>
              <a:rPr lang="en-US" dirty="0"/>
              <a:t>      	 </a:t>
            </a:r>
            <a:r>
              <a:rPr lang="en-US" dirty="0" smtClean="0"/>
              <a:t>LOCAL </a:t>
            </a:r>
            <a:r>
              <a:rPr lang="en-US" dirty="0"/>
              <a:t>THE PRESIDENT:0</a:t>
            </a:r>
            <a:endParaRPr lang="en-IN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smtClean="0"/>
              <a:t>   THE </a:t>
            </a:r>
            <a:r>
              <a:rPr lang="en-US" dirty="0"/>
              <a:t>PRESIDENT: 79496</a:t>
            </a:r>
            <a:endParaRPr lang="en-IN" dirty="0"/>
          </a:p>
          <a:p>
            <a:pPr>
              <a:buNone/>
            </a:pPr>
            <a:r>
              <a:rPr lang="en-US" b="1" dirty="0"/>
              <a:t>           Formula</a:t>
            </a:r>
            <a:r>
              <a:rPr lang="en-US" dirty="0"/>
              <a:t> :</a:t>
            </a:r>
            <a:endParaRPr lang="en-IN" dirty="0"/>
          </a:p>
          <a:p>
            <a:pPr>
              <a:buNone/>
            </a:pPr>
            <a:r>
              <a:rPr lang="en-US" dirty="0" smtClean="0"/>
              <a:t>  	          Sentence Oddity = f(the president)/f(kill the president)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ODDITY </a:t>
            </a:r>
            <a:r>
              <a:rPr lang="en-US" dirty="0"/>
              <a:t>FOR ORIGINAL SENTENCE: KILL THE PRESIDENT</a:t>
            </a:r>
            <a:endParaRPr lang="en-IN" dirty="0"/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dirty="0"/>
              <a:t>Oddity = 79496/34</a:t>
            </a:r>
            <a:endParaRPr lang="en-IN" dirty="0"/>
          </a:p>
          <a:p>
            <a:pPr>
              <a:buNone/>
            </a:pPr>
            <a:r>
              <a:rPr lang="en-US" dirty="0"/>
              <a:t>                 </a:t>
            </a:r>
            <a:r>
              <a:rPr lang="en-US" dirty="0" smtClean="0"/>
              <a:t>                  </a:t>
            </a:r>
            <a:r>
              <a:rPr lang="en-US" dirty="0"/>
              <a:t>= 2338.117</a:t>
            </a:r>
            <a:endParaRPr lang="en-IN" dirty="0"/>
          </a:p>
          <a:p>
            <a:pPr>
              <a:buNone/>
            </a:pPr>
            <a:r>
              <a:rPr lang="en-US" dirty="0"/>
              <a:t>ODDITY FOR SUBSTITUTED SENTENCE: </a:t>
            </a:r>
            <a:r>
              <a:rPr lang="en-US" dirty="0" smtClean="0"/>
              <a:t>LOCAL THE </a:t>
            </a:r>
            <a:r>
              <a:rPr lang="en-US" dirty="0"/>
              <a:t>PRESIDENT</a:t>
            </a:r>
            <a:endParaRPr lang="en-IN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smtClean="0"/>
              <a:t>                 Oddity</a:t>
            </a:r>
            <a:r>
              <a:rPr lang="en-US" dirty="0"/>
              <a:t>= 79496/0 </a:t>
            </a:r>
            <a:r>
              <a:rPr lang="en-US" dirty="0" smtClean="0"/>
              <a:t>i.e. </a:t>
            </a:r>
            <a:r>
              <a:rPr lang="en-US" dirty="0"/>
              <a:t>infinite</a:t>
            </a:r>
            <a:endParaRPr lang="en-IN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The </a:t>
            </a:r>
            <a:r>
              <a:rPr lang="en-US" b="1" dirty="0"/>
              <a:t>sentence oddity for a substituted sentence is very large. In our case it is </a:t>
            </a:r>
            <a:r>
              <a:rPr lang="en-US" b="1" dirty="0" smtClean="0"/>
              <a:t>infinity and </a:t>
            </a:r>
            <a:r>
              <a:rPr lang="en-US" b="1" dirty="0"/>
              <a:t>hence is a substitution.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498080" cy="882336"/>
          </a:xfrm>
        </p:spPr>
        <p:txBody>
          <a:bodyPr/>
          <a:lstStyle/>
          <a:p>
            <a:pPr algn="l"/>
            <a:r>
              <a:rPr lang="en-US" dirty="0" smtClean="0"/>
              <a:t>Examples: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2984"/>
            <a:ext cx="8015318" cy="5500726"/>
          </a:xfrm>
        </p:spPr>
        <p:txBody>
          <a:bodyPr>
            <a:noAutofit/>
          </a:bodyPr>
          <a:lstStyle/>
          <a:p>
            <a:pPr lvl="0"/>
            <a:r>
              <a:rPr lang="en-US" sz="1600" b="1" dirty="0"/>
              <a:t>PMI </a:t>
            </a:r>
            <a:r>
              <a:rPr lang="en-US" sz="1600" b="1" dirty="0" smtClean="0"/>
              <a:t>(Point wise </a:t>
            </a:r>
            <a:r>
              <a:rPr lang="en-US" sz="1600" b="1" dirty="0"/>
              <a:t>Mutual Information</a:t>
            </a:r>
            <a:r>
              <a:rPr lang="en-US" sz="1600" b="1" dirty="0" smtClean="0"/>
              <a:t>)</a:t>
            </a:r>
          </a:p>
          <a:p>
            <a:pPr>
              <a:buNone/>
            </a:pPr>
            <a:r>
              <a:rPr lang="en-US" sz="1600" b="1" dirty="0" smtClean="0"/>
              <a:t>    </a:t>
            </a:r>
            <a:r>
              <a:rPr lang="en-US" sz="1600" b="1" dirty="0"/>
              <a:t>Original Sentence</a:t>
            </a:r>
            <a:r>
              <a:rPr lang="en-US" sz="1600" dirty="0"/>
              <a:t>: KILL THE PRESIDENT.</a:t>
            </a:r>
            <a:endParaRPr lang="en-IN" sz="1600" dirty="0"/>
          </a:p>
          <a:p>
            <a:pPr>
              <a:buNone/>
            </a:pPr>
            <a:r>
              <a:rPr lang="en-US" sz="1600" dirty="0"/>
              <a:t>           </a:t>
            </a:r>
            <a:r>
              <a:rPr lang="en-US" sz="1600" b="1" dirty="0"/>
              <a:t>Substituted Sentence</a:t>
            </a:r>
            <a:r>
              <a:rPr lang="en-US" sz="1600" dirty="0"/>
              <a:t>:  </a:t>
            </a:r>
            <a:r>
              <a:rPr lang="en-US" sz="1600" dirty="0" smtClean="0"/>
              <a:t>LOCAL </a:t>
            </a:r>
            <a:r>
              <a:rPr lang="en-US" sz="1600" dirty="0"/>
              <a:t>THE PRESIDENT.</a:t>
            </a:r>
            <a:endParaRPr lang="en-IN" sz="1600" dirty="0"/>
          </a:p>
          <a:p>
            <a:pPr>
              <a:buNone/>
            </a:pPr>
            <a:r>
              <a:rPr lang="en-US" sz="1600" dirty="0"/>
              <a:t>           </a:t>
            </a:r>
            <a:r>
              <a:rPr lang="en-US" sz="1600" b="1" dirty="0"/>
              <a:t>Frequencies </a:t>
            </a:r>
            <a:r>
              <a:rPr lang="en-US" sz="1600" dirty="0"/>
              <a:t>:</a:t>
            </a:r>
            <a:endParaRPr lang="en-IN" sz="1600" dirty="0"/>
          </a:p>
          <a:p>
            <a:pPr>
              <a:buNone/>
            </a:pPr>
            <a:r>
              <a:rPr lang="en-US" sz="1600" b="1" dirty="0" smtClean="0"/>
              <a:t>             </a:t>
            </a:r>
            <a:r>
              <a:rPr lang="en-US" sz="1600" dirty="0"/>
              <a:t>KILL : </a:t>
            </a:r>
            <a:r>
              <a:rPr lang="en-US" sz="1600" dirty="0" smtClean="0"/>
              <a:t>92660</a:t>
            </a:r>
            <a:endParaRPr lang="en-IN" sz="1600" dirty="0"/>
          </a:p>
          <a:p>
            <a:pPr>
              <a:buNone/>
            </a:pPr>
            <a:r>
              <a:rPr lang="en-US" sz="1600" dirty="0" smtClean="0"/>
              <a:t>             LOCAL </a:t>
            </a:r>
            <a:r>
              <a:rPr lang="en-US" sz="1600" dirty="0"/>
              <a:t>: </a:t>
            </a:r>
            <a:r>
              <a:rPr lang="en-US" sz="1600" dirty="0" smtClean="0"/>
              <a:t>92970</a:t>
            </a:r>
            <a:endParaRPr lang="en-IN" sz="1600" dirty="0"/>
          </a:p>
          <a:p>
            <a:pPr>
              <a:buNone/>
            </a:pPr>
            <a:r>
              <a:rPr lang="en-US" sz="1600" dirty="0" smtClean="0"/>
              <a:t>             </a:t>
            </a:r>
            <a:r>
              <a:rPr lang="en-US" sz="1600" dirty="0"/>
              <a:t>KILL THE PRESIDENT : 34</a:t>
            </a:r>
            <a:endParaRPr lang="en-IN" sz="1600" dirty="0"/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/>
              <a:t>	       </a:t>
            </a:r>
            <a:r>
              <a:rPr lang="en-US" sz="1600" dirty="0" smtClean="0"/>
              <a:t>LOCAL </a:t>
            </a:r>
            <a:r>
              <a:rPr lang="en-US" sz="1600" dirty="0"/>
              <a:t>THE </a:t>
            </a:r>
            <a:r>
              <a:rPr lang="en-US" sz="1600" dirty="0" smtClean="0"/>
              <a:t>PRESIDENT:0</a:t>
            </a:r>
            <a:endParaRPr lang="en-IN" sz="1600" dirty="0" smtClean="0"/>
          </a:p>
          <a:p>
            <a:pPr>
              <a:buNone/>
            </a:pPr>
            <a:r>
              <a:rPr lang="en-US" sz="1600" dirty="0" smtClean="0"/>
              <a:t>              </a:t>
            </a:r>
            <a:r>
              <a:rPr lang="en-US" sz="1600" dirty="0"/>
              <a:t>THE PRESIDENT: 79496</a:t>
            </a:r>
            <a:endParaRPr lang="en-IN" sz="1600" dirty="0"/>
          </a:p>
          <a:p>
            <a:pPr>
              <a:buNone/>
            </a:pPr>
            <a:r>
              <a:rPr lang="en-US" sz="1600" b="1" dirty="0"/>
              <a:t>           Formula</a:t>
            </a:r>
            <a:r>
              <a:rPr lang="en-US" sz="1600" dirty="0"/>
              <a:t> :	</a:t>
            </a:r>
            <a:endParaRPr lang="en-IN" sz="1600" dirty="0"/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dirty="0" smtClean="0"/>
              <a:t>PMI </a:t>
            </a:r>
            <a:r>
              <a:rPr lang="en-US" sz="1600" dirty="0"/>
              <a:t>FOR ORIGINAL SENTENCE: </a:t>
            </a:r>
            <a:r>
              <a:rPr lang="en-US" sz="1600" dirty="0" smtClean="0"/>
              <a:t> KILL </a:t>
            </a:r>
            <a:r>
              <a:rPr lang="en-US" sz="1600" dirty="0"/>
              <a:t>THE PRESIDENT</a:t>
            </a:r>
            <a:endParaRPr lang="en-IN" sz="1600" dirty="0"/>
          </a:p>
          <a:p>
            <a:pPr>
              <a:buNone/>
            </a:pPr>
            <a:r>
              <a:rPr lang="en-US" sz="1600" dirty="0"/>
              <a:t>  	</a:t>
            </a:r>
            <a:r>
              <a:rPr lang="en-US" sz="1600" dirty="0" smtClean="0"/>
              <a:t>PMI </a:t>
            </a:r>
            <a:r>
              <a:rPr lang="en-US" sz="1600" dirty="0"/>
              <a:t>= </a:t>
            </a:r>
            <a:r>
              <a:rPr lang="en-US" sz="1600" dirty="0" smtClean="0"/>
              <a:t>(92660)(</a:t>
            </a:r>
            <a:r>
              <a:rPr lang="en-US" sz="1600" dirty="0"/>
              <a:t>79496)/(34)</a:t>
            </a:r>
            <a:endParaRPr lang="en-IN" sz="1600" dirty="0"/>
          </a:p>
          <a:p>
            <a:pPr>
              <a:buNone/>
            </a:pPr>
            <a:r>
              <a:rPr lang="en-US" sz="1600" dirty="0"/>
              <a:t>  </a:t>
            </a:r>
            <a:r>
              <a:rPr lang="en-US" sz="1600" dirty="0" smtClean="0"/>
              <a:t>          </a:t>
            </a:r>
            <a:r>
              <a:rPr lang="en-US" sz="1600" dirty="0"/>
              <a:t>= </a:t>
            </a:r>
            <a:r>
              <a:rPr lang="en-US" sz="1600" dirty="0" smtClean="0"/>
              <a:t>216649981.1764706</a:t>
            </a:r>
            <a:endParaRPr lang="en-IN" sz="1600" dirty="0"/>
          </a:p>
          <a:p>
            <a:pPr>
              <a:buNone/>
            </a:pPr>
            <a:r>
              <a:rPr lang="en-US" sz="1600" dirty="0"/>
              <a:t>   </a:t>
            </a:r>
            <a:r>
              <a:rPr lang="en-US" sz="1600" dirty="0" smtClean="0"/>
              <a:t>  PMI  </a:t>
            </a:r>
            <a:r>
              <a:rPr lang="en-US" sz="1600" dirty="0"/>
              <a:t>FOR SUBSTITUTED SENTENCE: </a:t>
            </a:r>
            <a:r>
              <a:rPr lang="en-US" sz="1600" dirty="0" smtClean="0"/>
              <a:t> LOCAL THE </a:t>
            </a:r>
            <a:r>
              <a:rPr lang="en-US" sz="1600" dirty="0"/>
              <a:t>PRESIDENT</a:t>
            </a:r>
            <a:endParaRPr lang="en-IN" sz="1600" dirty="0"/>
          </a:p>
          <a:p>
            <a:pPr>
              <a:buNone/>
            </a:pPr>
            <a:r>
              <a:rPr lang="en-US" sz="1600" dirty="0"/>
              <a:t>    </a:t>
            </a:r>
            <a:r>
              <a:rPr lang="en-US" sz="1600" dirty="0" smtClean="0"/>
              <a:t> PMI=(92970)( </a:t>
            </a:r>
            <a:r>
              <a:rPr lang="en-US" sz="1600" dirty="0"/>
              <a:t>79496)/0 </a:t>
            </a:r>
            <a:r>
              <a:rPr lang="en-US" sz="1600" dirty="0" smtClean="0"/>
              <a:t>i.e. </a:t>
            </a:r>
            <a:r>
              <a:rPr lang="en-US" sz="1600" dirty="0"/>
              <a:t>infinite</a:t>
            </a:r>
            <a:endParaRPr lang="en-IN" sz="1600" dirty="0"/>
          </a:p>
          <a:p>
            <a:pPr>
              <a:buNone/>
            </a:pPr>
            <a:r>
              <a:rPr lang="en-US" sz="1600" b="1" dirty="0"/>
              <a:t>The PMI for a substituted sentence is very large. In our case it is infinity and hence is </a:t>
            </a:r>
            <a:r>
              <a:rPr lang="en-US" sz="1600" b="1" dirty="0" smtClean="0"/>
              <a:t>a substitution</a:t>
            </a:r>
            <a:r>
              <a:rPr lang="en-US" sz="1600" b="1" dirty="0"/>
              <a:t>.</a:t>
            </a:r>
            <a:endParaRPr lang="en-IN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221</TotalTime>
  <Words>385</Words>
  <Application>Microsoft Office PowerPoint</Application>
  <PresentationFormat>On-screen Show (4:3)</PresentationFormat>
  <Paragraphs>132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Detecting Word Substitutions In Text</vt:lpstr>
      <vt:lpstr>Introduction</vt:lpstr>
      <vt:lpstr>Measures to detect substitutions:</vt:lpstr>
      <vt:lpstr>K-Gram Frequencies</vt:lpstr>
      <vt:lpstr>Sentence Oddity</vt:lpstr>
      <vt:lpstr>Pointwise Mutual Information(PMI)</vt:lpstr>
      <vt:lpstr>Database</vt:lpstr>
      <vt:lpstr>Examples:</vt:lpstr>
      <vt:lpstr>Examples:</vt:lpstr>
      <vt:lpstr>Examples:</vt:lpstr>
      <vt:lpstr>Examples:</vt:lpstr>
      <vt:lpstr>Examples:</vt:lpstr>
      <vt:lpstr>Additional functionalities</vt:lpstr>
      <vt:lpstr>Thank You.!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Word Substitutions In Text</dc:title>
  <dc:creator>OWNER</dc:creator>
  <cp:lastModifiedBy>OWNER</cp:lastModifiedBy>
  <cp:revision>29</cp:revision>
  <dcterms:created xsi:type="dcterms:W3CDTF">2013-10-21T06:22:40Z</dcterms:created>
  <dcterms:modified xsi:type="dcterms:W3CDTF">2013-10-27T17:08:07Z</dcterms:modified>
</cp:coreProperties>
</file>