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7"/>
  </p:notesMasterIdLst>
  <p:sldIdLst>
    <p:sldId id="292" r:id="rId5"/>
    <p:sldId id="257" r:id="rId6"/>
    <p:sldId id="352" r:id="rId7"/>
    <p:sldId id="359" r:id="rId8"/>
    <p:sldId id="361" r:id="rId9"/>
    <p:sldId id="349" r:id="rId10"/>
    <p:sldId id="364" r:id="rId11"/>
    <p:sldId id="362" r:id="rId12"/>
    <p:sldId id="356" r:id="rId13"/>
    <p:sldId id="353" r:id="rId14"/>
    <p:sldId id="363" r:id="rId15"/>
    <p:sldId id="348"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20" userDrawn="1">
          <p15:clr>
            <a:srgbClr val="A4A3A4"/>
          </p15:clr>
        </p15:guide>
        <p15:guide id="2" pos="192" userDrawn="1">
          <p15:clr>
            <a:srgbClr val="A4A3A4"/>
          </p15:clr>
        </p15:guide>
        <p15:guide id="3" orient="horz" pos="1008"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00"/>
    <a:srgbClr val="7FBA00"/>
    <a:srgbClr val="0000FF"/>
    <a:srgbClr val="213164"/>
    <a:srgbClr val="243365"/>
    <a:srgbClr val="FF3300"/>
    <a:srgbClr val="CC0000"/>
    <a:srgbClr val="851910"/>
    <a:srgbClr val="001131"/>
    <a:srgbClr val="DD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E8A964-F865-E45D-F8C5-5142E6CA6723}" v="14" dt="2024-07-03T10:10:24.3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157" autoAdjust="0"/>
  </p:normalViewPr>
  <p:slideViewPr>
    <p:cSldViewPr snapToGrid="0">
      <p:cViewPr varScale="1">
        <p:scale>
          <a:sx n="76" d="100"/>
          <a:sy n="76" d="100"/>
        </p:scale>
        <p:origin x="946" y="62"/>
      </p:cViewPr>
      <p:guideLst>
        <p:guide orient="horz" pos="720"/>
        <p:guide pos="192"/>
        <p:guide orient="horz" pos="10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an Bhat" userId="S::kbhat@edunetfoundation.org::f2cd99dd-5361-4aaa-8703-dbf43a7114eb" providerId="AD" clId="Web-{A0E8A964-F865-E45D-F8C5-5142E6CA6723}"/>
    <pc:docChg chg="modSld">
      <pc:chgData name="Karan Bhat" userId="S::kbhat@edunetfoundation.org::f2cd99dd-5361-4aaa-8703-dbf43a7114eb" providerId="AD" clId="Web-{A0E8A964-F865-E45D-F8C5-5142E6CA6723}" dt="2024-07-03T10:10:24.346" v="5" actId="20577"/>
      <pc:docMkLst>
        <pc:docMk/>
      </pc:docMkLst>
      <pc:sldChg chg="modSp">
        <pc:chgData name="Karan Bhat" userId="S::kbhat@edunetfoundation.org::f2cd99dd-5361-4aaa-8703-dbf43a7114eb" providerId="AD" clId="Web-{A0E8A964-F865-E45D-F8C5-5142E6CA6723}" dt="2024-07-03T10:10:24.346" v="5" actId="20577"/>
        <pc:sldMkLst>
          <pc:docMk/>
          <pc:sldMk cId="4212293262" sldId="356"/>
        </pc:sldMkLst>
        <pc:spChg chg="mod">
          <ac:chgData name="Karan Bhat" userId="S::kbhat@edunetfoundation.org::f2cd99dd-5361-4aaa-8703-dbf43a7114eb" providerId="AD" clId="Web-{A0E8A964-F865-E45D-F8C5-5142E6CA6723}" dt="2024-07-03T10:08:21.594" v="0" actId="20577"/>
          <ac:spMkLst>
            <pc:docMk/>
            <pc:sldMk cId="4212293262" sldId="356"/>
            <ac:spMk id="3" creationId="{AE76DA37-EEF4-E854-985B-BBFC06857B90}"/>
          </ac:spMkLst>
        </pc:spChg>
        <pc:spChg chg="mod">
          <ac:chgData name="Karan Bhat" userId="S::kbhat@edunetfoundation.org::f2cd99dd-5361-4aaa-8703-dbf43a7114eb" providerId="AD" clId="Web-{A0E8A964-F865-E45D-F8C5-5142E6CA6723}" dt="2024-07-03T10:09:19.548" v="1" actId="20577"/>
          <ac:spMkLst>
            <pc:docMk/>
            <pc:sldMk cId="4212293262" sldId="356"/>
            <ac:spMk id="17" creationId="{3F2357E8-9B57-5EA8-8669-94E311D305DE}"/>
          </ac:spMkLst>
        </pc:spChg>
        <pc:spChg chg="mod">
          <ac:chgData name="Karan Bhat" userId="S::kbhat@edunetfoundation.org::f2cd99dd-5361-4aaa-8703-dbf43a7114eb" providerId="AD" clId="Web-{A0E8A964-F865-E45D-F8C5-5142E6CA6723}" dt="2024-07-03T10:09:42.768" v="2" actId="20577"/>
          <ac:spMkLst>
            <pc:docMk/>
            <pc:sldMk cId="4212293262" sldId="356"/>
            <ac:spMk id="19" creationId="{AEA3D319-8AFB-DD7F-8C27-647378D11862}"/>
          </ac:spMkLst>
        </pc:spChg>
        <pc:spChg chg="mod">
          <ac:chgData name="Karan Bhat" userId="S::kbhat@edunetfoundation.org::f2cd99dd-5361-4aaa-8703-dbf43a7114eb" providerId="AD" clId="Web-{A0E8A964-F865-E45D-F8C5-5142E6CA6723}" dt="2024-07-03T10:10:05.002" v="3" actId="20577"/>
          <ac:spMkLst>
            <pc:docMk/>
            <pc:sldMk cId="4212293262" sldId="356"/>
            <ac:spMk id="21" creationId="{E12455AE-D86E-0B17-256D-38F58639D9A0}"/>
          </ac:spMkLst>
        </pc:spChg>
        <pc:spChg chg="mod">
          <ac:chgData name="Karan Bhat" userId="S::kbhat@edunetfoundation.org::f2cd99dd-5361-4aaa-8703-dbf43a7114eb" providerId="AD" clId="Web-{A0E8A964-F865-E45D-F8C5-5142E6CA6723}" dt="2024-07-03T10:10:24.346" v="5" actId="20577"/>
          <ac:spMkLst>
            <pc:docMk/>
            <pc:sldMk cId="4212293262" sldId="356"/>
            <ac:spMk id="23" creationId="{06DA79EF-665C-0376-B7CE-BAB3CD1FE8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10</a:t>
            </a:fld>
            <a:endParaRPr lang="en-US" sz="1200" b="0" strike="noStrike" spc="-1">
              <a:latin typeface="Times New Roman"/>
            </a:endParaRPr>
          </a:p>
        </p:txBody>
      </p:sp>
    </p:spTree>
    <p:extLst>
      <p:ext uri="{BB962C8B-B14F-4D97-AF65-F5344CB8AC3E}">
        <p14:creationId xmlns:p14="http://schemas.microsoft.com/office/powerpoint/2010/main" val="2886552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45899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12</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44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302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3096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1962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6</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7</a:t>
            </a:fld>
            <a:endParaRPr lang="en-US" sz="1200" b="0" strike="noStrike" spc="-1">
              <a:latin typeface="Times New Roman"/>
            </a:endParaRPr>
          </a:p>
        </p:txBody>
      </p:sp>
    </p:spTree>
    <p:extLst>
      <p:ext uri="{BB962C8B-B14F-4D97-AF65-F5344CB8AC3E}">
        <p14:creationId xmlns:p14="http://schemas.microsoft.com/office/powerpoint/2010/main" val="1427688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8</a:t>
            </a:fld>
            <a:endParaRPr lang="en-US" sz="1200" b="0" strike="noStrike" spc="-1">
              <a:latin typeface="Times New Roman"/>
            </a:endParaRPr>
          </a:p>
        </p:txBody>
      </p:sp>
    </p:spTree>
    <p:extLst>
      <p:ext uri="{BB962C8B-B14F-4D97-AF65-F5344CB8AC3E}">
        <p14:creationId xmlns:p14="http://schemas.microsoft.com/office/powerpoint/2010/main" val="2570646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9</a:t>
            </a:fld>
            <a:endParaRPr lang="en-US" sz="1200" b="0" strike="noStrike" spc="-1">
              <a:latin typeface="Times New Roman"/>
            </a:endParaRPr>
          </a:p>
        </p:txBody>
      </p:sp>
    </p:spTree>
    <p:extLst>
      <p:ext uri="{BB962C8B-B14F-4D97-AF65-F5344CB8AC3E}">
        <p14:creationId xmlns:p14="http://schemas.microsoft.com/office/powerpoint/2010/main" val="891338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026" name="Picture 2" descr="Paper Style 3d Rectangles White Background">
            <a:extLst>
              <a:ext uri="{FF2B5EF4-FFF2-40B4-BE49-F238E27FC236}">
                <a16:creationId xmlns:a16="http://schemas.microsoft.com/office/drawing/2014/main" id="{84368886-068A-33B4-22F9-7C13B0CA2FBF}"/>
              </a:ext>
            </a:extLst>
          </p:cNvPr>
          <p:cNvPicPr>
            <a:picLocks noChangeAspect="1" noChangeArrowheads="1"/>
          </p:cNvPicPr>
          <p:nvPr userDrawn="1"/>
        </p:nvPicPr>
        <p:blipFill rotWithShape="1">
          <a:blip r:embed="rId4">
            <a:alphaModFix amt="12000"/>
            <a:extLst>
              <a:ext uri="{28A0092B-C50C-407E-A947-70E740481C1C}">
                <a14:useLocalDpi xmlns:a14="http://schemas.microsoft.com/office/drawing/2010/main" val="0"/>
              </a:ext>
            </a:extLst>
          </a:blip>
          <a:srcRect t="1754" b="14082"/>
          <a:stretch/>
        </p:blipFill>
        <p:spPr bwMode="auto">
          <a:xfrm>
            <a:off x="0" y="0"/>
            <a:ext cx="1222248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lue rectangle with a white background&#10;&#10;Description automatically generated">
            <a:extLst>
              <a:ext uri="{FF2B5EF4-FFF2-40B4-BE49-F238E27FC236}">
                <a16:creationId xmlns:a16="http://schemas.microsoft.com/office/drawing/2014/main" id="{D219FCBA-DC9B-04AF-A48D-8B93E7CE2F55}"/>
              </a:ext>
            </a:extLst>
          </p:cNvPr>
          <p:cNvPicPr>
            <a:picLocks noChangeAspect="1"/>
          </p:cNvPicPr>
          <p:nvPr userDrawn="1"/>
        </p:nvPicPr>
        <p:blipFill rotWithShape="1">
          <a:blip r:embed="rId5">
            <a:alphaModFix/>
          </a:blip>
          <a:srcRect b="89277"/>
          <a:stretch/>
        </p:blipFill>
        <p:spPr>
          <a:xfrm>
            <a:off x="-3387" y="-133529"/>
            <a:ext cx="12208004" cy="736356"/>
          </a:xfrm>
          <a:prstGeom prst="rect">
            <a:avLst/>
          </a:prstGeom>
        </p:spPr>
      </p:pic>
      <p:pic>
        <p:nvPicPr>
          <p:cNvPr id="5" name="Picture 4" descr="A black and white logo&#10;&#10;Description automatically generated">
            <a:extLst>
              <a:ext uri="{FF2B5EF4-FFF2-40B4-BE49-F238E27FC236}">
                <a16:creationId xmlns:a16="http://schemas.microsoft.com/office/drawing/2014/main" id="{1CEE3586-4AEE-1376-360C-A077B519F4DE}"/>
              </a:ext>
            </a:extLst>
          </p:cNvPr>
          <p:cNvPicPr>
            <a:picLocks noChangeAspect="1"/>
          </p:cNvPicPr>
          <p:nvPr userDrawn="1"/>
        </p:nvPicPr>
        <p:blipFill>
          <a:blip r:embed="rId6"/>
          <a:stretch>
            <a:fillRect/>
          </a:stretch>
        </p:blipFill>
        <p:spPr>
          <a:xfrm>
            <a:off x="10441906" y="28575"/>
            <a:ext cx="1464356" cy="476250"/>
          </a:xfrm>
          <a:prstGeom prst="rect">
            <a:avLst/>
          </a:prstGeom>
        </p:spPr>
      </p:pic>
      <p:pic>
        <p:nvPicPr>
          <p:cNvPr id="6" name="Picture 5" descr="A blue rectangle with a white background&#10;&#10;Description automatically generated">
            <a:extLst>
              <a:ext uri="{FF2B5EF4-FFF2-40B4-BE49-F238E27FC236}">
                <a16:creationId xmlns:a16="http://schemas.microsoft.com/office/drawing/2014/main" id="{BB22D251-F7B3-708F-5F1B-775CC584040C}"/>
              </a:ext>
            </a:extLst>
          </p:cNvPr>
          <p:cNvPicPr>
            <a:picLocks noChangeAspect="1"/>
          </p:cNvPicPr>
          <p:nvPr userDrawn="1"/>
        </p:nvPicPr>
        <p:blipFill rotWithShape="1">
          <a:blip r:embed="rId5">
            <a:alphaModFix/>
          </a:blip>
          <a:srcRect t="94109"/>
          <a:stretch/>
        </p:blipFill>
        <p:spPr>
          <a:xfrm>
            <a:off x="0" y="6738257"/>
            <a:ext cx="12192000" cy="130632"/>
          </a:xfrm>
          <a:prstGeom prst="rect">
            <a:avLst/>
          </a:prstGeom>
        </p:spPr>
      </p:pic>
      <p:sp>
        <p:nvSpPr>
          <p:cNvPr id="9" name="TextBox 8">
            <a:extLst>
              <a:ext uri="{FF2B5EF4-FFF2-40B4-BE49-F238E27FC236}">
                <a16:creationId xmlns:a16="http://schemas.microsoft.com/office/drawing/2014/main" id="{98495E57-8666-2BEB-68DC-CF049EF10373}"/>
              </a:ext>
            </a:extLst>
          </p:cNvPr>
          <p:cNvSpPr txBox="1"/>
          <p:nvPr userDrawn="1"/>
        </p:nvSpPr>
        <p:spPr>
          <a:xfrm>
            <a:off x="427280" y="66645"/>
            <a:ext cx="6112065" cy="461665"/>
          </a:xfrm>
          <a:prstGeom prst="rect">
            <a:avLst/>
          </a:prstGeom>
          <a:noFill/>
        </p:spPr>
        <p:txBody>
          <a:bodyPr wrap="square" rtlCol="0">
            <a:spAutoFit/>
          </a:bodyPr>
          <a:lstStyle/>
          <a:p>
            <a:r>
              <a:rPr lang="en-US" sz="2400" b="1" dirty="0">
                <a:solidFill>
                  <a:schemeClr val="bg1"/>
                </a:solidFill>
              </a:rPr>
              <a:t>Portfolio Project Using HTML CSS</a:t>
            </a:r>
            <a:r>
              <a:rPr lang="en-US" dirty="0"/>
              <a:t>​</a:t>
            </a:r>
            <a:endParaRPr lang="en-IN" dirty="0"/>
          </a:p>
        </p:txBody>
      </p:sp>
    </p:spTree>
  </p:cSld>
  <p:clrMap bg1="lt1" tx1="dk1" bg2="dk2" tx2="lt2" accent1="accent1" accent2="accent2" accent3="accent3" accent4="accent4" accent5="accent5" accent6="accent6" hlink="hlink" folHlink="folHlink"/>
  <p:sldLayoutIdLst>
    <p:sldLayoutId id="2147483666" r:id="rId1"/>
    <p:sldLayoutId id="2147483687"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adhauma/MyPortfolio/blob/main/about.html" TargetMode="External"/><Relationship Id="rId7" Type="http://schemas.openxmlformats.org/officeDocument/2006/relationships/hyperlink" Target="https://github.com/radhauma/MyPortfolio/blob/main/style.cs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github.com/radhauma/MyPortfolio/blob/main/index.html" TargetMode="External"/><Relationship Id="rId5" Type="http://schemas.openxmlformats.org/officeDocument/2006/relationships/hyperlink" Target="https://github.com/radhauma/MyPortfolio/blob/main/portfolio.html" TargetMode="External"/><Relationship Id="rId4" Type="http://schemas.openxmlformats.org/officeDocument/2006/relationships/hyperlink" Target="https://github.com/radhauma/MyPortfolio/blob/main/contac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blue and white logo&#10;&#10;Description automatically generated">
            <a:extLst>
              <a:ext uri="{FF2B5EF4-FFF2-40B4-BE49-F238E27FC236}">
                <a16:creationId xmlns:a16="http://schemas.microsoft.com/office/drawing/2014/main" id="{D7BFB25B-27D2-7863-B1DC-C278CF6ACC4F}"/>
              </a:ext>
            </a:extLst>
          </p:cNvPr>
          <p:cNvPicPr>
            <a:picLocks noChangeAspect="1"/>
          </p:cNvPicPr>
          <p:nvPr/>
        </p:nvPicPr>
        <p:blipFill>
          <a:blip r:embed="rId3"/>
          <a:stretch>
            <a:fillRect/>
          </a:stretch>
        </p:blipFill>
        <p:spPr>
          <a:xfrm>
            <a:off x="28307" y="22059"/>
            <a:ext cx="12192000" cy="6858000"/>
          </a:xfrm>
          <a:prstGeom prst="rect">
            <a:avLst/>
          </a:prstGeom>
        </p:spPr>
      </p:pic>
      <p:grpSp>
        <p:nvGrpSpPr>
          <p:cNvPr id="17" name="Group 16">
            <a:extLst>
              <a:ext uri="{FF2B5EF4-FFF2-40B4-BE49-F238E27FC236}">
                <a16:creationId xmlns:a16="http://schemas.microsoft.com/office/drawing/2014/main" id="{4913A326-D8D7-A319-A406-48D3E4AEEC7F}"/>
              </a:ext>
            </a:extLst>
          </p:cNvPr>
          <p:cNvGrpSpPr/>
          <p:nvPr/>
        </p:nvGrpSpPr>
        <p:grpSpPr>
          <a:xfrm>
            <a:off x="5910666" y="465764"/>
            <a:ext cx="6047412" cy="601034"/>
            <a:chOff x="1567263" y="1495382"/>
            <a:chExt cx="6047412" cy="601034"/>
          </a:xfrm>
        </p:grpSpPr>
        <p:pic>
          <p:nvPicPr>
            <p:cNvPr id="18" name="Google Shape;110;p4" descr="A close up of a sign&#10;&#10;Description automatically generated">
              <a:extLst>
                <a:ext uri="{FF2B5EF4-FFF2-40B4-BE49-F238E27FC236}">
                  <a16:creationId xmlns:a16="http://schemas.microsoft.com/office/drawing/2014/main" id="{CF5E1266-9F3B-2705-0B52-5E0234649135}"/>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9" name="Picture 18">
              <a:extLst>
                <a:ext uri="{FF2B5EF4-FFF2-40B4-BE49-F238E27FC236}">
                  <a16:creationId xmlns:a16="http://schemas.microsoft.com/office/drawing/2014/main" id="{D83E5822-F95F-E979-7B56-00FE4C13C054}"/>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20" name="Straight Connector 19">
              <a:extLst>
                <a:ext uri="{FF2B5EF4-FFF2-40B4-BE49-F238E27FC236}">
                  <a16:creationId xmlns:a16="http://schemas.microsoft.com/office/drawing/2014/main" id="{BF6902F7-DC2B-14A5-9FA6-81227067785E}"/>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58D89F4-3A42-6286-95AD-9A6ADF3A0D65}"/>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3" name="Picture 22">
              <a:extLst>
                <a:ext uri="{FF2B5EF4-FFF2-40B4-BE49-F238E27FC236}">
                  <a16:creationId xmlns:a16="http://schemas.microsoft.com/office/drawing/2014/main" id="{9D5AE112-DD5A-1A7E-4F28-94762DF88189}"/>
                </a:ext>
              </a:extLst>
            </p:cNvPr>
            <p:cNvPicPr/>
            <p:nvPr/>
          </p:nvPicPr>
          <p:blipFill>
            <a:blip r:embed="rId6"/>
            <a:stretch/>
          </p:blipFill>
          <p:spPr>
            <a:xfrm>
              <a:off x="6212294" y="1633695"/>
              <a:ext cx="1402381" cy="363414"/>
            </a:xfrm>
            <a:prstGeom prst="rect">
              <a:avLst/>
            </a:prstGeom>
            <a:ln w="0">
              <a:noFill/>
            </a:ln>
          </p:spPr>
        </p:pic>
        <p:cxnSp>
          <p:nvCxnSpPr>
            <p:cNvPr id="24" name="Straight Connector 23">
              <a:extLst>
                <a:ext uri="{FF2B5EF4-FFF2-40B4-BE49-F238E27FC236}">
                  <a16:creationId xmlns:a16="http://schemas.microsoft.com/office/drawing/2014/main" id="{129A7559-7524-8F2D-569D-48782A3FAA1A}"/>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5" name="Picture 24" descr="A blue and black text&#10;&#10;Description automatically generated">
              <a:extLst>
                <a:ext uri="{FF2B5EF4-FFF2-40B4-BE49-F238E27FC236}">
                  <a16:creationId xmlns:a16="http://schemas.microsoft.com/office/drawing/2014/main" id="{18BF1513-2506-53CD-77A6-63337A19FBC2}"/>
                </a:ext>
              </a:extLst>
            </p:cNvPr>
            <p:cNvPicPr>
              <a:picLocks noChangeAspect="1"/>
            </p:cNvPicPr>
            <p:nvPr/>
          </p:nvPicPr>
          <p:blipFill>
            <a:blip r:embed="rId7"/>
            <a:stretch>
              <a:fillRect/>
            </a:stretch>
          </p:blipFill>
          <p:spPr>
            <a:xfrm>
              <a:off x="1567263" y="1495382"/>
              <a:ext cx="1816256" cy="454064"/>
            </a:xfrm>
            <a:prstGeom prst="rect">
              <a:avLst/>
            </a:prstGeom>
          </p:spPr>
        </p:pic>
      </p:grpSp>
      <p:grpSp>
        <p:nvGrpSpPr>
          <p:cNvPr id="10" name="Group 9">
            <a:extLst>
              <a:ext uri="{FF2B5EF4-FFF2-40B4-BE49-F238E27FC236}">
                <a16:creationId xmlns:a16="http://schemas.microsoft.com/office/drawing/2014/main" id="{AA7A1B2B-0075-5743-2457-E82116F670A1}"/>
              </a:ext>
            </a:extLst>
          </p:cNvPr>
          <p:cNvGrpSpPr/>
          <p:nvPr/>
        </p:nvGrpSpPr>
        <p:grpSpPr>
          <a:xfrm>
            <a:off x="5910666" y="2137393"/>
            <a:ext cx="6253027" cy="3617932"/>
            <a:chOff x="5442786" y="2009802"/>
            <a:chExt cx="6515292" cy="3769676"/>
          </a:xfrm>
        </p:grpSpPr>
        <p:pic>
          <p:nvPicPr>
            <p:cNvPr id="3" name="Picture 2" descr="A white and blue background&#10;&#10;Description automatically generated">
              <a:extLst>
                <a:ext uri="{FF2B5EF4-FFF2-40B4-BE49-F238E27FC236}">
                  <a16:creationId xmlns:a16="http://schemas.microsoft.com/office/drawing/2014/main" id="{6A2CA16B-0582-BB91-3C36-A3E85655328D}"/>
                </a:ext>
              </a:extLst>
            </p:cNvPr>
            <p:cNvPicPr>
              <a:picLocks noChangeAspect="1"/>
            </p:cNvPicPr>
            <p:nvPr/>
          </p:nvPicPr>
          <p:blipFill>
            <a:blip r:embed="rId8">
              <a:alphaModFix amt="29000"/>
            </a:blip>
            <a:stretch>
              <a:fillRect/>
            </a:stretch>
          </p:blipFill>
          <p:spPr>
            <a:xfrm>
              <a:off x="5442786" y="2401481"/>
              <a:ext cx="6515292" cy="3377997"/>
            </a:xfrm>
            <a:prstGeom prst="rect">
              <a:avLst/>
            </a:prstGeom>
          </p:spPr>
        </p:pic>
        <p:sp>
          <p:nvSpPr>
            <p:cNvPr id="5" name="TextBox 4">
              <a:extLst>
                <a:ext uri="{FF2B5EF4-FFF2-40B4-BE49-F238E27FC236}">
                  <a16:creationId xmlns:a16="http://schemas.microsoft.com/office/drawing/2014/main" id="{24EDA843-C3DE-D18C-1231-D28CA45147E7}"/>
                </a:ext>
              </a:extLst>
            </p:cNvPr>
            <p:cNvSpPr txBox="1"/>
            <p:nvPr/>
          </p:nvSpPr>
          <p:spPr>
            <a:xfrm>
              <a:off x="6855113" y="3378566"/>
              <a:ext cx="3575839" cy="994124"/>
            </a:xfrm>
            <a:prstGeom prst="rect">
              <a:avLst/>
            </a:prstGeom>
            <a:noFill/>
          </p:spPr>
          <p:txBody>
            <a:bodyPr wrap="square" lIns="91440" tIns="45720" rIns="91440" bIns="45720" rtlCol="0" anchor="t">
              <a:spAutoFit/>
            </a:bodyPr>
            <a:lstStyle/>
            <a:p>
              <a:pPr algn="ctr"/>
              <a:r>
                <a:rPr lang="en-US" sz="2800" dirty="0">
                  <a:solidFill>
                    <a:schemeClr val="tx1"/>
                  </a:solidFill>
                </a:rPr>
                <a:t>Portfolio Project Making HTML CSS</a:t>
              </a:r>
              <a:endParaRPr lang="en-US" dirty="0">
                <a:solidFill>
                  <a:schemeClr val="tx1"/>
                </a:solidFill>
              </a:endParaRPr>
            </a:p>
          </p:txBody>
        </p:sp>
        <p:pic>
          <p:nvPicPr>
            <p:cNvPr id="8" name="Picture 7" descr="A white rectangular object with black border&#10;&#10;Description automatically generated">
              <a:extLst>
                <a:ext uri="{FF2B5EF4-FFF2-40B4-BE49-F238E27FC236}">
                  <a16:creationId xmlns:a16="http://schemas.microsoft.com/office/drawing/2014/main" id="{4A67632B-4566-0047-6791-2F8393A6846B}"/>
                </a:ext>
              </a:extLst>
            </p:cNvPr>
            <p:cNvPicPr>
              <a:picLocks noChangeAspect="1"/>
            </p:cNvPicPr>
            <p:nvPr/>
          </p:nvPicPr>
          <p:blipFill>
            <a:blip r:embed="rId9"/>
            <a:stretch>
              <a:fillRect/>
            </a:stretch>
          </p:blipFill>
          <p:spPr>
            <a:xfrm>
              <a:off x="7376476" y="2009802"/>
              <a:ext cx="2647913" cy="1204357"/>
            </a:xfrm>
            <a:prstGeom prst="rect">
              <a:avLst/>
            </a:prstGeom>
          </p:spPr>
        </p:pic>
        <p:sp>
          <p:nvSpPr>
            <p:cNvPr id="9" name="TextBox 8">
              <a:extLst>
                <a:ext uri="{FF2B5EF4-FFF2-40B4-BE49-F238E27FC236}">
                  <a16:creationId xmlns:a16="http://schemas.microsoft.com/office/drawing/2014/main" id="{825CC892-6A39-0731-7952-077910B92597}"/>
                </a:ext>
              </a:extLst>
            </p:cNvPr>
            <p:cNvSpPr txBox="1"/>
            <p:nvPr/>
          </p:nvSpPr>
          <p:spPr>
            <a:xfrm>
              <a:off x="8010179" y="2260736"/>
              <a:ext cx="1380506" cy="400110"/>
            </a:xfrm>
            <a:prstGeom prst="rect">
              <a:avLst/>
            </a:prstGeom>
            <a:noFill/>
          </p:spPr>
          <p:txBody>
            <a:bodyPr wrap="none" rtlCol="0">
              <a:spAutoFit/>
            </a:bodyPr>
            <a:lstStyle/>
            <a:p>
              <a:pPr algn="ctr"/>
              <a:r>
                <a:rPr lang="en-US" sz="2000" dirty="0"/>
                <a:t>Chapter: 1</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78199" y="778667"/>
            <a:ext cx="4954803" cy="48117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b="1" dirty="0">
                <a:solidFill>
                  <a:srgbClr val="213163"/>
                </a:solidFill>
              </a:rPr>
              <a:t> </a:t>
            </a:r>
            <a:r>
              <a:rPr lang="en" sz="2400" b="1" dirty="0">
                <a:solidFill>
                  <a:srgbClr val="213163"/>
                </a:solidFill>
              </a:rPr>
              <a:t>Output Snapshot</a:t>
            </a:r>
            <a:endParaRPr lang="en-US" sz="2400" dirty="0"/>
          </a:p>
        </p:txBody>
      </p:sp>
      <p:pic>
        <p:nvPicPr>
          <p:cNvPr id="6" name="Picture 5">
            <a:extLst>
              <a:ext uri="{FF2B5EF4-FFF2-40B4-BE49-F238E27FC236}">
                <a16:creationId xmlns:a16="http://schemas.microsoft.com/office/drawing/2014/main" id="{5F178F98-FB46-5C36-51DC-03B09C3E1491}"/>
              </a:ext>
            </a:extLst>
          </p:cNvPr>
          <p:cNvPicPr>
            <a:picLocks noChangeAspect="1"/>
          </p:cNvPicPr>
          <p:nvPr/>
        </p:nvPicPr>
        <p:blipFill>
          <a:blip r:embed="rId3"/>
          <a:stretch>
            <a:fillRect/>
          </a:stretch>
        </p:blipFill>
        <p:spPr>
          <a:xfrm>
            <a:off x="1195753" y="1436916"/>
            <a:ext cx="9254531" cy="4260500"/>
          </a:xfrm>
          <a:prstGeom prst="rect">
            <a:avLst/>
          </a:prstGeom>
        </p:spPr>
      </p:pic>
    </p:spTree>
    <p:extLst>
      <p:ext uri="{BB962C8B-B14F-4D97-AF65-F5344CB8AC3E}">
        <p14:creationId xmlns:p14="http://schemas.microsoft.com/office/powerpoint/2010/main" val="1232651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78199" y="778667"/>
            <a:ext cx="4954803" cy="48117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b="1" dirty="0">
                <a:solidFill>
                  <a:srgbClr val="213163"/>
                </a:solidFill>
              </a:rPr>
              <a:t> </a:t>
            </a:r>
            <a:r>
              <a:rPr lang="en" sz="2400" b="1" dirty="0">
                <a:solidFill>
                  <a:srgbClr val="213163"/>
                </a:solidFill>
              </a:rPr>
              <a:t>Output Snapshot</a:t>
            </a:r>
            <a:endParaRPr lang="en-US" sz="2400" dirty="0"/>
          </a:p>
        </p:txBody>
      </p:sp>
      <p:pic>
        <p:nvPicPr>
          <p:cNvPr id="4" name="Picture 3">
            <a:extLst>
              <a:ext uri="{FF2B5EF4-FFF2-40B4-BE49-F238E27FC236}">
                <a16:creationId xmlns:a16="http://schemas.microsoft.com/office/drawing/2014/main" id="{464B5486-9875-2A52-9439-F195AC743DFB}"/>
              </a:ext>
            </a:extLst>
          </p:cNvPr>
          <p:cNvPicPr>
            <a:picLocks noChangeAspect="1"/>
          </p:cNvPicPr>
          <p:nvPr/>
        </p:nvPicPr>
        <p:blipFill>
          <a:blip r:embed="rId3"/>
          <a:stretch>
            <a:fillRect/>
          </a:stretch>
        </p:blipFill>
        <p:spPr>
          <a:xfrm>
            <a:off x="349020" y="1259838"/>
            <a:ext cx="10895084" cy="2489360"/>
          </a:xfrm>
          <a:prstGeom prst="rect">
            <a:avLst/>
          </a:prstGeom>
        </p:spPr>
      </p:pic>
      <p:pic>
        <p:nvPicPr>
          <p:cNvPr id="6" name="Picture 5">
            <a:extLst>
              <a:ext uri="{FF2B5EF4-FFF2-40B4-BE49-F238E27FC236}">
                <a16:creationId xmlns:a16="http://schemas.microsoft.com/office/drawing/2014/main" id="{0CA1B668-8995-3C2A-5841-161535EC8AD1}"/>
              </a:ext>
            </a:extLst>
          </p:cNvPr>
          <p:cNvPicPr>
            <a:picLocks noChangeAspect="1"/>
          </p:cNvPicPr>
          <p:nvPr/>
        </p:nvPicPr>
        <p:blipFill>
          <a:blip r:embed="rId4"/>
          <a:stretch>
            <a:fillRect/>
          </a:stretch>
        </p:blipFill>
        <p:spPr>
          <a:xfrm>
            <a:off x="349020" y="3700425"/>
            <a:ext cx="5127332" cy="2489360"/>
          </a:xfrm>
          <a:prstGeom prst="rect">
            <a:avLst/>
          </a:prstGeom>
        </p:spPr>
      </p:pic>
      <p:pic>
        <p:nvPicPr>
          <p:cNvPr id="9" name="Picture 8">
            <a:extLst>
              <a:ext uri="{FF2B5EF4-FFF2-40B4-BE49-F238E27FC236}">
                <a16:creationId xmlns:a16="http://schemas.microsoft.com/office/drawing/2014/main" id="{D1E74197-4C05-B41E-6E79-2A48D58992BA}"/>
              </a:ext>
            </a:extLst>
          </p:cNvPr>
          <p:cNvPicPr>
            <a:picLocks noChangeAspect="1"/>
          </p:cNvPicPr>
          <p:nvPr/>
        </p:nvPicPr>
        <p:blipFill>
          <a:blip r:embed="rId5"/>
          <a:stretch>
            <a:fillRect/>
          </a:stretch>
        </p:blipFill>
        <p:spPr>
          <a:xfrm>
            <a:off x="5576835" y="3700424"/>
            <a:ext cx="5767753" cy="2861149"/>
          </a:xfrm>
          <a:prstGeom prst="rect">
            <a:avLst/>
          </a:prstGeom>
        </p:spPr>
      </p:pic>
    </p:spTree>
    <p:extLst>
      <p:ext uri="{BB962C8B-B14F-4D97-AF65-F5344CB8AC3E}">
        <p14:creationId xmlns:p14="http://schemas.microsoft.com/office/powerpoint/2010/main" val="993612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4215284" y="2721882"/>
            <a:ext cx="3761433" cy="70711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sz="4000" b="1" dirty="0"/>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5117" y="785532"/>
            <a:ext cx="3914776" cy="429684"/>
          </a:xfrm>
          <a:prstGeom prst="rect">
            <a:avLst/>
          </a:prstGeom>
          <a:noFill/>
          <a:ln>
            <a:noFill/>
          </a:ln>
        </p:spPr>
        <p:txBody>
          <a:bodyPr spcFirstLastPara="1" wrap="square" lIns="121900" tIns="121900" rIns="121900" bIns="121900" anchor="t" anchorCtr="0">
            <a:noAutofit/>
          </a:bodyPr>
          <a:lstStyle/>
          <a:p>
            <a:r>
              <a:rPr lang="en" sz="2400" b="1" dirty="0">
                <a:solidFill>
                  <a:srgbClr val="213163"/>
                </a:solidFill>
              </a:rPr>
              <a:t>Problem Statement</a:t>
            </a:r>
            <a:endParaRPr lang="en-US" sz="24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466986" y="1730673"/>
            <a:ext cx="9678534" cy="278195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buClr>
                <a:srgbClr val="213163"/>
              </a:buClr>
            </a:pPr>
            <a:endParaRPr lang="en-US" sz="1800" dirty="0">
              <a:latin typeface="+mj-lt"/>
            </a:endParaRPr>
          </a:p>
          <a:p>
            <a:r>
              <a:rPr lang="en-US" sz="1800" dirty="0">
                <a:latin typeface="+mj-lt"/>
              </a:rPr>
              <a:t>In today’s competitive digital landscape, establishing a professional online presence is crucial for showcasing skills and attracting potential clients or employers.</a:t>
            </a:r>
          </a:p>
        </p:txBody>
      </p:sp>
      <p:sp>
        <p:nvSpPr>
          <p:cNvPr id="5" name="TextBox 4">
            <a:extLst>
              <a:ext uri="{FF2B5EF4-FFF2-40B4-BE49-F238E27FC236}">
                <a16:creationId xmlns:a16="http://schemas.microsoft.com/office/drawing/2014/main" id="{5027311B-8CAE-0A6E-72EE-F766376C33B8}"/>
              </a:ext>
            </a:extLst>
          </p:cNvPr>
          <p:cNvSpPr txBox="1"/>
          <p:nvPr/>
        </p:nvSpPr>
        <p:spPr>
          <a:xfrm>
            <a:off x="860528" y="2125059"/>
            <a:ext cx="611065" cy="1631216"/>
          </a:xfrm>
          <a:prstGeom prst="rect">
            <a:avLst/>
          </a:prstGeom>
          <a:noFill/>
        </p:spPr>
        <p:txBody>
          <a:bodyPr wrap="none" rtlCol="0">
            <a:spAutoFit/>
          </a:bodyPr>
          <a:lstStyle/>
          <a:p>
            <a:r>
              <a:rPr lang="en-US" sz="10000" dirty="0"/>
              <a:t>“</a:t>
            </a:r>
          </a:p>
        </p:txBody>
      </p:sp>
      <p:sp>
        <p:nvSpPr>
          <p:cNvPr id="8" name="TextBox 7">
            <a:extLst>
              <a:ext uri="{FF2B5EF4-FFF2-40B4-BE49-F238E27FC236}">
                <a16:creationId xmlns:a16="http://schemas.microsoft.com/office/drawing/2014/main" id="{70F5A6BA-D790-C433-72F9-90A1329D5843}"/>
              </a:ext>
            </a:extLst>
          </p:cNvPr>
          <p:cNvSpPr txBox="1"/>
          <p:nvPr/>
        </p:nvSpPr>
        <p:spPr>
          <a:xfrm>
            <a:off x="10839987" y="3937006"/>
            <a:ext cx="611065" cy="1631216"/>
          </a:xfrm>
          <a:prstGeom prst="rect">
            <a:avLst/>
          </a:prstGeom>
          <a:noFill/>
        </p:spPr>
        <p:txBody>
          <a:bodyPr wrap="none" rtlCol="0">
            <a:spAutoFit/>
          </a:bodyPr>
          <a:lstStyle/>
          <a:p>
            <a:r>
              <a:rPr lang="en-US" sz="100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5117" y="785532"/>
            <a:ext cx="3914776" cy="429684"/>
          </a:xfrm>
          <a:prstGeom prst="rect">
            <a:avLst/>
          </a:prstGeom>
          <a:noFill/>
          <a:ln>
            <a:noFill/>
          </a:ln>
        </p:spPr>
        <p:txBody>
          <a:bodyPr spcFirstLastPara="1" wrap="square" lIns="121900" tIns="121900" rIns="121900" bIns="121900" anchor="t" anchorCtr="0">
            <a:noAutofit/>
          </a:bodyPr>
          <a:lstStyle/>
          <a:p>
            <a:r>
              <a:rPr lang="en" sz="2400" b="1" dirty="0">
                <a:solidFill>
                  <a:srgbClr val="213163"/>
                </a:solidFill>
              </a:rPr>
              <a:t>Abstract</a:t>
            </a:r>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466986" y="1730673"/>
            <a:ext cx="9678534" cy="278195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buClr>
                <a:srgbClr val="213163"/>
              </a:buClr>
            </a:pPr>
            <a:endParaRPr lang="en-US" sz="1800" dirty="0">
              <a:latin typeface="+mj-lt"/>
            </a:endParaRPr>
          </a:p>
          <a:p>
            <a:r>
              <a:rPr lang="en-US" sz="1800" dirty="0"/>
              <a:t>The portfolio project aims to create a visually appealing and functional online platform using HTML and CSS to showcase skills in web development and design. It seeks to provide a professional presentation of projects, expertise, and accomplishments, tailored to attract potential clients or employers. The project will focus on responsive design principles, usability, and aesthetic appeal to effectively communicate proficiency in HTML and CSS while demonstrating creativity and attention to detail.</a:t>
            </a:r>
            <a:endParaRPr lang="en-US" dirty="0"/>
          </a:p>
          <a:p>
            <a:pPr>
              <a:spcAft>
                <a:spcPts val="800"/>
              </a:spcAft>
            </a:pPr>
            <a:endParaRPr lang="en-US" sz="1800" dirty="0">
              <a:latin typeface="+mj-lt"/>
            </a:endParaRPr>
          </a:p>
        </p:txBody>
      </p:sp>
      <p:sp>
        <p:nvSpPr>
          <p:cNvPr id="5" name="TextBox 4">
            <a:extLst>
              <a:ext uri="{FF2B5EF4-FFF2-40B4-BE49-F238E27FC236}">
                <a16:creationId xmlns:a16="http://schemas.microsoft.com/office/drawing/2014/main" id="{5027311B-8CAE-0A6E-72EE-F766376C33B8}"/>
              </a:ext>
            </a:extLst>
          </p:cNvPr>
          <p:cNvSpPr txBox="1"/>
          <p:nvPr/>
        </p:nvSpPr>
        <p:spPr>
          <a:xfrm>
            <a:off x="860528" y="2125059"/>
            <a:ext cx="611065" cy="1631216"/>
          </a:xfrm>
          <a:prstGeom prst="rect">
            <a:avLst/>
          </a:prstGeom>
          <a:noFill/>
        </p:spPr>
        <p:txBody>
          <a:bodyPr wrap="none" rtlCol="0">
            <a:spAutoFit/>
          </a:bodyPr>
          <a:lstStyle/>
          <a:p>
            <a:r>
              <a:rPr lang="en-US" sz="10000" dirty="0"/>
              <a:t>“</a:t>
            </a:r>
          </a:p>
        </p:txBody>
      </p:sp>
      <p:sp>
        <p:nvSpPr>
          <p:cNvPr id="8" name="TextBox 7">
            <a:extLst>
              <a:ext uri="{FF2B5EF4-FFF2-40B4-BE49-F238E27FC236}">
                <a16:creationId xmlns:a16="http://schemas.microsoft.com/office/drawing/2014/main" id="{70F5A6BA-D790-C433-72F9-90A1329D5843}"/>
              </a:ext>
            </a:extLst>
          </p:cNvPr>
          <p:cNvSpPr txBox="1"/>
          <p:nvPr/>
        </p:nvSpPr>
        <p:spPr>
          <a:xfrm>
            <a:off x="10839987" y="3937006"/>
            <a:ext cx="611065" cy="1631216"/>
          </a:xfrm>
          <a:prstGeom prst="rect">
            <a:avLst/>
          </a:prstGeom>
          <a:noFill/>
        </p:spPr>
        <p:txBody>
          <a:bodyPr wrap="none" rtlCol="0">
            <a:spAutoFit/>
          </a:bodyPr>
          <a:lstStyle/>
          <a:p>
            <a:r>
              <a:rPr lang="en-US" sz="10000" dirty="0"/>
              <a:t>“</a:t>
            </a:r>
          </a:p>
        </p:txBody>
      </p:sp>
    </p:spTree>
    <p:extLst>
      <p:ext uri="{BB962C8B-B14F-4D97-AF65-F5344CB8AC3E}">
        <p14:creationId xmlns:p14="http://schemas.microsoft.com/office/powerpoint/2010/main" val="214157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5116" y="785532"/>
            <a:ext cx="7290954" cy="429684"/>
          </a:xfrm>
          <a:prstGeom prst="rect">
            <a:avLst/>
          </a:prstGeom>
          <a:noFill/>
          <a:ln>
            <a:noFill/>
          </a:ln>
        </p:spPr>
        <p:txBody>
          <a:bodyPr spcFirstLastPara="1" wrap="square" lIns="121900" tIns="121900" rIns="121900" bIns="121900" anchor="t" anchorCtr="0">
            <a:noAutofit/>
          </a:bodyPr>
          <a:lstStyle/>
          <a:p>
            <a:r>
              <a:rPr lang="en" sz="2400" b="1" dirty="0">
                <a:solidFill>
                  <a:srgbClr val="213163"/>
                </a:solidFill>
              </a:rPr>
              <a:t>Development Model &amp; Tools Technology</a:t>
            </a:r>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657180" y="1610092"/>
            <a:ext cx="4628253" cy="370548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pPr>
            <a:endParaRPr lang="en-US" sz="1800" dirty="0">
              <a:latin typeface="+mj-lt"/>
            </a:endParaRPr>
          </a:p>
        </p:txBody>
      </p:sp>
      <p:pic>
        <p:nvPicPr>
          <p:cNvPr id="4" name="Picture 3">
            <a:extLst>
              <a:ext uri="{FF2B5EF4-FFF2-40B4-BE49-F238E27FC236}">
                <a16:creationId xmlns:a16="http://schemas.microsoft.com/office/drawing/2014/main" id="{33D7B8AA-E666-A5A6-B0F5-C1CC9E7FDB0B}"/>
              </a:ext>
            </a:extLst>
          </p:cNvPr>
          <p:cNvPicPr>
            <a:picLocks noChangeAspect="1"/>
          </p:cNvPicPr>
          <p:nvPr/>
        </p:nvPicPr>
        <p:blipFill>
          <a:blip r:embed="rId3"/>
          <a:stretch>
            <a:fillRect/>
          </a:stretch>
        </p:blipFill>
        <p:spPr>
          <a:xfrm>
            <a:off x="391399" y="1406770"/>
            <a:ext cx="4894034" cy="4544059"/>
          </a:xfrm>
          <a:prstGeom prst="rect">
            <a:avLst/>
          </a:prstGeom>
        </p:spPr>
      </p:pic>
      <p:sp>
        <p:nvSpPr>
          <p:cNvPr id="7" name="TextBox 6">
            <a:extLst>
              <a:ext uri="{FF2B5EF4-FFF2-40B4-BE49-F238E27FC236}">
                <a16:creationId xmlns:a16="http://schemas.microsoft.com/office/drawing/2014/main" id="{217B0E3A-4A0F-1A65-49EC-38A554B6E2C9}"/>
              </a:ext>
            </a:extLst>
          </p:cNvPr>
          <p:cNvSpPr txBox="1"/>
          <p:nvPr/>
        </p:nvSpPr>
        <p:spPr>
          <a:xfrm>
            <a:off x="7626699" y="1610092"/>
            <a:ext cx="4053322" cy="2390911"/>
          </a:xfrm>
          <a:prstGeom prst="rect">
            <a:avLst/>
          </a:prstGeom>
          <a:noFill/>
        </p:spPr>
        <p:txBody>
          <a:bodyPr wrap="square" rtlCol="0">
            <a:spAutoFit/>
          </a:bodyPr>
          <a:lstStyle/>
          <a:p>
            <a:r>
              <a:rPr lang="en-IN" dirty="0"/>
              <a:t>                   </a:t>
            </a:r>
            <a:r>
              <a:rPr lang="en-IN" b="1" dirty="0"/>
              <a:t>TOOLS</a:t>
            </a:r>
          </a:p>
          <a:p>
            <a:endParaRPr lang="en-IN" b="1" dirty="0"/>
          </a:p>
          <a:p>
            <a:r>
              <a:rPr lang="en-IN" dirty="0"/>
              <a:t>1.GitHub</a:t>
            </a:r>
          </a:p>
          <a:p>
            <a:r>
              <a:rPr lang="en-IN" dirty="0"/>
              <a:t>2.Visual Studio Code</a:t>
            </a:r>
          </a:p>
          <a:p>
            <a:endParaRPr lang="en-IN" dirty="0"/>
          </a:p>
          <a:p>
            <a:pPr algn="ctr"/>
            <a:r>
              <a:rPr lang="en-IN" b="1" dirty="0"/>
              <a:t>TECHNOLOGY</a:t>
            </a:r>
          </a:p>
          <a:p>
            <a:r>
              <a:rPr lang="en-IN" dirty="0"/>
              <a:t>1.HTML</a:t>
            </a:r>
          </a:p>
          <a:p>
            <a:r>
              <a:rPr lang="en-IN" dirty="0"/>
              <a:t>2.CSS</a:t>
            </a:r>
          </a:p>
        </p:txBody>
      </p:sp>
      <p:sp>
        <p:nvSpPr>
          <p:cNvPr id="3" name="TextBox 2">
            <a:extLst>
              <a:ext uri="{FF2B5EF4-FFF2-40B4-BE49-F238E27FC236}">
                <a16:creationId xmlns:a16="http://schemas.microsoft.com/office/drawing/2014/main" id="{B9C52D94-4317-900C-752E-3BA03DD7E57C}"/>
              </a:ext>
            </a:extLst>
          </p:cNvPr>
          <p:cNvSpPr txBox="1"/>
          <p:nvPr/>
        </p:nvSpPr>
        <p:spPr>
          <a:xfrm>
            <a:off x="3225520" y="6154151"/>
            <a:ext cx="4531807" cy="379656"/>
          </a:xfrm>
          <a:prstGeom prst="rect">
            <a:avLst/>
          </a:prstGeom>
          <a:noFill/>
        </p:spPr>
        <p:txBody>
          <a:bodyPr wrap="square" rtlCol="0">
            <a:spAutoFit/>
          </a:bodyPr>
          <a:lstStyle/>
          <a:p>
            <a:r>
              <a:rPr lang="en-US" dirty="0"/>
              <a:t>WATERFALL MODEL</a:t>
            </a:r>
            <a:endParaRPr lang="en-IN" dirty="0"/>
          </a:p>
        </p:txBody>
      </p:sp>
    </p:spTree>
    <p:extLst>
      <p:ext uri="{BB962C8B-B14F-4D97-AF65-F5344CB8AC3E}">
        <p14:creationId xmlns:p14="http://schemas.microsoft.com/office/powerpoint/2010/main" val="325033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5116" y="785532"/>
            <a:ext cx="5291331" cy="429684"/>
          </a:xfrm>
          <a:prstGeom prst="rect">
            <a:avLst/>
          </a:prstGeom>
          <a:noFill/>
          <a:ln>
            <a:noFill/>
          </a:ln>
        </p:spPr>
        <p:txBody>
          <a:bodyPr spcFirstLastPara="1" wrap="square" lIns="121900" tIns="121900" rIns="121900" bIns="121900" anchor="t" anchorCtr="0">
            <a:noAutofit/>
          </a:bodyPr>
          <a:lstStyle/>
          <a:p>
            <a:r>
              <a:rPr lang="en" sz="2400" b="1" dirty="0">
                <a:solidFill>
                  <a:srgbClr val="213163"/>
                </a:solidFill>
              </a:rPr>
              <a:t>TimeLine Chart</a:t>
            </a:r>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466986" y="1730672"/>
            <a:ext cx="9678534" cy="386625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pPr>
            <a:endParaRPr lang="en-US" sz="1800" dirty="0">
              <a:latin typeface="+mj-lt"/>
            </a:endParaRPr>
          </a:p>
        </p:txBody>
      </p:sp>
      <p:pic>
        <p:nvPicPr>
          <p:cNvPr id="9" name="Picture 8">
            <a:extLst>
              <a:ext uri="{FF2B5EF4-FFF2-40B4-BE49-F238E27FC236}">
                <a16:creationId xmlns:a16="http://schemas.microsoft.com/office/drawing/2014/main" id="{29BC979B-BB5B-B10F-6B34-CF731B1AC7C4}"/>
              </a:ext>
            </a:extLst>
          </p:cNvPr>
          <p:cNvPicPr>
            <a:picLocks noChangeAspect="1"/>
          </p:cNvPicPr>
          <p:nvPr/>
        </p:nvPicPr>
        <p:blipFill>
          <a:blip r:embed="rId3"/>
          <a:stretch>
            <a:fillRect/>
          </a:stretch>
        </p:blipFill>
        <p:spPr>
          <a:xfrm>
            <a:off x="793820" y="1730672"/>
            <a:ext cx="10801977" cy="3745679"/>
          </a:xfrm>
          <a:prstGeom prst="rect">
            <a:avLst/>
          </a:prstGeom>
        </p:spPr>
      </p:pic>
    </p:spTree>
    <p:extLst>
      <p:ext uri="{BB962C8B-B14F-4D97-AF65-F5344CB8AC3E}">
        <p14:creationId xmlns:p14="http://schemas.microsoft.com/office/powerpoint/2010/main" val="3015498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78199" y="778667"/>
            <a:ext cx="3914776" cy="42968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b="1" dirty="0">
                <a:solidFill>
                  <a:srgbClr val="213163"/>
                </a:solidFill>
              </a:rPr>
              <a:t> </a:t>
            </a:r>
            <a:r>
              <a:rPr lang="en" sz="2400" b="1" dirty="0">
                <a:solidFill>
                  <a:srgbClr val="213163"/>
                </a:solidFill>
              </a:rPr>
              <a:t>Project Structure</a:t>
            </a:r>
            <a:endParaRPr lang="en-US" sz="2400" dirty="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248538" y="1208351"/>
            <a:ext cx="11427647" cy="51048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Ø"/>
            </a:pPr>
            <a:r>
              <a:rPr lang="en-US" sz="1800" b="1" dirty="0"/>
              <a:t>index.html</a:t>
            </a:r>
            <a:endParaRPr lang="en-US" dirty="0"/>
          </a:p>
          <a:p>
            <a:r>
              <a:rPr lang="en-US" sz="1800" dirty="0"/>
              <a:t>     This file serves as the landing page or homepage of your portfolio.</a:t>
            </a:r>
            <a:endParaRPr lang="en-US" dirty="0"/>
          </a:p>
          <a:p>
            <a:r>
              <a:rPr lang="en-US" sz="1800" dirty="0"/>
              <a:t>     Include a brief introduction, links to other sections (About Me, Portfolio, Contact), and key highlights.</a:t>
            </a:r>
            <a:endParaRPr lang="en-US" dirty="0"/>
          </a:p>
          <a:p>
            <a:pPr marL="285750" indent="-285750">
              <a:buFont typeface="Wingdings" panose="05000000000000000000" pitchFamily="2" charset="2"/>
              <a:buChar char="Ø"/>
            </a:pPr>
            <a:r>
              <a:rPr lang="en-US" sz="1800" b="1" dirty="0"/>
              <a:t>about.html</a:t>
            </a:r>
            <a:endParaRPr lang="en-US" dirty="0"/>
          </a:p>
          <a:p>
            <a:r>
              <a:rPr lang="en-US" sz="1800" dirty="0"/>
              <a:t>    This page provides detailed information about yourself.</a:t>
            </a:r>
            <a:endParaRPr lang="en-US" dirty="0"/>
          </a:p>
          <a:p>
            <a:r>
              <a:rPr lang="en-US" sz="1800" dirty="0"/>
              <a:t>    Include a biography, skills, education, and any other relevant details.</a:t>
            </a:r>
            <a:endParaRPr lang="en-US" dirty="0"/>
          </a:p>
          <a:p>
            <a:pPr marL="285750" indent="-285750">
              <a:buFont typeface="Wingdings" panose="05000000000000000000" pitchFamily="2" charset="2"/>
              <a:buChar char="Ø"/>
            </a:pPr>
            <a:r>
              <a:rPr lang="en-US" sz="1800" b="1" dirty="0"/>
              <a:t>portfolio.html</a:t>
            </a:r>
            <a:endParaRPr lang="en-US" dirty="0"/>
          </a:p>
          <a:p>
            <a:r>
              <a:rPr lang="en-US" sz="1800" dirty="0"/>
              <a:t>    Showcase your projects on this page.</a:t>
            </a:r>
            <a:endParaRPr lang="en-US" dirty="0"/>
          </a:p>
          <a:p>
            <a:r>
              <a:rPr lang="en-US" sz="1800" dirty="0"/>
              <a:t>    Each project can have a brief description, images/screenshots, and links to live demos or GitHub           repositories.</a:t>
            </a:r>
            <a:endParaRPr lang="en-US" dirty="0"/>
          </a:p>
          <a:p>
            <a:pPr marL="285750" indent="-285750">
              <a:buFont typeface="Wingdings" panose="05000000000000000000" pitchFamily="2" charset="2"/>
              <a:buChar char="Ø"/>
            </a:pPr>
            <a:r>
              <a:rPr lang="en-US" sz="1800" b="1" dirty="0"/>
              <a:t>contact.html</a:t>
            </a:r>
            <a:endParaRPr lang="en-US" dirty="0"/>
          </a:p>
          <a:p>
            <a:r>
              <a:rPr lang="en-US" sz="1800" dirty="0"/>
              <a:t>     This page allows visitors to get in touch with you.</a:t>
            </a:r>
            <a:endParaRPr lang="en-US" dirty="0"/>
          </a:p>
          <a:p>
            <a:pPr lvl="1"/>
            <a:r>
              <a:rPr lang="en-US" sz="1800" dirty="0"/>
              <a:t>    Include a contact form (if possible) or provide contact information such as email address, social media links,    etc.</a:t>
            </a:r>
            <a:endParaRPr lang="en-US" dirty="0"/>
          </a:p>
          <a:p>
            <a:pPr marL="285750" indent="-285750">
              <a:buFont typeface="Wingdings" panose="05000000000000000000" pitchFamily="2" charset="2"/>
              <a:buChar char="Ø"/>
            </a:pPr>
            <a:r>
              <a:rPr lang="en-US" sz="1800" b="1" dirty="0"/>
              <a:t>style.css</a:t>
            </a:r>
            <a:endParaRPr lang="en-US" dirty="0"/>
          </a:p>
          <a:p>
            <a:r>
              <a:rPr lang="en-US" sz="1800" dirty="0"/>
              <a:t>    Central stylesheet that defines the visual appearance and layout of all HTML pages.</a:t>
            </a:r>
            <a:endParaRPr lang="en-US" dirty="0"/>
          </a:p>
          <a:p>
            <a:r>
              <a:rPr lang="en-US" sz="1800" dirty="0"/>
              <a:t>    Include styles for typography, colors, layout positioning, responsiveness (using media queries), and any animations or transitions.</a:t>
            </a:r>
            <a:endParaRPr lang="en-US" dirty="0"/>
          </a:p>
          <a:p>
            <a:pPr>
              <a:spcAft>
                <a:spcPts val="800"/>
              </a:spcAft>
            </a:pPr>
            <a:endParaRPr lang="en-US" sz="1800" dirty="0"/>
          </a:p>
        </p:txBody>
      </p:sp>
    </p:spTree>
    <p:extLst>
      <p:ext uri="{BB962C8B-B14F-4D97-AF65-F5344CB8AC3E}">
        <p14:creationId xmlns:p14="http://schemas.microsoft.com/office/powerpoint/2010/main" val="370919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78199" y="778667"/>
            <a:ext cx="5737396" cy="45027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400" b="1" dirty="0">
                <a:solidFill>
                  <a:srgbClr val="213163"/>
                </a:solidFill>
              </a:rPr>
              <a:t>FlowChart-Portfolio</a:t>
            </a:r>
            <a:r>
              <a:rPr lang="en" sz="2000" b="1" dirty="0">
                <a:solidFill>
                  <a:srgbClr val="213163"/>
                </a:solidFill>
              </a:rPr>
              <a:t> </a:t>
            </a:r>
          </a:p>
        </p:txBody>
      </p:sp>
      <p:cxnSp>
        <p:nvCxnSpPr>
          <p:cNvPr id="5" name="Straight Arrow Connector 4">
            <a:extLst>
              <a:ext uri="{FF2B5EF4-FFF2-40B4-BE49-F238E27FC236}">
                <a16:creationId xmlns:a16="http://schemas.microsoft.com/office/drawing/2014/main" id="{0D6C7B18-267E-B011-DA77-8B0C40C800BD}"/>
              </a:ext>
            </a:extLst>
          </p:cNvPr>
          <p:cNvCxnSpPr>
            <a:cxnSpLocks/>
          </p:cNvCxnSpPr>
          <p:nvPr/>
        </p:nvCxnSpPr>
        <p:spPr>
          <a:xfrm>
            <a:off x="5519895" y="1688123"/>
            <a:ext cx="6698" cy="472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Flowchart: Data 5">
            <a:extLst>
              <a:ext uri="{FF2B5EF4-FFF2-40B4-BE49-F238E27FC236}">
                <a16:creationId xmlns:a16="http://schemas.microsoft.com/office/drawing/2014/main" id="{6ABA3308-1AA2-260D-C5C2-F5545B01B555}"/>
              </a:ext>
            </a:extLst>
          </p:cNvPr>
          <p:cNvSpPr/>
          <p:nvPr/>
        </p:nvSpPr>
        <p:spPr>
          <a:xfrm>
            <a:off x="4592094" y="2160396"/>
            <a:ext cx="1855599" cy="612648"/>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Landing Page</a:t>
            </a:r>
            <a:endParaRPr lang="en-IN" dirty="0"/>
          </a:p>
        </p:txBody>
      </p:sp>
      <p:cxnSp>
        <p:nvCxnSpPr>
          <p:cNvPr id="9" name="Straight Arrow Connector 8">
            <a:extLst>
              <a:ext uri="{FF2B5EF4-FFF2-40B4-BE49-F238E27FC236}">
                <a16:creationId xmlns:a16="http://schemas.microsoft.com/office/drawing/2014/main" id="{FAD52D05-2B0E-D413-6145-5672663A6B48}"/>
              </a:ext>
            </a:extLst>
          </p:cNvPr>
          <p:cNvCxnSpPr>
            <a:cxnSpLocks/>
            <a:stCxn id="6" idx="4"/>
          </p:cNvCxnSpPr>
          <p:nvPr/>
        </p:nvCxnSpPr>
        <p:spPr>
          <a:xfrm>
            <a:off x="5519894" y="2773044"/>
            <a:ext cx="6699" cy="452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8319EB9-5657-0CAA-E4B8-D97F81E665E5}"/>
              </a:ext>
            </a:extLst>
          </p:cNvPr>
          <p:cNvCxnSpPr>
            <a:cxnSpLocks/>
          </p:cNvCxnSpPr>
          <p:nvPr/>
        </p:nvCxnSpPr>
        <p:spPr>
          <a:xfrm>
            <a:off x="2421653" y="3225521"/>
            <a:ext cx="697355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2078A9B4-0F61-0BBC-3F30-8B1E4E329323}"/>
              </a:ext>
            </a:extLst>
          </p:cNvPr>
          <p:cNvCxnSpPr/>
          <p:nvPr/>
        </p:nvCxnSpPr>
        <p:spPr>
          <a:xfrm>
            <a:off x="2421653" y="3225521"/>
            <a:ext cx="0" cy="512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A1C0CE0-DEFB-AEAC-A7F2-CFE7227234CF}"/>
              </a:ext>
            </a:extLst>
          </p:cNvPr>
          <p:cNvCxnSpPr/>
          <p:nvPr/>
        </p:nvCxnSpPr>
        <p:spPr>
          <a:xfrm>
            <a:off x="5519893" y="3225521"/>
            <a:ext cx="6700" cy="512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A6704AD-0D56-69FA-92BB-02506109B93A}"/>
              </a:ext>
            </a:extLst>
          </p:cNvPr>
          <p:cNvCxnSpPr/>
          <p:nvPr/>
        </p:nvCxnSpPr>
        <p:spPr>
          <a:xfrm>
            <a:off x="9395209" y="3225521"/>
            <a:ext cx="0" cy="512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Alternate Process 20">
            <a:extLst>
              <a:ext uri="{FF2B5EF4-FFF2-40B4-BE49-F238E27FC236}">
                <a16:creationId xmlns:a16="http://schemas.microsoft.com/office/drawing/2014/main" id="{570E70A4-A9A2-6716-AAED-3CE2622AAEC6}"/>
              </a:ext>
            </a:extLst>
          </p:cNvPr>
          <p:cNvSpPr/>
          <p:nvPr/>
        </p:nvSpPr>
        <p:spPr>
          <a:xfrm>
            <a:off x="1939331" y="3737986"/>
            <a:ext cx="1477099" cy="418961"/>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About</a:t>
            </a:r>
            <a:endParaRPr lang="en-IN" dirty="0"/>
          </a:p>
        </p:txBody>
      </p:sp>
      <p:sp>
        <p:nvSpPr>
          <p:cNvPr id="22" name="Flowchart: Alternate Process 21">
            <a:extLst>
              <a:ext uri="{FF2B5EF4-FFF2-40B4-BE49-F238E27FC236}">
                <a16:creationId xmlns:a16="http://schemas.microsoft.com/office/drawing/2014/main" id="{0641CD20-A608-B510-93D5-C385C478D961}"/>
              </a:ext>
            </a:extLst>
          </p:cNvPr>
          <p:cNvSpPr/>
          <p:nvPr/>
        </p:nvSpPr>
        <p:spPr>
          <a:xfrm>
            <a:off x="4781339" y="3784857"/>
            <a:ext cx="1477108" cy="418974"/>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Portfolio</a:t>
            </a:r>
            <a:endParaRPr lang="en-IN" dirty="0"/>
          </a:p>
        </p:txBody>
      </p:sp>
      <p:sp>
        <p:nvSpPr>
          <p:cNvPr id="23" name="Flowchart: Alternate Process 22">
            <a:extLst>
              <a:ext uri="{FF2B5EF4-FFF2-40B4-BE49-F238E27FC236}">
                <a16:creationId xmlns:a16="http://schemas.microsoft.com/office/drawing/2014/main" id="{EF701518-0182-6BDD-6CA2-90618D5FA429}"/>
              </a:ext>
            </a:extLst>
          </p:cNvPr>
          <p:cNvSpPr/>
          <p:nvPr/>
        </p:nvSpPr>
        <p:spPr>
          <a:xfrm>
            <a:off x="8691824" y="3737987"/>
            <a:ext cx="1647928" cy="41896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Contact</a:t>
            </a:r>
            <a:endParaRPr lang="en-IN" dirty="0"/>
          </a:p>
        </p:txBody>
      </p:sp>
      <p:cxnSp>
        <p:nvCxnSpPr>
          <p:cNvPr id="25" name="Straight Arrow Connector 24">
            <a:extLst>
              <a:ext uri="{FF2B5EF4-FFF2-40B4-BE49-F238E27FC236}">
                <a16:creationId xmlns:a16="http://schemas.microsoft.com/office/drawing/2014/main" id="{EFEAFB39-4DCA-7665-0520-94498CD155A0}"/>
              </a:ext>
            </a:extLst>
          </p:cNvPr>
          <p:cNvCxnSpPr/>
          <p:nvPr/>
        </p:nvCxnSpPr>
        <p:spPr>
          <a:xfrm>
            <a:off x="2421653" y="4156947"/>
            <a:ext cx="0" cy="505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2388705A-EB53-80CF-DF7C-DE75F8FE7719}"/>
              </a:ext>
            </a:extLst>
          </p:cNvPr>
          <p:cNvCxnSpPr>
            <a:stCxn id="22" idx="2"/>
          </p:cNvCxnSpPr>
          <p:nvPr/>
        </p:nvCxnSpPr>
        <p:spPr>
          <a:xfrm>
            <a:off x="5519893" y="4203831"/>
            <a:ext cx="6700" cy="5389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48D3FBED-707C-DBD8-60BC-D62D983CF8C1}"/>
              </a:ext>
            </a:extLst>
          </p:cNvPr>
          <p:cNvCxnSpPr/>
          <p:nvPr/>
        </p:nvCxnSpPr>
        <p:spPr>
          <a:xfrm>
            <a:off x="9395209" y="4203831"/>
            <a:ext cx="0" cy="5389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Flowchart: Alternate Process 29">
            <a:extLst>
              <a:ext uri="{FF2B5EF4-FFF2-40B4-BE49-F238E27FC236}">
                <a16:creationId xmlns:a16="http://schemas.microsoft.com/office/drawing/2014/main" id="{33845A39-004F-9FD7-0A4F-5CCC46C89DD3}"/>
              </a:ext>
            </a:extLst>
          </p:cNvPr>
          <p:cNvSpPr/>
          <p:nvPr/>
        </p:nvSpPr>
        <p:spPr>
          <a:xfrm>
            <a:off x="1939331" y="4662435"/>
            <a:ext cx="1477077" cy="41896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Content</a:t>
            </a:r>
            <a:endParaRPr lang="en-IN" dirty="0"/>
          </a:p>
        </p:txBody>
      </p:sp>
      <p:sp>
        <p:nvSpPr>
          <p:cNvPr id="31" name="Flowchart: Alternate Process 30">
            <a:extLst>
              <a:ext uri="{FF2B5EF4-FFF2-40B4-BE49-F238E27FC236}">
                <a16:creationId xmlns:a16="http://schemas.microsoft.com/office/drawing/2014/main" id="{97B88746-BBEC-36E3-1D51-E8E257A6C478}"/>
              </a:ext>
            </a:extLst>
          </p:cNvPr>
          <p:cNvSpPr/>
          <p:nvPr/>
        </p:nvSpPr>
        <p:spPr>
          <a:xfrm>
            <a:off x="4781339" y="4662470"/>
            <a:ext cx="1470408" cy="418925"/>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Content</a:t>
            </a:r>
            <a:endParaRPr lang="en-IN" dirty="0"/>
          </a:p>
        </p:txBody>
      </p:sp>
      <p:sp>
        <p:nvSpPr>
          <p:cNvPr id="32" name="Flowchart: Alternate Process 31">
            <a:extLst>
              <a:ext uri="{FF2B5EF4-FFF2-40B4-BE49-F238E27FC236}">
                <a16:creationId xmlns:a16="http://schemas.microsoft.com/office/drawing/2014/main" id="{3B48B5BE-EBB5-9341-2ED0-D921C0E5C517}"/>
              </a:ext>
            </a:extLst>
          </p:cNvPr>
          <p:cNvSpPr/>
          <p:nvPr/>
        </p:nvSpPr>
        <p:spPr>
          <a:xfrm>
            <a:off x="8691824" y="4742822"/>
            <a:ext cx="1647926" cy="418925"/>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Content</a:t>
            </a:r>
            <a:endParaRPr lang="en-IN" dirty="0"/>
          </a:p>
        </p:txBody>
      </p:sp>
      <p:cxnSp>
        <p:nvCxnSpPr>
          <p:cNvPr id="34" name="Straight Arrow Connector 33">
            <a:extLst>
              <a:ext uri="{FF2B5EF4-FFF2-40B4-BE49-F238E27FC236}">
                <a16:creationId xmlns:a16="http://schemas.microsoft.com/office/drawing/2014/main" id="{BD6A4244-11A1-30E8-3086-95821A85DEE7}"/>
              </a:ext>
            </a:extLst>
          </p:cNvPr>
          <p:cNvCxnSpPr/>
          <p:nvPr/>
        </p:nvCxnSpPr>
        <p:spPr>
          <a:xfrm>
            <a:off x="2421653" y="5081395"/>
            <a:ext cx="0" cy="525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80AB6A5E-1E4C-C92B-08BD-B1166F7CE2C2}"/>
              </a:ext>
            </a:extLst>
          </p:cNvPr>
          <p:cNvCxnSpPr>
            <a:stCxn id="31" idx="2"/>
          </p:cNvCxnSpPr>
          <p:nvPr/>
        </p:nvCxnSpPr>
        <p:spPr>
          <a:xfrm>
            <a:off x="5516543" y="5081395"/>
            <a:ext cx="3350" cy="525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D26884D-E7C4-423E-F3CE-71A994A799BB}"/>
              </a:ext>
            </a:extLst>
          </p:cNvPr>
          <p:cNvCxnSpPr/>
          <p:nvPr/>
        </p:nvCxnSpPr>
        <p:spPr>
          <a:xfrm>
            <a:off x="9395209" y="5161747"/>
            <a:ext cx="0" cy="5457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682E985-41AE-AE3B-BEFC-CEA69E39EC3F}"/>
              </a:ext>
            </a:extLst>
          </p:cNvPr>
          <p:cNvCxnSpPr/>
          <p:nvPr/>
        </p:nvCxnSpPr>
        <p:spPr>
          <a:xfrm>
            <a:off x="2421653" y="5606980"/>
            <a:ext cx="697355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E8E66758-396E-BF34-604B-46000DCAD74D}"/>
              </a:ext>
            </a:extLst>
          </p:cNvPr>
          <p:cNvCxnSpPr/>
          <p:nvPr/>
        </p:nvCxnSpPr>
        <p:spPr>
          <a:xfrm>
            <a:off x="5516543" y="5606980"/>
            <a:ext cx="0" cy="442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Flowchart: Terminator 47">
            <a:extLst>
              <a:ext uri="{FF2B5EF4-FFF2-40B4-BE49-F238E27FC236}">
                <a16:creationId xmlns:a16="http://schemas.microsoft.com/office/drawing/2014/main" id="{8AB5F291-7E4B-3F03-B8ED-0DB7C56FC4EE}"/>
              </a:ext>
            </a:extLst>
          </p:cNvPr>
          <p:cNvSpPr/>
          <p:nvPr/>
        </p:nvSpPr>
        <p:spPr>
          <a:xfrm>
            <a:off x="4592094" y="6049108"/>
            <a:ext cx="1855599" cy="435433"/>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Stop</a:t>
            </a:r>
            <a:endParaRPr lang="en-IN" dirty="0"/>
          </a:p>
        </p:txBody>
      </p:sp>
      <p:sp>
        <p:nvSpPr>
          <p:cNvPr id="50" name="Flowchart: Terminator 49">
            <a:extLst>
              <a:ext uri="{FF2B5EF4-FFF2-40B4-BE49-F238E27FC236}">
                <a16:creationId xmlns:a16="http://schemas.microsoft.com/office/drawing/2014/main" id="{26621464-D1F0-C2DC-4E1D-3FD61E454742}"/>
              </a:ext>
            </a:extLst>
          </p:cNvPr>
          <p:cNvSpPr/>
          <p:nvPr/>
        </p:nvSpPr>
        <p:spPr>
          <a:xfrm>
            <a:off x="4610514" y="1248888"/>
            <a:ext cx="1855599" cy="435433"/>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endParaRPr lang="en-IN" dirty="0"/>
          </a:p>
        </p:txBody>
      </p:sp>
    </p:spTree>
    <p:extLst>
      <p:ext uri="{BB962C8B-B14F-4D97-AF65-F5344CB8AC3E}">
        <p14:creationId xmlns:p14="http://schemas.microsoft.com/office/powerpoint/2010/main" val="397372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78199" y="778667"/>
            <a:ext cx="5737396" cy="45027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400" b="1" dirty="0">
                <a:solidFill>
                  <a:srgbClr val="213163"/>
                </a:solidFill>
              </a:rPr>
              <a:t>WireFrame-Portfolio</a:t>
            </a:r>
            <a:r>
              <a:rPr lang="en" sz="2000" b="1" dirty="0">
                <a:solidFill>
                  <a:srgbClr val="213163"/>
                </a:solidFill>
              </a:rPr>
              <a:t> </a:t>
            </a:r>
          </a:p>
        </p:txBody>
      </p:sp>
      <p:pic>
        <p:nvPicPr>
          <p:cNvPr id="20" name="Picture 19">
            <a:extLst>
              <a:ext uri="{FF2B5EF4-FFF2-40B4-BE49-F238E27FC236}">
                <a16:creationId xmlns:a16="http://schemas.microsoft.com/office/drawing/2014/main" id="{D9EEE938-E488-05A4-852D-0B3AE4F9DA95}"/>
              </a:ext>
            </a:extLst>
          </p:cNvPr>
          <p:cNvPicPr>
            <a:picLocks noChangeAspect="1"/>
          </p:cNvPicPr>
          <p:nvPr/>
        </p:nvPicPr>
        <p:blipFill>
          <a:blip r:embed="rId3"/>
          <a:stretch>
            <a:fillRect/>
          </a:stretch>
        </p:blipFill>
        <p:spPr>
          <a:xfrm>
            <a:off x="3336053" y="1349525"/>
            <a:ext cx="4893547" cy="5051276"/>
          </a:xfrm>
          <a:prstGeom prst="rect">
            <a:avLst/>
          </a:prstGeom>
        </p:spPr>
      </p:pic>
    </p:spTree>
    <p:extLst>
      <p:ext uri="{BB962C8B-B14F-4D97-AF65-F5344CB8AC3E}">
        <p14:creationId xmlns:p14="http://schemas.microsoft.com/office/powerpoint/2010/main" val="421735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278682" y="749093"/>
            <a:ext cx="5222532" cy="45027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002060"/>
                </a:solidFill>
              </a:rPr>
              <a:t>CODE</a:t>
            </a:r>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884255" y="1466729"/>
            <a:ext cx="10866268" cy="447268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hlinkClick r:id="rId3"/>
              </a:rPr>
              <a:t>Click Me</a:t>
            </a:r>
            <a:endParaRPr lang="en-IN" sz="2000" dirty="0">
              <a:hlinkClick r:id="rId3"/>
            </a:endParaRPr>
          </a:p>
        </p:txBody>
      </p:sp>
      <p:sp>
        <p:nvSpPr>
          <p:cNvPr id="5" name="TextBox 4">
            <a:extLst>
              <a:ext uri="{FF2B5EF4-FFF2-40B4-BE49-F238E27FC236}">
                <a16:creationId xmlns:a16="http://schemas.microsoft.com/office/drawing/2014/main" id="{FF2B6E4B-452A-3690-A21D-8F5CB769CA62}"/>
              </a:ext>
            </a:extLst>
          </p:cNvPr>
          <p:cNvSpPr txBox="1"/>
          <p:nvPr/>
        </p:nvSpPr>
        <p:spPr>
          <a:xfrm>
            <a:off x="478343" y="1370155"/>
            <a:ext cx="2642716" cy="379656"/>
          </a:xfrm>
          <a:prstGeom prst="rect">
            <a:avLst/>
          </a:prstGeom>
          <a:noFill/>
        </p:spPr>
        <p:txBody>
          <a:bodyPr wrap="square" rtlCol="0">
            <a:spAutoFit/>
          </a:bodyPr>
          <a:lstStyle/>
          <a:p>
            <a:r>
              <a:rPr lang="en-US" dirty="0"/>
              <a:t>About.html page</a:t>
            </a:r>
            <a:endParaRPr lang="en-IN" dirty="0"/>
          </a:p>
        </p:txBody>
      </p:sp>
      <p:sp>
        <p:nvSpPr>
          <p:cNvPr id="10" name="TextBox 9">
            <a:extLst>
              <a:ext uri="{FF2B5EF4-FFF2-40B4-BE49-F238E27FC236}">
                <a16:creationId xmlns:a16="http://schemas.microsoft.com/office/drawing/2014/main" id="{A3BD2E70-3A62-4CB7-D5A1-D2EDBEA711BC}"/>
              </a:ext>
            </a:extLst>
          </p:cNvPr>
          <p:cNvSpPr txBox="1"/>
          <p:nvPr/>
        </p:nvSpPr>
        <p:spPr>
          <a:xfrm>
            <a:off x="462224" y="2300252"/>
            <a:ext cx="2381459" cy="379656"/>
          </a:xfrm>
          <a:prstGeom prst="rect">
            <a:avLst/>
          </a:prstGeom>
          <a:noFill/>
        </p:spPr>
        <p:txBody>
          <a:bodyPr wrap="square" rtlCol="0">
            <a:spAutoFit/>
          </a:bodyPr>
          <a:lstStyle/>
          <a:p>
            <a:r>
              <a:rPr lang="en-US" dirty="0"/>
              <a:t>Contact Html Page</a:t>
            </a:r>
            <a:endParaRPr lang="en-IN" dirty="0"/>
          </a:p>
        </p:txBody>
      </p:sp>
      <p:sp>
        <p:nvSpPr>
          <p:cNvPr id="11" name="TextBox 10">
            <a:extLst>
              <a:ext uri="{FF2B5EF4-FFF2-40B4-BE49-F238E27FC236}">
                <a16:creationId xmlns:a16="http://schemas.microsoft.com/office/drawing/2014/main" id="{41A4EDC5-764B-7E62-5D8F-86CA4E4B1A3B}"/>
              </a:ext>
            </a:extLst>
          </p:cNvPr>
          <p:cNvSpPr txBox="1"/>
          <p:nvPr/>
        </p:nvSpPr>
        <p:spPr>
          <a:xfrm>
            <a:off x="502418" y="3175279"/>
            <a:ext cx="2240782" cy="379656"/>
          </a:xfrm>
          <a:prstGeom prst="rect">
            <a:avLst/>
          </a:prstGeom>
          <a:noFill/>
        </p:spPr>
        <p:txBody>
          <a:bodyPr wrap="square" rtlCol="0">
            <a:spAutoFit/>
          </a:bodyPr>
          <a:lstStyle/>
          <a:p>
            <a:r>
              <a:rPr lang="en-US" dirty="0"/>
              <a:t>Portfolio Html Page</a:t>
            </a:r>
            <a:endParaRPr lang="en-IN" dirty="0"/>
          </a:p>
        </p:txBody>
      </p:sp>
      <p:sp>
        <p:nvSpPr>
          <p:cNvPr id="13" name="TextBox 12">
            <a:extLst>
              <a:ext uri="{FF2B5EF4-FFF2-40B4-BE49-F238E27FC236}">
                <a16:creationId xmlns:a16="http://schemas.microsoft.com/office/drawing/2014/main" id="{5DECBB6B-673B-781D-D357-69D1760E0504}"/>
              </a:ext>
            </a:extLst>
          </p:cNvPr>
          <p:cNvSpPr txBox="1"/>
          <p:nvPr/>
        </p:nvSpPr>
        <p:spPr>
          <a:xfrm>
            <a:off x="492369" y="3997177"/>
            <a:ext cx="2351314" cy="379656"/>
          </a:xfrm>
          <a:prstGeom prst="rect">
            <a:avLst/>
          </a:prstGeom>
          <a:noFill/>
        </p:spPr>
        <p:txBody>
          <a:bodyPr wrap="square" rtlCol="0">
            <a:spAutoFit/>
          </a:bodyPr>
          <a:lstStyle/>
          <a:p>
            <a:r>
              <a:rPr lang="en-US" dirty="0"/>
              <a:t>Index Html Page</a:t>
            </a:r>
            <a:endParaRPr lang="en-IN" dirty="0"/>
          </a:p>
        </p:txBody>
      </p:sp>
      <p:sp>
        <p:nvSpPr>
          <p:cNvPr id="14" name="TextBox 13">
            <a:extLst>
              <a:ext uri="{FF2B5EF4-FFF2-40B4-BE49-F238E27FC236}">
                <a16:creationId xmlns:a16="http://schemas.microsoft.com/office/drawing/2014/main" id="{6594D902-89B6-9EBB-24D6-EA60B43E8DF9}"/>
              </a:ext>
            </a:extLst>
          </p:cNvPr>
          <p:cNvSpPr txBox="1"/>
          <p:nvPr/>
        </p:nvSpPr>
        <p:spPr>
          <a:xfrm>
            <a:off x="492369" y="4953837"/>
            <a:ext cx="2471894" cy="379656"/>
          </a:xfrm>
          <a:prstGeom prst="rect">
            <a:avLst/>
          </a:prstGeom>
          <a:noFill/>
        </p:spPr>
        <p:txBody>
          <a:bodyPr wrap="square" rtlCol="0">
            <a:spAutoFit/>
          </a:bodyPr>
          <a:lstStyle/>
          <a:p>
            <a:r>
              <a:rPr lang="en-US" dirty="0"/>
              <a:t>Style </a:t>
            </a:r>
            <a:r>
              <a:rPr lang="en-US" dirty="0" err="1"/>
              <a:t>Css</a:t>
            </a:r>
            <a:r>
              <a:rPr lang="en-US" dirty="0"/>
              <a:t> Page</a:t>
            </a:r>
            <a:endParaRPr lang="en-IN" dirty="0"/>
          </a:p>
        </p:txBody>
      </p:sp>
      <p:sp>
        <p:nvSpPr>
          <p:cNvPr id="17" name="TextBox 16">
            <a:extLst>
              <a:ext uri="{FF2B5EF4-FFF2-40B4-BE49-F238E27FC236}">
                <a16:creationId xmlns:a16="http://schemas.microsoft.com/office/drawing/2014/main" id="{3F2357E8-9B57-5EA8-8669-94E311D305DE}"/>
              </a:ext>
            </a:extLst>
          </p:cNvPr>
          <p:cNvSpPr txBox="1"/>
          <p:nvPr/>
        </p:nvSpPr>
        <p:spPr>
          <a:xfrm>
            <a:off x="1017548" y="2336486"/>
            <a:ext cx="6993652" cy="400110"/>
          </a:xfrm>
          <a:prstGeom prst="rect">
            <a:avLst/>
          </a:prstGeom>
          <a:noFill/>
        </p:spPr>
        <p:txBody>
          <a:bodyPr wrap="square" lIns="91440" tIns="45720" rIns="91440" bIns="45720" anchor="t">
            <a:spAutoFit/>
          </a:bodyPr>
          <a:lstStyle/>
          <a:p>
            <a:pPr algn="ctr"/>
            <a:r>
              <a:rPr lang="en-US" sz="2000" dirty="0">
                <a:hlinkClick r:id="rId4"/>
              </a:rPr>
              <a:t>Click Me</a:t>
            </a:r>
            <a:endParaRPr lang="en-IN" sz="2000" dirty="0">
              <a:hlinkClick r:id="rId4"/>
            </a:endParaRPr>
          </a:p>
        </p:txBody>
      </p:sp>
      <p:sp>
        <p:nvSpPr>
          <p:cNvPr id="19" name="TextBox 18">
            <a:extLst>
              <a:ext uri="{FF2B5EF4-FFF2-40B4-BE49-F238E27FC236}">
                <a16:creationId xmlns:a16="http://schemas.microsoft.com/office/drawing/2014/main" id="{AEA3D319-8AFB-DD7F-8C27-647378D11862}"/>
              </a:ext>
            </a:extLst>
          </p:cNvPr>
          <p:cNvSpPr txBox="1"/>
          <p:nvPr/>
        </p:nvSpPr>
        <p:spPr>
          <a:xfrm>
            <a:off x="1200930" y="3157478"/>
            <a:ext cx="6626888" cy="400110"/>
          </a:xfrm>
          <a:prstGeom prst="rect">
            <a:avLst/>
          </a:prstGeom>
          <a:noFill/>
        </p:spPr>
        <p:txBody>
          <a:bodyPr wrap="square" lIns="91440" tIns="45720" rIns="91440" bIns="45720" anchor="t">
            <a:spAutoFit/>
          </a:bodyPr>
          <a:lstStyle/>
          <a:p>
            <a:pPr algn="ctr"/>
            <a:r>
              <a:rPr lang="en-US" sz="2000" dirty="0">
                <a:hlinkClick r:id="rId5"/>
              </a:rPr>
              <a:t>Click Me</a:t>
            </a:r>
            <a:endParaRPr lang="en-IN" sz="2000" dirty="0">
              <a:hlinkClick r:id="rId5"/>
            </a:endParaRPr>
          </a:p>
        </p:txBody>
      </p:sp>
      <p:sp>
        <p:nvSpPr>
          <p:cNvPr id="21" name="TextBox 20">
            <a:extLst>
              <a:ext uri="{FF2B5EF4-FFF2-40B4-BE49-F238E27FC236}">
                <a16:creationId xmlns:a16="http://schemas.microsoft.com/office/drawing/2014/main" id="{E12455AE-D86E-0B17-256D-38F58639D9A0}"/>
              </a:ext>
            </a:extLst>
          </p:cNvPr>
          <p:cNvSpPr txBox="1"/>
          <p:nvPr/>
        </p:nvSpPr>
        <p:spPr>
          <a:xfrm>
            <a:off x="3017057" y="4078315"/>
            <a:ext cx="3063644" cy="379656"/>
          </a:xfrm>
          <a:prstGeom prst="rect">
            <a:avLst/>
          </a:prstGeom>
          <a:noFill/>
        </p:spPr>
        <p:txBody>
          <a:bodyPr wrap="square" lIns="91440" tIns="45720" rIns="91440" bIns="45720" anchor="t">
            <a:spAutoFit/>
          </a:bodyPr>
          <a:lstStyle/>
          <a:p>
            <a:pPr algn="ctr"/>
            <a:r>
              <a:rPr lang="en-US" sz="1850" dirty="0">
                <a:hlinkClick r:id="rId6"/>
              </a:rPr>
              <a:t>Click Me</a:t>
            </a:r>
            <a:endParaRPr lang="en-IN" sz="1850" dirty="0">
              <a:hlinkClick r:id="rId6"/>
            </a:endParaRPr>
          </a:p>
        </p:txBody>
      </p:sp>
      <p:sp>
        <p:nvSpPr>
          <p:cNvPr id="23" name="TextBox 22">
            <a:extLst>
              <a:ext uri="{FF2B5EF4-FFF2-40B4-BE49-F238E27FC236}">
                <a16:creationId xmlns:a16="http://schemas.microsoft.com/office/drawing/2014/main" id="{06DA79EF-665C-0376-B7CE-BAB3CD1FE8A3}"/>
              </a:ext>
            </a:extLst>
          </p:cNvPr>
          <p:cNvSpPr txBox="1"/>
          <p:nvPr/>
        </p:nvSpPr>
        <p:spPr>
          <a:xfrm>
            <a:off x="3293886" y="4897530"/>
            <a:ext cx="2509986" cy="379656"/>
          </a:xfrm>
          <a:prstGeom prst="rect">
            <a:avLst/>
          </a:prstGeom>
          <a:noFill/>
        </p:spPr>
        <p:txBody>
          <a:bodyPr wrap="square" lIns="91440" tIns="45720" rIns="91440" bIns="45720" anchor="t">
            <a:spAutoFit/>
          </a:bodyPr>
          <a:lstStyle/>
          <a:p>
            <a:pPr algn="ctr"/>
            <a:r>
              <a:rPr lang="en-US" sz="1850" dirty="0">
                <a:hlinkClick r:id="rId7"/>
              </a:rPr>
              <a:t>Click Me</a:t>
            </a:r>
            <a:endParaRPr lang="en-IN" dirty="0"/>
          </a:p>
        </p:txBody>
      </p:sp>
    </p:spTree>
    <p:extLst>
      <p:ext uri="{BB962C8B-B14F-4D97-AF65-F5344CB8AC3E}">
        <p14:creationId xmlns:p14="http://schemas.microsoft.com/office/powerpoint/2010/main" val="421229326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1699</TotalTime>
  <Words>381</Words>
  <Application>Microsoft Office PowerPoint</Application>
  <PresentationFormat>Widescreen</PresentationFormat>
  <Paragraphs>72</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Simple Light</vt:lpstr>
      <vt:lpstr>PowerPoint Presentation</vt:lpstr>
      <vt:lpstr>Problem Statement</vt:lpstr>
      <vt:lpstr>Abstract</vt:lpstr>
      <vt:lpstr>Development Model &amp; Tools Technology</vt:lpstr>
      <vt:lpstr>TimeLine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kabhat000@outlook.com</cp:lastModifiedBy>
  <cp:revision>595</cp:revision>
  <dcterms:modified xsi:type="dcterms:W3CDTF">2024-07-03T10:10:24Z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