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298" r:id="rId4"/>
    <p:sldId id="258" r:id="rId5"/>
    <p:sldId id="293" r:id="rId6"/>
    <p:sldId id="294" r:id="rId7"/>
    <p:sldId id="296" r:id="rId8"/>
    <p:sldId id="295" r:id="rId9"/>
    <p:sldId id="308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39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ivek468/superstore-dataset-fin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991387" y="622049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" panose="020B0604020202020204" pitchFamily="34" charset="0"/>
                <a:cs typeface="Calibri" panose="020F0502020204030204" pitchFamily="34" charset="0"/>
              </a:rPr>
              <a:t>Big Data </a:t>
            </a:r>
            <a:r>
              <a:rPr lang="en" dirty="0">
                <a:latin typeface="Fira Sans Extra Condensed" panose="020B0503050000020004" pitchFamily="34" charset="0"/>
                <a:cs typeface="Calibri" panose="020F0502020204030204" pitchFamily="34" charset="0"/>
              </a:rPr>
              <a:t>Project</a:t>
            </a:r>
            <a:endParaRPr dirty="0">
              <a:latin typeface="Fira Sans Extra Condensed" panose="020B0503050000020004" pitchFamily="34" charset="0"/>
              <a:cs typeface="Calibri" panose="020F0502020204030204" pitchFamily="34" charset="0"/>
            </a:endParaRP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8959" y="3006406"/>
            <a:ext cx="1523326" cy="851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Fira Sans Extra Condensed" panose="020B0503050000020004" pitchFamily="34" charset="0"/>
                <a:cs typeface="Calibri" panose="020F0502020204030204" pitchFamily="34" charset="0"/>
              </a:rPr>
              <a:t>Guided By: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Fira Sans Extra Condensed" panose="020B0503050000020004" pitchFamily="34" charset="0"/>
                <a:cs typeface="Calibri" panose="020F0502020204030204" pitchFamily="34" charset="0"/>
              </a:rPr>
              <a:t>Orren</a:t>
            </a:r>
            <a:r>
              <a:rPr lang="en-US" dirty="0">
                <a:latin typeface="Fira Sans Extra Condensed" panose="020B0503050000020004" pitchFamily="34" charset="0"/>
                <a:cs typeface="Calibri" panose="020F0502020204030204" pitchFamily="34" charset="0"/>
              </a:rPr>
              <a:t> Johnson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8;p15">
            <a:extLst>
              <a:ext uri="{FF2B5EF4-FFF2-40B4-BE49-F238E27FC236}">
                <a16:creationId xmlns:a16="http://schemas.microsoft.com/office/drawing/2014/main" id="{41870020-A7CC-6ADC-24FE-96AE48DC4156}"/>
              </a:ext>
            </a:extLst>
          </p:cNvPr>
          <p:cNvSpPr txBox="1">
            <a:spLocks/>
          </p:cNvSpPr>
          <p:nvPr/>
        </p:nvSpPr>
        <p:spPr>
          <a:xfrm>
            <a:off x="2773285" y="3006406"/>
            <a:ext cx="2198075" cy="8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b="1" dirty="0">
                <a:latin typeface="Fira Sans Extra Condensed" panose="020B0503050000020004" pitchFamily="34" charset="0"/>
                <a:cs typeface="Calibri" panose="020F0502020204030204" pitchFamily="34" charset="0"/>
              </a:rPr>
              <a:t>Prepared By: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Fira Sans Extra Condensed" panose="020B0503050000020004" pitchFamily="34" charset="0"/>
                <a:cs typeface="Calibri" panose="020F0502020204030204" pitchFamily="34" charset="0"/>
              </a:rPr>
              <a:t>Vidhi Patel (N01426021)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dirty="0" err="1">
                <a:latin typeface="Fira Sans Extra Condensed" panose="020B0503050000020004" pitchFamily="34" charset="0"/>
                <a:cs typeface="Calibri" panose="020F0502020204030204" pitchFamily="34" charset="0"/>
              </a:rPr>
              <a:t>Jinal</a:t>
            </a:r>
            <a:r>
              <a:rPr lang="en-US" dirty="0">
                <a:latin typeface="Fira Sans Extra Condensed" panose="020B0503050000020004" pitchFamily="34" charset="0"/>
                <a:cs typeface="Calibri" panose="020F0502020204030204" pitchFamily="34" charset="0"/>
              </a:rPr>
              <a:t> Patel (N01495566)</a:t>
            </a:r>
          </a:p>
          <a:p>
            <a:pPr marL="0" indent="0"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BEEA6E0C-7371-700D-22A3-02986A723ADC}"/>
              </a:ext>
            </a:extLst>
          </p:cNvPr>
          <p:cNvSpPr/>
          <p:nvPr/>
        </p:nvSpPr>
        <p:spPr>
          <a:xfrm>
            <a:off x="104925" y="186800"/>
            <a:ext cx="8947634" cy="610535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7C5A7-AAC6-B8CD-F92A-95E881B8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19" y="269322"/>
            <a:ext cx="8229600" cy="481500"/>
          </a:xfrm>
        </p:spPr>
        <p:txBody>
          <a:bodyPr/>
          <a:lstStyle/>
          <a:p>
            <a:r>
              <a:rPr lang="en-US" dirty="0"/>
              <a:t>Data Analysis using Zeppelin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08540-58CB-EF13-0B2B-90946F85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49" y="1587026"/>
            <a:ext cx="3358770" cy="340041"/>
          </a:xfrm>
          <a:prstGeom prst="rect">
            <a:avLst/>
          </a:prstGeom>
        </p:spPr>
      </p:pic>
      <p:sp>
        <p:nvSpPr>
          <p:cNvPr id="5" name="Google Shape;103;p16">
            <a:extLst>
              <a:ext uri="{FF2B5EF4-FFF2-40B4-BE49-F238E27FC236}">
                <a16:creationId xmlns:a16="http://schemas.microsoft.com/office/drawing/2014/main" id="{E073F987-8128-7DE3-3C4E-27E6524355B3}"/>
              </a:ext>
            </a:extLst>
          </p:cNvPr>
          <p:cNvSpPr/>
          <p:nvPr/>
        </p:nvSpPr>
        <p:spPr>
          <a:xfrm>
            <a:off x="104925" y="1072450"/>
            <a:ext cx="2714475" cy="1165148"/>
          </a:xfrm>
          <a:prstGeom prst="roundRect">
            <a:avLst>
              <a:gd name="adj" fmla="val 1145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CA000-0C24-8ACD-1019-EAC04EC1CB10}"/>
              </a:ext>
            </a:extLst>
          </p:cNvPr>
          <p:cNvSpPr txBox="1"/>
          <p:nvPr/>
        </p:nvSpPr>
        <p:spPr>
          <a:xfrm>
            <a:off x="169694" y="1239525"/>
            <a:ext cx="2584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In our Zeppelin notebook , we have loaded “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</a:rPr>
              <a:t>customerdetails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”  &amp; “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</a:rPr>
              <a:t>orderdetails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” data frame into zeppelin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DC390-1C30-0840-BD0E-1A1E4997E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49" y="1973580"/>
            <a:ext cx="6817570" cy="29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6">
            <a:extLst>
              <a:ext uri="{FF2B5EF4-FFF2-40B4-BE49-F238E27FC236}">
                <a16:creationId xmlns:a16="http://schemas.microsoft.com/office/drawing/2014/main" id="{A953C328-501F-A264-4F22-2D5E35C8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040"/>
            <a:ext cx="9144000" cy="480377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Visualization of schema &amp; data frame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1A6CE-09F0-0E3A-5E81-403DFB1B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7" y="1178514"/>
            <a:ext cx="2550795" cy="2171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D0F8BC-3207-EAD7-C84E-1DB6EA970BF6}"/>
              </a:ext>
            </a:extLst>
          </p:cNvPr>
          <p:cNvSpPr txBox="1"/>
          <p:nvPr/>
        </p:nvSpPr>
        <p:spPr>
          <a:xfrm>
            <a:off x="1257302" y="804803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Printing of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</a:rPr>
              <a:t>Dataframes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78AA3F-38E1-B5C5-3C68-F228CA6B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19" y="1157802"/>
            <a:ext cx="2446020" cy="21710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563327-7E92-2992-38C4-B207E92CFF74}"/>
              </a:ext>
            </a:extLst>
          </p:cNvPr>
          <p:cNvSpPr txBox="1"/>
          <p:nvPr/>
        </p:nvSpPr>
        <p:spPr>
          <a:xfrm>
            <a:off x="1009649" y="3464929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Creating views on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</a:rPr>
              <a:t>dataframes</a:t>
            </a: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0C7D38-B72A-FBFF-43E6-584DB853A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3695700"/>
            <a:ext cx="4162425" cy="102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6B4160-927C-B627-C7F7-832F53D1B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068" y="1021704"/>
            <a:ext cx="4548931" cy="235252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121575-875D-3A92-2878-B28EBD50F7E4}"/>
              </a:ext>
            </a:extLst>
          </p:cNvPr>
          <p:cNvCxnSpPr>
            <a:cxnSpLocks/>
          </p:cNvCxnSpPr>
          <p:nvPr/>
        </p:nvCxnSpPr>
        <p:spPr>
          <a:xfrm>
            <a:off x="4502793" y="609600"/>
            <a:ext cx="46139" cy="45339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FD60037-177D-2E2F-8C58-DEEB78004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138" y="3374228"/>
            <a:ext cx="4525861" cy="17692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CFE713-3056-2E59-DB2F-0B1F6A654890}"/>
              </a:ext>
            </a:extLst>
          </p:cNvPr>
          <p:cNvSpPr txBox="1"/>
          <p:nvPr/>
        </p:nvSpPr>
        <p:spPr>
          <a:xfrm>
            <a:off x="5627370" y="744705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Displaying of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</a:rPr>
              <a:t>Dataframes</a:t>
            </a: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578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7;p16">
            <a:extLst>
              <a:ext uri="{FF2B5EF4-FFF2-40B4-BE49-F238E27FC236}">
                <a16:creationId xmlns:a16="http://schemas.microsoft.com/office/drawing/2014/main" id="{2C650E97-D539-F466-B1B9-985D07F87D53}"/>
              </a:ext>
            </a:extLst>
          </p:cNvPr>
          <p:cNvSpPr/>
          <p:nvPr/>
        </p:nvSpPr>
        <p:spPr>
          <a:xfrm>
            <a:off x="130294" y="106234"/>
            <a:ext cx="2696726" cy="4763391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Showing total profit by each region using line graph.</a:t>
            </a:r>
          </a:p>
          <a:p>
            <a:pPr>
              <a:buSzPct val="80000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As per the analysis , West region has the highest profit among all regions and in the central region more improvement is needed to gain the more profit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CF150-4204-E577-8CB6-1AC8D4FD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5" y="746755"/>
            <a:ext cx="2849125" cy="1112526"/>
          </a:xfrm>
        </p:spPr>
        <p:txBody>
          <a:bodyPr/>
          <a:lstStyle/>
          <a:p>
            <a:r>
              <a:rPr lang="en-US" dirty="0"/>
              <a:t>Insights of our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FEC6C-0CA1-49B2-91DA-148B9FB2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19" y="803426"/>
            <a:ext cx="5501988" cy="892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CB316E-D64B-AE76-31BD-06A881FC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19" y="2019300"/>
            <a:ext cx="5979303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2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1;p16">
            <a:extLst>
              <a:ext uri="{FF2B5EF4-FFF2-40B4-BE49-F238E27FC236}">
                <a16:creationId xmlns:a16="http://schemas.microsoft.com/office/drawing/2014/main" id="{D225CC70-6C1D-FE56-93C3-6C9B95D46D05}"/>
              </a:ext>
            </a:extLst>
          </p:cNvPr>
          <p:cNvSpPr/>
          <p:nvPr/>
        </p:nvSpPr>
        <p:spPr>
          <a:xfrm>
            <a:off x="6301740" y="152400"/>
            <a:ext cx="2750819" cy="4541519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Showing total Sales by each category using pie chart.</a:t>
            </a:r>
          </a:p>
          <a:p>
            <a:pPr marL="171450" indent="-171450">
              <a:buSzPct val="80000"/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According to chart, Furniture is the most demanding category for the superstore in terms of sales.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06F25-2B36-4BE7-CBEB-83623A5F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899" y="754380"/>
            <a:ext cx="3238500" cy="896926"/>
          </a:xfrm>
        </p:spPr>
        <p:txBody>
          <a:bodyPr/>
          <a:lstStyle/>
          <a:p>
            <a:r>
              <a:rPr lang="en-US" dirty="0"/>
              <a:t>Insights of our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7B331-F0F0-F7B6-E568-1BF821C1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" y="861060"/>
            <a:ext cx="5562600" cy="896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AFC649-64E9-52A0-1BF0-22950EC0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09" y="1651306"/>
            <a:ext cx="5947031" cy="252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2B03D19D-CAFF-8543-1E25-125F3FD81355}"/>
              </a:ext>
            </a:extLst>
          </p:cNvPr>
          <p:cNvSpPr/>
          <p:nvPr/>
        </p:nvSpPr>
        <p:spPr>
          <a:xfrm>
            <a:off x="137159" y="57150"/>
            <a:ext cx="2293619" cy="5029199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12CD6-C9A0-C663-719B-8EFC2090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8" y="633006"/>
            <a:ext cx="2080260" cy="861065"/>
          </a:xfrm>
        </p:spPr>
        <p:txBody>
          <a:bodyPr/>
          <a:lstStyle/>
          <a:p>
            <a:r>
              <a:rPr lang="en-US" dirty="0"/>
              <a:t>Insights of our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08037-8A81-20D3-45FE-7B70823F6503}"/>
              </a:ext>
            </a:extLst>
          </p:cNvPr>
          <p:cNvSpPr txBox="1"/>
          <p:nvPr/>
        </p:nvSpPr>
        <p:spPr>
          <a:xfrm>
            <a:off x="194308" y="1867306"/>
            <a:ext cx="2179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Showing total Profit by each category using bar chart.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1F586-2500-A350-8F8B-6B2758E2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77" y="1063539"/>
            <a:ext cx="623887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26E2CA-EFFA-3D62-EB6A-E21CE5634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8" y="2765253"/>
            <a:ext cx="7660707" cy="20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321B69-27DC-3497-2B9F-839630E0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2174126"/>
            <a:ext cx="8862060" cy="1626776"/>
          </a:xfrm>
          <a:prstGeom prst="rect">
            <a:avLst/>
          </a:prstGeom>
        </p:spPr>
      </p:pic>
      <p:sp>
        <p:nvSpPr>
          <p:cNvPr id="7" name="Google Shape;99;p16">
            <a:extLst>
              <a:ext uri="{FF2B5EF4-FFF2-40B4-BE49-F238E27FC236}">
                <a16:creationId xmlns:a16="http://schemas.microsoft.com/office/drawing/2014/main" id="{5EF5B1B0-30D8-CD73-498D-C68B1FE331DF}"/>
              </a:ext>
            </a:extLst>
          </p:cNvPr>
          <p:cNvSpPr txBox="1">
            <a:spLocks/>
          </p:cNvSpPr>
          <p:nvPr/>
        </p:nvSpPr>
        <p:spPr>
          <a:xfrm>
            <a:off x="0" y="335280"/>
            <a:ext cx="9144000" cy="480377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C3775-05D5-7AB9-95FB-9552EEDBA33B}"/>
              </a:ext>
            </a:extLst>
          </p:cNvPr>
          <p:cNvSpPr txBox="1"/>
          <p:nvPr/>
        </p:nvSpPr>
        <p:spPr>
          <a:xfrm>
            <a:off x="2232660" y="298469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sz="3000" dirty="0">
                <a:latin typeface="Fira Sans Extra Condensed"/>
                <a:sym typeface="Fira Sans Extra Condensed"/>
              </a:rPr>
              <a:t>Insights of our analysis</a:t>
            </a:r>
          </a:p>
        </p:txBody>
      </p:sp>
      <p:sp>
        <p:nvSpPr>
          <p:cNvPr id="10" name="Google Shape;99;p16">
            <a:extLst>
              <a:ext uri="{FF2B5EF4-FFF2-40B4-BE49-F238E27FC236}">
                <a16:creationId xmlns:a16="http://schemas.microsoft.com/office/drawing/2014/main" id="{74BB5869-EEE2-D06F-02B9-3C208727FB86}"/>
              </a:ext>
            </a:extLst>
          </p:cNvPr>
          <p:cNvSpPr txBox="1">
            <a:spLocks/>
          </p:cNvSpPr>
          <p:nvPr/>
        </p:nvSpPr>
        <p:spPr>
          <a:xfrm>
            <a:off x="0" y="1167073"/>
            <a:ext cx="9144000" cy="480377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Arial"/>
                <a:sym typeface="Arial"/>
              </a:rPr>
              <a:t>Displaying the customer details who has got the highest discount</a:t>
            </a:r>
          </a:p>
        </p:txBody>
      </p:sp>
    </p:spTree>
    <p:extLst>
      <p:ext uri="{BB962C8B-B14F-4D97-AF65-F5344CB8AC3E}">
        <p14:creationId xmlns:p14="http://schemas.microsoft.com/office/powerpoint/2010/main" val="276015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B0777-BD1D-EEE9-41AC-1E85F6E7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85" y="1711155"/>
            <a:ext cx="5172075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0716CA-FCAE-023A-EDC3-BDF0957F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2613195"/>
            <a:ext cx="8755380" cy="2319856"/>
          </a:xfrm>
          <a:prstGeom prst="rect">
            <a:avLst/>
          </a:prstGeom>
        </p:spPr>
      </p:pic>
      <p:sp>
        <p:nvSpPr>
          <p:cNvPr id="7" name="Google Shape;550;p26">
            <a:extLst>
              <a:ext uri="{FF2B5EF4-FFF2-40B4-BE49-F238E27FC236}">
                <a16:creationId xmlns:a16="http://schemas.microsoft.com/office/drawing/2014/main" id="{0E318855-77D5-273B-90B8-A5933E152EA6}"/>
              </a:ext>
            </a:extLst>
          </p:cNvPr>
          <p:cNvSpPr/>
          <p:nvPr/>
        </p:nvSpPr>
        <p:spPr>
          <a:xfrm>
            <a:off x="457200" y="68580"/>
            <a:ext cx="2659380" cy="2503170"/>
          </a:xfrm>
          <a:prstGeom prst="blockArc">
            <a:avLst>
              <a:gd name="adj1" fmla="val 16239710"/>
              <a:gd name="adj2" fmla="val 16218843"/>
              <a:gd name="adj3" fmla="val 133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2F0DE-C81D-7A5A-F2A2-BDD614EB48DD}"/>
              </a:ext>
            </a:extLst>
          </p:cNvPr>
          <p:cNvSpPr txBox="1"/>
          <p:nvPr/>
        </p:nvSpPr>
        <p:spPr>
          <a:xfrm>
            <a:off x="849630" y="664880"/>
            <a:ext cx="1817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sz="3000" dirty="0">
                <a:latin typeface="Fira Sans Extra Condensed"/>
                <a:sym typeface="Fira Sans Extra Condensed"/>
              </a:rPr>
              <a:t>Insights of our analysis</a:t>
            </a:r>
          </a:p>
        </p:txBody>
      </p:sp>
      <p:sp>
        <p:nvSpPr>
          <p:cNvPr id="10" name="Google Shape;97;p16">
            <a:extLst>
              <a:ext uri="{FF2B5EF4-FFF2-40B4-BE49-F238E27FC236}">
                <a16:creationId xmlns:a16="http://schemas.microsoft.com/office/drawing/2014/main" id="{6313E390-09C5-12F6-B76A-434473D50550}"/>
              </a:ext>
            </a:extLst>
          </p:cNvPr>
          <p:cNvSpPr/>
          <p:nvPr/>
        </p:nvSpPr>
        <p:spPr>
          <a:xfrm>
            <a:off x="3749794" y="405354"/>
            <a:ext cx="5264666" cy="1057686"/>
          </a:xfrm>
          <a:prstGeom prst="roundRect">
            <a:avLst>
              <a:gd name="adj" fmla="val 1145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City of Naperville  is the city with highest sales </a:t>
            </a:r>
          </a:p>
          <a:p>
            <a:pPr>
              <a:buSzPct val="80000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City of Naperville is the cornerstone for overall revenue of super store from all branches.</a:t>
            </a:r>
          </a:p>
          <a:p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3096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B8B3A-56BB-7FB2-AAF4-ADBB1E5E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7" y="1525042"/>
            <a:ext cx="8916173" cy="1188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AAC42-C4B0-8687-0A38-11DE2706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71" y="2713865"/>
            <a:ext cx="7247969" cy="2316681"/>
          </a:xfrm>
          <a:prstGeom prst="rect">
            <a:avLst/>
          </a:prstGeom>
        </p:spPr>
      </p:pic>
      <p:sp>
        <p:nvSpPr>
          <p:cNvPr id="5" name="Google Shape;103;p16">
            <a:extLst>
              <a:ext uri="{FF2B5EF4-FFF2-40B4-BE49-F238E27FC236}">
                <a16:creationId xmlns:a16="http://schemas.microsoft.com/office/drawing/2014/main" id="{16DE7EF6-7971-D764-F248-39E2FCB88265}"/>
              </a:ext>
            </a:extLst>
          </p:cNvPr>
          <p:cNvSpPr/>
          <p:nvPr/>
        </p:nvSpPr>
        <p:spPr>
          <a:xfrm>
            <a:off x="121146" y="273020"/>
            <a:ext cx="2073413" cy="1188823"/>
          </a:xfrm>
          <a:prstGeom prst="roundRect">
            <a:avLst>
              <a:gd name="adj" fmla="val 1145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ct val="80000"/>
            </a:pPr>
            <a:r>
              <a:rPr lang="en-US" sz="3000" dirty="0">
                <a:solidFill>
                  <a:srgbClr val="000000"/>
                </a:solidFill>
                <a:latin typeface="Fira Sans Extra Condensed"/>
                <a:cs typeface="Arial"/>
                <a:sym typeface="Fira Sans Extra Condensed"/>
              </a:rPr>
              <a:t>Insights of our analysis</a:t>
            </a:r>
          </a:p>
        </p:txBody>
      </p:sp>
      <p:sp>
        <p:nvSpPr>
          <p:cNvPr id="6" name="Google Shape;103;p16">
            <a:extLst>
              <a:ext uri="{FF2B5EF4-FFF2-40B4-BE49-F238E27FC236}">
                <a16:creationId xmlns:a16="http://schemas.microsoft.com/office/drawing/2014/main" id="{DB0D43E5-A1BA-4A64-533E-C088F11986B5}"/>
              </a:ext>
            </a:extLst>
          </p:cNvPr>
          <p:cNvSpPr/>
          <p:nvPr/>
        </p:nvSpPr>
        <p:spPr>
          <a:xfrm>
            <a:off x="1987065" y="273019"/>
            <a:ext cx="7035789" cy="1188823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ABBD7-178D-A54F-6B5E-C4E863C32211}"/>
              </a:ext>
            </a:extLst>
          </p:cNvPr>
          <p:cNvSpPr txBox="1"/>
          <p:nvPr/>
        </p:nvSpPr>
        <p:spPr>
          <a:xfrm>
            <a:off x="2194559" y="374365"/>
            <a:ext cx="6858000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In the December month super store gained highest Profit.</a:t>
            </a:r>
          </a:p>
          <a:p>
            <a:pPr marL="285750" indent="-285750">
              <a:spcBef>
                <a:spcPts val="1000"/>
              </a:spcBef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Apart from the first five-month overall performance is good in terms of profit.</a:t>
            </a:r>
          </a:p>
          <a:p>
            <a:pPr marL="285750" indent="-285750">
              <a:spcBef>
                <a:spcPts val="1000"/>
              </a:spcBef>
              <a:buClrTx/>
              <a:buSzPct val="8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Superstore need to change the strategy till April month by providing some offers in order to increase the Profit</a:t>
            </a:r>
          </a:p>
        </p:txBody>
      </p:sp>
    </p:spTree>
    <p:extLst>
      <p:ext uri="{BB962C8B-B14F-4D97-AF65-F5344CB8AC3E}">
        <p14:creationId xmlns:p14="http://schemas.microsoft.com/office/powerpoint/2010/main" val="23821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/>
          <p:nvPr/>
        </p:nvSpPr>
        <p:spPr>
          <a:xfrm>
            <a:off x="543874" y="970956"/>
            <a:ext cx="8142926" cy="3192900"/>
          </a:xfrm>
          <a:prstGeom prst="roundRect">
            <a:avLst>
              <a:gd name="adj" fmla="val 7339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sz="2800" dirty="0">
              <a:latin typeface="Roboto"/>
              <a:ea typeface="Roboto"/>
            </a:endParaRPr>
          </a:p>
          <a:p>
            <a:pPr algn="ctr"/>
            <a:r>
              <a:rPr lang="en-US" sz="2400" dirty="0">
                <a:latin typeface="Roboto"/>
                <a:ea typeface="Roboto"/>
              </a:rPr>
              <a:t>We used joins on the tables contained in the Zeppelin notebook, HIVE 2.0, HDFS, and HBASE to gain data visualization into graphs.</a:t>
            </a:r>
          </a:p>
          <a:p>
            <a:pPr algn="ctr"/>
            <a:endParaRPr lang="en-US" sz="2400" dirty="0">
              <a:latin typeface="Roboto"/>
              <a:ea typeface="Roboto"/>
            </a:endParaRPr>
          </a:p>
          <a:p>
            <a:pPr algn="ctr"/>
            <a:r>
              <a:rPr lang="en-US" sz="2400" dirty="0">
                <a:latin typeface="Roboto"/>
                <a:ea typeface="Roboto"/>
              </a:rPr>
              <a:t>We were able to view the data that is present in multiple environments in BIGDATA by using all of these platforms</a:t>
            </a:r>
          </a:p>
        </p:txBody>
      </p:sp>
      <p:sp>
        <p:nvSpPr>
          <p:cNvPr id="592" name="Google Shape;592;p27"/>
          <p:cNvSpPr/>
          <p:nvPr/>
        </p:nvSpPr>
        <p:spPr>
          <a:xfrm>
            <a:off x="3015450" y="70307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3" name="Google Shape;583;p27"/>
          <p:cNvSpPr txBox="1">
            <a:spLocks noGrp="1"/>
          </p:cNvSpPr>
          <p:nvPr>
            <p:ph type="title"/>
          </p:nvPr>
        </p:nvSpPr>
        <p:spPr>
          <a:xfrm>
            <a:off x="543874" y="75752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3600" b="1" dirty="0">
                <a:sym typeface="Arial"/>
              </a:rPr>
              <a:t>Conclusion </a:t>
            </a:r>
            <a:endParaRPr sz="3600" b="1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08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1;p16">
            <a:extLst>
              <a:ext uri="{FF2B5EF4-FFF2-40B4-BE49-F238E27FC236}">
                <a16:creationId xmlns:a16="http://schemas.microsoft.com/office/drawing/2014/main" id="{E35A45C0-692E-9800-D12C-25609250D052}"/>
              </a:ext>
            </a:extLst>
          </p:cNvPr>
          <p:cNvSpPr/>
          <p:nvPr/>
        </p:nvSpPr>
        <p:spPr>
          <a:xfrm>
            <a:off x="320041" y="300990"/>
            <a:ext cx="2171700" cy="4541519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>
              <a:buSzPct val="80000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4" name="Google Shape;103;p16">
            <a:extLst>
              <a:ext uri="{FF2B5EF4-FFF2-40B4-BE49-F238E27FC236}">
                <a16:creationId xmlns:a16="http://schemas.microsoft.com/office/drawing/2014/main" id="{706BED90-A313-9869-684D-016B9D8BC117}"/>
              </a:ext>
            </a:extLst>
          </p:cNvPr>
          <p:cNvSpPr/>
          <p:nvPr/>
        </p:nvSpPr>
        <p:spPr>
          <a:xfrm>
            <a:off x="2491741" y="329564"/>
            <a:ext cx="1950719" cy="4541519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7;p16">
            <a:extLst>
              <a:ext uri="{FF2B5EF4-FFF2-40B4-BE49-F238E27FC236}">
                <a16:creationId xmlns:a16="http://schemas.microsoft.com/office/drawing/2014/main" id="{00868C8C-A58A-94BE-3B6E-0C30B67F9E4C}"/>
              </a:ext>
            </a:extLst>
          </p:cNvPr>
          <p:cNvSpPr/>
          <p:nvPr/>
        </p:nvSpPr>
        <p:spPr>
          <a:xfrm>
            <a:off x="4442460" y="358139"/>
            <a:ext cx="2026920" cy="4484370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6" name="Google Shape;99;p16">
            <a:extLst>
              <a:ext uri="{FF2B5EF4-FFF2-40B4-BE49-F238E27FC236}">
                <a16:creationId xmlns:a16="http://schemas.microsoft.com/office/drawing/2014/main" id="{C5D74019-FF07-65A2-CDA8-DD8963F2B63F}"/>
              </a:ext>
            </a:extLst>
          </p:cNvPr>
          <p:cNvSpPr/>
          <p:nvPr/>
        </p:nvSpPr>
        <p:spPr>
          <a:xfrm>
            <a:off x="6469380" y="358139"/>
            <a:ext cx="2171700" cy="448437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51D14-2DBB-EEE4-20B0-EFD4F5DBDCE6}"/>
              </a:ext>
            </a:extLst>
          </p:cNvPr>
          <p:cNvSpPr txBox="1"/>
          <p:nvPr/>
        </p:nvSpPr>
        <p:spPr>
          <a:xfrm>
            <a:off x="1516380" y="1756142"/>
            <a:ext cx="62560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Fira Sans Extra Condensed" panose="020B05030500000200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996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/>
          <p:nvPr/>
        </p:nvSpPr>
        <p:spPr>
          <a:xfrm>
            <a:off x="543874" y="970956"/>
            <a:ext cx="8142926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sz="2800" dirty="0">
              <a:latin typeface="Roboto"/>
              <a:ea typeface="Roboto"/>
            </a:endParaRPr>
          </a:p>
          <a:p>
            <a:pPr algn="ctr"/>
            <a:r>
              <a:rPr lang="en-US" sz="2800" dirty="0">
                <a:latin typeface="Roboto"/>
                <a:ea typeface="Roboto"/>
              </a:rPr>
              <a:t>Following our analysis of the </a:t>
            </a:r>
          </a:p>
          <a:p>
            <a:pPr algn="ctr"/>
            <a:r>
              <a:rPr lang="en-US" sz="2800" dirty="0">
                <a:latin typeface="Roboto"/>
                <a:ea typeface="Roboto"/>
              </a:rPr>
              <a:t>superstore's sales and customer data, </a:t>
            </a:r>
          </a:p>
          <a:p>
            <a:pPr algn="ctr"/>
            <a:r>
              <a:rPr lang="en-US" sz="2800" dirty="0">
                <a:latin typeface="Roboto"/>
                <a:ea typeface="Roboto"/>
              </a:rPr>
              <a:t>we made the following </a:t>
            </a:r>
          </a:p>
          <a:p>
            <a:pPr algn="ctr"/>
            <a:r>
              <a:rPr lang="en-US" sz="2800" dirty="0">
                <a:latin typeface="Roboto"/>
                <a:ea typeface="Roboto"/>
              </a:rPr>
              <a:t>conclusions about their business</a:t>
            </a:r>
          </a:p>
          <a:p>
            <a:pPr algn="ctr"/>
            <a:endParaRPr lang="en-US" sz="2800" dirty="0">
              <a:latin typeface="Roboto"/>
              <a:ea typeface="Roboto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3015450" y="70307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3" name="Google Shape;583;p27"/>
          <p:cNvSpPr txBox="1">
            <a:spLocks noGrp="1"/>
          </p:cNvSpPr>
          <p:nvPr>
            <p:ph type="title"/>
          </p:nvPr>
        </p:nvSpPr>
        <p:spPr>
          <a:xfrm>
            <a:off x="543874" y="75752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600" b="1" dirty="0">
                <a:sym typeface="Arial"/>
              </a:rPr>
              <a:t>Super Store Data Analytics</a:t>
            </a:r>
            <a:endParaRPr sz="1600" b="1" dirty="0"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50D14-3CCA-F20C-5895-33003FD2640B}"/>
              </a:ext>
            </a:extLst>
          </p:cNvPr>
          <p:cNvSpPr txBox="1"/>
          <p:nvPr/>
        </p:nvSpPr>
        <p:spPr>
          <a:xfrm>
            <a:off x="2242574" y="3879344"/>
            <a:ext cx="4832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Source: </a:t>
            </a:r>
            <a:r>
              <a:rPr lang="en-IN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https://www.kaggle.com/datasets/vivek468/superstore-dataset-final</a:t>
            </a:r>
            <a:endParaRPr lang="en-IN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8B93-0E2F-9EF0-09E3-5A13FBE5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0502"/>
            <a:ext cx="8229600" cy="481500"/>
          </a:xfrm>
        </p:spPr>
        <p:txBody>
          <a:bodyPr/>
          <a:lstStyle/>
          <a:p>
            <a:r>
              <a:rPr lang="en-IN" dirty="0">
                <a:solidFill>
                  <a:schemeClr val="dk1"/>
                </a:solidFill>
              </a:rPr>
              <a:t>Super Store Data Analytics</a:t>
            </a:r>
            <a:endParaRPr lang="en-US" dirty="0"/>
          </a:p>
        </p:txBody>
      </p:sp>
      <p:sp>
        <p:nvSpPr>
          <p:cNvPr id="6" name="Google Shape;1491;p42">
            <a:extLst>
              <a:ext uri="{FF2B5EF4-FFF2-40B4-BE49-F238E27FC236}">
                <a16:creationId xmlns:a16="http://schemas.microsoft.com/office/drawing/2014/main" id="{3E6FE4B1-F733-A93E-F1C3-1E508296BCE0}"/>
              </a:ext>
            </a:extLst>
          </p:cNvPr>
          <p:cNvSpPr/>
          <p:nvPr/>
        </p:nvSpPr>
        <p:spPr>
          <a:xfrm rot="13363441">
            <a:off x="3040023" y="1524514"/>
            <a:ext cx="113111" cy="2088779"/>
          </a:xfrm>
          <a:custGeom>
            <a:avLst/>
            <a:gdLst/>
            <a:ahLst/>
            <a:cxnLst/>
            <a:rect l="l" t="t" r="r" b="b"/>
            <a:pathLst>
              <a:path w="2236" h="7268" extrusionOk="0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1;p42">
            <a:extLst>
              <a:ext uri="{FF2B5EF4-FFF2-40B4-BE49-F238E27FC236}">
                <a16:creationId xmlns:a16="http://schemas.microsoft.com/office/drawing/2014/main" id="{8BA6AC60-9397-4ED4-2253-7429541C20D9}"/>
              </a:ext>
            </a:extLst>
          </p:cNvPr>
          <p:cNvSpPr/>
          <p:nvPr/>
        </p:nvSpPr>
        <p:spPr>
          <a:xfrm rot="13363441">
            <a:off x="3158248" y="1764291"/>
            <a:ext cx="114796" cy="1988695"/>
          </a:xfrm>
          <a:custGeom>
            <a:avLst/>
            <a:gdLst/>
            <a:ahLst/>
            <a:cxnLst/>
            <a:rect l="l" t="t" r="r" b="b"/>
            <a:pathLst>
              <a:path w="2236" h="7268" extrusionOk="0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491;p42">
            <a:extLst>
              <a:ext uri="{FF2B5EF4-FFF2-40B4-BE49-F238E27FC236}">
                <a16:creationId xmlns:a16="http://schemas.microsoft.com/office/drawing/2014/main" id="{7BAEDAE5-AA22-42BE-62E6-C4E737D4FA01}"/>
              </a:ext>
            </a:extLst>
          </p:cNvPr>
          <p:cNvSpPr/>
          <p:nvPr/>
        </p:nvSpPr>
        <p:spPr>
          <a:xfrm rot="8066424">
            <a:off x="6072456" y="1612933"/>
            <a:ext cx="114796" cy="1988695"/>
          </a:xfrm>
          <a:custGeom>
            <a:avLst/>
            <a:gdLst/>
            <a:ahLst/>
            <a:cxnLst/>
            <a:rect l="l" t="t" r="r" b="b"/>
            <a:pathLst>
              <a:path w="2236" h="7268" extrusionOk="0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91;p42">
            <a:extLst>
              <a:ext uri="{FF2B5EF4-FFF2-40B4-BE49-F238E27FC236}">
                <a16:creationId xmlns:a16="http://schemas.microsoft.com/office/drawing/2014/main" id="{B35DA5CE-D73B-AC68-C6AF-66F03F8129BC}"/>
              </a:ext>
            </a:extLst>
          </p:cNvPr>
          <p:cNvSpPr/>
          <p:nvPr/>
        </p:nvSpPr>
        <p:spPr>
          <a:xfrm rot="8066424">
            <a:off x="5955575" y="1793668"/>
            <a:ext cx="148329" cy="2053430"/>
          </a:xfrm>
          <a:custGeom>
            <a:avLst/>
            <a:gdLst/>
            <a:ahLst/>
            <a:cxnLst/>
            <a:rect l="l" t="t" r="r" b="b"/>
            <a:pathLst>
              <a:path w="2236" h="7268" extrusionOk="0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27;p23">
            <a:extLst>
              <a:ext uri="{FF2B5EF4-FFF2-40B4-BE49-F238E27FC236}">
                <a16:creationId xmlns:a16="http://schemas.microsoft.com/office/drawing/2014/main" id="{EE550727-07B8-1610-D2A3-293B52C87773}"/>
              </a:ext>
            </a:extLst>
          </p:cNvPr>
          <p:cNvSpPr/>
          <p:nvPr/>
        </p:nvSpPr>
        <p:spPr>
          <a:xfrm>
            <a:off x="3739876" y="794965"/>
            <a:ext cx="1743670" cy="16547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IN" sz="1400" dirty="0">
                <a:solidFill>
                  <a:schemeClr val="dk1"/>
                </a:solidFill>
                <a:latin typeface="Roboto"/>
                <a:ea typeface="Roboto"/>
              </a:rPr>
              <a:t>For this analysis , We have used 2 main data:</a:t>
            </a:r>
          </a:p>
        </p:txBody>
      </p:sp>
      <p:sp>
        <p:nvSpPr>
          <p:cNvPr id="8" name="Google Shape;428;p23">
            <a:extLst>
              <a:ext uri="{FF2B5EF4-FFF2-40B4-BE49-F238E27FC236}">
                <a16:creationId xmlns:a16="http://schemas.microsoft.com/office/drawing/2014/main" id="{9A8DA965-1DAB-7246-FBB1-6D89717FEDCE}"/>
              </a:ext>
            </a:extLst>
          </p:cNvPr>
          <p:cNvSpPr/>
          <p:nvPr/>
        </p:nvSpPr>
        <p:spPr>
          <a:xfrm>
            <a:off x="5880979" y="3094941"/>
            <a:ext cx="2268795" cy="18351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endParaRPr lang="en-US" sz="1400" dirty="0">
              <a:solidFill>
                <a:schemeClr val="dk1"/>
              </a:solidFill>
              <a:latin typeface="Roboto"/>
              <a:ea typeface="Roboto"/>
            </a:endParaRPr>
          </a:p>
          <a:p>
            <a:pPr algn="ctr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Roboto"/>
                <a:ea typeface="Roboto"/>
              </a:rPr>
              <a:t>Order details to hold the record of orders associated with customer details by </a:t>
            </a:r>
            <a:r>
              <a:rPr lang="en-US" sz="1400" dirty="0" err="1">
                <a:solidFill>
                  <a:schemeClr val="bg1"/>
                </a:solidFill>
                <a:latin typeface="Roboto"/>
                <a:ea typeface="Roboto"/>
              </a:rPr>
              <a:t>customerID</a:t>
            </a:r>
            <a:endParaRPr lang="en-US" sz="14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  <a:p>
            <a:pPr algn="ctr">
              <a:lnSpc>
                <a:spcPct val="115000"/>
              </a:lnSpc>
            </a:pPr>
            <a:endParaRPr lang="en-US" sz="14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1" name="Google Shape;428;p23">
            <a:extLst>
              <a:ext uri="{FF2B5EF4-FFF2-40B4-BE49-F238E27FC236}">
                <a16:creationId xmlns:a16="http://schemas.microsoft.com/office/drawing/2014/main" id="{BBE22614-D5D6-DF88-DDA3-2EFB1B24DAE4}"/>
              </a:ext>
            </a:extLst>
          </p:cNvPr>
          <p:cNvSpPr/>
          <p:nvPr/>
        </p:nvSpPr>
        <p:spPr>
          <a:xfrm>
            <a:off x="1163794" y="3094940"/>
            <a:ext cx="2268795" cy="18351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endParaRPr lang="en-US" sz="1400" dirty="0">
              <a:solidFill>
                <a:schemeClr val="dk1"/>
              </a:solidFill>
              <a:latin typeface="Roboto"/>
              <a:ea typeface="Roboto"/>
            </a:endParaRPr>
          </a:p>
          <a:p>
            <a:pPr algn="ctr">
              <a:lnSpc>
                <a:spcPct val="115000"/>
              </a:lnSpc>
            </a:pPr>
            <a:endParaRPr lang="en-US" sz="14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092C6-E5E7-6F8C-7F60-C394C11049C8}"/>
              </a:ext>
            </a:extLst>
          </p:cNvPr>
          <p:cNvSpPr txBox="1"/>
          <p:nvPr/>
        </p:nvSpPr>
        <p:spPr>
          <a:xfrm>
            <a:off x="1434479" y="3422118"/>
            <a:ext cx="1823934" cy="1058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Roboto"/>
                <a:ea typeface="Roboto"/>
              </a:rPr>
              <a:t>Customer details which contains all the information of customer</a:t>
            </a:r>
            <a:endParaRPr lang="en-US" sz="14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  <p:grpSp>
        <p:nvGrpSpPr>
          <p:cNvPr id="16" name="Google Shape;991;p33">
            <a:extLst>
              <a:ext uri="{FF2B5EF4-FFF2-40B4-BE49-F238E27FC236}">
                <a16:creationId xmlns:a16="http://schemas.microsoft.com/office/drawing/2014/main" id="{00A7F783-713D-FC95-E0D9-E0D0ABCC6F22}"/>
              </a:ext>
            </a:extLst>
          </p:cNvPr>
          <p:cNvGrpSpPr/>
          <p:nvPr/>
        </p:nvGrpSpPr>
        <p:grpSpPr>
          <a:xfrm rot="15083308">
            <a:off x="119395" y="1676458"/>
            <a:ext cx="2381153" cy="833128"/>
            <a:chOff x="5091783" y="3657054"/>
            <a:chExt cx="3594999" cy="817464"/>
          </a:xfrm>
        </p:grpSpPr>
        <p:sp>
          <p:nvSpPr>
            <p:cNvPr id="17" name="Google Shape;992;p33">
              <a:extLst>
                <a:ext uri="{FF2B5EF4-FFF2-40B4-BE49-F238E27FC236}">
                  <a16:creationId xmlns:a16="http://schemas.microsoft.com/office/drawing/2014/main" id="{E1152634-1210-B98D-BEA6-58A9E85A7905}"/>
                </a:ext>
              </a:extLst>
            </p:cNvPr>
            <p:cNvSpPr txBox="1"/>
            <p:nvPr/>
          </p:nvSpPr>
          <p:spPr>
            <a:xfrm rot="21543294" flipH="1">
              <a:off x="5633447" y="3657054"/>
              <a:ext cx="2459769" cy="666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CUSTOMER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8" name="Google Shape;993;p33">
              <a:extLst>
                <a:ext uri="{FF2B5EF4-FFF2-40B4-BE49-F238E27FC236}">
                  <a16:creationId xmlns:a16="http://schemas.microsoft.com/office/drawing/2014/main" id="{7E54A43F-2510-5375-0846-47B62212EB70}"/>
                </a:ext>
              </a:extLst>
            </p:cNvPr>
            <p:cNvCxnSpPr/>
            <p:nvPr/>
          </p:nvCxnSpPr>
          <p:spPr>
            <a:xfrm flipH="1">
              <a:off x="5091783" y="4148647"/>
              <a:ext cx="3006000" cy="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9" name="Google Shape;994;p33">
              <a:extLst>
                <a:ext uri="{FF2B5EF4-FFF2-40B4-BE49-F238E27FC236}">
                  <a16:creationId xmlns:a16="http://schemas.microsoft.com/office/drawing/2014/main" id="{89AC04EE-5733-69CB-B775-F0D19F754E70}"/>
                </a:ext>
              </a:extLst>
            </p:cNvPr>
            <p:cNvSpPr/>
            <p:nvPr/>
          </p:nvSpPr>
          <p:spPr>
            <a:xfrm>
              <a:off x="8030999" y="3820304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991;p33">
            <a:extLst>
              <a:ext uri="{FF2B5EF4-FFF2-40B4-BE49-F238E27FC236}">
                <a16:creationId xmlns:a16="http://schemas.microsoft.com/office/drawing/2014/main" id="{07AF1858-139D-3CEC-5D73-A4CCA8E9A8C8}"/>
              </a:ext>
            </a:extLst>
          </p:cNvPr>
          <p:cNvGrpSpPr/>
          <p:nvPr/>
        </p:nvGrpSpPr>
        <p:grpSpPr>
          <a:xfrm rot="17106579">
            <a:off x="6591090" y="1572654"/>
            <a:ext cx="2381153" cy="833128"/>
            <a:chOff x="5091783" y="3657054"/>
            <a:chExt cx="3594999" cy="817464"/>
          </a:xfrm>
        </p:grpSpPr>
        <p:sp>
          <p:nvSpPr>
            <p:cNvPr id="21" name="Google Shape;992;p33">
              <a:extLst>
                <a:ext uri="{FF2B5EF4-FFF2-40B4-BE49-F238E27FC236}">
                  <a16:creationId xmlns:a16="http://schemas.microsoft.com/office/drawing/2014/main" id="{384F4BB2-8226-A658-2250-90BE62D838FF}"/>
                </a:ext>
              </a:extLst>
            </p:cNvPr>
            <p:cNvSpPr txBox="1"/>
            <p:nvPr/>
          </p:nvSpPr>
          <p:spPr>
            <a:xfrm rot="21543294" flipH="1">
              <a:off x="5633447" y="3657054"/>
              <a:ext cx="2459769" cy="666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ORDER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2" name="Google Shape;993;p33">
              <a:extLst>
                <a:ext uri="{FF2B5EF4-FFF2-40B4-BE49-F238E27FC236}">
                  <a16:creationId xmlns:a16="http://schemas.microsoft.com/office/drawing/2014/main" id="{74B2EC86-835F-CE2D-FB67-6D197DB6DBBC}"/>
                </a:ext>
              </a:extLst>
            </p:cNvPr>
            <p:cNvCxnSpPr/>
            <p:nvPr/>
          </p:nvCxnSpPr>
          <p:spPr>
            <a:xfrm flipH="1">
              <a:off x="5091783" y="4148647"/>
              <a:ext cx="3006000" cy="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3" name="Google Shape;994;p33">
              <a:extLst>
                <a:ext uri="{FF2B5EF4-FFF2-40B4-BE49-F238E27FC236}">
                  <a16:creationId xmlns:a16="http://schemas.microsoft.com/office/drawing/2014/main" id="{3E820C6C-8C9E-4BF9-D2DA-815BF516BDA3}"/>
                </a:ext>
              </a:extLst>
            </p:cNvPr>
            <p:cNvSpPr/>
            <p:nvPr/>
          </p:nvSpPr>
          <p:spPr>
            <a:xfrm>
              <a:off x="8030999" y="3820304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543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163802" y="2114016"/>
            <a:ext cx="4906798" cy="834617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49" y="1259075"/>
            <a:ext cx="4906799" cy="854912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199" y="552504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dirty="0">
                <a:solidFill>
                  <a:schemeClr val="tx1"/>
                </a:solidFill>
              </a:rPr>
              <a:t>Used Technologies of Big Data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163802" y="3823900"/>
            <a:ext cx="4906798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HDFS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633660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200" dirty="0">
                <a:latin typeface="Roboto"/>
                <a:ea typeface="Roboto"/>
              </a:rPr>
              <a:t>It is used to scale a single Apache Hadoop cluster to hundreds (and even thousands) of nodes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78320" y="2162059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Hive 2.0</a:t>
            </a:r>
            <a:endParaRPr sz="16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78320" y="2481475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latin typeface="Roboto"/>
                <a:ea typeface="Roboto"/>
              </a:rPr>
              <a:t>Hive allows users to read, write, and manage petabytes of data using SQL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130628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IN" sz="1600" b="1" dirty="0">
                <a:solidFill>
                  <a:schemeClr val="accent4"/>
                </a:solidFill>
                <a:latin typeface="Fira Sans Extra Condensed"/>
              </a:rPr>
              <a:t>Zeppelin Notebook</a:t>
            </a:r>
            <a:endParaRPr lang="en-US" sz="1600" b="1" dirty="0">
              <a:solidFill>
                <a:schemeClr val="accent4"/>
              </a:solidFill>
              <a:latin typeface="Fira Sans Extra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It is used for Visualization of the data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</a:t>
            </a:r>
            <a:r>
              <a:rPr lang="en-US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 Shell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67972" y="4045748"/>
            <a:ext cx="3226015" cy="48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-US" sz="1200" dirty="0">
                <a:latin typeface="Roboto"/>
                <a:ea typeface="Roboto"/>
              </a:rPr>
              <a:t>It enables random, strictly consistent, real-time access to petabytes of data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" name="Rectangle 1" descr="Monitor">
            <a:extLst>
              <a:ext uri="{FF2B5EF4-FFF2-40B4-BE49-F238E27FC236}">
                <a16:creationId xmlns:a16="http://schemas.microsoft.com/office/drawing/2014/main" id="{6E636A38-ED92-324B-C420-738CCB3C4162}"/>
              </a:ext>
            </a:extLst>
          </p:cNvPr>
          <p:cNvSpPr/>
          <p:nvPr/>
        </p:nvSpPr>
        <p:spPr>
          <a:xfrm>
            <a:off x="3786326" y="1358577"/>
            <a:ext cx="607006" cy="60700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Rectangle 2" descr="Bee with hive">
            <a:extLst>
              <a:ext uri="{FF2B5EF4-FFF2-40B4-BE49-F238E27FC236}">
                <a16:creationId xmlns:a16="http://schemas.microsoft.com/office/drawing/2014/main" id="{97913C80-C165-FF64-D852-82CD2A60D49C}"/>
              </a:ext>
            </a:extLst>
          </p:cNvPr>
          <p:cNvSpPr/>
          <p:nvPr/>
        </p:nvSpPr>
        <p:spPr>
          <a:xfrm>
            <a:off x="4738855" y="2177972"/>
            <a:ext cx="607006" cy="60700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ctangle 3" descr="Clipboard with solid fill">
            <a:extLst>
              <a:ext uri="{FF2B5EF4-FFF2-40B4-BE49-F238E27FC236}">
                <a16:creationId xmlns:a16="http://schemas.microsoft.com/office/drawing/2014/main" id="{F26900C7-0471-911E-582E-CFFED989D767}"/>
              </a:ext>
            </a:extLst>
          </p:cNvPr>
          <p:cNvSpPr/>
          <p:nvPr/>
        </p:nvSpPr>
        <p:spPr>
          <a:xfrm>
            <a:off x="3786326" y="2989253"/>
            <a:ext cx="607006" cy="607006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 descr="Cmd Terminal with solid fill">
            <a:extLst>
              <a:ext uri="{FF2B5EF4-FFF2-40B4-BE49-F238E27FC236}">
                <a16:creationId xmlns:a16="http://schemas.microsoft.com/office/drawing/2014/main" id="{1C63DE82-021A-BFE9-C264-0AB2FD5A81AD}"/>
              </a:ext>
            </a:extLst>
          </p:cNvPr>
          <p:cNvSpPr/>
          <p:nvPr/>
        </p:nvSpPr>
        <p:spPr>
          <a:xfrm>
            <a:off x="4751707" y="3849832"/>
            <a:ext cx="607006" cy="607006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403B-E783-F35E-4E71-4C178560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94" y="150351"/>
            <a:ext cx="8229600" cy="481500"/>
          </a:xfrm>
        </p:spPr>
        <p:txBody>
          <a:bodyPr/>
          <a:lstStyle/>
          <a:p>
            <a:r>
              <a:rPr lang="en-IN" dirty="0"/>
              <a:t>Table creation using Hive</a:t>
            </a:r>
            <a:endParaRPr lang="en-US" dirty="0"/>
          </a:p>
        </p:txBody>
      </p:sp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E2386B43-4728-BEAB-F2A9-3732CBE5851A}"/>
              </a:ext>
            </a:extLst>
          </p:cNvPr>
          <p:cNvSpPr/>
          <p:nvPr/>
        </p:nvSpPr>
        <p:spPr>
          <a:xfrm>
            <a:off x="626243" y="696213"/>
            <a:ext cx="8079141" cy="4296936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20788-5ADB-C158-7DAE-7BA94F6F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07" y="1174741"/>
            <a:ext cx="7596811" cy="155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B5A59-DC0F-EFDF-9AF1-E56F7CD6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12" y="2791595"/>
            <a:ext cx="7789402" cy="19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6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671B-9EC6-6880-79B1-FCC30391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72"/>
            <a:ext cx="8229600" cy="481500"/>
          </a:xfrm>
        </p:spPr>
        <p:txBody>
          <a:bodyPr/>
          <a:lstStyle/>
          <a:p>
            <a:r>
              <a:rPr lang="en-US" dirty="0"/>
              <a:t>Data Representation In Hive</a:t>
            </a:r>
          </a:p>
        </p:txBody>
      </p:sp>
      <p:sp>
        <p:nvSpPr>
          <p:cNvPr id="3" name="Google Shape;99;p16">
            <a:extLst>
              <a:ext uri="{FF2B5EF4-FFF2-40B4-BE49-F238E27FC236}">
                <a16:creationId xmlns:a16="http://schemas.microsoft.com/office/drawing/2014/main" id="{DA24EC1A-67B7-E2CE-945B-26FA4EFCCB2B}"/>
              </a:ext>
            </a:extLst>
          </p:cNvPr>
          <p:cNvSpPr/>
          <p:nvPr/>
        </p:nvSpPr>
        <p:spPr>
          <a:xfrm>
            <a:off x="185853" y="639338"/>
            <a:ext cx="8772293" cy="4356408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5B469-8E76-923C-27AC-718B7E55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9" y="774032"/>
            <a:ext cx="3938509" cy="2653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8240E-F9CE-1473-EEEF-24909A3C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29" y="2512741"/>
            <a:ext cx="4517682" cy="23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7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16">
            <a:extLst>
              <a:ext uri="{FF2B5EF4-FFF2-40B4-BE49-F238E27FC236}">
                <a16:creationId xmlns:a16="http://schemas.microsoft.com/office/drawing/2014/main" id="{08E7EAC2-9A4A-1045-E487-4200658018FE}"/>
              </a:ext>
            </a:extLst>
          </p:cNvPr>
          <p:cNvSpPr/>
          <p:nvPr/>
        </p:nvSpPr>
        <p:spPr>
          <a:xfrm>
            <a:off x="199322" y="547951"/>
            <a:ext cx="1940174" cy="798872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5DD43-308E-C7CB-FCE9-2CB22498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3" y="556230"/>
            <a:ext cx="2193212" cy="79887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Internal table creation in Hive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C7D0A-D8F0-59AC-A877-D68D3759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13" y="110250"/>
            <a:ext cx="6674205" cy="945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B286F-F824-7502-7A96-8555EC064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84" y="970285"/>
            <a:ext cx="6841505" cy="698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38B3DC-197B-325E-C713-EE78FCF6A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22" y="1698180"/>
            <a:ext cx="5019675" cy="485775"/>
          </a:xfrm>
          <a:prstGeom prst="rect">
            <a:avLst/>
          </a:prstGeom>
        </p:spPr>
      </p:pic>
      <p:sp>
        <p:nvSpPr>
          <p:cNvPr id="12" name="Google Shape;101;p16">
            <a:extLst>
              <a:ext uri="{FF2B5EF4-FFF2-40B4-BE49-F238E27FC236}">
                <a16:creationId xmlns:a16="http://schemas.microsoft.com/office/drawing/2014/main" id="{2AF8F58F-08CE-0B65-C8C4-6339E651D3A2}"/>
              </a:ext>
            </a:extLst>
          </p:cNvPr>
          <p:cNvSpPr/>
          <p:nvPr/>
        </p:nvSpPr>
        <p:spPr>
          <a:xfrm>
            <a:off x="5367452" y="1842506"/>
            <a:ext cx="3551863" cy="601235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0EC440-0494-DD04-D7CB-8286ED1B8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22" y="2162175"/>
            <a:ext cx="4944573" cy="40957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8BC8DA5-2BC7-94DF-8657-01A24D02D7CC}"/>
              </a:ext>
            </a:extLst>
          </p:cNvPr>
          <p:cNvSpPr txBox="1">
            <a:spLocks/>
          </p:cNvSpPr>
          <p:nvPr/>
        </p:nvSpPr>
        <p:spPr>
          <a:xfrm>
            <a:off x="5465952" y="1842506"/>
            <a:ext cx="3354861" cy="60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Loading Data </a:t>
            </a:r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585455-2006-EAFA-F09E-85EBC4A4E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71" y="2951594"/>
            <a:ext cx="4536229" cy="20816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2DE4C0-1F69-1581-4F85-47EC269ED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575" y="2951594"/>
            <a:ext cx="4503168" cy="2073704"/>
          </a:xfrm>
          <a:prstGeom prst="rect">
            <a:avLst/>
          </a:prstGeom>
        </p:spPr>
      </p:pic>
      <p:sp>
        <p:nvSpPr>
          <p:cNvPr id="22" name="Google Shape;101;p16">
            <a:extLst>
              <a:ext uri="{FF2B5EF4-FFF2-40B4-BE49-F238E27FC236}">
                <a16:creationId xmlns:a16="http://schemas.microsoft.com/office/drawing/2014/main" id="{94BF601D-05A3-EFEE-B9FB-AF6358683170}"/>
              </a:ext>
            </a:extLst>
          </p:cNvPr>
          <p:cNvSpPr/>
          <p:nvPr/>
        </p:nvSpPr>
        <p:spPr>
          <a:xfrm>
            <a:off x="199322" y="2637971"/>
            <a:ext cx="5019675" cy="267905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667E162-EF14-7CE8-5448-38642F34FD23}"/>
              </a:ext>
            </a:extLst>
          </p:cNvPr>
          <p:cNvSpPr txBox="1">
            <a:spLocks/>
          </p:cNvSpPr>
          <p:nvPr/>
        </p:nvSpPr>
        <p:spPr>
          <a:xfrm>
            <a:off x="1003903" y="2710985"/>
            <a:ext cx="2793252" cy="12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Verification of Data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96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7;p16">
            <a:extLst>
              <a:ext uri="{FF2B5EF4-FFF2-40B4-BE49-F238E27FC236}">
                <a16:creationId xmlns:a16="http://schemas.microsoft.com/office/drawing/2014/main" id="{2C650E97-D539-F466-B1B9-985D07F87D53}"/>
              </a:ext>
            </a:extLst>
          </p:cNvPr>
          <p:cNvSpPr/>
          <p:nvPr/>
        </p:nvSpPr>
        <p:spPr>
          <a:xfrm>
            <a:off x="130294" y="190054"/>
            <a:ext cx="2696726" cy="4763391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We have created Table in HBase using shell and then map the data using external table in hive </a:t>
            </a:r>
          </a:p>
          <a:p>
            <a:endParaRPr lang="en-US" sz="12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After that inserted the record in external HBase table using internal table of hive.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CF150-4204-E577-8CB6-1AC8D4FD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5" y="746755"/>
            <a:ext cx="2849125" cy="1112526"/>
          </a:xfrm>
        </p:spPr>
        <p:txBody>
          <a:bodyPr/>
          <a:lstStyle/>
          <a:p>
            <a:r>
              <a:rPr lang="en-US" dirty="0"/>
              <a:t>Data Mapping of table in HBase using Hive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CB704-9F94-32CE-AE40-FFADAE38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54" y="190054"/>
            <a:ext cx="6269151" cy="1966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102818-574C-B131-A597-0B4D3E758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53" y="2117451"/>
            <a:ext cx="6269151" cy="597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2763D-DC48-E903-4A55-A8D54D621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752" y="2648543"/>
            <a:ext cx="6269150" cy="22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7D209-E7CB-5F56-A787-413236ED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78" y="266875"/>
            <a:ext cx="6284393" cy="2491565"/>
          </a:xfrm>
          <a:prstGeom prst="rect">
            <a:avLst/>
          </a:prstGeom>
        </p:spPr>
      </p:pic>
      <p:sp>
        <p:nvSpPr>
          <p:cNvPr id="4" name="Google Shape;101;p16">
            <a:extLst>
              <a:ext uri="{FF2B5EF4-FFF2-40B4-BE49-F238E27FC236}">
                <a16:creationId xmlns:a16="http://schemas.microsoft.com/office/drawing/2014/main" id="{08E7EAC2-9A4A-1045-E487-4200658018FE}"/>
              </a:ext>
            </a:extLst>
          </p:cNvPr>
          <p:cNvSpPr/>
          <p:nvPr/>
        </p:nvSpPr>
        <p:spPr>
          <a:xfrm>
            <a:off x="231236" y="266875"/>
            <a:ext cx="2412904" cy="800379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5DD43-308E-C7CB-FCE9-2CB22498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24" y="266875"/>
            <a:ext cx="2532127" cy="82324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Data representation in HBase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EDA5A-9F22-B732-BC4D-0C23A04B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" y="2385060"/>
            <a:ext cx="6791998" cy="24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7403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502</Words>
  <Application>Microsoft Office PowerPoint</Application>
  <PresentationFormat>On-screen Show (16:9)</PresentationFormat>
  <Paragraphs>89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Fira Sans Condensed</vt:lpstr>
      <vt:lpstr>Fira Sans Extra Condensed</vt:lpstr>
      <vt:lpstr>Fira Sans Extra Condensed Medium</vt:lpstr>
      <vt:lpstr>Fira Sans Extra Condensed SemiBold</vt:lpstr>
      <vt:lpstr>Roboto</vt:lpstr>
      <vt:lpstr>Wingdings</vt:lpstr>
      <vt:lpstr>Big Data Infographics by Slidesgo</vt:lpstr>
      <vt:lpstr>Big Data Project</vt:lpstr>
      <vt:lpstr>Super Store Data Analytics</vt:lpstr>
      <vt:lpstr>Super Store Data Analytics</vt:lpstr>
      <vt:lpstr>Used Technologies of Big Data </vt:lpstr>
      <vt:lpstr>Table creation using Hive</vt:lpstr>
      <vt:lpstr>Data Representation In Hive</vt:lpstr>
      <vt:lpstr>Internal table creation in Hive</vt:lpstr>
      <vt:lpstr>Data Mapping of table in HBase using Hive</vt:lpstr>
      <vt:lpstr>Data representation in HBase</vt:lpstr>
      <vt:lpstr>Data Analysis using Zeppelin Notebook</vt:lpstr>
      <vt:lpstr>Visualization of schema &amp; data frame</vt:lpstr>
      <vt:lpstr>Insights of our analysis</vt:lpstr>
      <vt:lpstr>Insights of our analysis</vt:lpstr>
      <vt:lpstr>Insights of our analysis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</dc:title>
  <cp:lastModifiedBy>Vidhi Bhagyesh Patel</cp:lastModifiedBy>
  <cp:revision>109</cp:revision>
  <dcterms:modified xsi:type="dcterms:W3CDTF">2022-12-16T01:28:07Z</dcterms:modified>
</cp:coreProperties>
</file>