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9144000" cy="5143500" type="screen16x9"/>
  <p:notesSz cx="6858000" cy="9144000"/>
  <p:embeddedFontLst>
    <p:embeddedFont>
      <p:font typeface="Cambria Math" panose="02040503050406030204" pitchFamily="18" charset="0"/>
      <p:regular r:id="rId15"/>
    </p:embeddedFon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743" y="5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ed0e6ef5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ed0e6ef5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ed0e6ef5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ed0e6ef5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ed0e6ef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ed0e6ef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ed0e6ef5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ed0e6ef5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ed0e6ef5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ed0e6ef5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ed0e6ef5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ed0e6ef5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ed0e6ef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ed0e6ef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97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703.06211.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InternImage: </a:t>
            </a:r>
            <a:r>
              <a:rPr lang="en" sz="3088"/>
              <a:t>Exploring Large-Scale Vision Foundation Models with Deformable Convolutions</a:t>
            </a:r>
            <a:endParaRPr sz="3088"/>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F068-8654-BB98-C165-7F09C1E79C66}"/>
              </a:ext>
            </a:extLst>
          </p:cNvPr>
          <p:cNvSpPr>
            <a:spLocks noGrp="1"/>
          </p:cNvSpPr>
          <p:nvPr>
            <p:ph type="title"/>
          </p:nvPr>
        </p:nvSpPr>
        <p:spPr>
          <a:xfrm>
            <a:off x="729450" y="772305"/>
            <a:ext cx="7688700" cy="535200"/>
          </a:xfrm>
        </p:spPr>
        <p:txBody>
          <a:bodyPr>
            <a:normAutofit fontScale="90000"/>
          </a:bodyPr>
          <a:lstStyle/>
          <a:p>
            <a:r>
              <a:rPr lang="en-IN" dirty="0"/>
              <a:t>DNCv3</a:t>
            </a:r>
          </a:p>
        </p:txBody>
      </p:sp>
      <p:sp>
        <p:nvSpPr>
          <p:cNvPr id="3" name="Text Placeholder 2">
            <a:extLst>
              <a:ext uri="{FF2B5EF4-FFF2-40B4-BE49-F238E27FC236}">
                <a16:creationId xmlns:a16="http://schemas.microsoft.com/office/drawing/2014/main" id="{1D76E3EB-AFBD-E936-E9EC-F9E7C986F4E4}"/>
              </a:ext>
            </a:extLst>
          </p:cNvPr>
          <p:cNvSpPr>
            <a:spLocks noGrp="1"/>
          </p:cNvSpPr>
          <p:nvPr>
            <p:ph type="body" idx="1"/>
          </p:nvPr>
        </p:nvSpPr>
        <p:spPr>
          <a:xfrm>
            <a:off x="166913" y="1480771"/>
            <a:ext cx="8817429" cy="2261100"/>
          </a:xfrm>
        </p:spPr>
        <p:txBody>
          <a:bodyPr>
            <a:noAutofit/>
          </a:bodyPr>
          <a:lstStyle/>
          <a:p>
            <a:pPr marL="146050" indent="0">
              <a:buNone/>
            </a:pPr>
            <a:r>
              <a:rPr lang="en-US" sz="1600" b="1" i="1" dirty="0">
                <a:effectLst/>
                <a:latin typeface="Lato" panose="020F0502020204030203" pitchFamily="34" charset="0"/>
                <a:ea typeface="Lato" panose="020F0502020204030203" pitchFamily="34" charset="0"/>
                <a:cs typeface="Lato" panose="020F0502020204030203" pitchFamily="34" charset="0"/>
              </a:rPr>
              <a:t>1.</a:t>
            </a:r>
            <a:r>
              <a:rPr lang="en-US" sz="1600" b="0" i="1" dirty="0">
                <a:effectLst/>
                <a:latin typeface="Lato" panose="020F0502020204030203" pitchFamily="34" charset="0"/>
                <a:ea typeface="Lato" panose="020F0502020204030203" pitchFamily="34" charset="0"/>
                <a:cs typeface="Lato" panose="020F0502020204030203" pitchFamily="34" charset="0"/>
              </a:rPr>
              <a:t> </a:t>
            </a:r>
            <a:r>
              <a:rPr lang="en-US" sz="1600" b="1" i="1" dirty="0">
                <a:effectLst/>
                <a:latin typeface="Lato" panose="020F0502020204030203" pitchFamily="34" charset="0"/>
                <a:ea typeface="Lato" panose="020F0502020204030203" pitchFamily="34" charset="0"/>
                <a:cs typeface="Lato" panose="020F0502020204030203" pitchFamily="34" charset="0"/>
              </a:rPr>
              <a:t>sharing weights among convolutional neurons</a:t>
            </a:r>
            <a:endParaRPr lang="en-US" sz="1600" b="1" dirty="0">
              <a:effectLst/>
              <a:latin typeface="Lato" panose="020F0502020204030203" pitchFamily="34" charset="0"/>
              <a:ea typeface="Lato" panose="020F0502020204030203" pitchFamily="34" charset="0"/>
              <a:cs typeface="Lato" panose="020F0502020204030203" pitchFamily="34" charset="0"/>
            </a:endParaRPr>
          </a:p>
          <a:p>
            <a:pPr marL="146050" indent="0">
              <a:buNone/>
            </a:pPr>
            <a:r>
              <a:rPr lang="en-US" sz="1600" b="0" dirty="0">
                <a:effectLst/>
                <a:latin typeface="Lato" panose="020F0502020204030203" pitchFamily="34" charset="0"/>
                <a:ea typeface="Lato" panose="020F0502020204030203" pitchFamily="34" charset="0"/>
                <a:cs typeface="Lato" panose="020F0502020204030203" pitchFamily="34" charset="0"/>
              </a:rPr>
              <a:t>in original DCNv2, we have calculate the offset and modulation scalar for every sampling point. thus memory complexity is linear with the total number of sampling points, which significantly limits the efficiency of the model. So the authors borrow the idea from separable convolution. </a:t>
            </a:r>
          </a:p>
          <a:p>
            <a:pPr marL="146050" indent="0">
              <a:buNone/>
            </a:pPr>
            <a:r>
              <a:rPr lang="en-US" sz="1600" b="1" i="1" dirty="0">
                <a:effectLst/>
                <a:latin typeface="Lato" panose="020F0502020204030203" pitchFamily="34" charset="0"/>
                <a:ea typeface="Lato" panose="020F0502020204030203" pitchFamily="34" charset="0"/>
                <a:cs typeface="Lato" panose="020F0502020204030203" pitchFamily="34" charset="0"/>
              </a:rPr>
              <a:t>2.</a:t>
            </a:r>
            <a:r>
              <a:rPr lang="en-US" sz="1600" b="0" i="1" dirty="0">
                <a:effectLst/>
                <a:latin typeface="Lato" panose="020F0502020204030203" pitchFamily="34" charset="0"/>
                <a:ea typeface="Lato" panose="020F0502020204030203" pitchFamily="34" charset="0"/>
                <a:cs typeface="Lato" panose="020F0502020204030203" pitchFamily="34" charset="0"/>
              </a:rPr>
              <a:t> </a:t>
            </a:r>
            <a:r>
              <a:rPr lang="en-US" sz="1600" b="1" i="1" dirty="0">
                <a:effectLst/>
                <a:latin typeface="Lato" panose="020F0502020204030203" pitchFamily="34" charset="0"/>
                <a:ea typeface="Lato" panose="020F0502020204030203" pitchFamily="34" charset="0"/>
                <a:cs typeface="Lato" panose="020F0502020204030203" pitchFamily="34" charset="0"/>
              </a:rPr>
              <a:t>introducing multi-group mechanism</a:t>
            </a:r>
            <a:br>
              <a:rPr lang="en-US" sz="1600" b="0" dirty="0">
                <a:effectLst/>
                <a:latin typeface="Lato" panose="020F0502020204030203" pitchFamily="34" charset="0"/>
                <a:ea typeface="Lato" panose="020F0502020204030203" pitchFamily="34" charset="0"/>
                <a:cs typeface="Lato" panose="020F0502020204030203" pitchFamily="34" charset="0"/>
              </a:rPr>
            </a:br>
            <a:r>
              <a:rPr lang="en-US" sz="1600" b="0" dirty="0">
                <a:effectLst/>
                <a:latin typeface="Lato" panose="020F0502020204030203" pitchFamily="34" charset="0"/>
                <a:ea typeface="Lato" panose="020F0502020204030203" pitchFamily="34" charset="0"/>
                <a:cs typeface="Lato" panose="020F0502020204030203" pitchFamily="34" charset="0"/>
              </a:rPr>
              <a:t>this concept first appeared in </a:t>
            </a:r>
            <a:r>
              <a:rPr lang="en-US" sz="1600" b="0" i="1" dirty="0">
                <a:effectLst/>
                <a:latin typeface="Lato" panose="020F0502020204030203" pitchFamily="34" charset="0"/>
                <a:ea typeface="Lato" panose="020F0502020204030203" pitchFamily="34" charset="0"/>
                <a:cs typeface="Lato" panose="020F0502020204030203" pitchFamily="34" charset="0"/>
              </a:rPr>
              <a:t>Group Convolution</a:t>
            </a:r>
            <a:r>
              <a:rPr lang="en-US" sz="1600" b="0" dirty="0">
                <a:effectLst/>
                <a:latin typeface="Lato" panose="020F0502020204030203" pitchFamily="34" charset="0"/>
                <a:ea typeface="Lato" panose="020F0502020204030203" pitchFamily="34" charset="0"/>
                <a:cs typeface="Lato" panose="020F0502020204030203" pitchFamily="34" charset="0"/>
              </a:rPr>
              <a:t> and it is widely used in MHSA of </a:t>
            </a:r>
          </a:p>
          <a:p>
            <a:pPr marL="146050" indent="0">
              <a:buNone/>
            </a:pPr>
            <a:r>
              <a:rPr lang="en-US" sz="1600" b="0" dirty="0">
                <a:effectLst/>
                <a:latin typeface="Lato" panose="020F0502020204030203" pitchFamily="34" charset="0"/>
                <a:ea typeface="Lato" panose="020F0502020204030203" pitchFamily="34" charset="0"/>
                <a:cs typeface="Lato" panose="020F0502020204030203" pitchFamily="34" charset="0"/>
              </a:rPr>
              <a:t>transformers, inspired by this, the authors split the spatial aggregation process into </a:t>
            </a:r>
          </a:p>
          <a:p>
            <a:pPr marL="146050" indent="0">
              <a:buNone/>
            </a:pPr>
            <a:r>
              <a:rPr lang="en-US" sz="1600" b="0" dirty="0">
                <a:effectLst/>
                <a:latin typeface="Lato" panose="020F0502020204030203" pitchFamily="34" charset="0"/>
                <a:ea typeface="Lato" panose="020F0502020204030203" pitchFamily="34" charset="0"/>
                <a:cs typeface="Lato" panose="020F0502020204030203" pitchFamily="34" charset="0"/>
              </a:rPr>
              <a:t>groups each of which has individual sampling offsets and modulation scale.</a:t>
            </a:r>
            <a:br>
              <a:rPr lang="en-US" sz="1600" b="0" dirty="0">
                <a:effectLst/>
                <a:latin typeface="Lato" panose="020F0502020204030203" pitchFamily="34" charset="0"/>
                <a:ea typeface="Lato" panose="020F0502020204030203" pitchFamily="34" charset="0"/>
                <a:cs typeface="Lato" panose="020F0502020204030203" pitchFamily="34" charset="0"/>
              </a:rPr>
            </a:br>
            <a:r>
              <a:rPr lang="en-US" sz="1600" b="1" i="1" dirty="0">
                <a:effectLst/>
                <a:latin typeface="Lato" panose="020F0502020204030203" pitchFamily="34" charset="0"/>
                <a:ea typeface="Lato" panose="020F0502020204030203" pitchFamily="34" charset="0"/>
                <a:cs typeface="Lato" panose="020F0502020204030203" pitchFamily="34" charset="0"/>
              </a:rPr>
              <a:t>3.</a:t>
            </a:r>
            <a:r>
              <a:rPr lang="en-US" sz="1600" b="0" i="1" dirty="0">
                <a:effectLst/>
                <a:latin typeface="Lato" panose="020F0502020204030203" pitchFamily="34" charset="0"/>
                <a:ea typeface="Lato" panose="020F0502020204030203" pitchFamily="34" charset="0"/>
                <a:cs typeface="Lato" panose="020F0502020204030203" pitchFamily="34" charset="0"/>
              </a:rPr>
              <a:t> </a:t>
            </a:r>
            <a:r>
              <a:rPr lang="en-US" sz="1600" b="1" i="1" dirty="0">
                <a:effectLst/>
                <a:latin typeface="Lato" panose="020F0502020204030203" pitchFamily="34" charset="0"/>
                <a:ea typeface="Lato" panose="020F0502020204030203" pitchFamily="34" charset="0"/>
                <a:cs typeface="Lato" panose="020F0502020204030203" pitchFamily="34" charset="0"/>
              </a:rPr>
              <a:t>Normalizing modulation scalars along sampling points</a:t>
            </a:r>
            <a:br>
              <a:rPr lang="en-US" sz="1600" b="0" dirty="0">
                <a:effectLst/>
                <a:latin typeface="Lato" panose="020F0502020204030203" pitchFamily="34" charset="0"/>
                <a:ea typeface="Lato" panose="020F0502020204030203" pitchFamily="34" charset="0"/>
                <a:cs typeface="Lato" panose="020F0502020204030203" pitchFamily="34" charset="0"/>
              </a:rPr>
            </a:br>
            <a:r>
              <a:rPr lang="en-US" sz="1600" b="0" dirty="0">
                <a:effectLst/>
                <a:latin typeface="Lato" panose="020F0502020204030203" pitchFamily="34" charset="0"/>
                <a:ea typeface="Lato" panose="020F0502020204030203" pitchFamily="34" charset="0"/>
                <a:cs typeface="Lato" panose="020F0502020204030203" pitchFamily="34" charset="0"/>
              </a:rPr>
              <a:t>the modulation scalars in the original DCNv2 are element-wise normalized by sigmoid. but this could lead to unstable gradients in summation, thus the authors use SoftMax normalization instead of sigmoid.</a:t>
            </a:r>
          </a:p>
          <a:p>
            <a:pPr marL="146050" indent="0">
              <a:buNone/>
            </a:pPr>
            <a:endParaRPr lang="en-IN" sz="1600" dirty="0">
              <a:latin typeface="Lato" panose="020F0502020204030203" pitchFamily="34" charset="0"/>
              <a:ea typeface="Lato" panose="020F0502020204030203" pitchFamily="34" charset="0"/>
              <a:cs typeface="Lato" panose="020F0502020204030203" pitchFamily="34" charset="0"/>
            </a:endParaRPr>
          </a:p>
          <a:p>
            <a:pPr marL="146050" indent="0">
              <a:buNone/>
            </a:pPr>
            <a:endParaRPr lang="en-IN" sz="16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9C2C8C0-612F-6A37-A258-22165F9F2A49}"/>
                  </a:ext>
                </a:extLst>
              </p:cNvPr>
              <p:cNvSpPr txBox="1"/>
              <p:nvPr/>
            </p:nvSpPr>
            <p:spPr>
              <a:xfrm>
                <a:off x="1727201" y="772305"/>
                <a:ext cx="7627257" cy="60792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𝑦</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0</m:t>
                              </m:r>
                            </m:sub>
                          </m:sSub>
                        </m:e>
                      </m:d>
                      <m:r>
                        <a:rPr lang="en-IN" sz="2400" b="0" i="1" smtClean="0">
                          <a:latin typeface="Cambria Math" panose="02040503050406030204" pitchFamily="18" charset="0"/>
                        </a:rPr>
                        <m:t>=</m:t>
                      </m:r>
                      <m:sSubSup>
                        <m:sSubSupPr>
                          <m:ctrlPr>
                            <a:rPr lang="en-IN" sz="2400" b="0" i="1" smtClean="0">
                              <a:latin typeface="Cambria Math" panose="02040503050406030204" pitchFamily="18" charset="0"/>
                            </a:rPr>
                          </m:ctrlPr>
                        </m:sSubSupPr>
                        <m:e>
                          <m:r>
                            <m:rPr>
                              <m:sty m:val="p"/>
                            </m:rPr>
                            <a:rPr lang="en-IN" sz="2400" b="0" i="0" smtClean="0">
                              <a:latin typeface="Cambria Math" panose="02040503050406030204" pitchFamily="18" charset="0"/>
                            </a:rPr>
                            <m:t>Σ</m:t>
                          </m:r>
                        </m:e>
                        <m:sub>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𝑔</m:t>
                              </m:r>
                              <m:r>
                                <a:rPr lang="en-IN" sz="2400" b="0" i="1" smtClean="0">
                                  <a:latin typeface="Cambria Math" panose="02040503050406030204" pitchFamily="18" charset="0"/>
                                </a:rPr>
                                <m:t>=1</m:t>
                              </m:r>
                            </m:e>
                          </m:d>
                        </m:sub>
                        <m:sup>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𝐺</m:t>
                              </m:r>
                            </m:e>
                          </m:d>
                        </m:sup>
                      </m:sSubSup>
                      <m:r>
                        <a:rPr lang="en-IN" sz="2400" b="0" i="1" smtClean="0">
                          <a:latin typeface="Cambria Math" panose="02040503050406030204" pitchFamily="18" charset="0"/>
                        </a:rPr>
                        <m:t> </m:t>
                      </m:r>
                      <m:sSubSup>
                        <m:sSubSupPr>
                          <m:ctrlPr>
                            <a:rPr lang="en-IN" sz="2400" b="0" i="1" smtClean="0">
                              <a:latin typeface="Cambria Math" panose="02040503050406030204" pitchFamily="18" charset="0"/>
                            </a:rPr>
                          </m:ctrlPr>
                        </m:sSubSupPr>
                        <m:e>
                          <m:r>
                            <m:rPr>
                              <m:sty m:val="p"/>
                            </m:rPr>
                            <a:rPr lang="en-IN" sz="2400" b="0" i="0" smtClean="0">
                              <a:latin typeface="Cambria Math" panose="02040503050406030204" pitchFamily="18" charset="0"/>
                            </a:rPr>
                            <m:t>Σ</m:t>
                          </m:r>
                        </m:e>
                        <m:sub>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𝑘</m:t>
                              </m:r>
                              <m:r>
                                <a:rPr lang="en-IN" sz="2400" b="0" i="1" smtClean="0">
                                  <a:latin typeface="Cambria Math" panose="02040503050406030204" pitchFamily="18" charset="0"/>
                                </a:rPr>
                                <m:t>=1</m:t>
                              </m:r>
                            </m:e>
                          </m:d>
                        </m:sub>
                        <m:sup>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𝐾</m:t>
                              </m:r>
                            </m:e>
                          </m:d>
                        </m:sup>
                      </m:sSub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𝑔</m:t>
                          </m:r>
                        </m:sub>
                      </m:sSub>
                      <m:r>
                        <a:rPr lang="en-IN" sz="2400" b="0" i="1" smtClean="0">
                          <a:latin typeface="Cambria Math" panose="02040503050406030204" pitchFamily="18" charset="0"/>
                        </a:rPr>
                        <m:t> .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𝑚</m:t>
                          </m:r>
                        </m:e>
                        <m:sub>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𝑔</m:t>
                              </m:r>
                              <m:r>
                                <a:rPr lang="en-IN" sz="2400" b="0" i="1" smtClean="0">
                                  <a:latin typeface="Cambria Math" panose="02040503050406030204" pitchFamily="18" charset="0"/>
                                </a:rPr>
                                <m:t>,</m:t>
                              </m:r>
                              <m:r>
                                <a:rPr lang="en-IN" sz="2400" b="0" i="1" smtClean="0">
                                  <a:latin typeface="Cambria Math" panose="02040503050406030204" pitchFamily="18" charset="0"/>
                                </a:rPr>
                                <m:t>𝑘</m:t>
                              </m:r>
                            </m:e>
                          </m:d>
                        </m:sub>
                      </m:sSub>
                      <m:r>
                        <a:rPr lang="en-IN" sz="2400" b="0" i="1" smtClean="0">
                          <a:latin typeface="Cambria Math" panose="02040503050406030204" pitchFamily="18" charset="0"/>
                        </a:rPr>
                        <m:t>𝑥</m:t>
                      </m:r>
                      <m:r>
                        <a:rPr lang="en-IN" sz="2400" b="0" i="1" smtClean="0">
                          <a:latin typeface="Cambria Math" panose="02040503050406030204" pitchFamily="18" charset="0"/>
                        </a:rPr>
                        <m:t>_</m:t>
                      </m:r>
                      <m:r>
                        <a:rPr lang="en-IN" sz="2400" b="0" i="1" smtClean="0">
                          <a:latin typeface="Cambria Math" panose="02040503050406030204" pitchFamily="18" charset="0"/>
                        </a:rPr>
                        <m:t>𝑔</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𝑘</m:t>
                              </m:r>
                            </m:sub>
                          </m:sSub>
                          <m:r>
                            <a:rPr lang="en-IN" sz="2400" b="0" i="1" smtClean="0">
                              <a:latin typeface="Cambria Math" panose="02040503050406030204" pitchFamily="18" charset="0"/>
                            </a:rPr>
                            <m:t>+</m:t>
                          </m:r>
                          <m:r>
                            <m:rPr>
                              <m:sty m:val="p"/>
                            </m:rPr>
                            <a:rPr lang="en-IN" sz="2400" b="0" i="0" smtClean="0">
                              <a:latin typeface="Cambria Math" panose="02040503050406030204" pitchFamily="18" charset="0"/>
                            </a:rPr>
                            <m:t>Δ</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𝑔𝑘</m:t>
                                  </m:r>
                                </m:e>
                              </m:d>
                            </m:sub>
                          </m:sSub>
                        </m:e>
                      </m:d>
                    </m:oMath>
                  </m:oMathPara>
                </a14:m>
                <a:endParaRPr lang="en-IN" sz="2400" dirty="0"/>
              </a:p>
            </p:txBody>
          </p:sp>
        </mc:Choice>
        <mc:Fallback>
          <p:sp>
            <p:nvSpPr>
              <p:cNvPr id="4" name="TextBox 3">
                <a:extLst>
                  <a:ext uri="{FF2B5EF4-FFF2-40B4-BE49-F238E27FC236}">
                    <a16:creationId xmlns:a16="http://schemas.microsoft.com/office/drawing/2014/main" id="{19C2C8C0-612F-6A37-A258-22165F9F2A49}"/>
                  </a:ext>
                </a:extLst>
              </p:cNvPr>
              <p:cNvSpPr txBox="1">
                <a:spLocks noRot="1" noChangeAspect="1" noMove="1" noResize="1" noEditPoints="1" noAdjustHandles="1" noChangeArrowheads="1" noChangeShapeType="1" noTextEdit="1"/>
              </p:cNvSpPr>
              <p:nvPr/>
            </p:nvSpPr>
            <p:spPr>
              <a:xfrm>
                <a:off x="1727201" y="772305"/>
                <a:ext cx="7627257" cy="60792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5536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E5A1-D5DF-185C-51C0-263D9E190395}"/>
              </a:ext>
            </a:extLst>
          </p:cNvPr>
          <p:cNvSpPr>
            <a:spLocks noGrp="1"/>
          </p:cNvSpPr>
          <p:nvPr>
            <p:ph type="title"/>
          </p:nvPr>
        </p:nvSpPr>
        <p:spPr>
          <a:xfrm>
            <a:off x="729450" y="745336"/>
            <a:ext cx="7688700" cy="535200"/>
          </a:xfrm>
        </p:spPr>
        <p:txBody>
          <a:bodyPr>
            <a:normAutofit fontScale="90000"/>
          </a:bodyPr>
          <a:lstStyle/>
          <a:p>
            <a:r>
              <a:rPr lang="en-IN" dirty="0"/>
              <a:t>The Architecture</a:t>
            </a:r>
          </a:p>
        </p:txBody>
      </p:sp>
      <p:pic>
        <p:nvPicPr>
          <p:cNvPr id="5" name="Picture 4">
            <a:extLst>
              <a:ext uri="{FF2B5EF4-FFF2-40B4-BE49-F238E27FC236}">
                <a16:creationId xmlns:a16="http://schemas.microsoft.com/office/drawing/2014/main" id="{7B1BC660-28B4-9F16-5204-D263034E8D97}"/>
              </a:ext>
            </a:extLst>
          </p:cNvPr>
          <p:cNvPicPr>
            <a:picLocks noChangeAspect="1"/>
          </p:cNvPicPr>
          <p:nvPr/>
        </p:nvPicPr>
        <p:blipFill>
          <a:blip r:embed="rId2"/>
          <a:stretch>
            <a:fillRect/>
          </a:stretch>
        </p:blipFill>
        <p:spPr>
          <a:xfrm>
            <a:off x="5171264" y="570690"/>
            <a:ext cx="3243286" cy="4510120"/>
          </a:xfrm>
          <a:prstGeom prst="rect">
            <a:avLst/>
          </a:prstGeom>
        </p:spPr>
      </p:pic>
      <p:sp>
        <p:nvSpPr>
          <p:cNvPr id="6" name="TextBox 5">
            <a:extLst>
              <a:ext uri="{FF2B5EF4-FFF2-40B4-BE49-F238E27FC236}">
                <a16:creationId xmlns:a16="http://schemas.microsoft.com/office/drawing/2014/main" id="{8C6AD7BD-0662-1838-7028-92303BE3757F}"/>
              </a:ext>
            </a:extLst>
          </p:cNvPr>
          <p:cNvSpPr txBox="1"/>
          <p:nvPr/>
        </p:nvSpPr>
        <p:spPr>
          <a:xfrm>
            <a:off x="908649" y="1794294"/>
            <a:ext cx="3663351" cy="2462213"/>
          </a:xfrm>
          <a:prstGeom prst="rect">
            <a:avLst/>
          </a:prstGeom>
          <a:noFill/>
        </p:spPr>
        <p:txBody>
          <a:bodyPr wrap="square" rtlCol="0">
            <a:spAutoFit/>
          </a:bodyPr>
          <a:lstStyle/>
          <a:p>
            <a:r>
              <a:rPr lang="en-IN" dirty="0">
                <a:solidFill>
                  <a:schemeClr val="accent1"/>
                </a:solidFill>
                <a:latin typeface="Lato" panose="020F0502020204030203" pitchFamily="34" charset="0"/>
                <a:ea typeface="Lato" panose="020F0502020204030203" pitchFamily="34" charset="0"/>
                <a:cs typeface="Lato" panose="020F0502020204030203" pitchFamily="34" charset="0"/>
              </a:rPr>
              <a:t>This is the architecture of the Intern-Image model.  </a:t>
            </a:r>
          </a:p>
          <a:p>
            <a:endParaRPr lang="en-IN" dirty="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IN" dirty="0">
                <a:solidFill>
                  <a:schemeClr val="accent1"/>
                </a:solidFill>
                <a:latin typeface="Lato" panose="020F0502020204030203" pitchFamily="34" charset="0"/>
                <a:ea typeface="Lato" panose="020F0502020204030203" pitchFamily="34" charset="0"/>
                <a:cs typeface="Lato" panose="020F0502020204030203" pitchFamily="34" charset="0"/>
              </a:rPr>
              <a:t>The image speaks for itself the complete architecture and the stacking laws.</a:t>
            </a:r>
          </a:p>
          <a:p>
            <a:endParaRPr lang="en-IN" dirty="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IN" dirty="0">
                <a:solidFill>
                  <a:schemeClr val="accent1"/>
                </a:solidFill>
                <a:latin typeface="Lato" panose="020F0502020204030203" pitchFamily="34" charset="0"/>
                <a:ea typeface="Lato" panose="020F0502020204030203" pitchFamily="34" charset="0"/>
                <a:cs typeface="Lato" panose="020F0502020204030203" pitchFamily="34" charset="0"/>
              </a:rPr>
              <a:t>They have also shared the results in the original paper. There is also some in-depth explanation and their exact training process mentioned in the paper. We encourage you to go through the paper</a:t>
            </a:r>
          </a:p>
        </p:txBody>
      </p:sp>
    </p:spTree>
    <p:extLst>
      <p:ext uri="{BB962C8B-B14F-4D97-AF65-F5344CB8AC3E}">
        <p14:creationId xmlns:p14="http://schemas.microsoft.com/office/powerpoint/2010/main" val="352720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EE8CAF-F0BC-A69B-9BD8-7B3C20667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0"/>
            <a:ext cx="6415087"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77F226A-691F-478C-6964-1303E1AE6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826" y="722553"/>
            <a:ext cx="382905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2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16651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After the remarkable success of transformers, vision transformers (ViTs) have become a primary choice for research and practice of large scale vision model. ViTs have significantly pushed the boundaries in computer vision tasks, including basic classification, detection and segmentation.</a:t>
            </a:r>
            <a:endParaRPr sz="1600"/>
          </a:p>
          <a:p>
            <a:pPr marL="0" lvl="0" indent="0" algn="l" rtl="0">
              <a:spcBef>
                <a:spcPts val="1200"/>
              </a:spcBef>
              <a:spcAft>
                <a:spcPts val="1200"/>
              </a:spcAft>
              <a:buNone/>
            </a:pPr>
            <a:r>
              <a:rPr lang="en" sz="1600"/>
              <a:t>The authors propose that </a:t>
            </a:r>
            <a:r>
              <a:rPr lang="en" sz="1600" b="1" i="1"/>
              <a:t>CNN-Based foundation models can also achieve comparable or even better performance than ViTs when equipped with similar operator / architecture level designs, scaling up parameters, and massive data</a:t>
            </a:r>
            <a:endParaRPr sz="1600"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vs ViT</a:t>
            </a:r>
            <a:endParaRPr/>
          </a:p>
        </p:txBody>
      </p:sp>
      <p:sp>
        <p:nvSpPr>
          <p:cNvPr id="99" name="Google Shape;99;p15"/>
          <p:cNvSpPr txBox="1">
            <a:spLocks noGrp="1"/>
          </p:cNvSpPr>
          <p:nvPr>
            <p:ph type="body" idx="1"/>
          </p:nvPr>
        </p:nvSpPr>
        <p:spPr>
          <a:xfrm>
            <a:off x="653250" y="16216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From the operator level, ViTs have long-range dependencies and adaptive spatial aggregation, thus ViTs can learn more powerful and robust representations than CNNs.</a:t>
            </a:r>
            <a:endParaRPr sz="1600"/>
          </a:p>
          <a:p>
            <a:pPr marL="457200" lvl="0" indent="-330200" algn="l" rtl="0">
              <a:spcBef>
                <a:spcPts val="0"/>
              </a:spcBef>
              <a:spcAft>
                <a:spcPts val="0"/>
              </a:spcAft>
              <a:buSzPts val="1600"/>
              <a:buAutoNum type="arabicPeriod"/>
            </a:pPr>
            <a:r>
              <a:rPr lang="en" sz="1600"/>
              <a:t>ViTs also contain a series of advanced components that are not included in the standard CNNs, such as layer normalization, feed-forward network and GELU {Gaussian Error Linear Unit}.</a:t>
            </a:r>
            <a:endParaRPr sz="1600"/>
          </a:p>
          <a:p>
            <a:pPr marL="457200" lvl="0" indent="-330200" algn="l" rtl="0">
              <a:spcBef>
                <a:spcPts val="0"/>
              </a:spcBef>
              <a:spcAft>
                <a:spcPts val="0"/>
              </a:spcAft>
              <a:buSzPts val="1600"/>
              <a:buAutoNum type="arabicPeriod"/>
            </a:pPr>
            <a:r>
              <a:rPr lang="en" sz="1600"/>
              <a:t>Some attempts to introduce longe-range dependencies into CNNs by using dense convoloutions (a variant of skip connection) with very large kernels have been made, but there is still a considerable gap with the state-of-the-art ViTs.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Deformable Convolution (DCN)</a:t>
            </a:r>
            <a:endParaRPr dirty="0"/>
          </a:p>
        </p:txBody>
      </p:sp>
      <p:sp>
        <p:nvSpPr>
          <p:cNvPr id="105" name="Google Shape;105;p16"/>
          <p:cNvSpPr txBox="1">
            <a:spLocks noGrp="1"/>
          </p:cNvSpPr>
          <p:nvPr>
            <p:ph type="body" idx="1"/>
          </p:nvPr>
        </p:nvSpPr>
        <p:spPr>
          <a:xfrm>
            <a:off x="729450" y="1621675"/>
            <a:ext cx="7688700" cy="30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Though CNN’s are excellent for visual-recognition tasks but are very limited when it comes to modelling geometric variations or geometric transformations in object scale, pose, viewpoint and part deformation.</a:t>
            </a:r>
            <a:endParaRPr sz="1600"/>
          </a:p>
          <a:p>
            <a:pPr marL="0" lvl="0" indent="0" algn="l" rtl="0">
              <a:spcBef>
                <a:spcPts val="1200"/>
              </a:spcBef>
              <a:spcAft>
                <a:spcPts val="0"/>
              </a:spcAft>
              <a:buNone/>
            </a:pPr>
            <a:r>
              <a:rPr lang="en" sz="1600"/>
              <a:t>The concept of deformable convolution was first introduced in this </a:t>
            </a:r>
            <a:r>
              <a:rPr lang="en" sz="1600" u="sng">
                <a:solidFill>
                  <a:schemeClr val="hlink"/>
                </a:solidFill>
                <a:hlinkClick r:id="rId3"/>
              </a:rPr>
              <a:t>paper</a:t>
            </a:r>
            <a:r>
              <a:rPr lang="en" sz="1600"/>
              <a:t>. They introduced a simple, efficient and end-to-end mechanism that makes the CNN capable of learning various geometric transformations according to the given data.</a:t>
            </a:r>
            <a:endParaRPr sz="1600"/>
          </a:p>
          <a:p>
            <a:pPr marL="0" lvl="0" indent="0" algn="l" rtl="0">
              <a:spcBef>
                <a:spcPts val="1200"/>
              </a:spcBef>
              <a:spcAft>
                <a:spcPts val="0"/>
              </a:spcAft>
              <a:buNone/>
            </a:pPr>
            <a:r>
              <a:rPr lang="en" sz="1600"/>
              <a:t>The idea will become more clear in the next slide. </a:t>
            </a:r>
            <a:endParaRPr sz="1600"/>
          </a:p>
          <a:p>
            <a:pPr marL="0" lvl="0" indent="0" algn="l" rtl="0">
              <a:spcBef>
                <a:spcPts val="1200"/>
              </a:spcBef>
              <a:spcAft>
                <a:spcPts val="120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Level Explanation</a:t>
            </a:r>
            <a:endParaRPr/>
          </a:p>
        </p:txBody>
      </p:sp>
      <p:sp>
        <p:nvSpPr>
          <p:cNvPr id="111" name="Google Shape;111;p17"/>
          <p:cNvSpPr txBox="1">
            <a:spLocks noGrp="1"/>
          </p:cNvSpPr>
          <p:nvPr>
            <p:ph type="body" idx="1"/>
          </p:nvPr>
        </p:nvSpPr>
        <p:spPr>
          <a:xfrm>
            <a:off x="388000" y="1746000"/>
            <a:ext cx="85710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602"/>
              <a:t>In deformable convolutions, in order to factor in the scale of different objects and have different receptive fields according to the scale of the object, 2D offsets are added to the regular grid sampling locations in the standard convolution operation thereby deforming the constant receptive field of the preceding activation unit. </a:t>
            </a:r>
            <a:endParaRPr sz="1602"/>
          </a:p>
          <a:p>
            <a:pPr marL="0" lvl="0" indent="0" algn="l" rtl="0">
              <a:lnSpc>
                <a:spcPct val="105000"/>
              </a:lnSpc>
              <a:spcBef>
                <a:spcPts val="1200"/>
              </a:spcBef>
              <a:spcAft>
                <a:spcPts val="0"/>
              </a:spcAft>
              <a:buSzPts val="1018"/>
              <a:buNone/>
            </a:pPr>
            <a:r>
              <a:rPr lang="en" sz="1602"/>
              <a:t>The offsets added are learnable from the preceding feature maps using additional convolutional layers. Thus the deformation applied depends on the input features in a local, dense and adaptive manner.</a:t>
            </a:r>
            <a:endParaRPr sz="1602"/>
          </a:p>
          <a:p>
            <a:pPr marL="0" lvl="0" indent="0" algn="l" rtl="0">
              <a:lnSpc>
                <a:spcPct val="105000"/>
              </a:lnSpc>
              <a:spcBef>
                <a:spcPts val="1200"/>
              </a:spcBef>
              <a:spcAft>
                <a:spcPts val="0"/>
              </a:spcAft>
              <a:buSzPts val="1018"/>
              <a:buNone/>
            </a:pPr>
            <a:r>
              <a:rPr lang="en" sz="1602"/>
              <a:t>The added deformable convolutional layers add very small parameters and computation to the existing model and can be trained end-to-end using normal back-propagation.</a:t>
            </a:r>
            <a:endParaRPr sz="1602"/>
          </a:p>
          <a:p>
            <a:pPr marL="0" lvl="0" indent="0" algn="l" rtl="0">
              <a:lnSpc>
                <a:spcPct val="105000"/>
              </a:lnSpc>
              <a:spcBef>
                <a:spcPts val="1200"/>
              </a:spcBef>
              <a:spcAft>
                <a:spcPts val="1200"/>
              </a:spcAft>
              <a:buSzPts val="1018"/>
              <a:buNone/>
            </a:pPr>
            <a:endParaRPr sz="1602"/>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352550" y="1403000"/>
            <a:ext cx="6438900" cy="1800225"/>
          </a:xfrm>
          <a:prstGeom prst="rect">
            <a:avLst/>
          </a:prstGeom>
          <a:noFill/>
          <a:ln>
            <a:noFill/>
          </a:ln>
        </p:spPr>
      </p:pic>
      <p:sp>
        <p:nvSpPr>
          <p:cNvPr id="117" name="Google Shape;117;p18"/>
          <p:cNvSpPr txBox="1"/>
          <p:nvPr/>
        </p:nvSpPr>
        <p:spPr>
          <a:xfrm>
            <a:off x="2569675" y="3514400"/>
            <a:ext cx="4805100" cy="5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ato"/>
                <a:ea typeface="Lato"/>
                <a:cs typeface="Lato"/>
                <a:sym typeface="Lato"/>
              </a:rPr>
              <a:t>Deformable Convolution in Action</a:t>
            </a:r>
            <a:endParaRPr sz="1600"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Detailed Explanation</a:t>
            </a:r>
            <a:endParaRPr/>
          </a:p>
        </p:txBody>
      </p:sp>
      <mc:AlternateContent xmlns:mc="http://schemas.openxmlformats.org/markup-compatibility/2006" xmlns:a14="http://schemas.microsoft.com/office/drawing/2010/main">
        <mc:Choice Requires="a14">
          <p:sp>
            <p:nvSpPr>
              <p:cNvPr id="123" name="Google Shape;123;p19"/>
              <p:cNvSpPr txBox="1">
                <a:spLocks noGrp="1"/>
              </p:cNvSpPr>
              <p:nvPr>
                <p:ph type="body" idx="1"/>
              </p:nvPr>
            </p:nvSpPr>
            <p:spPr>
              <a:xfrm>
                <a:off x="729450" y="1393075"/>
                <a:ext cx="7688700" cy="3512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now we look at 3 X 3 convolutions.</a:t>
                </a:r>
              </a:p>
              <a:p>
                <a:pPr marL="0" lvl="0" indent="0" algn="l" rtl="0">
                  <a:spcBef>
                    <a:spcPts val="1200"/>
                  </a:spcBef>
                  <a:spcAft>
                    <a:spcPts val="0"/>
                  </a:spcAft>
                  <a:buNone/>
                </a:pPr>
                <a:r>
                  <a:rPr lang="en-US" sz="1600" dirty="0"/>
                  <a:t>We have the sampling kernel R = { (-1, -1), (-1, 0), ….. (0, 1), (1, 1)}, 9 elements and weights W. In the original convolution operation we have</a:t>
                </a:r>
              </a:p>
              <a:p>
                <a:pPr marL="0" lvl="0" indent="0" algn="l" rtl="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𝑦</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𝑜</m:t>
                              </m:r>
                            </m:sub>
                          </m:sSub>
                        </m:e>
                      </m:d>
                      <m:r>
                        <a:rPr lang="en-IN" sz="1600" i="1">
                          <a:latin typeface="Cambria Math" panose="02040503050406030204" pitchFamily="18" charset="0"/>
                        </a:rPr>
                        <m:t>=</m:t>
                      </m:r>
                      <m:sSub>
                        <m:sSubPr>
                          <m:ctrlPr>
                            <a:rPr lang="en-IN" sz="1600" i="1">
                              <a:latin typeface="Cambria Math" panose="02040503050406030204" pitchFamily="18" charset="0"/>
                            </a:rPr>
                          </m:ctrlPr>
                        </m:sSubPr>
                        <m:e>
                          <m:r>
                            <m:rPr>
                              <m:sty m:val="p"/>
                            </m:rPr>
                            <a:rPr lang="en-IN" sz="1600">
                              <a:latin typeface="Cambria Math" panose="02040503050406030204" pitchFamily="18" charset="0"/>
                            </a:rPr>
                            <m:t>Σ</m:t>
                          </m:r>
                        </m:e>
                        <m:sub>
                          <m:d>
                            <m:dPr>
                              <m:begChr m:val="{"/>
                              <m:endChr m:val="}"/>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r>
                                <a:rPr lang="en-IN" sz="1600" i="1">
                                  <a:latin typeface="Cambria Math" panose="02040503050406030204" pitchFamily="18" charset="0"/>
                                </a:rPr>
                                <m:t>∈</m:t>
                              </m:r>
                              <m:r>
                                <a:rPr lang="en-IN" sz="1600" i="1">
                                  <a:latin typeface="Cambria Math" panose="02040503050406030204" pitchFamily="18" charset="0"/>
                                </a:rPr>
                                <m:t>𝑅</m:t>
                              </m:r>
                            </m:e>
                          </m:d>
                        </m:sub>
                      </m:sSub>
                      <m:r>
                        <a:rPr lang="en-IN" sz="1600" i="1">
                          <a:latin typeface="Cambria Math" panose="02040503050406030204" pitchFamily="18" charset="0"/>
                        </a:rPr>
                        <m:t> </m:t>
                      </m:r>
                      <m:r>
                        <a:rPr lang="en-IN" sz="1600" i="1">
                          <a:latin typeface="Cambria Math" panose="02040503050406030204" pitchFamily="18" charset="0"/>
                        </a:rPr>
                        <m:t>𝑤</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r>
                        <a:rPr lang="en-IN" sz="1600" i="1">
                          <a:latin typeface="Cambria Math" panose="02040503050406030204" pitchFamily="18" charset="0"/>
                        </a:rPr>
                        <m:t> . </m:t>
                      </m:r>
                      <m:r>
                        <a:rPr lang="en-IN" sz="1600" i="1">
                          <a:latin typeface="Cambria Math" panose="02040503050406030204" pitchFamily="18" charset="0"/>
                        </a:rPr>
                        <m:t>𝑥</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0</m:t>
                              </m:r>
                            </m:sub>
                          </m:sSub>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oMath>
                  </m:oMathPara>
                </a14:m>
                <a:endParaRPr lang="en-IN" sz="1600" dirty="0"/>
              </a:p>
              <a:p>
                <a:pPr marL="0" lvl="0" indent="0" algn="l" rtl="0">
                  <a:spcBef>
                    <a:spcPts val="1200"/>
                  </a:spcBef>
                  <a:spcAft>
                    <a:spcPts val="1200"/>
                  </a:spcAft>
                  <a:buNone/>
                </a:pPr>
                <a:r>
                  <a:rPr lang="en-IN" sz="1600" dirty="0"/>
                  <a:t>But, in deformable convolution we have </a:t>
                </a:r>
              </a:p>
              <a:p>
                <a:pPr marL="0" lvl="0" indent="0" algn="l" rtl="0">
                  <a:spcBef>
                    <a:spcPts val="1200"/>
                  </a:spcBef>
                  <a:spcAft>
                    <a:spcPts val="1200"/>
                  </a:spcAft>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𝑦</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0</m:t>
                              </m:r>
                            </m:sub>
                          </m:sSub>
                        </m:e>
                      </m:d>
                      <m:r>
                        <a:rPr lang="en-IN" sz="1600" i="1">
                          <a:latin typeface="Cambria Math" panose="02040503050406030204" pitchFamily="18" charset="0"/>
                        </a:rPr>
                        <m:t>=</m:t>
                      </m:r>
                      <m:sSub>
                        <m:sSubPr>
                          <m:ctrlPr>
                            <a:rPr lang="en-IN" sz="1600" i="1">
                              <a:latin typeface="Cambria Math" panose="02040503050406030204" pitchFamily="18" charset="0"/>
                            </a:rPr>
                          </m:ctrlPr>
                        </m:sSubPr>
                        <m:e>
                          <m:r>
                            <m:rPr>
                              <m:sty m:val="p"/>
                            </m:rPr>
                            <a:rPr lang="en-IN" sz="1600">
                              <a:latin typeface="Cambria Math" panose="02040503050406030204" pitchFamily="18" charset="0"/>
                            </a:rPr>
                            <m:t>Σ</m:t>
                          </m:r>
                        </m:e>
                        <m:sub>
                          <m:d>
                            <m:dPr>
                              <m:begChr m:val="{"/>
                              <m:endChr m:val="}"/>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r>
                                <a:rPr lang="en-IN" sz="1600" i="1">
                                  <a:latin typeface="Cambria Math" panose="02040503050406030204" pitchFamily="18" charset="0"/>
                                </a:rPr>
                                <m:t>∈</m:t>
                              </m:r>
                              <m:r>
                                <a:rPr lang="en-IN" sz="1600" i="1">
                                  <a:latin typeface="Cambria Math" panose="02040503050406030204" pitchFamily="18" charset="0"/>
                                </a:rPr>
                                <m:t>𝑅</m:t>
                              </m:r>
                            </m:e>
                          </m:d>
                        </m:sub>
                      </m:sSub>
                      <m:r>
                        <a:rPr lang="en-IN" sz="1600" i="1">
                          <a:latin typeface="Cambria Math" panose="02040503050406030204" pitchFamily="18" charset="0"/>
                        </a:rPr>
                        <m:t>𝑤</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r>
                        <a:rPr lang="en-IN" sz="1600" i="1">
                          <a:latin typeface="Cambria Math" panose="02040503050406030204" pitchFamily="18" charset="0"/>
                        </a:rPr>
                        <m:t> . </m:t>
                      </m:r>
                      <m:r>
                        <a:rPr lang="en-IN" sz="1600" i="1">
                          <a:latin typeface="Cambria Math" panose="02040503050406030204" pitchFamily="18" charset="0"/>
                        </a:rPr>
                        <m:t>𝑥</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0</m:t>
                              </m:r>
                            </m:sub>
                          </m:sSub>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r>
                            <a:rPr lang="en-IN" sz="1600" i="1">
                              <a:latin typeface="Cambria Math" panose="02040503050406030204" pitchFamily="18" charset="0"/>
                            </a:rPr>
                            <m:t>+</m:t>
                          </m:r>
                          <m:r>
                            <m:rPr>
                              <m:sty m:val="p"/>
                            </m:rPr>
                            <a:rPr lang="en-IN" sz="1600">
                              <a:latin typeface="Cambria Math" panose="02040503050406030204" pitchFamily="18" charset="0"/>
                            </a:rPr>
                            <m:t>Δ</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oMath>
                  </m:oMathPara>
                </a14:m>
                <a:endParaRPr lang="en-IN" sz="1600" dirty="0"/>
              </a:p>
              <a:p>
                <a:pPr marL="0" lvl="0" indent="0" algn="l" rtl="0">
                  <a:spcBef>
                    <a:spcPts val="1200"/>
                  </a:spcBef>
                  <a:spcAft>
                    <a:spcPts val="1200"/>
                  </a:spcAft>
                  <a:buNone/>
                </a:pPr>
                <a:r>
                  <a:rPr lang="en-IN" sz="1600" dirty="0"/>
                  <a:t>Now </a:t>
                </a:r>
                <a14:m>
                  <m:oMath xmlns:m="http://schemas.openxmlformats.org/officeDocument/2006/math">
                    <m:r>
                      <m:rPr>
                        <m:sty m:val="p"/>
                      </m:rPr>
                      <a:rPr lang="en-IN" sz="1600">
                        <a:latin typeface="Cambria Math" panose="02040503050406030204" pitchFamily="18" charset="0"/>
                      </a:rPr>
                      <m:t>Δ</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oMath>
                </a14:m>
                <a:r>
                  <a:rPr lang="en-IN" sz="1600" dirty="0"/>
                  <a:t> is generally fractional so we use something called as bilinear interpolation to estimate the value. </a:t>
                </a:r>
              </a:p>
            </p:txBody>
          </p:sp>
        </mc:Choice>
        <mc:Fallback xmlns="">
          <p:sp>
            <p:nvSpPr>
              <p:cNvPr id="123" name="Google Shape;123;p19"/>
              <p:cNvSpPr txBox="1">
                <a:spLocks noGrp="1" noRot="1" noChangeAspect="1" noMove="1" noResize="1" noEditPoints="1" noAdjustHandles="1" noChangeArrowheads="1" noChangeShapeType="1" noTextEdit="1"/>
              </p:cNvSpPr>
              <p:nvPr>
                <p:ph type="body" idx="1"/>
              </p:nvPr>
            </p:nvSpPr>
            <p:spPr>
              <a:xfrm>
                <a:off x="729450" y="1393075"/>
                <a:ext cx="7688700" cy="3512480"/>
              </a:xfrm>
              <a:prstGeom prst="rect">
                <a:avLst/>
              </a:prstGeom>
              <a:blipFill>
                <a:blip r:embed="rId3"/>
                <a:stretch>
                  <a:fillRect l="-476"/>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6CC97-3D0F-6622-58E6-6D0A666DDC18}"/>
              </a:ext>
            </a:extLst>
          </p:cNvPr>
          <p:cNvPicPr>
            <a:picLocks noChangeAspect="1"/>
          </p:cNvPicPr>
          <p:nvPr/>
        </p:nvPicPr>
        <p:blipFill>
          <a:blip r:embed="rId2"/>
          <a:stretch>
            <a:fillRect/>
          </a:stretch>
        </p:blipFill>
        <p:spPr>
          <a:xfrm>
            <a:off x="-155113" y="1225849"/>
            <a:ext cx="4855846" cy="2889676"/>
          </a:xfrm>
          <a:prstGeom prst="rect">
            <a:avLst/>
          </a:prstGeom>
        </p:spPr>
      </p:pic>
      <p:pic>
        <p:nvPicPr>
          <p:cNvPr id="7" name="Picture 6">
            <a:extLst>
              <a:ext uri="{FF2B5EF4-FFF2-40B4-BE49-F238E27FC236}">
                <a16:creationId xmlns:a16="http://schemas.microsoft.com/office/drawing/2014/main" id="{B8534377-C0F1-742B-7117-9512C93CEF1F}"/>
              </a:ext>
            </a:extLst>
          </p:cNvPr>
          <p:cNvPicPr>
            <a:picLocks noChangeAspect="1"/>
          </p:cNvPicPr>
          <p:nvPr/>
        </p:nvPicPr>
        <p:blipFill rotWithShape="1">
          <a:blip r:embed="rId3"/>
          <a:srcRect l="6049"/>
          <a:stretch/>
        </p:blipFill>
        <p:spPr>
          <a:xfrm>
            <a:off x="4652513" y="1102738"/>
            <a:ext cx="4982455" cy="3060946"/>
          </a:xfrm>
          <a:prstGeom prst="rect">
            <a:avLst/>
          </a:prstGeom>
        </p:spPr>
      </p:pic>
    </p:spTree>
    <p:extLst>
      <p:ext uri="{BB962C8B-B14F-4D97-AF65-F5344CB8AC3E}">
        <p14:creationId xmlns:p14="http://schemas.microsoft.com/office/powerpoint/2010/main" val="25118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76080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DCNv2</a:t>
            </a:r>
            <a:endParaRPr dirty="0"/>
          </a:p>
        </p:txBody>
      </p:sp>
      <mc:AlternateContent xmlns:mc="http://schemas.openxmlformats.org/markup-compatibility/2006" xmlns:a14="http://schemas.microsoft.com/office/drawing/2010/main">
        <mc:Choice Requires="a14">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b="0" dirty="0"/>
                  <a:t>DCNv2 does nothing but introduces a modulation scalar </a:t>
                </a:r>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𝑖</m:t>
                        </m:r>
                      </m:sub>
                    </m:sSub>
                  </m:oMath>
                </a14:m>
                <a:r>
                  <a:rPr lang="en-IN" sz="1600" b="0" dirty="0"/>
                  <a:t> and the equation looks like</a:t>
                </a:r>
              </a:p>
              <a:p>
                <a:pPr marL="0" lvl="0" indent="0">
                  <a:spcAft>
                    <a:spcPts val="1200"/>
                  </a:spcAft>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𝑦</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0</m:t>
                              </m:r>
                            </m:sub>
                          </m:sSub>
                        </m:e>
                      </m:d>
                      <m:r>
                        <a:rPr lang="en-IN" sz="1600" i="1">
                          <a:latin typeface="Cambria Math" panose="02040503050406030204" pitchFamily="18" charset="0"/>
                        </a:rPr>
                        <m:t>=</m:t>
                      </m:r>
                      <m:sSub>
                        <m:sSubPr>
                          <m:ctrlPr>
                            <a:rPr lang="en-IN" sz="1600" i="1">
                              <a:latin typeface="Cambria Math" panose="02040503050406030204" pitchFamily="18" charset="0"/>
                            </a:rPr>
                          </m:ctrlPr>
                        </m:sSubPr>
                        <m:e>
                          <m:r>
                            <m:rPr>
                              <m:sty m:val="p"/>
                            </m:rPr>
                            <a:rPr lang="en-IN" sz="1600">
                              <a:latin typeface="Cambria Math" panose="02040503050406030204" pitchFamily="18" charset="0"/>
                            </a:rPr>
                            <m:t>Σ</m:t>
                          </m:r>
                        </m:e>
                        <m:sub>
                          <m:d>
                            <m:dPr>
                              <m:begChr m:val="{"/>
                              <m:endChr m:val="}"/>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r>
                                <a:rPr lang="en-IN" sz="1600" i="1">
                                  <a:latin typeface="Cambria Math" panose="02040503050406030204" pitchFamily="18" charset="0"/>
                                </a:rPr>
                                <m:t>∈</m:t>
                              </m:r>
                              <m:r>
                                <a:rPr lang="en-IN" sz="1600" i="1">
                                  <a:latin typeface="Cambria Math" panose="02040503050406030204" pitchFamily="18" charset="0"/>
                                </a:rPr>
                                <m:t>𝑅</m:t>
                              </m:r>
                            </m:e>
                          </m:d>
                        </m:sub>
                      </m:sSub>
                      <m:r>
                        <a:rPr lang="en-IN" sz="1600" i="1">
                          <a:latin typeface="Cambria Math" panose="02040503050406030204" pitchFamily="18" charset="0"/>
                        </a:rPr>
                        <m:t>𝑤</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r>
                        <a:rPr lang="en-IN" sz="1600" i="1">
                          <a:latin typeface="Cambria Math" panose="02040503050406030204" pitchFamily="18" charset="0"/>
                        </a:rPr>
                        <m:t> </m:t>
                      </m:r>
                      <m:r>
                        <a:rPr lang="en-IN" sz="1600" b="0" i="1" smtClean="0">
                          <a:latin typeface="Cambria Math" panose="02040503050406030204" pitchFamily="18" charset="0"/>
                        </a:rPr>
                        <m:t>.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𝑚</m:t>
                          </m:r>
                        </m:e>
                        <m:sub>
                          <m:r>
                            <a:rPr lang="en-IN" sz="1600" b="0" i="1" smtClean="0">
                              <a:latin typeface="Cambria Math" panose="02040503050406030204" pitchFamily="18" charset="0"/>
                            </a:rPr>
                            <m:t>𝑛</m:t>
                          </m:r>
                        </m:sub>
                      </m:sSub>
                      <m:r>
                        <a:rPr lang="en-IN" sz="1600" i="1">
                          <a:latin typeface="Cambria Math" panose="02040503050406030204" pitchFamily="18" charset="0"/>
                        </a:rPr>
                        <m:t>. </m:t>
                      </m:r>
                      <m:r>
                        <a:rPr lang="en-IN" sz="1600" i="1">
                          <a:latin typeface="Cambria Math" panose="02040503050406030204" pitchFamily="18" charset="0"/>
                        </a:rPr>
                        <m:t>𝑥</m:t>
                      </m:r>
                      <m:d>
                        <m:dPr>
                          <m:ctrlPr>
                            <a:rPr lang="en-IN" sz="1600" i="1">
                              <a:latin typeface="Cambria Math" panose="02040503050406030204" pitchFamily="18" charset="0"/>
                            </a:rPr>
                          </m:ctrlPr>
                        </m:dPr>
                        <m:e>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0</m:t>
                              </m:r>
                            </m:sub>
                          </m:sSub>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r>
                            <a:rPr lang="en-IN" sz="1600" i="1">
                              <a:latin typeface="Cambria Math" panose="02040503050406030204" pitchFamily="18" charset="0"/>
                            </a:rPr>
                            <m:t>+</m:t>
                          </m:r>
                          <m:r>
                            <m:rPr>
                              <m:sty m:val="p"/>
                            </m:rPr>
                            <a:rPr lang="en-IN" sz="1600">
                              <a:latin typeface="Cambria Math" panose="02040503050406030204" pitchFamily="18" charset="0"/>
                            </a:rPr>
                            <m:t>Δ</m:t>
                          </m:r>
                          <m:sSub>
                            <m:sSubPr>
                              <m:ctrlPr>
                                <a:rPr lang="en-IN" sz="1600" i="1">
                                  <a:latin typeface="Cambria Math" panose="02040503050406030204" pitchFamily="18" charset="0"/>
                                </a:rPr>
                              </m:ctrlPr>
                            </m:sSubPr>
                            <m:e>
                              <m:r>
                                <a:rPr lang="en-IN" sz="1600" i="1">
                                  <a:latin typeface="Cambria Math" panose="02040503050406030204" pitchFamily="18" charset="0"/>
                                </a:rPr>
                                <m:t>𝑝</m:t>
                              </m:r>
                            </m:e>
                            <m:sub>
                              <m:r>
                                <a:rPr lang="en-IN" sz="1600" i="1">
                                  <a:latin typeface="Cambria Math" panose="02040503050406030204" pitchFamily="18" charset="0"/>
                                </a:rPr>
                                <m:t>𝑛</m:t>
                              </m:r>
                            </m:sub>
                          </m:sSub>
                        </m:e>
                      </m:d>
                    </m:oMath>
                  </m:oMathPara>
                </a14:m>
                <a:endParaRPr lang="en-IN" sz="1600" b="0" dirty="0"/>
              </a:p>
              <a:p>
                <a:pPr marL="0" lvl="0" indent="0" algn="l" rtl="0">
                  <a:spcBef>
                    <a:spcPts val="0"/>
                  </a:spcBef>
                  <a:spcAft>
                    <a:spcPts val="1200"/>
                  </a:spcAft>
                  <a:buNone/>
                </a:pPr>
                <a:r>
                  <a:rPr lang="en-IN" sz="1600" b="0" dirty="0"/>
                  <a:t>This modulation scalar is calculated similar to the way </a:t>
                </a:r>
                <a14:m>
                  <m:oMath xmlns:m="http://schemas.openxmlformats.org/officeDocument/2006/math">
                    <m:r>
                      <m:rPr>
                        <m:sty m:val="p"/>
                      </m:rPr>
                      <a:rPr lang="en-IN" sz="1600" b="0" i="0" smtClean="0">
                        <a:latin typeface="Cambria Math" panose="02040503050406030204" pitchFamily="18" charset="0"/>
                      </a:rPr>
                      <m:t>Δ</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𝑝</m:t>
                        </m:r>
                      </m:e>
                      <m:sub>
                        <m:r>
                          <a:rPr lang="en-IN" sz="1600" b="0" i="1" smtClean="0">
                            <a:latin typeface="Cambria Math" panose="02040503050406030204" pitchFamily="18" charset="0"/>
                          </a:rPr>
                          <m:t>𝑛</m:t>
                        </m:r>
                      </m:sub>
                    </m:sSub>
                    <m:r>
                      <a:rPr lang="en-IN" sz="1600" b="0" i="0" smtClean="0">
                        <a:latin typeface="Cambria Math" panose="02040503050406030204" pitchFamily="18" charset="0"/>
                      </a:rPr>
                      <m:t> </m:t>
                    </m:r>
                  </m:oMath>
                </a14:m>
                <a:r>
                  <a:rPr lang="en-IN" sz="1600" b="0" dirty="0"/>
                  <a:t> and at the end of the convolutional layers, the activations are passed through sigmoid layer.</a:t>
                </a:r>
              </a:p>
            </p:txBody>
          </p:sp>
        </mc:Choice>
        <mc:Fallback xmlns="">
          <p:sp>
            <p:nvSpPr>
              <p:cNvPr id="129" name="Google Shape;129;p20"/>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476"/>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765</Words>
  <Application>Microsoft Office PowerPoint</Application>
  <PresentationFormat>On-screen Show (16:9)</PresentationFormat>
  <Paragraphs>41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Cambria Math</vt:lpstr>
      <vt:lpstr>Lato</vt:lpstr>
      <vt:lpstr>Raleway</vt:lpstr>
      <vt:lpstr>Arial</vt:lpstr>
      <vt:lpstr>Streamline</vt:lpstr>
      <vt:lpstr>InternImage: Exploring Large-Scale Vision Foundation Models with Deformable Convolutions</vt:lpstr>
      <vt:lpstr>Introduction</vt:lpstr>
      <vt:lpstr>CNN vs ViT</vt:lpstr>
      <vt:lpstr>Deformable Convolution (DCN)</vt:lpstr>
      <vt:lpstr>High Level Explanation</vt:lpstr>
      <vt:lpstr>PowerPoint Presentation</vt:lpstr>
      <vt:lpstr>Detailed Explanation</vt:lpstr>
      <vt:lpstr>PowerPoint Presentation</vt:lpstr>
      <vt:lpstr>DCNv2</vt:lpstr>
      <vt:lpstr>DNCv3</vt:lpstr>
      <vt:lpstr>The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InternImage: Exploring Large-Scale Vision Foundation Models with Deformable Convolutions</dc:title>
  <dc:creator>DeepKumar_Patel</dc:creator>
  <cp:lastModifiedBy>Deepkumar Patel</cp:lastModifiedBy>
  <cp:revision>10</cp:revision>
  <dcterms:modified xsi:type="dcterms:W3CDTF">2023-08-09T16:28:32Z</dcterms:modified>
</cp:coreProperties>
</file>