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9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66" r:id="rId28"/>
    <p:sldId id="293" r:id="rId29"/>
    <p:sldId id="287" r:id="rId30"/>
    <p:sldId id="288" r:id="rId31"/>
    <p:sldId id="289" r:id="rId32"/>
    <p:sldId id="290" r:id="rId33"/>
    <p:sldId id="291" r:id="rId34"/>
    <p:sldId id="261" r:id="rId35"/>
    <p:sldId id="262" r:id="rId36"/>
    <p:sldId id="265" r:id="rId37"/>
    <p:sldId id="263" r:id="rId38"/>
    <p:sldId id="264" r:id="rId39"/>
    <p:sldId id="292"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71C98-819A-42F3-9CBE-DD815EA3F886}" type="datetimeFigureOut">
              <a:rPr lang="en-IN" smtClean="0"/>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5C550-5E1C-451F-8C6E-5080FB37D28C}" type="slidenum">
              <a:rPr lang="en-IN" smtClean="0"/>
              <a:t>‹#›</a:t>
            </a:fld>
            <a:endParaRPr lang="en-IN"/>
          </a:p>
        </p:txBody>
      </p:sp>
    </p:spTree>
    <p:extLst>
      <p:ext uri="{BB962C8B-B14F-4D97-AF65-F5344CB8AC3E}">
        <p14:creationId xmlns:p14="http://schemas.microsoft.com/office/powerpoint/2010/main" val="168505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ebccb35e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ebccb35e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ebccb35e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ebccb35e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ebccb35e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ebccb35e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ebccb35e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ebccb35e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ebccb35e9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ebccb35e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ebccb35e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ebccb35e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ebccb35e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ebccb35e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ebccb35e9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ebccb35e9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ebccb35e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ebccb35e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ebccb35e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ebccb35e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ebccb35e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ebccb35e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ebccb35e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ebccb35e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ed0e6ef5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ed0e6ef5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ed0e6ef5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ed0e6ef5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ed0e6ef5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ed0e6ef5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ed0e6ef5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ed0e6ef5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ed0e6ef5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ed0e6ef5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ed0e6ef5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ed0e6ef5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ed0e6ef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ed0e6ef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2970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ebccb35e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ebccb35e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ebccb35e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ebccb35e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ebccb35e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ebccb35e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ebccb35e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ebccb35e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ebccb35e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ebccb35e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ebccb35e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ebccb35e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ebccb35e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ebccb35e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234F8-B10C-48C7-ADBF-C06CAC10DD76}"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147715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234F8-B10C-48C7-ADBF-C06CAC10DD76}"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155640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1A234F8-B10C-48C7-ADBF-C06CAC10DD76}"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3859347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1A234F8-B10C-48C7-ADBF-C06CAC10DD76}" type="datetimeFigureOut">
              <a:rPr lang="en-IN" smtClean="0"/>
              <a:t>18-08-2023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159969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234F8-B10C-48C7-ADBF-C06CAC10DD76}"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224068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234F8-B10C-48C7-ADBF-C06CAC10DD76}"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3765708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0592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234F8-B10C-48C7-ADBF-C06CAC10DD76}"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72478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234F8-B10C-48C7-ADBF-C06CAC10DD76}"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500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234F8-B10C-48C7-ADBF-C06CAC10DD76}"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352788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234F8-B10C-48C7-ADBF-C06CAC10DD76}" type="datetimeFigureOut">
              <a:rPr lang="en-IN" smtClean="0"/>
              <a:t>18-08-2023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144768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234F8-B10C-48C7-ADBF-C06CAC10DD76}" type="datetimeFigureOut">
              <a:rPr lang="en-IN" smtClean="0"/>
              <a:t>18-08-2023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55546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234F8-B10C-48C7-ADBF-C06CAC10DD76}" type="datetimeFigureOut">
              <a:rPr lang="en-IN" smtClean="0"/>
              <a:t>18-08-2023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190073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234F8-B10C-48C7-ADBF-C06CAC10DD76}"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343348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1A234F8-B10C-48C7-ADBF-C06CAC10DD76}" type="datetimeFigureOut">
              <a:rPr lang="en-IN" smtClean="0"/>
              <a:t>18-08-2023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D4ADC7C-C24A-4CC1-AB89-2D2F7B4CBAF9}" type="slidenum">
              <a:rPr lang="en-IN" smtClean="0"/>
              <a:t>‹#›</a:t>
            </a:fld>
            <a:endParaRPr lang="en-IN"/>
          </a:p>
        </p:txBody>
      </p:sp>
    </p:spTree>
    <p:extLst>
      <p:ext uri="{BB962C8B-B14F-4D97-AF65-F5344CB8AC3E}">
        <p14:creationId xmlns:p14="http://schemas.microsoft.com/office/powerpoint/2010/main" val="231228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1A234F8-B10C-48C7-ADBF-C06CAC10DD76}" type="datetimeFigureOut">
              <a:rPr lang="en-IN" smtClean="0"/>
              <a:t>18-08-2023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D4ADC7C-C24A-4CC1-AB89-2D2F7B4CBAF9}" type="slidenum">
              <a:rPr lang="en-IN" smtClean="0"/>
              <a:t>‹#›</a:t>
            </a:fld>
            <a:endParaRPr lang="en-IN"/>
          </a:p>
        </p:txBody>
      </p:sp>
    </p:spTree>
    <p:extLst>
      <p:ext uri="{BB962C8B-B14F-4D97-AF65-F5344CB8AC3E}">
        <p14:creationId xmlns:p14="http://schemas.microsoft.com/office/powerpoint/2010/main" val="40681410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pdf/2306.05493.pdf"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hyperlink" Target="https://arxiv.org/pdf/1703.06211.pdf"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8ACF-5490-307B-90FF-2AFDB4B52219}"/>
              </a:ext>
            </a:extLst>
          </p:cNvPr>
          <p:cNvSpPr>
            <a:spLocks noGrp="1"/>
          </p:cNvSpPr>
          <p:nvPr>
            <p:ph type="ctrTitle"/>
          </p:nvPr>
        </p:nvSpPr>
        <p:spPr/>
        <p:txBody>
          <a:bodyPr/>
          <a:lstStyle/>
          <a:p>
            <a:r>
              <a:rPr lang="en-US" dirty="0"/>
              <a:t>Final Presentation</a:t>
            </a:r>
            <a:endParaRPr lang="en-IN" dirty="0"/>
          </a:p>
        </p:txBody>
      </p:sp>
      <p:sp>
        <p:nvSpPr>
          <p:cNvPr id="3" name="Subtitle 2">
            <a:extLst>
              <a:ext uri="{FF2B5EF4-FFF2-40B4-BE49-F238E27FC236}">
                <a16:creationId xmlns:a16="http://schemas.microsoft.com/office/drawing/2014/main" id="{96CE9135-5DDE-263D-F02C-E1386563C1E7}"/>
              </a:ext>
            </a:extLst>
          </p:cNvPr>
          <p:cNvSpPr>
            <a:spLocks noGrp="1"/>
          </p:cNvSpPr>
          <p:nvPr>
            <p:ph type="subTitle" idx="1"/>
          </p:nvPr>
        </p:nvSpPr>
        <p:spPr/>
        <p:txBody>
          <a:bodyPr/>
          <a:lstStyle/>
          <a:p>
            <a:r>
              <a:rPr lang="en-US" dirty="0"/>
              <a:t>Summer Internship, Multimodal Perception Lab – IIIT Bangalore</a:t>
            </a:r>
            <a:endParaRPr lang="en-IN" dirty="0"/>
          </a:p>
        </p:txBody>
      </p:sp>
    </p:spTree>
    <p:extLst>
      <p:ext uri="{BB962C8B-B14F-4D97-AF65-F5344CB8AC3E}">
        <p14:creationId xmlns:p14="http://schemas.microsoft.com/office/powerpoint/2010/main" val="144543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972601" y="996133"/>
            <a:ext cx="6035267" cy="5423400"/>
          </a:xfrm>
          <a:prstGeom prst="rect">
            <a:avLst/>
          </a:prstGeom>
          <a:noFill/>
          <a:ln>
            <a:noFill/>
          </a:ln>
        </p:spPr>
      </p:pic>
      <p:sp>
        <p:nvSpPr>
          <p:cNvPr id="105" name="Google Shape;105;p16"/>
          <p:cNvSpPr txBox="1"/>
          <p:nvPr/>
        </p:nvSpPr>
        <p:spPr>
          <a:xfrm>
            <a:off x="7997500" y="1551633"/>
            <a:ext cx="3436800" cy="4524400"/>
          </a:xfrm>
          <a:prstGeom prst="rect">
            <a:avLst/>
          </a:prstGeom>
          <a:noFill/>
          <a:ln>
            <a:noFill/>
          </a:ln>
        </p:spPr>
        <p:txBody>
          <a:bodyPr spcFirstLastPara="1" wrap="square" lIns="121900" tIns="121900" rIns="121900" bIns="121900" anchor="t" anchorCtr="0">
            <a:noAutofit/>
          </a:bodyPr>
          <a:lstStyle/>
          <a:p>
            <a:r>
              <a:rPr lang="en" sz="2133">
                <a:latin typeface="Lato"/>
                <a:ea typeface="Lato"/>
                <a:cs typeface="Lato"/>
                <a:sym typeface="Lato"/>
              </a:rPr>
              <a:t>Overview of the architecture of generating text-based, vision-based, or multi- odal classifiers for OVOD</a:t>
            </a:r>
            <a:endParaRPr sz="2133">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972600" y="539000"/>
            <a:ext cx="10251600" cy="713600"/>
          </a:xfrm>
          <a:prstGeom prst="rect">
            <a:avLst/>
          </a:prstGeom>
        </p:spPr>
        <p:txBody>
          <a:bodyPr spcFirstLastPara="1" vert="horz" wrap="square" lIns="121900" tIns="121900" rIns="121900" bIns="121900" rtlCol="0" anchor="t" anchorCtr="0">
            <a:normAutofit fontScale="90000"/>
          </a:bodyPr>
          <a:lstStyle/>
          <a:p>
            <a:r>
              <a:rPr lang="en" dirty="0"/>
              <a:t>Why not use the just text embeddings and why even go multi-modal ?</a:t>
            </a:r>
            <a:endParaRPr dirty="0"/>
          </a:p>
        </p:txBody>
      </p:sp>
      <p:sp>
        <p:nvSpPr>
          <p:cNvPr id="111" name="Google Shape;111;p17"/>
          <p:cNvSpPr txBox="1">
            <a:spLocks noGrp="1"/>
          </p:cNvSpPr>
          <p:nvPr>
            <p:ph type="body" idx="1"/>
          </p:nvPr>
        </p:nvSpPr>
        <p:spPr>
          <a:xfrm>
            <a:off x="972600" y="2258600"/>
            <a:ext cx="10251600" cy="3014800"/>
          </a:xfrm>
          <a:prstGeom prst="rect">
            <a:avLst/>
          </a:prstGeom>
        </p:spPr>
        <p:txBody>
          <a:bodyPr spcFirstLastPara="1" vert="horz" wrap="square" lIns="121900" tIns="121900" rIns="121900" bIns="121900" rtlCol="0" anchor="t" anchorCtr="0">
            <a:noAutofit/>
          </a:bodyPr>
          <a:lstStyle/>
          <a:p>
            <a:pPr indent="-440256">
              <a:buSzPts val="1600"/>
              <a:buAutoNum type="arabicPeriod"/>
            </a:pPr>
            <a:r>
              <a:rPr lang="en-US" sz="2133" dirty="0"/>
              <a:t>Using text can potential lead to ambiguities. Example: “nail” can be either referred to “the hard surface on the tips of the finger” or “a small metal spike with a flat tip hammered into wood to form a joint”.</a:t>
            </a:r>
          </a:p>
          <a:p>
            <a:pPr indent="-440256">
              <a:buSzPts val="1600"/>
              <a:buAutoNum type="arabicPeriod"/>
            </a:pPr>
            <a:endParaRPr lang="en-US" sz="2133" dirty="0"/>
          </a:p>
          <a:p>
            <a:pPr indent="-440256">
              <a:buSzPts val="1600"/>
              <a:buAutoNum type="arabicPeriod"/>
            </a:pPr>
            <a:r>
              <a:rPr lang="en-US" sz="2133" dirty="0"/>
              <a:t>The class name of interest may be unknown. Assume the vocabulary you use doesn’t contain the word “dugong”, which refers to a herbivorous marine mammal with an adorable, plump appearance, a dolphin tail, round head and downward snout.</a:t>
            </a:r>
          </a:p>
          <a:p>
            <a:pPr indent="-440256">
              <a:buSzPts val="1600"/>
              <a:buAutoNum type="arabicPeriod"/>
            </a:pPr>
            <a:endParaRPr sz="2133"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972600" y="539000"/>
            <a:ext cx="10251600" cy="713600"/>
          </a:xfrm>
          <a:prstGeom prst="rect">
            <a:avLst/>
          </a:prstGeom>
        </p:spPr>
        <p:txBody>
          <a:bodyPr spcFirstLastPara="1" vert="horz" wrap="square" lIns="121900" tIns="121900" rIns="121900" bIns="121900" rtlCol="0" anchor="t" anchorCtr="0">
            <a:normAutofit fontScale="90000"/>
          </a:bodyPr>
          <a:lstStyle/>
          <a:p>
            <a:r>
              <a:rPr lang="en" dirty="0"/>
              <a:t>Why not use the just text embeddings and why even go multi-modal ?</a:t>
            </a:r>
            <a:endParaRPr dirty="0"/>
          </a:p>
          <a:p>
            <a:endParaRPr dirty="0"/>
          </a:p>
          <a:p>
            <a:endParaRPr dirty="0"/>
          </a:p>
        </p:txBody>
      </p:sp>
      <p:sp>
        <p:nvSpPr>
          <p:cNvPr id="117" name="Google Shape;117;p18"/>
          <p:cNvSpPr txBox="1">
            <a:spLocks noGrp="1"/>
          </p:cNvSpPr>
          <p:nvPr>
            <p:ph type="body" idx="1"/>
          </p:nvPr>
        </p:nvSpPr>
        <p:spPr>
          <a:xfrm>
            <a:off x="972600" y="1959033"/>
            <a:ext cx="10251600" cy="3014800"/>
          </a:xfrm>
          <a:prstGeom prst="rect">
            <a:avLst/>
          </a:prstGeom>
        </p:spPr>
        <p:txBody>
          <a:bodyPr spcFirstLastPara="1" vert="horz" wrap="square" lIns="121900" tIns="121900" rIns="121900" bIns="121900" rtlCol="0" anchor="t" anchorCtr="0">
            <a:noAutofit/>
          </a:bodyPr>
          <a:lstStyle/>
          <a:p>
            <a:pPr indent="-440466">
              <a:lnSpc>
                <a:spcPct val="95000"/>
              </a:lnSpc>
              <a:buSzPts val="1603"/>
              <a:buAutoNum type="arabicPeriod"/>
            </a:pPr>
            <a:r>
              <a:rPr lang="en" sz="2136" dirty="0"/>
              <a:t>There are cases where multi-modal is preferable to specify the category of interest. Suppose you are a bug collector, and you want to identify a species of butterfly with a distinctive wing pattern, in this case give a text description may not be enough.</a:t>
            </a:r>
          </a:p>
          <a:p>
            <a:pPr indent="-440466">
              <a:lnSpc>
                <a:spcPct val="95000"/>
              </a:lnSpc>
              <a:spcBef>
                <a:spcPts val="1600"/>
              </a:spcBef>
              <a:buSzPts val="1603"/>
              <a:buAutoNum type="arabicPeriod"/>
            </a:pPr>
            <a:r>
              <a:rPr lang="en-US" sz="2136" dirty="0"/>
              <a:t>Some more examples:</a:t>
            </a:r>
          </a:p>
          <a:p>
            <a:pPr indent="0">
              <a:lnSpc>
                <a:spcPct val="95000"/>
              </a:lnSpc>
              <a:spcBef>
                <a:spcPts val="1600"/>
              </a:spcBef>
              <a:buSzPts val="1018"/>
              <a:buNone/>
            </a:pPr>
            <a:r>
              <a:rPr lang="en-US" sz="2136" dirty="0"/>
              <a:t>a. “What does a dalmatian look like?”, using an LLM yields “A dalmatian is typically a large dog with a short coat of black spots on a white background”. </a:t>
            </a:r>
          </a:p>
          <a:p>
            <a:pPr indent="0">
              <a:lnSpc>
                <a:spcPct val="95000"/>
              </a:lnSpc>
              <a:spcBef>
                <a:spcPts val="1600"/>
              </a:spcBef>
              <a:buSzPts val="1018"/>
              <a:buNone/>
            </a:pPr>
            <a:r>
              <a:rPr lang="en-US" sz="2136" dirty="0"/>
              <a:t>b. the dog breeds “pug” and “bulldog” have similar descriptions, we can generate classifiers from image exemplars.</a:t>
            </a:r>
            <a:endParaRPr lang="en" sz="213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Related Work</a:t>
            </a:r>
            <a:endParaRPr/>
          </a:p>
        </p:txBody>
      </p:sp>
      <p:sp>
        <p:nvSpPr>
          <p:cNvPr id="123" name="Google Shape;123;p19"/>
          <p:cNvSpPr txBox="1">
            <a:spLocks noGrp="1"/>
          </p:cNvSpPr>
          <p:nvPr>
            <p:ph type="body" idx="1"/>
          </p:nvPr>
        </p:nvSpPr>
        <p:spPr>
          <a:xfrm>
            <a:off x="970200" y="1963800"/>
            <a:ext cx="10251600" cy="3014800"/>
          </a:xfrm>
          <a:prstGeom prst="rect">
            <a:avLst/>
          </a:prstGeom>
        </p:spPr>
        <p:txBody>
          <a:bodyPr spcFirstLastPara="1" vert="horz" wrap="square" lIns="121900" tIns="121900" rIns="121900" bIns="121900" rtlCol="0" anchor="t" anchorCtr="0">
            <a:noAutofit/>
          </a:bodyPr>
          <a:lstStyle/>
          <a:p>
            <a:pPr marL="0" indent="0">
              <a:buSzPts val="688"/>
              <a:buNone/>
            </a:pPr>
            <a:r>
              <a:rPr lang="en" sz="2149" b="1" dirty="0"/>
              <a:t>Closed-Vocabulary Object Detection : </a:t>
            </a:r>
            <a:r>
              <a:rPr lang="en" sz="2149" dirty="0"/>
              <a:t>This is one of the classical computer vision problems. which is finding the class and the bounding box. in CVOD, only objects seen at training time can be detected during inference time, thus termed closed vocabulary</a:t>
            </a:r>
            <a:endParaRPr sz="2149" dirty="0"/>
          </a:p>
          <a:p>
            <a:pPr marL="0" indent="0">
              <a:spcBef>
                <a:spcPts val="1600"/>
              </a:spcBef>
              <a:buSzPts val="688"/>
              <a:buNone/>
            </a:pPr>
            <a:r>
              <a:rPr lang="en" sz="2149" b="1" dirty="0"/>
              <a:t>Open-Vocabulary Object Detection: </a:t>
            </a:r>
            <a:r>
              <a:rPr lang="en" sz="2149" dirty="0"/>
              <a:t>Detecting objects beyond the set of categories seen at training, thus enabling the user to specify categories of interest at inference without the need for model retraining.</a:t>
            </a:r>
            <a:endParaRPr sz="2149" dirty="0"/>
          </a:p>
          <a:p>
            <a:pPr marL="0" indent="0">
              <a:spcBef>
                <a:spcPts val="1600"/>
              </a:spcBef>
              <a:buSzPts val="688"/>
              <a:buNone/>
            </a:pPr>
            <a:r>
              <a:rPr lang="en" sz="2149" dirty="0"/>
              <a:t>The paper mentions that OVOD has seen increased attention and progress primarily driven by the emergence of large-scale vision-language models (VLMs). So what are VLMs</a:t>
            </a:r>
            <a:r>
              <a:rPr lang="en" sz="2150" dirty="0">
                <a:latin typeface="Calibri" panose="020F0502020204030204" pitchFamily="34" charset="0"/>
                <a:ea typeface="Calibri" panose="020F0502020204030204" pitchFamily="34" charset="0"/>
                <a:cs typeface="Calibri" panose="020F0502020204030204" pitchFamily="34" charset="0"/>
              </a:rPr>
              <a:t>?</a:t>
            </a:r>
            <a:endParaRPr sz="2150" dirty="0">
              <a:latin typeface="Calibri" panose="020F0502020204030204" pitchFamily="34" charset="0"/>
              <a:ea typeface="Calibri" panose="020F0502020204030204" pitchFamily="34" charset="0"/>
              <a:cs typeface="Calibri" panose="020F0502020204030204" pitchFamily="34" charset="0"/>
            </a:endParaRPr>
          </a:p>
          <a:p>
            <a:pPr marL="0" indent="0">
              <a:spcBef>
                <a:spcPts val="1600"/>
              </a:spcBef>
              <a:spcAft>
                <a:spcPts val="1600"/>
              </a:spcAft>
              <a:buSzPts val="688"/>
              <a:buNone/>
            </a:pPr>
            <a:endParaRPr sz="2149"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VLM</a:t>
            </a:r>
            <a:endParaRPr/>
          </a:p>
        </p:txBody>
      </p:sp>
      <p:sp>
        <p:nvSpPr>
          <p:cNvPr id="129" name="Google Shape;129;p20"/>
          <p:cNvSpPr txBox="1">
            <a:spLocks noGrp="1"/>
          </p:cNvSpPr>
          <p:nvPr>
            <p:ph type="body" idx="1"/>
          </p:nvPr>
        </p:nvSpPr>
        <p:spPr>
          <a:xfrm>
            <a:off x="769400" y="1552633"/>
            <a:ext cx="10251600" cy="3014800"/>
          </a:xfrm>
          <a:prstGeom prst="rect">
            <a:avLst/>
          </a:prstGeom>
        </p:spPr>
        <p:txBody>
          <a:bodyPr spcFirstLastPara="1" vert="horz" wrap="square" lIns="121900" tIns="121900" rIns="121900" bIns="121900" rtlCol="0" anchor="t" anchorCtr="0">
            <a:noAutofit/>
          </a:bodyPr>
          <a:lstStyle/>
          <a:p>
            <a:pPr marL="0" indent="0">
              <a:lnSpc>
                <a:spcPct val="105000"/>
              </a:lnSpc>
              <a:buSzPts val="770"/>
              <a:buNone/>
            </a:pPr>
            <a:r>
              <a:rPr lang="en" sz="2147" dirty="0"/>
              <a:t>VLMs or Visual-Language Models can understand and generate both visual and linguistic information. They are trained on large datasets of image-text pairs, and can be used for a variety of tasks, such as:</a:t>
            </a:r>
            <a:endParaRPr sz="2147" dirty="0"/>
          </a:p>
          <a:p>
            <a:pPr indent="-441102">
              <a:lnSpc>
                <a:spcPct val="105000"/>
              </a:lnSpc>
              <a:spcBef>
                <a:spcPts val="1600"/>
              </a:spcBef>
              <a:buSzPts val="1610"/>
              <a:buAutoNum type="arabicPeriod"/>
            </a:pPr>
            <a:r>
              <a:rPr lang="en" sz="2147" b="1" dirty="0"/>
              <a:t>Image captioning</a:t>
            </a:r>
            <a:r>
              <a:rPr lang="en" sz="2147" dirty="0"/>
              <a:t>: generating a natural language description of an image.</a:t>
            </a:r>
            <a:endParaRPr sz="2147" dirty="0"/>
          </a:p>
          <a:p>
            <a:pPr indent="-441102">
              <a:lnSpc>
                <a:spcPct val="105000"/>
              </a:lnSpc>
              <a:buSzPts val="1610"/>
              <a:buAutoNum type="arabicPeriod"/>
            </a:pPr>
            <a:r>
              <a:rPr lang="en" sz="2147" b="1" dirty="0"/>
              <a:t>Visual question answering</a:t>
            </a:r>
            <a:r>
              <a:rPr lang="en" sz="2147" dirty="0"/>
              <a:t>: answering questions about an image using natural language.</a:t>
            </a:r>
            <a:endParaRPr sz="2147" dirty="0"/>
          </a:p>
          <a:p>
            <a:pPr indent="-441102">
              <a:lnSpc>
                <a:spcPct val="105000"/>
              </a:lnSpc>
              <a:buSzPts val="1610"/>
              <a:buAutoNum type="arabicPeriod"/>
            </a:pPr>
            <a:r>
              <a:rPr lang="en" sz="2147" b="1" dirty="0"/>
              <a:t>Text-based image retrieval</a:t>
            </a:r>
            <a:r>
              <a:rPr lang="en" sz="2147" dirty="0"/>
              <a:t>: finding images that match a given text query.</a:t>
            </a:r>
            <a:endParaRPr sz="2147" dirty="0"/>
          </a:p>
          <a:p>
            <a:pPr indent="-441102">
              <a:lnSpc>
                <a:spcPct val="105000"/>
              </a:lnSpc>
              <a:buSzPts val="1610"/>
              <a:buAutoNum type="arabicPeriod"/>
            </a:pPr>
            <a:r>
              <a:rPr lang="en" sz="2147" b="1" dirty="0"/>
              <a:t>Visual Dialog</a:t>
            </a:r>
            <a:r>
              <a:rPr lang="en" sz="2147" dirty="0"/>
              <a:t>: carrying on a conversation about an image.</a:t>
            </a:r>
            <a:endParaRPr sz="2147" dirty="0"/>
          </a:p>
          <a:p>
            <a:pPr marL="0" indent="0">
              <a:lnSpc>
                <a:spcPct val="105000"/>
              </a:lnSpc>
              <a:spcBef>
                <a:spcPts val="1600"/>
              </a:spcBef>
              <a:buSzPts val="770"/>
              <a:buNone/>
            </a:pPr>
            <a:r>
              <a:rPr lang="en" sz="2147" dirty="0"/>
              <a:t>Some examples are CLIP, VisualBERT, ViLBERT, LaMDA, Gopher</a:t>
            </a:r>
            <a:endParaRPr sz="2147" dirty="0"/>
          </a:p>
          <a:p>
            <a:pPr marL="0" indent="0">
              <a:lnSpc>
                <a:spcPct val="105000"/>
              </a:lnSpc>
              <a:spcBef>
                <a:spcPts val="1600"/>
              </a:spcBef>
              <a:buSzPts val="770"/>
              <a:buNone/>
            </a:pPr>
            <a:r>
              <a:rPr lang="en" sz="1500" dirty="0"/>
              <a:t>Coming back to OVOD, The paper mentions about other works for OVOD such as: ViLD (Gu et al., 2022), RegionCLIP (Zhong et al, 2022), GLIP and MDETR (Li et al, 2022; Kamath 35 al., 2021), OVR-CNN(Zareian et al., 2021), OWL-ViT (Minderer et al., 2022), OV-DETR (Zang et al., 2022)</a:t>
            </a:r>
            <a:endParaRPr sz="1500" dirty="0"/>
          </a:p>
          <a:p>
            <a:pPr marL="0" indent="0">
              <a:lnSpc>
                <a:spcPct val="105000"/>
              </a:lnSpc>
              <a:spcBef>
                <a:spcPts val="1600"/>
              </a:spcBef>
              <a:spcAft>
                <a:spcPts val="1600"/>
              </a:spcAft>
              <a:buSzPts val="770"/>
              <a:buNone/>
            </a:pPr>
            <a:endParaRPr sz="2147"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sz="2133"/>
              <a:t>The approach mentioned in the paper is different from few shot learning as follows, in Few Shot Learning we have a few annotated examples to learn from, here we don’t have any annotated examples to learn from instead we try to learn the classifiers.</a:t>
            </a:r>
            <a:endParaRPr sz="2133"/>
          </a:p>
        </p:txBody>
      </p:sp>
      <p:sp>
        <p:nvSpPr>
          <p:cNvPr id="135" name="Google Shape;135;p21"/>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dirty="0"/>
              <a:t>Few Shot Learning v/s T</a:t>
            </a:r>
            <a:r>
              <a:rPr lang="en-IN" dirty="0"/>
              <a:t>h</a:t>
            </a:r>
            <a:r>
              <a:rPr lang="en" dirty="0"/>
              <a:t>is Approach</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Preliminaries</a:t>
            </a:r>
            <a:endParaRPr/>
          </a:p>
        </p:txBody>
      </p:sp>
      <p:pic>
        <p:nvPicPr>
          <p:cNvPr id="141" name="Google Shape;141;p22"/>
          <p:cNvPicPr preferRelativeResize="0"/>
          <p:nvPr/>
        </p:nvPicPr>
        <p:blipFill>
          <a:blip r:embed="rId3">
            <a:alphaModFix/>
          </a:blip>
          <a:stretch>
            <a:fillRect/>
          </a:stretch>
        </p:blipFill>
        <p:spPr>
          <a:xfrm>
            <a:off x="1" y="1659000"/>
            <a:ext cx="12192000" cy="519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Architecture Overview</a:t>
            </a:r>
            <a:endParaRPr/>
          </a:p>
        </p:txBody>
      </p:sp>
      <p:pic>
        <p:nvPicPr>
          <p:cNvPr id="147" name="Google Shape;147;p23"/>
          <p:cNvPicPr preferRelativeResize="0"/>
          <p:nvPr/>
        </p:nvPicPr>
        <p:blipFill>
          <a:blip r:embed="rId3">
            <a:alphaModFix/>
          </a:blip>
          <a:stretch>
            <a:fillRect/>
          </a:stretch>
        </p:blipFill>
        <p:spPr>
          <a:xfrm>
            <a:off x="0" y="1758201"/>
            <a:ext cx="9178373" cy="5099799"/>
          </a:xfrm>
          <a:prstGeom prst="rect">
            <a:avLst/>
          </a:prstGeom>
          <a:noFill/>
          <a:ln>
            <a:noFill/>
          </a:ln>
        </p:spPr>
      </p:pic>
      <p:sp>
        <p:nvSpPr>
          <p:cNvPr id="148" name="Google Shape;148;p23"/>
          <p:cNvSpPr txBox="1"/>
          <p:nvPr/>
        </p:nvSpPr>
        <p:spPr>
          <a:xfrm>
            <a:off x="9378133" y="2126233"/>
            <a:ext cx="2400800" cy="2068800"/>
          </a:xfrm>
          <a:prstGeom prst="rect">
            <a:avLst/>
          </a:prstGeom>
          <a:noFill/>
          <a:ln>
            <a:noFill/>
          </a:ln>
        </p:spPr>
        <p:txBody>
          <a:bodyPr spcFirstLastPara="1" wrap="square" lIns="121900" tIns="121900" rIns="121900" bIns="121900" anchor="t" anchorCtr="0">
            <a:noAutofit/>
          </a:bodyPr>
          <a:lstStyle/>
          <a:p>
            <a:r>
              <a:rPr lang="en" sz="2400" dirty="0">
                <a:latin typeface="Lato"/>
                <a:ea typeface="Lato"/>
                <a:cs typeface="Lato"/>
                <a:sym typeface="Lato"/>
              </a:rPr>
              <a:t>Note:</a:t>
            </a:r>
            <a:endParaRPr sz="2400" dirty="0">
              <a:latin typeface="Lato"/>
              <a:ea typeface="Lato"/>
              <a:cs typeface="Lato"/>
              <a:sym typeface="Lato"/>
            </a:endParaRPr>
          </a:p>
          <a:p>
            <a:r>
              <a:rPr lang="en" sz="2400" dirty="0">
                <a:latin typeface="Lato"/>
                <a:ea typeface="Lato"/>
                <a:cs typeface="Lato"/>
                <a:sym typeface="Lato"/>
              </a:rPr>
              <a:t>CenterNet2 was introduced in the paper “Probabilistic Two-Stage Detection”</a:t>
            </a:r>
            <a:endParaRPr sz="2400" dirty="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Text-Based Classifiers from Language Descriptions</a:t>
            </a:r>
            <a:endParaRPr/>
          </a:p>
          <a:p>
            <a:endParaRPr/>
          </a:p>
        </p:txBody>
      </p:sp>
      <p:sp>
        <p:nvSpPr>
          <p:cNvPr id="154" name="Google Shape;154;p24"/>
          <p:cNvSpPr txBox="1">
            <a:spLocks noGrp="1"/>
          </p:cNvSpPr>
          <p:nvPr>
            <p:ph type="body" idx="1"/>
          </p:nvPr>
        </p:nvSpPr>
        <p:spPr>
          <a:xfrm>
            <a:off x="972600" y="2365433"/>
            <a:ext cx="10251600" cy="3014800"/>
          </a:xfrm>
          <a:prstGeom prst="rect">
            <a:avLst/>
          </a:prstGeom>
        </p:spPr>
        <p:txBody>
          <a:bodyPr spcFirstLastPara="1" vert="horz" wrap="square" lIns="121900" tIns="121900" rIns="121900" bIns="121900" rtlCol="0" anchor="t" anchorCtr="0">
            <a:normAutofit/>
          </a:bodyPr>
          <a:lstStyle/>
          <a:p>
            <a:pPr marL="0" indent="0">
              <a:buNone/>
            </a:pPr>
            <a:r>
              <a:rPr lang="en" sz="2133" dirty="0"/>
              <a:t>We use natural language descriptions of categories sourced from a large language model (LLM). Such a design choice gives additional details like visual attributes, leading to increased discriminative information in classifiers. this eliminates lexical confusion {remember the old example “nail”}.</a:t>
            </a:r>
            <a:endParaRPr sz="2133"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endParaRPr/>
          </a:p>
        </p:txBody>
      </p:sp>
      <p:sp>
        <p:nvSpPr>
          <p:cNvPr id="160" name="Google Shape;160;p25"/>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161" name="Google Shape;161;p25"/>
          <p:cNvPicPr preferRelativeResize="0"/>
          <p:nvPr/>
        </p:nvPicPr>
        <p:blipFill>
          <a:blip r:embed="rId3">
            <a:alphaModFix/>
          </a:blip>
          <a:stretch>
            <a:fillRect/>
          </a:stretch>
        </p:blipFill>
        <p:spPr>
          <a:xfrm>
            <a:off x="972601" y="137800"/>
            <a:ext cx="10548735" cy="658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EA34-6C0E-D720-8F89-D197CBCB91FF}"/>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43973F22-148B-CC81-4F2C-D20E5E13201C}"/>
              </a:ext>
            </a:extLst>
          </p:cNvPr>
          <p:cNvSpPr>
            <a:spLocks noGrp="1"/>
          </p:cNvSpPr>
          <p:nvPr>
            <p:ph idx="1"/>
          </p:nvPr>
        </p:nvSpPr>
        <p:spPr/>
        <p:txBody>
          <a:bodyPr/>
          <a:lstStyle/>
          <a:p>
            <a:pPr>
              <a:buFont typeface="+mj-lt"/>
              <a:buAutoNum type="arabicPeriod"/>
            </a:pPr>
            <a:r>
              <a:rPr lang="en-US" dirty="0"/>
              <a:t>People</a:t>
            </a:r>
          </a:p>
          <a:p>
            <a:pPr>
              <a:buFont typeface="+mj-lt"/>
              <a:buAutoNum type="arabicPeriod"/>
            </a:pPr>
            <a:r>
              <a:rPr lang="en-US" dirty="0"/>
              <a:t>Project Overview and Summary</a:t>
            </a:r>
          </a:p>
          <a:p>
            <a:pPr>
              <a:buFont typeface="+mj-lt"/>
              <a:buAutoNum type="arabicPeriod"/>
            </a:pPr>
            <a:r>
              <a:rPr lang="en-US" dirty="0"/>
              <a:t>Paper – 1: </a:t>
            </a:r>
            <a:r>
              <a:rPr lang="en" dirty="0"/>
              <a:t>Multi-Modal Classifiers For Open-Vocabulary Object Detection</a:t>
            </a:r>
            <a:endParaRPr lang="en-IN" dirty="0"/>
          </a:p>
          <a:p>
            <a:pPr>
              <a:buFont typeface="+mj-lt"/>
              <a:buAutoNum type="arabicPeriod"/>
            </a:pPr>
            <a:r>
              <a:rPr lang="en-US" dirty="0"/>
              <a:t>Paper – 2: </a:t>
            </a:r>
            <a:r>
              <a:rPr lang="en-US" dirty="0" err="1"/>
              <a:t>InternImage</a:t>
            </a:r>
            <a:endParaRPr lang="en-US" dirty="0"/>
          </a:p>
        </p:txBody>
      </p:sp>
    </p:spTree>
    <p:extLst>
      <p:ext uri="{BB962C8B-B14F-4D97-AF65-F5344CB8AC3E}">
        <p14:creationId xmlns:p14="http://schemas.microsoft.com/office/powerpoint/2010/main" val="119683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The Mathematical Representation</a:t>
            </a:r>
            <a:endParaRPr/>
          </a:p>
        </p:txBody>
      </p:sp>
      <p:pic>
        <p:nvPicPr>
          <p:cNvPr id="167" name="Google Shape;167;p26"/>
          <p:cNvPicPr preferRelativeResize="0"/>
          <p:nvPr/>
        </p:nvPicPr>
        <p:blipFill>
          <a:blip r:embed="rId3">
            <a:alphaModFix/>
          </a:blip>
          <a:stretch>
            <a:fillRect/>
          </a:stretch>
        </p:blipFill>
        <p:spPr>
          <a:xfrm>
            <a:off x="0" y="1694285"/>
            <a:ext cx="12192000" cy="3805367"/>
          </a:xfrm>
          <a:prstGeom prst="rect">
            <a:avLst/>
          </a:prstGeom>
          <a:noFill/>
          <a:ln>
            <a:noFill/>
          </a:ln>
        </p:spPr>
      </p:pic>
      <p:sp>
        <p:nvSpPr>
          <p:cNvPr id="168" name="Google Shape;168;p26"/>
          <p:cNvSpPr txBox="1"/>
          <p:nvPr/>
        </p:nvSpPr>
        <p:spPr>
          <a:xfrm>
            <a:off x="834400" y="5534933"/>
            <a:ext cx="10251600" cy="713600"/>
          </a:xfrm>
          <a:prstGeom prst="rect">
            <a:avLst/>
          </a:prstGeom>
          <a:noFill/>
          <a:ln>
            <a:noFill/>
          </a:ln>
        </p:spPr>
        <p:txBody>
          <a:bodyPr spcFirstLastPara="1" wrap="square" lIns="121900" tIns="121900" rIns="121900" bIns="121900" anchor="t" anchorCtr="0">
            <a:noAutofit/>
          </a:bodyPr>
          <a:lstStyle/>
          <a:p>
            <a:r>
              <a:rPr lang="en" sz="2133">
                <a:latin typeface="Lato"/>
                <a:ea typeface="Lato"/>
                <a:cs typeface="Lato"/>
                <a:sym typeface="Lato"/>
              </a:rPr>
              <a:t>Note: The authors also tried to use the transformer architecture to aggregate the text embedding from natural language descriptions, but they found that it was not beneficial to OVOD performance over simply using the mean vector.</a:t>
            </a:r>
            <a:endParaRPr sz="2133">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Vision-Based Classifiers from Image Exemplars</a:t>
            </a:r>
            <a:endParaRPr/>
          </a:p>
        </p:txBody>
      </p:sp>
      <p:pic>
        <p:nvPicPr>
          <p:cNvPr id="174" name="Google Shape;174;p27"/>
          <p:cNvPicPr preferRelativeResize="0"/>
          <p:nvPr/>
        </p:nvPicPr>
        <p:blipFill>
          <a:blip r:embed="rId3">
            <a:alphaModFix/>
          </a:blip>
          <a:stretch>
            <a:fillRect/>
          </a:stretch>
        </p:blipFill>
        <p:spPr>
          <a:xfrm>
            <a:off x="0" y="1996634"/>
            <a:ext cx="12192001" cy="37727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0" y="406400"/>
            <a:ext cx="7679908" cy="6451600"/>
          </a:xfrm>
          <a:prstGeom prst="rect">
            <a:avLst/>
          </a:prstGeom>
          <a:noFill/>
          <a:ln>
            <a:noFill/>
          </a:ln>
        </p:spPr>
      </p:pic>
      <p:sp>
        <p:nvSpPr>
          <p:cNvPr id="180" name="Google Shape;180;p28"/>
          <p:cNvSpPr txBox="1"/>
          <p:nvPr/>
        </p:nvSpPr>
        <p:spPr>
          <a:xfrm>
            <a:off x="8746400" y="2624767"/>
            <a:ext cx="2262800" cy="1770800"/>
          </a:xfrm>
          <a:prstGeom prst="rect">
            <a:avLst/>
          </a:prstGeom>
          <a:noFill/>
          <a:ln>
            <a:noFill/>
          </a:ln>
        </p:spPr>
        <p:txBody>
          <a:bodyPr spcFirstLastPara="1" wrap="square" lIns="121900" tIns="121900" rIns="121900" bIns="121900" anchor="t" anchorCtr="0">
            <a:noAutofit/>
          </a:bodyPr>
          <a:lstStyle/>
          <a:p>
            <a:r>
              <a:rPr lang="en" sz="2133">
                <a:latin typeface="Lato"/>
                <a:ea typeface="Lato"/>
                <a:cs typeface="Lato"/>
                <a:sym typeface="Lato"/>
              </a:rPr>
              <a:t>Generating an OVOD vision-based classifier from a set of image exemplars</a:t>
            </a:r>
            <a:endParaRPr sz="2133">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Training Process</a:t>
            </a:r>
            <a:endParaRPr/>
          </a:p>
        </p:txBody>
      </p:sp>
      <p:sp>
        <p:nvSpPr>
          <p:cNvPr id="186" name="Google Shape;186;p29"/>
          <p:cNvSpPr txBox="1">
            <a:spLocks noGrp="1"/>
          </p:cNvSpPr>
          <p:nvPr>
            <p:ph type="body" idx="1"/>
          </p:nvPr>
        </p:nvSpPr>
        <p:spPr>
          <a:xfrm>
            <a:off x="769400" y="1959033"/>
            <a:ext cx="10251600" cy="3014800"/>
          </a:xfrm>
          <a:prstGeom prst="rect">
            <a:avLst/>
          </a:prstGeom>
        </p:spPr>
        <p:txBody>
          <a:bodyPr spcFirstLastPara="1" vert="horz" wrap="square" lIns="121900" tIns="121900" rIns="121900" bIns="121900" rtlCol="0" anchor="t" anchorCtr="0">
            <a:noAutofit/>
          </a:bodyPr>
          <a:lstStyle/>
          <a:p>
            <a:pPr indent="-440256">
              <a:buSzPts val="1600"/>
              <a:buAutoNum type="arabicPeriod"/>
            </a:pPr>
            <a:r>
              <a:rPr lang="en" sz="2133" dirty="0"/>
              <a:t>The CLIP image encoder is frozen during training to improve training efficiency and prevent forgetting of the CLIP representation</a:t>
            </a:r>
            <a:endParaRPr sz="2133" dirty="0"/>
          </a:p>
          <a:p>
            <a:pPr indent="-440256">
              <a:buSzPts val="1600"/>
              <a:buAutoNum type="arabicPeriod"/>
            </a:pPr>
            <a:r>
              <a:rPr lang="en" sz="2133" dirty="0"/>
              <a:t>To provide discriminative vision-based classifiers, contrastive learning is utilised. For a given class, the output embedding from the visual aggregator is trained to minimise similarity with the output embedding from other classes and maximise the similarity with an output embedding from same class. To do this contrastive InfoNCE loss is used.</a:t>
            </a:r>
            <a:endParaRPr sz="2133" dirty="0"/>
          </a:p>
          <a:p>
            <a:pPr indent="-440256">
              <a:buSzPts val="1600"/>
              <a:buAutoNum type="arabicPeriod"/>
            </a:pPr>
            <a:r>
              <a:rPr lang="en" sz="2133" dirty="0"/>
              <a:t>The visual aggregator is trained offline i.e. it is not updated during detector training</a:t>
            </a:r>
            <a:endParaRPr sz="2133" dirty="0"/>
          </a:p>
          <a:p>
            <a:pPr indent="-440256">
              <a:buSzPts val="1600"/>
              <a:buAutoNum type="arabicPeriod"/>
            </a:pPr>
            <a:r>
              <a:rPr lang="en" sz="2133" dirty="0"/>
              <a:t>The visual aggregator was trained on ImageNet-21k-P dataset which contains about 11M images across about 11K classes.</a:t>
            </a:r>
            <a:endParaRPr sz="2133"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972600" y="843800"/>
            <a:ext cx="10251600" cy="713600"/>
          </a:xfrm>
          <a:prstGeom prst="rect">
            <a:avLst/>
          </a:prstGeom>
        </p:spPr>
        <p:txBody>
          <a:bodyPr spcFirstLastPara="1" vert="horz" wrap="square" lIns="121900" tIns="121900" rIns="121900" bIns="121900" rtlCol="0" anchor="t" anchorCtr="0">
            <a:normAutofit fontScale="90000"/>
          </a:bodyPr>
          <a:lstStyle/>
          <a:p>
            <a:r>
              <a:rPr lang="en"/>
              <a:t>Constructing Classifiers via Multi-Modal Fusion</a:t>
            </a:r>
            <a:endParaRPr/>
          </a:p>
        </p:txBody>
      </p:sp>
      <p:pic>
        <p:nvPicPr>
          <p:cNvPr id="192" name="Google Shape;192;p30"/>
          <p:cNvPicPr preferRelativeResize="0"/>
          <p:nvPr/>
        </p:nvPicPr>
        <p:blipFill>
          <a:blip r:embed="rId3">
            <a:alphaModFix/>
          </a:blip>
          <a:stretch>
            <a:fillRect/>
          </a:stretch>
        </p:blipFill>
        <p:spPr>
          <a:xfrm>
            <a:off x="-1" y="1672833"/>
            <a:ext cx="12192001" cy="32039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Results</a:t>
            </a:r>
            <a:endParaRPr/>
          </a:p>
        </p:txBody>
      </p:sp>
      <p:sp>
        <p:nvSpPr>
          <p:cNvPr id="198" name="Google Shape;198;p31"/>
          <p:cNvSpPr txBox="1">
            <a:spLocks noGrp="1"/>
          </p:cNvSpPr>
          <p:nvPr>
            <p:ph type="body" idx="1"/>
          </p:nvPr>
        </p:nvSpPr>
        <p:spPr>
          <a:xfrm>
            <a:off x="972600" y="2060633"/>
            <a:ext cx="10251600" cy="3014800"/>
          </a:xfrm>
          <a:prstGeom prst="rect">
            <a:avLst/>
          </a:prstGeom>
        </p:spPr>
        <p:txBody>
          <a:bodyPr spcFirstLastPara="1" vert="horz" wrap="square" lIns="121900" tIns="121900" rIns="121900" bIns="121900" rtlCol="0" anchor="t" anchorCtr="0">
            <a:noAutofit/>
          </a:bodyPr>
          <a:lstStyle/>
          <a:p>
            <a:pPr marL="0" indent="0">
              <a:buNone/>
            </a:pPr>
            <a:r>
              <a:rPr lang="en" sz="2133" dirty="0"/>
              <a:t>The authors compared their work with previous work. Using the LVIS Open Vocabulary Benchmark and the results are on the next slide</a:t>
            </a:r>
            <a:endParaRPr sz="2133" dirty="0"/>
          </a:p>
          <a:p>
            <a:pPr marL="0" indent="0">
              <a:spcBef>
                <a:spcPts val="1600"/>
              </a:spcBef>
              <a:buNone/>
            </a:pPr>
            <a:r>
              <a:rPr lang="en" sz="2133" dirty="0"/>
              <a:t>For more details about the architecture one can read the paper. (Which data, batchsize, how many transformer encoders, which LLM</a:t>
            </a:r>
            <a:r>
              <a:rPr lang="en" sz="2000" dirty="0">
                <a:latin typeface="Calibri" panose="020F0502020204030204" pitchFamily="34" charset="0"/>
                <a:ea typeface="Calibri" panose="020F0502020204030204" pitchFamily="34" charset="0"/>
                <a:cs typeface="Calibri" panose="020F0502020204030204" pitchFamily="34" charset="0"/>
              </a:rPr>
              <a:t>…</a:t>
            </a:r>
            <a:r>
              <a:rPr lang="en" sz="2133" dirty="0"/>
              <a:t>)</a:t>
            </a:r>
            <a:endParaRPr sz="2133" dirty="0"/>
          </a:p>
          <a:p>
            <a:pPr marL="0" indent="0">
              <a:spcBef>
                <a:spcPts val="1600"/>
              </a:spcBef>
              <a:buNone/>
            </a:pPr>
            <a:r>
              <a:rPr lang="en" sz="2133" dirty="0"/>
              <a:t>For the paper </a:t>
            </a:r>
            <a:r>
              <a:rPr lang="en" sz="2133" u="sng" dirty="0">
                <a:solidFill>
                  <a:schemeClr val="hlink"/>
                </a:solidFill>
                <a:hlinkClick r:id="rId3"/>
              </a:rPr>
              <a:t>click here</a:t>
            </a:r>
            <a:endParaRPr sz="2133"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0" y="645458"/>
            <a:ext cx="8642393" cy="6212541"/>
          </a:xfrm>
          <a:prstGeom prst="rect">
            <a:avLst/>
          </a:prstGeom>
          <a:noFill/>
          <a:ln>
            <a:noFill/>
          </a:ln>
        </p:spPr>
      </p:pic>
      <p:sp>
        <p:nvSpPr>
          <p:cNvPr id="204" name="Google Shape;204;p32"/>
          <p:cNvSpPr txBox="1"/>
          <p:nvPr/>
        </p:nvSpPr>
        <p:spPr>
          <a:xfrm>
            <a:off x="8858833" y="1626967"/>
            <a:ext cx="2698400" cy="4356400"/>
          </a:xfrm>
          <a:prstGeom prst="rect">
            <a:avLst/>
          </a:prstGeom>
          <a:noFill/>
          <a:ln>
            <a:noFill/>
          </a:ln>
        </p:spPr>
        <p:txBody>
          <a:bodyPr spcFirstLastPara="1" wrap="square" lIns="121900" tIns="121900" rIns="121900" bIns="121900" anchor="t" anchorCtr="0">
            <a:noAutofit/>
          </a:bodyPr>
          <a:lstStyle/>
          <a:p>
            <a:r>
              <a:rPr lang="en" sz="2400">
                <a:latin typeface="Lato"/>
                <a:ea typeface="Lato"/>
                <a:cs typeface="Lato"/>
                <a:sym typeface="Lato"/>
              </a:rPr>
              <a:t>APr - Average Precision Rate</a:t>
            </a:r>
            <a:endParaRPr sz="2400">
              <a:latin typeface="Lato"/>
              <a:ea typeface="Lato"/>
              <a:cs typeface="Lato"/>
              <a:sym typeface="Lato"/>
            </a:endParaRPr>
          </a:p>
          <a:p>
            <a:r>
              <a:rPr lang="en" sz="2400">
                <a:latin typeface="Lato"/>
                <a:ea typeface="Lato"/>
                <a:cs typeface="Lato"/>
                <a:sym typeface="Lato"/>
              </a:rPr>
              <a:t>mAP - Mean Average Precision</a:t>
            </a:r>
            <a:endParaRPr sz="2400">
              <a:latin typeface="Lato"/>
              <a:ea typeface="Lato"/>
              <a:cs typeface="Lato"/>
              <a:sym typeface="Lato"/>
            </a:endParaRPr>
          </a:p>
          <a:p>
            <a:endParaRPr sz="2400">
              <a:latin typeface="Lato"/>
              <a:ea typeface="Lato"/>
              <a:cs typeface="Lato"/>
              <a:sym typeface="Lato"/>
            </a:endParaRPr>
          </a:p>
          <a:p>
            <a:r>
              <a:rPr lang="en" sz="2400">
                <a:latin typeface="Lato"/>
                <a:ea typeface="Lato"/>
                <a:cs typeface="Lato"/>
                <a:sym typeface="Lato"/>
              </a:rPr>
              <a:t>Basically, higher the value better the performance.</a:t>
            </a:r>
            <a:endParaRPr sz="24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8ACF-5490-307B-90FF-2AFDB4B52219}"/>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409544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8ACF-5490-307B-90FF-2AFDB4B52219}"/>
              </a:ext>
            </a:extLst>
          </p:cNvPr>
          <p:cNvSpPr>
            <a:spLocks noGrp="1"/>
          </p:cNvSpPr>
          <p:nvPr>
            <p:ph type="ctrTitle"/>
          </p:nvPr>
        </p:nvSpPr>
        <p:spPr/>
        <p:txBody>
          <a:bodyPr/>
          <a:lstStyle/>
          <a:p>
            <a:r>
              <a:rPr lang="en-US" dirty="0"/>
              <a:t>Paper – 2: Intern Image</a:t>
            </a:r>
            <a:endParaRPr lang="en-IN" dirty="0"/>
          </a:p>
        </p:txBody>
      </p:sp>
      <p:sp>
        <p:nvSpPr>
          <p:cNvPr id="3" name="Subtitle 2">
            <a:extLst>
              <a:ext uri="{FF2B5EF4-FFF2-40B4-BE49-F238E27FC236}">
                <a16:creationId xmlns:a16="http://schemas.microsoft.com/office/drawing/2014/main" id="{96CE9135-5DDE-263D-F02C-E1386563C1E7}"/>
              </a:ext>
            </a:extLst>
          </p:cNvPr>
          <p:cNvSpPr>
            <a:spLocks noGrp="1"/>
          </p:cNvSpPr>
          <p:nvPr>
            <p:ph type="subTitle" idx="1"/>
          </p:nvPr>
        </p:nvSpPr>
        <p:spPr/>
        <p:txBody>
          <a:bodyPr/>
          <a:lstStyle/>
          <a:p>
            <a:r>
              <a:rPr lang="en-US" dirty="0"/>
              <a:t>Summer Internship, Multimodal Perception Lab – IIIT Bangalore</a:t>
            </a:r>
            <a:endParaRPr lang="en-IN" dirty="0"/>
          </a:p>
        </p:txBody>
      </p:sp>
    </p:spTree>
    <p:extLst>
      <p:ext uri="{BB962C8B-B14F-4D97-AF65-F5344CB8AC3E}">
        <p14:creationId xmlns:p14="http://schemas.microsoft.com/office/powerpoint/2010/main" val="437008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2600" y="1763267"/>
            <a:ext cx="10250800" cy="2219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a:t>InternImage: </a:t>
            </a:r>
            <a:r>
              <a:rPr lang="en" sz="4117"/>
              <a:t>Exploring Large-Scale Vision Foundation Models with Deformable Convolutions</a:t>
            </a:r>
            <a:endParaRPr sz="4117"/>
          </a:p>
        </p:txBody>
      </p:sp>
      <p:sp>
        <p:nvSpPr>
          <p:cNvPr id="87" name="Google Shape;87;p13"/>
          <p:cNvSpPr txBox="1">
            <a:spLocks noGrp="1"/>
          </p:cNvSpPr>
          <p:nvPr>
            <p:ph type="subTitle" idx="1"/>
          </p:nvPr>
        </p:nvSpPr>
        <p:spPr>
          <a:xfrm>
            <a:off x="972836" y="4230533"/>
            <a:ext cx="10250800" cy="721600"/>
          </a:xfrm>
          <a:prstGeom prst="rect">
            <a:avLst/>
          </a:prstGeom>
        </p:spPr>
        <p:txBody>
          <a:bodyPr spcFirstLastPara="1" vert="horz" wrap="square" lIns="121900" tIns="121900" rIns="121900" bIns="121900" rtlCol="0" anchor="t" anchorCtr="0">
            <a:normAutofit/>
          </a:bodyPr>
          <a:lstStyle/>
          <a:p>
            <a:pPr>
              <a:spcBef>
                <a:spcPts val="0"/>
              </a:spcBef>
              <a:spcAft>
                <a:spcPts val="0"/>
              </a:spcAft>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2C37-7766-CA9D-8A20-7D83C7B35D38}"/>
              </a:ext>
            </a:extLst>
          </p:cNvPr>
          <p:cNvSpPr>
            <a:spLocks noGrp="1"/>
          </p:cNvSpPr>
          <p:nvPr>
            <p:ph type="title"/>
          </p:nvPr>
        </p:nvSpPr>
        <p:spPr/>
        <p:txBody>
          <a:bodyPr/>
          <a:lstStyle/>
          <a:p>
            <a:r>
              <a:rPr lang="en-US" dirty="0"/>
              <a:t>People</a:t>
            </a:r>
            <a:endParaRPr lang="en-IN" dirty="0"/>
          </a:p>
        </p:txBody>
      </p:sp>
      <p:sp>
        <p:nvSpPr>
          <p:cNvPr id="3" name="Content Placeholder 2">
            <a:extLst>
              <a:ext uri="{FF2B5EF4-FFF2-40B4-BE49-F238E27FC236}">
                <a16:creationId xmlns:a16="http://schemas.microsoft.com/office/drawing/2014/main" id="{0F4D578D-14FA-6508-7E80-9C2477552107}"/>
              </a:ext>
            </a:extLst>
          </p:cNvPr>
          <p:cNvSpPr>
            <a:spLocks noGrp="1"/>
          </p:cNvSpPr>
          <p:nvPr>
            <p:ph idx="1"/>
          </p:nvPr>
        </p:nvSpPr>
        <p:spPr/>
        <p:txBody>
          <a:bodyPr/>
          <a:lstStyle/>
          <a:p>
            <a:r>
              <a:rPr lang="en-US" dirty="0"/>
              <a:t>Prof. Dinesh Babu </a:t>
            </a:r>
            <a:r>
              <a:rPr lang="en-US" dirty="0" err="1"/>
              <a:t>Jayagopi</a:t>
            </a:r>
            <a:endParaRPr lang="en-US" dirty="0"/>
          </a:p>
          <a:p>
            <a:r>
              <a:rPr lang="en-US" dirty="0"/>
              <a:t>Mentor: Ms. Jeba Berlin</a:t>
            </a:r>
          </a:p>
          <a:p>
            <a:r>
              <a:rPr lang="en-US" dirty="0"/>
              <a:t>Vidhish Trivedi</a:t>
            </a:r>
          </a:p>
          <a:p>
            <a:r>
              <a:rPr lang="en-US" dirty="0" err="1"/>
              <a:t>Deepkumar</a:t>
            </a:r>
            <a:r>
              <a:rPr lang="en-US" dirty="0"/>
              <a:t> Patel</a:t>
            </a:r>
          </a:p>
          <a:p>
            <a:endParaRPr lang="en-US" dirty="0"/>
          </a:p>
        </p:txBody>
      </p:sp>
    </p:spTree>
    <p:extLst>
      <p:ext uri="{BB962C8B-B14F-4D97-AF65-F5344CB8AC3E}">
        <p14:creationId xmlns:p14="http://schemas.microsoft.com/office/powerpoint/2010/main" val="397944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Introduction</a:t>
            </a:r>
            <a:endParaRPr/>
          </a:p>
        </p:txBody>
      </p:sp>
      <p:sp>
        <p:nvSpPr>
          <p:cNvPr id="93" name="Google Shape;93;p14"/>
          <p:cNvSpPr txBox="1">
            <a:spLocks noGrp="1"/>
          </p:cNvSpPr>
          <p:nvPr>
            <p:ph type="body" idx="1"/>
          </p:nvPr>
        </p:nvSpPr>
        <p:spPr>
          <a:xfrm>
            <a:off x="972600" y="2220167"/>
            <a:ext cx="10251600" cy="3014800"/>
          </a:xfrm>
          <a:prstGeom prst="rect">
            <a:avLst/>
          </a:prstGeom>
        </p:spPr>
        <p:txBody>
          <a:bodyPr spcFirstLastPara="1" vert="horz" wrap="square" lIns="121900" tIns="121900" rIns="121900" bIns="121900" rtlCol="0" anchor="t" anchorCtr="0">
            <a:noAutofit/>
          </a:bodyPr>
          <a:lstStyle/>
          <a:p>
            <a:pPr marL="0" indent="0">
              <a:buNone/>
            </a:pPr>
            <a:r>
              <a:rPr lang="en" sz="2133" dirty="0"/>
              <a:t>After the remarkable success of transformers, vision transformers (ViTs) have become a primary choice for research and practice of large scale vision model. ViTs have significantly pushed the boundaries in computer vision tasks, including basic classification, detection and segmentation.</a:t>
            </a:r>
            <a:endParaRPr sz="2133" dirty="0"/>
          </a:p>
          <a:p>
            <a:pPr marL="0" indent="0">
              <a:spcBef>
                <a:spcPts val="1600"/>
              </a:spcBef>
              <a:spcAft>
                <a:spcPts val="1600"/>
              </a:spcAft>
              <a:buNone/>
            </a:pPr>
            <a:r>
              <a:rPr lang="en" sz="2133" dirty="0"/>
              <a:t>The authors propose that </a:t>
            </a:r>
            <a:r>
              <a:rPr lang="en" sz="2133" b="1" i="1" dirty="0"/>
              <a:t>CNN-Based foundation models can also achieve comparable or even better performance than ViTs when equipped with similar operator / architecture level designs, scaling up parameters, and massive data</a:t>
            </a:r>
            <a:endParaRPr sz="2133" b="1"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CNN vs ViT</a:t>
            </a:r>
            <a:endParaRPr/>
          </a:p>
        </p:txBody>
      </p:sp>
      <p:sp>
        <p:nvSpPr>
          <p:cNvPr id="99" name="Google Shape;99;p15"/>
          <p:cNvSpPr txBox="1">
            <a:spLocks noGrp="1"/>
          </p:cNvSpPr>
          <p:nvPr>
            <p:ph type="body" idx="1"/>
          </p:nvPr>
        </p:nvSpPr>
        <p:spPr>
          <a:xfrm>
            <a:off x="871000" y="2162233"/>
            <a:ext cx="10251600" cy="3014800"/>
          </a:xfrm>
          <a:prstGeom prst="rect">
            <a:avLst/>
          </a:prstGeom>
        </p:spPr>
        <p:txBody>
          <a:bodyPr spcFirstLastPara="1" vert="horz" wrap="square" lIns="121900" tIns="121900" rIns="121900" bIns="121900" rtlCol="0" anchor="t" anchorCtr="0">
            <a:noAutofit/>
          </a:bodyPr>
          <a:lstStyle/>
          <a:p>
            <a:pPr indent="-440256">
              <a:buSzPts val="1600"/>
              <a:buAutoNum type="arabicPeriod"/>
            </a:pPr>
            <a:r>
              <a:rPr lang="en" sz="2133" dirty="0"/>
              <a:t>From the operator level, ViTs have long-range dependencies and adaptive spatial aggregation, thus ViTs can learn more powerful and robust representations than CNNs.</a:t>
            </a:r>
            <a:endParaRPr sz="2133" dirty="0"/>
          </a:p>
          <a:p>
            <a:pPr indent="-440256">
              <a:buSzPts val="1600"/>
              <a:buAutoNum type="arabicPeriod"/>
            </a:pPr>
            <a:r>
              <a:rPr lang="en" sz="2133" dirty="0"/>
              <a:t>ViTs also contain a series of advanced components that are not included in the standard CNNs, such as layer normalization, feed-forward network and GELU {Gaussian Error Linear Unit}.</a:t>
            </a:r>
            <a:endParaRPr sz="2133" dirty="0"/>
          </a:p>
          <a:p>
            <a:pPr indent="-440256">
              <a:buSzPts val="1600"/>
              <a:buAutoNum type="arabicPeriod"/>
            </a:pPr>
            <a:r>
              <a:rPr lang="en" sz="2133" dirty="0"/>
              <a:t>Some attempts to introduce long-range dependencies into CNNs by using dense convoloutions (a variant of skip connection) with very large kernels have been made, but there is still a considerable gap with the state-of-the-art ViTs.</a:t>
            </a:r>
            <a:endParaRPr sz="2133"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dirty="0"/>
              <a:t>Deformable Convolution (DCN)</a:t>
            </a:r>
            <a:endParaRPr dirty="0"/>
          </a:p>
        </p:txBody>
      </p:sp>
      <p:sp>
        <p:nvSpPr>
          <p:cNvPr id="105" name="Google Shape;105;p16"/>
          <p:cNvSpPr txBox="1">
            <a:spLocks noGrp="1"/>
          </p:cNvSpPr>
          <p:nvPr>
            <p:ph type="body" idx="1"/>
          </p:nvPr>
        </p:nvSpPr>
        <p:spPr>
          <a:xfrm>
            <a:off x="972600" y="2162233"/>
            <a:ext cx="10251600" cy="4006800"/>
          </a:xfrm>
          <a:prstGeom prst="rect">
            <a:avLst/>
          </a:prstGeom>
        </p:spPr>
        <p:txBody>
          <a:bodyPr spcFirstLastPara="1" vert="horz" wrap="square" lIns="121900" tIns="121900" rIns="121900" bIns="121900" rtlCol="0" anchor="t" anchorCtr="0">
            <a:normAutofit/>
          </a:bodyPr>
          <a:lstStyle/>
          <a:p>
            <a:pPr marL="0" indent="0">
              <a:buNone/>
            </a:pPr>
            <a:r>
              <a:rPr lang="en" sz="2133" dirty="0"/>
              <a:t>Though CNN’s are excellent for visual-recognition tasks but are very limited when it comes to modelling geometric variations or geometric transformations in object scale, pose, viewpoint and part deformation.</a:t>
            </a:r>
            <a:endParaRPr sz="2133" dirty="0"/>
          </a:p>
          <a:p>
            <a:pPr marL="0" indent="0">
              <a:spcBef>
                <a:spcPts val="1600"/>
              </a:spcBef>
              <a:buNone/>
            </a:pPr>
            <a:r>
              <a:rPr lang="en" sz="2133" dirty="0"/>
              <a:t>The concept of deformable convolution was first introduced in this </a:t>
            </a:r>
            <a:r>
              <a:rPr lang="en" sz="2133" u="sng" dirty="0">
                <a:solidFill>
                  <a:schemeClr val="hlink"/>
                </a:solidFill>
                <a:hlinkClick r:id="rId3"/>
              </a:rPr>
              <a:t>paper</a:t>
            </a:r>
            <a:r>
              <a:rPr lang="en" sz="2133" dirty="0"/>
              <a:t>. They introduced a simple, efficient and end-to-end mechanism that makes the CNN capable of learning various geometric transformations according to the given data.</a:t>
            </a:r>
            <a:endParaRPr sz="2133"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High Level Explanation</a:t>
            </a:r>
            <a:endParaRPr/>
          </a:p>
        </p:txBody>
      </p:sp>
      <p:sp>
        <p:nvSpPr>
          <p:cNvPr id="111" name="Google Shape;111;p17"/>
          <p:cNvSpPr txBox="1">
            <a:spLocks noGrp="1"/>
          </p:cNvSpPr>
          <p:nvPr>
            <p:ph type="body" idx="1"/>
          </p:nvPr>
        </p:nvSpPr>
        <p:spPr>
          <a:xfrm>
            <a:off x="517333" y="2328000"/>
            <a:ext cx="11428000" cy="3014800"/>
          </a:xfrm>
          <a:prstGeom prst="rect">
            <a:avLst/>
          </a:prstGeom>
        </p:spPr>
        <p:txBody>
          <a:bodyPr spcFirstLastPara="1" vert="horz" wrap="square" lIns="121900" tIns="121900" rIns="121900" bIns="121900" rtlCol="0" anchor="t" anchorCtr="0">
            <a:noAutofit/>
          </a:bodyPr>
          <a:lstStyle/>
          <a:p>
            <a:pPr marL="0" indent="0">
              <a:lnSpc>
                <a:spcPct val="105000"/>
              </a:lnSpc>
              <a:buSzPts val="1018"/>
              <a:buNone/>
            </a:pPr>
            <a:r>
              <a:rPr lang="en" sz="2136"/>
              <a:t>In deformable convolutions, in order to factor in the scale of different objects and have different receptive fields according to the scale of the object, 2D offsets are added to the regular grid sampling locations in the standard convolution operation thereby deforming the constant receptive field of the preceding activation unit. </a:t>
            </a:r>
            <a:endParaRPr sz="2136"/>
          </a:p>
          <a:p>
            <a:pPr marL="0" indent="0">
              <a:lnSpc>
                <a:spcPct val="105000"/>
              </a:lnSpc>
              <a:spcBef>
                <a:spcPts val="1600"/>
              </a:spcBef>
              <a:buSzPts val="1018"/>
              <a:buNone/>
            </a:pPr>
            <a:r>
              <a:rPr lang="en" sz="2136"/>
              <a:t>The offsets added are learnable from the preceding feature maps using additional convolutional layers. Thus the deformation applied depends on the input features in a local, dense and adaptive manner.</a:t>
            </a:r>
            <a:endParaRPr sz="2136"/>
          </a:p>
          <a:p>
            <a:pPr marL="0" indent="0">
              <a:lnSpc>
                <a:spcPct val="105000"/>
              </a:lnSpc>
              <a:spcBef>
                <a:spcPts val="1600"/>
              </a:spcBef>
              <a:buSzPts val="1018"/>
              <a:buNone/>
            </a:pPr>
            <a:r>
              <a:rPr lang="en" sz="2136"/>
              <a:t>The added deformable convolutional layers add very small parameters and computation to the existing model and can be trained end-to-end using normal back-propagation.</a:t>
            </a:r>
            <a:endParaRPr sz="2136"/>
          </a:p>
          <a:p>
            <a:pPr marL="0" indent="0">
              <a:lnSpc>
                <a:spcPct val="105000"/>
              </a:lnSpc>
              <a:spcBef>
                <a:spcPts val="1600"/>
              </a:spcBef>
              <a:spcAft>
                <a:spcPts val="1600"/>
              </a:spcAft>
              <a:buSzPts val="1018"/>
              <a:buNone/>
            </a:pPr>
            <a:endParaRPr sz="2136"/>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125817" y="2327867"/>
            <a:ext cx="9940365" cy="3194392"/>
          </a:xfrm>
          <a:prstGeom prst="rect">
            <a:avLst/>
          </a:prstGeom>
          <a:noFill/>
          <a:ln>
            <a:noFill/>
          </a:ln>
        </p:spPr>
      </p:pic>
      <p:sp>
        <p:nvSpPr>
          <p:cNvPr id="117" name="Google Shape;117;p18"/>
          <p:cNvSpPr txBox="1"/>
          <p:nvPr/>
        </p:nvSpPr>
        <p:spPr>
          <a:xfrm>
            <a:off x="3973080" y="5544659"/>
            <a:ext cx="6406800" cy="739600"/>
          </a:xfrm>
          <a:prstGeom prst="rect">
            <a:avLst/>
          </a:prstGeom>
          <a:noFill/>
          <a:ln>
            <a:noFill/>
          </a:ln>
        </p:spPr>
        <p:txBody>
          <a:bodyPr spcFirstLastPara="1" wrap="square" lIns="121900" tIns="121900" rIns="121900" bIns="121900" anchor="t" anchorCtr="0">
            <a:noAutofit/>
          </a:bodyPr>
          <a:lstStyle/>
          <a:p>
            <a:r>
              <a:rPr lang="en" sz="2133" b="1" dirty="0">
                <a:latin typeface="Lato"/>
                <a:ea typeface="Lato"/>
                <a:cs typeface="Lato"/>
                <a:sym typeface="Lato"/>
              </a:rPr>
              <a:t>Deformable Convolution in Action</a:t>
            </a:r>
            <a:endParaRPr sz="2133" b="1" dirty="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Detailed Explanation</a:t>
            </a:r>
            <a:endParaRPr/>
          </a:p>
        </p:txBody>
      </p:sp>
      <mc:AlternateContent xmlns:mc="http://schemas.openxmlformats.org/markup-compatibility/2006" xmlns:a14="http://schemas.microsoft.com/office/drawing/2010/main">
        <mc:Choice Requires="a14">
          <p:sp>
            <p:nvSpPr>
              <p:cNvPr id="123" name="Google Shape;123;p19"/>
              <p:cNvSpPr txBox="1">
                <a:spLocks noGrp="1"/>
              </p:cNvSpPr>
              <p:nvPr>
                <p:ph type="body" idx="1"/>
              </p:nvPr>
            </p:nvSpPr>
            <p:spPr>
              <a:xfrm>
                <a:off x="972600" y="1857433"/>
                <a:ext cx="10251600" cy="4683307"/>
              </a:xfrm>
              <a:prstGeom prst="rect">
                <a:avLst/>
              </a:prstGeom>
            </p:spPr>
            <p:txBody>
              <a:bodyPr spcFirstLastPara="1" vert="horz" wrap="square" lIns="121900" tIns="121900" rIns="121900" bIns="121900" rtlCol="0" anchor="t" anchorCtr="0">
                <a:noAutofit/>
              </a:bodyPr>
              <a:lstStyle/>
              <a:p>
                <a:pPr marL="0" indent="0">
                  <a:buNone/>
                </a:pPr>
                <a:r>
                  <a:rPr lang="en-US" sz="2133" dirty="0"/>
                  <a:t>For now we look at 3 X 3 convolutions.</a:t>
                </a:r>
              </a:p>
              <a:p>
                <a:pPr marL="0" indent="0">
                  <a:spcBef>
                    <a:spcPts val="1600"/>
                  </a:spcBef>
                  <a:buNone/>
                </a:pPr>
                <a:r>
                  <a:rPr lang="en-US" sz="2133" dirty="0"/>
                  <a:t>We have the sampling kernel R = { (-1, -1), (-1, 0), ….. (0, 1), (1, 1)}, 9 elements and weights W. In the original convolution operation we have</a:t>
                </a:r>
              </a:p>
              <a:p>
                <a:pPr marL="0" indent="0">
                  <a:spcBef>
                    <a:spcPts val="1600"/>
                  </a:spcBef>
                  <a:spcAft>
                    <a:spcPts val="1600"/>
                  </a:spcAft>
                  <a:buNone/>
                </a:pPr>
                <a14:m>
                  <m:oMathPara xmlns:m="http://schemas.openxmlformats.org/officeDocument/2006/math">
                    <m:oMathParaPr>
                      <m:jc m:val="centerGroup"/>
                    </m:oMathParaPr>
                    <m:oMath xmlns:m="http://schemas.openxmlformats.org/officeDocument/2006/math">
                      <m:r>
                        <a:rPr lang="en-US" sz="2133" i="1">
                          <a:latin typeface="Cambria Math" panose="02040503050406030204" pitchFamily="18" charset="0"/>
                        </a:rPr>
                        <m:t>𝑦</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𝑜</m:t>
                              </m:r>
                            </m:sub>
                          </m:sSub>
                        </m:e>
                      </m:d>
                      <m:r>
                        <a:rPr lang="en-IN" sz="2133" i="1">
                          <a:latin typeface="Cambria Math" panose="02040503050406030204" pitchFamily="18" charset="0"/>
                        </a:rPr>
                        <m:t>=</m:t>
                      </m:r>
                      <m:sSub>
                        <m:sSubPr>
                          <m:ctrlPr>
                            <a:rPr lang="en-IN" sz="2133" i="1">
                              <a:latin typeface="Cambria Math" panose="02040503050406030204" pitchFamily="18" charset="0"/>
                            </a:rPr>
                          </m:ctrlPr>
                        </m:sSubPr>
                        <m:e>
                          <m:r>
                            <m:rPr>
                              <m:sty m:val="p"/>
                            </m:rPr>
                            <a:rPr lang="en-IN" sz="2133">
                              <a:latin typeface="Cambria Math" panose="02040503050406030204" pitchFamily="18" charset="0"/>
                            </a:rPr>
                            <m:t>Σ</m:t>
                          </m:r>
                        </m:e>
                        <m:sub>
                          <m:d>
                            <m:dPr>
                              <m:begChr m:val="{"/>
                              <m:endChr m:val="}"/>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r>
                                <a:rPr lang="en-IN" sz="2133" i="1">
                                  <a:latin typeface="Cambria Math" panose="02040503050406030204" pitchFamily="18" charset="0"/>
                                </a:rPr>
                                <m:t>∈</m:t>
                              </m:r>
                              <m:r>
                                <a:rPr lang="en-IN" sz="2133" i="1">
                                  <a:latin typeface="Cambria Math" panose="02040503050406030204" pitchFamily="18" charset="0"/>
                                </a:rPr>
                                <m:t>𝑅</m:t>
                              </m:r>
                            </m:e>
                          </m:d>
                        </m:sub>
                      </m:sSub>
                      <m:r>
                        <a:rPr lang="en-IN" sz="2133" i="1">
                          <a:latin typeface="Cambria Math" panose="02040503050406030204" pitchFamily="18" charset="0"/>
                        </a:rPr>
                        <m:t> </m:t>
                      </m:r>
                      <m:r>
                        <a:rPr lang="en-IN" sz="2133" i="1">
                          <a:latin typeface="Cambria Math" panose="02040503050406030204" pitchFamily="18" charset="0"/>
                        </a:rPr>
                        <m:t>𝑤</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e>
                      </m:d>
                      <m:r>
                        <a:rPr lang="en-IN" sz="2133" i="1">
                          <a:latin typeface="Cambria Math" panose="02040503050406030204" pitchFamily="18" charset="0"/>
                        </a:rPr>
                        <m:t> . </m:t>
                      </m:r>
                      <m:r>
                        <a:rPr lang="en-IN" sz="2133" i="1">
                          <a:latin typeface="Cambria Math" panose="02040503050406030204" pitchFamily="18" charset="0"/>
                        </a:rPr>
                        <m:t>𝑥</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0</m:t>
                              </m:r>
                            </m:sub>
                          </m:sSub>
                          <m:r>
                            <a:rPr lang="en-IN" sz="2133" i="1">
                              <a:latin typeface="Cambria Math" panose="02040503050406030204" pitchFamily="18" charset="0"/>
                            </a:rPr>
                            <m:t>+</m:t>
                          </m:r>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e>
                      </m:d>
                    </m:oMath>
                  </m:oMathPara>
                </a14:m>
                <a:endParaRPr lang="en-IN" sz="2133" dirty="0"/>
              </a:p>
              <a:p>
                <a:pPr marL="0" indent="0">
                  <a:spcBef>
                    <a:spcPts val="1600"/>
                  </a:spcBef>
                  <a:spcAft>
                    <a:spcPts val="1600"/>
                  </a:spcAft>
                  <a:buNone/>
                </a:pPr>
                <a:r>
                  <a:rPr lang="en-IN" sz="2133" dirty="0"/>
                  <a:t>But, in deformable convolution we have </a:t>
                </a:r>
              </a:p>
              <a:p>
                <a:pPr marL="0" indent="0">
                  <a:spcBef>
                    <a:spcPts val="1600"/>
                  </a:spcBef>
                  <a:spcAft>
                    <a:spcPts val="1600"/>
                  </a:spcAft>
                  <a:buNone/>
                </a:pPr>
                <a14:m>
                  <m:oMathPara xmlns:m="http://schemas.openxmlformats.org/officeDocument/2006/math">
                    <m:oMathParaPr>
                      <m:jc m:val="centerGroup"/>
                    </m:oMathParaPr>
                    <m:oMath xmlns:m="http://schemas.openxmlformats.org/officeDocument/2006/math">
                      <m:r>
                        <a:rPr lang="en-IN" sz="2133" i="1">
                          <a:latin typeface="Cambria Math" panose="02040503050406030204" pitchFamily="18" charset="0"/>
                        </a:rPr>
                        <m:t>𝑦</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0</m:t>
                              </m:r>
                            </m:sub>
                          </m:sSub>
                        </m:e>
                      </m:d>
                      <m:r>
                        <a:rPr lang="en-IN" sz="2133" i="1">
                          <a:latin typeface="Cambria Math" panose="02040503050406030204" pitchFamily="18" charset="0"/>
                        </a:rPr>
                        <m:t>=</m:t>
                      </m:r>
                      <m:sSub>
                        <m:sSubPr>
                          <m:ctrlPr>
                            <a:rPr lang="en-IN" sz="2133" i="1">
                              <a:latin typeface="Cambria Math" panose="02040503050406030204" pitchFamily="18" charset="0"/>
                            </a:rPr>
                          </m:ctrlPr>
                        </m:sSubPr>
                        <m:e>
                          <m:r>
                            <m:rPr>
                              <m:sty m:val="p"/>
                            </m:rPr>
                            <a:rPr lang="en-IN" sz="2133">
                              <a:latin typeface="Cambria Math" panose="02040503050406030204" pitchFamily="18" charset="0"/>
                            </a:rPr>
                            <m:t>Σ</m:t>
                          </m:r>
                        </m:e>
                        <m:sub>
                          <m:d>
                            <m:dPr>
                              <m:begChr m:val="{"/>
                              <m:endChr m:val="}"/>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r>
                                <a:rPr lang="en-IN" sz="2133" i="1">
                                  <a:latin typeface="Cambria Math" panose="02040503050406030204" pitchFamily="18" charset="0"/>
                                </a:rPr>
                                <m:t>∈</m:t>
                              </m:r>
                              <m:r>
                                <a:rPr lang="en-IN" sz="2133" i="1">
                                  <a:latin typeface="Cambria Math" panose="02040503050406030204" pitchFamily="18" charset="0"/>
                                </a:rPr>
                                <m:t>𝑅</m:t>
                              </m:r>
                            </m:e>
                          </m:d>
                        </m:sub>
                      </m:sSub>
                      <m:r>
                        <a:rPr lang="en-IN" sz="2133" i="1">
                          <a:latin typeface="Cambria Math" panose="02040503050406030204" pitchFamily="18" charset="0"/>
                        </a:rPr>
                        <m:t>𝑤</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e>
                      </m:d>
                      <m:r>
                        <a:rPr lang="en-IN" sz="2133" i="1">
                          <a:latin typeface="Cambria Math" panose="02040503050406030204" pitchFamily="18" charset="0"/>
                        </a:rPr>
                        <m:t> . </m:t>
                      </m:r>
                      <m:r>
                        <a:rPr lang="en-IN" sz="2133" i="1">
                          <a:latin typeface="Cambria Math" panose="02040503050406030204" pitchFamily="18" charset="0"/>
                        </a:rPr>
                        <m:t>𝑥</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0</m:t>
                              </m:r>
                            </m:sub>
                          </m:sSub>
                          <m:r>
                            <a:rPr lang="en-IN" sz="2133" i="1">
                              <a:latin typeface="Cambria Math" panose="02040503050406030204" pitchFamily="18" charset="0"/>
                            </a:rPr>
                            <m:t>+</m:t>
                          </m:r>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r>
                            <a:rPr lang="en-IN" sz="2133" i="1">
                              <a:latin typeface="Cambria Math" panose="02040503050406030204" pitchFamily="18" charset="0"/>
                            </a:rPr>
                            <m:t>+</m:t>
                          </m:r>
                          <m:r>
                            <m:rPr>
                              <m:sty m:val="p"/>
                            </m:rPr>
                            <a:rPr lang="en-IN" sz="2133">
                              <a:latin typeface="Cambria Math" panose="02040503050406030204" pitchFamily="18" charset="0"/>
                            </a:rPr>
                            <m:t>Δ</m:t>
                          </m:r>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e>
                      </m:d>
                    </m:oMath>
                  </m:oMathPara>
                </a14:m>
                <a:endParaRPr lang="en-IN" sz="2133" dirty="0"/>
              </a:p>
              <a:p>
                <a:pPr marL="0" indent="0">
                  <a:spcBef>
                    <a:spcPts val="1600"/>
                  </a:spcBef>
                  <a:spcAft>
                    <a:spcPts val="1600"/>
                  </a:spcAft>
                  <a:buNone/>
                </a:pPr>
                <a:r>
                  <a:rPr lang="en-IN" sz="2133" dirty="0"/>
                  <a:t>Now </a:t>
                </a:r>
                <a14:m>
                  <m:oMath xmlns:m="http://schemas.openxmlformats.org/officeDocument/2006/math">
                    <m:r>
                      <m:rPr>
                        <m:sty m:val="p"/>
                      </m:rPr>
                      <a:rPr lang="en-IN" sz="2133">
                        <a:latin typeface="Cambria Math" panose="02040503050406030204" pitchFamily="18" charset="0"/>
                      </a:rPr>
                      <m:t>Δ</m:t>
                    </m:r>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oMath>
                </a14:m>
                <a:r>
                  <a:rPr lang="en-IN" sz="2133" dirty="0"/>
                  <a:t> is generally fractional so we use something called as bilinear interpolation to estimate the value. </a:t>
                </a:r>
              </a:p>
            </p:txBody>
          </p:sp>
        </mc:Choice>
        <mc:Fallback xmlns="">
          <p:sp>
            <p:nvSpPr>
              <p:cNvPr id="123" name="Google Shape;123;p19"/>
              <p:cNvSpPr txBox="1">
                <a:spLocks noGrp="1" noRot="1" noChangeAspect="1" noMove="1" noResize="1" noEditPoints="1" noAdjustHandles="1" noChangeArrowheads="1" noChangeShapeType="1" noTextEdit="1"/>
              </p:cNvSpPr>
              <p:nvPr>
                <p:ph type="body" idx="1"/>
              </p:nvPr>
            </p:nvSpPr>
            <p:spPr>
              <a:xfrm>
                <a:off x="972600" y="1857433"/>
                <a:ext cx="10251600" cy="4683307"/>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6CC97-3D0F-6622-58E6-6D0A666DDC18}"/>
              </a:ext>
            </a:extLst>
          </p:cNvPr>
          <p:cNvPicPr>
            <a:picLocks noChangeAspect="1"/>
          </p:cNvPicPr>
          <p:nvPr/>
        </p:nvPicPr>
        <p:blipFill>
          <a:blip r:embed="rId2"/>
          <a:stretch>
            <a:fillRect/>
          </a:stretch>
        </p:blipFill>
        <p:spPr>
          <a:xfrm>
            <a:off x="0" y="1509816"/>
            <a:ext cx="6267644" cy="3977552"/>
          </a:xfrm>
          <a:prstGeom prst="rect">
            <a:avLst/>
          </a:prstGeom>
        </p:spPr>
      </p:pic>
      <p:pic>
        <p:nvPicPr>
          <p:cNvPr id="7" name="Picture 6">
            <a:extLst>
              <a:ext uri="{FF2B5EF4-FFF2-40B4-BE49-F238E27FC236}">
                <a16:creationId xmlns:a16="http://schemas.microsoft.com/office/drawing/2014/main" id="{B8534377-C0F1-742B-7117-9512C93CEF1F}"/>
              </a:ext>
            </a:extLst>
          </p:cNvPr>
          <p:cNvPicPr>
            <a:picLocks noChangeAspect="1"/>
          </p:cNvPicPr>
          <p:nvPr/>
        </p:nvPicPr>
        <p:blipFill rotWithShape="1">
          <a:blip r:embed="rId3"/>
          <a:srcRect l="6049"/>
          <a:stretch/>
        </p:blipFill>
        <p:spPr>
          <a:xfrm>
            <a:off x="6267645" y="1509815"/>
            <a:ext cx="5924356" cy="3977552"/>
          </a:xfrm>
          <a:prstGeom prst="rect">
            <a:avLst/>
          </a:prstGeom>
        </p:spPr>
      </p:pic>
    </p:spTree>
    <p:extLst>
      <p:ext uri="{BB962C8B-B14F-4D97-AF65-F5344CB8AC3E}">
        <p14:creationId xmlns:p14="http://schemas.microsoft.com/office/powerpoint/2010/main" val="25118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972600" y="1014404"/>
            <a:ext cx="10251600" cy="713600"/>
          </a:xfrm>
          <a:prstGeom prst="rect">
            <a:avLst/>
          </a:prstGeom>
        </p:spPr>
        <p:txBody>
          <a:bodyPr spcFirstLastPara="1" vert="horz" wrap="square" lIns="121900" tIns="121900" rIns="121900" bIns="121900" rtlCol="0" anchor="t" anchorCtr="0">
            <a:normAutofit fontScale="90000"/>
          </a:bodyPr>
          <a:lstStyle/>
          <a:p>
            <a:r>
              <a:rPr lang="en-IN" dirty="0"/>
              <a:t>DCNv2</a:t>
            </a:r>
            <a:endParaRPr dirty="0"/>
          </a:p>
        </p:txBody>
      </p:sp>
      <mc:AlternateContent xmlns:mc="http://schemas.openxmlformats.org/markup-compatibility/2006" xmlns:a14="http://schemas.microsoft.com/office/drawing/2010/main">
        <mc:Choice Requires="a14">
          <p:sp>
            <p:nvSpPr>
              <p:cNvPr id="129" name="Google Shape;129;p20"/>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IN" sz="2133" dirty="0"/>
                  <a:t>DCNv2 introduces a modulation scalar </a:t>
                </a:r>
                <a14:m>
                  <m:oMath xmlns:m="http://schemas.openxmlformats.org/officeDocument/2006/math">
                    <m:sSub>
                      <m:sSubPr>
                        <m:ctrlPr>
                          <a:rPr lang="en-IN" sz="2133" i="1">
                            <a:latin typeface="Cambria Math" panose="02040503050406030204" pitchFamily="18" charset="0"/>
                          </a:rPr>
                        </m:ctrlPr>
                      </m:sSubPr>
                      <m:e>
                        <m:r>
                          <a:rPr lang="en-IN" sz="2133" i="1">
                            <a:latin typeface="Cambria Math" panose="02040503050406030204" pitchFamily="18" charset="0"/>
                          </a:rPr>
                          <m:t>𝑚</m:t>
                        </m:r>
                      </m:e>
                      <m:sub>
                        <m:r>
                          <a:rPr lang="en-IN" sz="2133" i="1">
                            <a:latin typeface="Cambria Math" panose="02040503050406030204" pitchFamily="18" charset="0"/>
                          </a:rPr>
                          <m:t>𝑖</m:t>
                        </m:r>
                      </m:sub>
                    </m:sSub>
                  </m:oMath>
                </a14:m>
                <a:r>
                  <a:rPr lang="en-IN" sz="2133" dirty="0"/>
                  <a:t> and the equation looks like</a:t>
                </a:r>
              </a:p>
              <a:p>
                <a:pPr marL="0" indent="0">
                  <a:spcAft>
                    <a:spcPts val="1600"/>
                  </a:spcAft>
                  <a:buNone/>
                </a:pPr>
                <a14:m>
                  <m:oMathPara xmlns:m="http://schemas.openxmlformats.org/officeDocument/2006/math">
                    <m:oMathParaPr>
                      <m:jc m:val="centerGroup"/>
                    </m:oMathParaPr>
                    <m:oMath xmlns:m="http://schemas.openxmlformats.org/officeDocument/2006/math">
                      <m:r>
                        <a:rPr lang="en-IN" sz="2133" i="1">
                          <a:latin typeface="Cambria Math" panose="02040503050406030204" pitchFamily="18" charset="0"/>
                        </a:rPr>
                        <m:t>𝑦</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0</m:t>
                              </m:r>
                            </m:sub>
                          </m:sSub>
                        </m:e>
                      </m:d>
                      <m:r>
                        <a:rPr lang="en-IN" sz="2133" i="1">
                          <a:latin typeface="Cambria Math" panose="02040503050406030204" pitchFamily="18" charset="0"/>
                        </a:rPr>
                        <m:t>=</m:t>
                      </m:r>
                      <m:sSub>
                        <m:sSubPr>
                          <m:ctrlPr>
                            <a:rPr lang="en-IN" sz="2133" i="1">
                              <a:latin typeface="Cambria Math" panose="02040503050406030204" pitchFamily="18" charset="0"/>
                            </a:rPr>
                          </m:ctrlPr>
                        </m:sSubPr>
                        <m:e>
                          <m:r>
                            <m:rPr>
                              <m:sty m:val="p"/>
                            </m:rPr>
                            <a:rPr lang="en-IN" sz="2133">
                              <a:latin typeface="Cambria Math" panose="02040503050406030204" pitchFamily="18" charset="0"/>
                            </a:rPr>
                            <m:t>Σ</m:t>
                          </m:r>
                        </m:e>
                        <m:sub>
                          <m:d>
                            <m:dPr>
                              <m:begChr m:val="{"/>
                              <m:endChr m:val="}"/>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r>
                                <a:rPr lang="en-IN" sz="2133" i="1">
                                  <a:latin typeface="Cambria Math" panose="02040503050406030204" pitchFamily="18" charset="0"/>
                                </a:rPr>
                                <m:t>∈</m:t>
                              </m:r>
                              <m:r>
                                <a:rPr lang="en-IN" sz="2133" i="1">
                                  <a:latin typeface="Cambria Math" panose="02040503050406030204" pitchFamily="18" charset="0"/>
                                </a:rPr>
                                <m:t>𝑅</m:t>
                              </m:r>
                            </m:e>
                          </m:d>
                        </m:sub>
                      </m:sSub>
                      <m:r>
                        <a:rPr lang="en-IN" sz="2133" i="1">
                          <a:latin typeface="Cambria Math" panose="02040503050406030204" pitchFamily="18" charset="0"/>
                        </a:rPr>
                        <m:t>𝑤</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e>
                      </m:d>
                      <m:r>
                        <a:rPr lang="en-IN" sz="2133" i="1">
                          <a:latin typeface="Cambria Math" panose="02040503050406030204" pitchFamily="18" charset="0"/>
                        </a:rPr>
                        <m:t> . </m:t>
                      </m:r>
                      <m:sSub>
                        <m:sSubPr>
                          <m:ctrlPr>
                            <a:rPr lang="en-IN" sz="2133" i="1">
                              <a:latin typeface="Cambria Math" panose="02040503050406030204" pitchFamily="18" charset="0"/>
                            </a:rPr>
                          </m:ctrlPr>
                        </m:sSubPr>
                        <m:e>
                          <m:r>
                            <a:rPr lang="en-IN" sz="2133" i="1">
                              <a:latin typeface="Cambria Math" panose="02040503050406030204" pitchFamily="18" charset="0"/>
                            </a:rPr>
                            <m:t>𝑚</m:t>
                          </m:r>
                        </m:e>
                        <m:sub>
                          <m:r>
                            <a:rPr lang="en-IN" sz="2133" i="1">
                              <a:latin typeface="Cambria Math" panose="02040503050406030204" pitchFamily="18" charset="0"/>
                            </a:rPr>
                            <m:t>𝑛</m:t>
                          </m:r>
                        </m:sub>
                      </m:sSub>
                      <m:r>
                        <a:rPr lang="en-IN" sz="2133" i="1">
                          <a:latin typeface="Cambria Math" panose="02040503050406030204" pitchFamily="18" charset="0"/>
                        </a:rPr>
                        <m:t>. </m:t>
                      </m:r>
                      <m:r>
                        <a:rPr lang="en-IN" sz="2133" i="1">
                          <a:latin typeface="Cambria Math" panose="02040503050406030204" pitchFamily="18" charset="0"/>
                        </a:rPr>
                        <m:t>𝑥</m:t>
                      </m:r>
                      <m:d>
                        <m:dPr>
                          <m:ctrlPr>
                            <a:rPr lang="en-IN" sz="2133" i="1">
                              <a:latin typeface="Cambria Math" panose="02040503050406030204" pitchFamily="18" charset="0"/>
                            </a:rPr>
                          </m:ctrlPr>
                        </m:dPr>
                        <m:e>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0</m:t>
                              </m:r>
                            </m:sub>
                          </m:sSub>
                          <m:r>
                            <a:rPr lang="en-IN" sz="2133" i="1">
                              <a:latin typeface="Cambria Math" panose="02040503050406030204" pitchFamily="18" charset="0"/>
                            </a:rPr>
                            <m:t>+</m:t>
                          </m:r>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r>
                            <a:rPr lang="en-IN" sz="2133" i="1">
                              <a:latin typeface="Cambria Math" panose="02040503050406030204" pitchFamily="18" charset="0"/>
                            </a:rPr>
                            <m:t>+</m:t>
                          </m:r>
                          <m:r>
                            <m:rPr>
                              <m:sty m:val="p"/>
                            </m:rPr>
                            <a:rPr lang="en-IN" sz="2133">
                              <a:latin typeface="Cambria Math" panose="02040503050406030204" pitchFamily="18" charset="0"/>
                            </a:rPr>
                            <m:t>Δ</m:t>
                          </m:r>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e>
                      </m:d>
                    </m:oMath>
                  </m:oMathPara>
                </a14:m>
                <a:endParaRPr lang="en-IN" sz="2133" dirty="0"/>
              </a:p>
              <a:p>
                <a:pPr marL="0" indent="0">
                  <a:spcAft>
                    <a:spcPts val="1600"/>
                  </a:spcAft>
                  <a:buNone/>
                </a:pPr>
                <a:r>
                  <a:rPr lang="en-IN" sz="2133" dirty="0"/>
                  <a:t>This modulation scalar is calculated in a similar way as </a:t>
                </a:r>
                <a14:m>
                  <m:oMath xmlns:m="http://schemas.openxmlformats.org/officeDocument/2006/math">
                    <m:r>
                      <m:rPr>
                        <m:sty m:val="p"/>
                      </m:rPr>
                      <a:rPr lang="en-IN" sz="2133">
                        <a:latin typeface="Cambria Math" panose="02040503050406030204" pitchFamily="18" charset="0"/>
                      </a:rPr>
                      <m:t>Δ</m:t>
                    </m:r>
                    <m:sSub>
                      <m:sSubPr>
                        <m:ctrlPr>
                          <a:rPr lang="en-IN" sz="2133" i="1">
                            <a:latin typeface="Cambria Math" panose="02040503050406030204" pitchFamily="18" charset="0"/>
                          </a:rPr>
                        </m:ctrlPr>
                      </m:sSubPr>
                      <m:e>
                        <m:r>
                          <a:rPr lang="en-IN" sz="2133" i="1">
                            <a:latin typeface="Cambria Math" panose="02040503050406030204" pitchFamily="18" charset="0"/>
                          </a:rPr>
                          <m:t>𝑝</m:t>
                        </m:r>
                      </m:e>
                      <m:sub>
                        <m:r>
                          <a:rPr lang="en-IN" sz="2133" i="1">
                            <a:latin typeface="Cambria Math" panose="02040503050406030204" pitchFamily="18" charset="0"/>
                          </a:rPr>
                          <m:t>𝑛</m:t>
                        </m:r>
                      </m:sub>
                    </m:sSub>
                    <m:r>
                      <a:rPr lang="en-IN" sz="2133">
                        <a:latin typeface="Cambria Math" panose="02040503050406030204" pitchFamily="18" charset="0"/>
                      </a:rPr>
                      <m:t> </m:t>
                    </m:r>
                  </m:oMath>
                </a14:m>
                <a:r>
                  <a:rPr lang="en-IN" sz="2133" dirty="0"/>
                  <a:t>, and at the end of the convolutional layers, the activations are passed through sigmoid layer.</a:t>
                </a:r>
              </a:p>
            </p:txBody>
          </p:sp>
        </mc:Choice>
        <mc:Fallback xmlns="">
          <p:sp>
            <p:nvSpPr>
              <p:cNvPr id="129" name="Google Shape;129;p20"/>
              <p:cNvSpPr txBox="1">
                <a:spLocks noGrp="1" noRot="1" noChangeAspect="1" noMove="1" noResize="1" noEditPoints="1" noAdjustHandles="1" noChangeArrowheads="1" noChangeShapeType="1" noTextEdit="1"/>
              </p:cNvSpPr>
              <p:nvPr>
                <p:ph type="body" idx="1"/>
              </p:nvPr>
            </p:nvSpPr>
            <p:spPr>
              <a:xfrm>
                <a:off x="972600" y="2771833"/>
                <a:ext cx="10251600" cy="3014800"/>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F068-8654-BB98-C165-7F09C1E79C66}"/>
              </a:ext>
            </a:extLst>
          </p:cNvPr>
          <p:cNvSpPr>
            <a:spLocks noGrp="1"/>
          </p:cNvSpPr>
          <p:nvPr>
            <p:ph type="title"/>
          </p:nvPr>
        </p:nvSpPr>
        <p:spPr>
          <a:xfrm>
            <a:off x="972600" y="1029740"/>
            <a:ext cx="10251600" cy="713600"/>
          </a:xfrm>
        </p:spPr>
        <p:txBody>
          <a:bodyPr>
            <a:normAutofit/>
          </a:bodyPr>
          <a:lstStyle/>
          <a:p>
            <a:r>
              <a:rPr lang="en-IN" dirty="0"/>
              <a:t>DNCv3</a:t>
            </a:r>
          </a:p>
        </p:txBody>
      </p:sp>
      <p:sp>
        <p:nvSpPr>
          <p:cNvPr id="3" name="Text Placeholder 2">
            <a:extLst>
              <a:ext uri="{FF2B5EF4-FFF2-40B4-BE49-F238E27FC236}">
                <a16:creationId xmlns:a16="http://schemas.microsoft.com/office/drawing/2014/main" id="{1D76E3EB-AFBD-E936-E9EC-F9E7C986F4E4}"/>
              </a:ext>
            </a:extLst>
          </p:cNvPr>
          <p:cNvSpPr>
            <a:spLocks noGrp="1"/>
          </p:cNvSpPr>
          <p:nvPr>
            <p:ph type="body" idx="1"/>
          </p:nvPr>
        </p:nvSpPr>
        <p:spPr>
          <a:xfrm>
            <a:off x="222551" y="1974361"/>
            <a:ext cx="11756572" cy="3014800"/>
          </a:xfrm>
        </p:spPr>
        <p:txBody>
          <a:bodyPr>
            <a:noAutofit/>
          </a:bodyPr>
          <a:lstStyle/>
          <a:p>
            <a:pPr marL="194728" indent="0">
              <a:buNone/>
            </a:pPr>
            <a:r>
              <a:rPr lang="en-US" sz="2133" b="1" i="1" dirty="0">
                <a:latin typeface="Lato" panose="020F0502020204030203" pitchFamily="34" charset="0"/>
                <a:ea typeface="Lato" panose="020F0502020204030203" pitchFamily="34" charset="0"/>
                <a:cs typeface="Lato" panose="020F0502020204030203" pitchFamily="34" charset="0"/>
              </a:rPr>
              <a:t>1.</a:t>
            </a:r>
            <a:r>
              <a:rPr lang="en-US" sz="2133" i="1" dirty="0">
                <a:latin typeface="Lato" panose="020F0502020204030203" pitchFamily="34" charset="0"/>
                <a:ea typeface="Lato" panose="020F0502020204030203" pitchFamily="34" charset="0"/>
                <a:cs typeface="Lato" panose="020F0502020204030203" pitchFamily="34" charset="0"/>
              </a:rPr>
              <a:t> </a:t>
            </a:r>
            <a:r>
              <a:rPr lang="en-US" sz="2133" b="1" i="1" dirty="0">
                <a:latin typeface="Lato" panose="020F0502020204030203" pitchFamily="34" charset="0"/>
                <a:ea typeface="Lato" panose="020F0502020204030203" pitchFamily="34" charset="0"/>
                <a:cs typeface="Lato" panose="020F0502020204030203" pitchFamily="34" charset="0"/>
              </a:rPr>
              <a:t>sharing weights among convolutional neurons</a:t>
            </a:r>
            <a:endParaRPr lang="en-US" sz="2133" b="1" dirty="0">
              <a:latin typeface="Lato" panose="020F0502020204030203" pitchFamily="34" charset="0"/>
              <a:ea typeface="Lato" panose="020F0502020204030203" pitchFamily="34" charset="0"/>
              <a:cs typeface="Lato" panose="020F0502020204030203" pitchFamily="34" charset="0"/>
            </a:endParaRPr>
          </a:p>
          <a:p>
            <a:pPr marL="194728" indent="0">
              <a:buNone/>
            </a:pPr>
            <a:r>
              <a:rPr lang="en-US" sz="2133" dirty="0">
                <a:latin typeface="Lato" panose="020F0502020204030203" pitchFamily="34" charset="0"/>
                <a:ea typeface="Lato" panose="020F0502020204030203" pitchFamily="34" charset="0"/>
                <a:cs typeface="Lato" panose="020F0502020204030203" pitchFamily="34" charset="0"/>
              </a:rPr>
              <a:t>in original DCNv2, we have calculate the offset and modulation scalar for every sampling point. thus memory complexity is linear with the total number of sampling points, which significantly limits the efficiency of the model. So the authors borrow the idea from separable convolution. </a:t>
            </a:r>
          </a:p>
          <a:p>
            <a:pPr marL="194728" indent="0">
              <a:buNone/>
            </a:pPr>
            <a:r>
              <a:rPr lang="en-US" sz="2133" b="1" i="1" dirty="0">
                <a:latin typeface="Lato" panose="020F0502020204030203" pitchFamily="34" charset="0"/>
                <a:ea typeface="Lato" panose="020F0502020204030203" pitchFamily="34" charset="0"/>
                <a:cs typeface="Lato" panose="020F0502020204030203" pitchFamily="34" charset="0"/>
              </a:rPr>
              <a:t>2.</a:t>
            </a:r>
            <a:r>
              <a:rPr lang="en-US" sz="2133" i="1" dirty="0">
                <a:latin typeface="Lato" panose="020F0502020204030203" pitchFamily="34" charset="0"/>
                <a:ea typeface="Lato" panose="020F0502020204030203" pitchFamily="34" charset="0"/>
                <a:cs typeface="Lato" panose="020F0502020204030203" pitchFamily="34" charset="0"/>
              </a:rPr>
              <a:t> </a:t>
            </a:r>
            <a:r>
              <a:rPr lang="en-US" sz="2133" b="1" i="1" dirty="0">
                <a:latin typeface="Lato" panose="020F0502020204030203" pitchFamily="34" charset="0"/>
                <a:ea typeface="Lato" panose="020F0502020204030203" pitchFamily="34" charset="0"/>
                <a:cs typeface="Lato" panose="020F0502020204030203" pitchFamily="34" charset="0"/>
              </a:rPr>
              <a:t>introducing multi-group mechanism</a:t>
            </a:r>
            <a:br>
              <a:rPr lang="en-US" sz="2133" dirty="0">
                <a:latin typeface="Lato" panose="020F0502020204030203" pitchFamily="34" charset="0"/>
                <a:ea typeface="Lato" panose="020F0502020204030203" pitchFamily="34" charset="0"/>
                <a:cs typeface="Lato" panose="020F0502020204030203" pitchFamily="34" charset="0"/>
              </a:rPr>
            </a:br>
            <a:r>
              <a:rPr lang="en-US" sz="2133" dirty="0">
                <a:latin typeface="Lato" panose="020F0502020204030203" pitchFamily="34" charset="0"/>
                <a:ea typeface="Lato" panose="020F0502020204030203" pitchFamily="34" charset="0"/>
                <a:cs typeface="Lato" panose="020F0502020204030203" pitchFamily="34" charset="0"/>
              </a:rPr>
              <a:t>this concept first appeared in </a:t>
            </a:r>
            <a:r>
              <a:rPr lang="en-US" sz="2133" i="1" dirty="0">
                <a:latin typeface="Lato" panose="020F0502020204030203" pitchFamily="34" charset="0"/>
                <a:ea typeface="Lato" panose="020F0502020204030203" pitchFamily="34" charset="0"/>
                <a:cs typeface="Lato" panose="020F0502020204030203" pitchFamily="34" charset="0"/>
              </a:rPr>
              <a:t>Group Convolution</a:t>
            </a:r>
            <a:r>
              <a:rPr lang="en-US" sz="2133" dirty="0">
                <a:latin typeface="Lato" panose="020F0502020204030203" pitchFamily="34" charset="0"/>
                <a:ea typeface="Lato" panose="020F0502020204030203" pitchFamily="34" charset="0"/>
                <a:cs typeface="Lato" panose="020F0502020204030203" pitchFamily="34" charset="0"/>
              </a:rPr>
              <a:t> and it is widely used in MHSA of </a:t>
            </a:r>
          </a:p>
          <a:p>
            <a:pPr marL="194728" indent="0">
              <a:buNone/>
            </a:pPr>
            <a:r>
              <a:rPr lang="en-US" sz="2133" dirty="0">
                <a:latin typeface="Lato" panose="020F0502020204030203" pitchFamily="34" charset="0"/>
                <a:ea typeface="Lato" panose="020F0502020204030203" pitchFamily="34" charset="0"/>
                <a:cs typeface="Lato" panose="020F0502020204030203" pitchFamily="34" charset="0"/>
              </a:rPr>
              <a:t>transformers, inspired by this, the authors split the spatial aggregation process into </a:t>
            </a:r>
          </a:p>
          <a:p>
            <a:pPr marL="194728" indent="0">
              <a:buNone/>
            </a:pPr>
            <a:r>
              <a:rPr lang="en-US" sz="2133" dirty="0">
                <a:latin typeface="Lato" panose="020F0502020204030203" pitchFamily="34" charset="0"/>
                <a:ea typeface="Lato" panose="020F0502020204030203" pitchFamily="34" charset="0"/>
                <a:cs typeface="Lato" panose="020F0502020204030203" pitchFamily="34" charset="0"/>
              </a:rPr>
              <a:t>groups each of which has individual sampling offsets and modulation scale.</a:t>
            </a:r>
            <a:br>
              <a:rPr lang="en-US" sz="2133" dirty="0">
                <a:latin typeface="Lato" panose="020F0502020204030203" pitchFamily="34" charset="0"/>
                <a:ea typeface="Lato" panose="020F0502020204030203" pitchFamily="34" charset="0"/>
                <a:cs typeface="Lato" panose="020F0502020204030203" pitchFamily="34" charset="0"/>
              </a:rPr>
            </a:br>
            <a:r>
              <a:rPr lang="en-US" sz="2133" b="1" i="1" dirty="0">
                <a:latin typeface="Lato" panose="020F0502020204030203" pitchFamily="34" charset="0"/>
                <a:ea typeface="Lato" panose="020F0502020204030203" pitchFamily="34" charset="0"/>
                <a:cs typeface="Lato" panose="020F0502020204030203" pitchFamily="34" charset="0"/>
              </a:rPr>
              <a:t>3.</a:t>
            </a:r>
            <a:r>
              <a:rPr lang="en-US" sz="2133" i="1" dirty="0">
                <a:latin typeface="Lato" panose="020F0502020204030203" pitchFamily="34" charset="0"/>
                <a:ea typeface="Lato" panose="020F0502020204030203" pitchFamily="34" charset="0"/>
                <a:cs typeface="Lato" panose="020F0502020204030203" pitchFamily="34" charset="0"/>
              </a:rPr>
              <a:t> </a:t>
            </a:r>
            <a:r>
              <a:rPr lang="en-US" sz="2133" b="1" i="1" dirty="0">
                <a:latin typeface="Lato" panose="020F0502020204030203" pitchFamily="34" charset="0"/>
                <a:ea typeface="Lato" panose="020F0502020204030203" pitchFamily="34" charset="0"/>
                <a:cs typeface="Lato" panose="020F0502020204030203" pitchFamily="34" charset="0"/>
              </a:rPr>
              <a:t>Normalizing modulation scalars along sampling points</a:t>
            </a:r>
            <a:br>
              <a:rPr lang="en-US" sz="2133" dirty="0">
                <a:latin typeface="Lato" panose="020F0502020204030203" pitchFamily="34" charset="0"/>
                <a:ea typeface="Lato" panose="020F0502020204030203" pitchFamily="34" charset="0"/>
                <a:cs typeface="Lato" panose="020F0502020204030203" pitchFamily="34" charset="0"/>
              </a:rPr>
            </a:br>
            <a:r>
              <a:rPr lang="en-US" sz="2133" dirty="0">
                <a:latin typeface="Lato" panose="020F0502020204030203" pitchFamily="34" charset="0"/>
                <a:ea typeface="Lato" panose="020F0502020204030203" pitchFamily="34" charset="0"/>
                <a:cs typeface="Lato" panose="020F0502020204030203" pitchFamily="34" charset="0"/>
              </a:rPr>
              <a:t>the modulation scalars in the original DCNv2 are element-wise normalized by sigmoid. but this could lead to unstable gradients in summation, thus the authors use SoftMax normalization instead of sigmoid.</a:t>
            </a:r>
          </a:p>
          <a:p>
            <a:pPr marL="194728" indent="0">
              <a:buNone/>
            </a:pPr>
            <a:endParaRPr lang="en-IN" sz="2133" dirty="0">
              <a:latin typeface="Lato" panose="020F0502020204030203" pitchFamily="34" charset="0"/>
              <a:ea typeface="Lato" panose="020F0502020204030203" pitchFamily="34" charset="0"/>
              <a:cs typeface="Lato" panose="020F0502020204030203" pitchFamily="34" charset="0"/>
            </a:endParaRPr>
          </a:p>
          <a:p>
            <a:pPr marL="194728" indent="0">
              <a:buNone/>
            </a:pPr>
            <a:endParaRPr lang="en-IN" sz="2133"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2C8C0-612F-6A37-A258-22165F9F2A49}"/>
                  </a:ext>
                </a:extLst>
              </p:cNvPr>
              <p:cNvSpPr txBox="1"/>
              <p:nvPr/>
            </p:nvSpPr>
            <p:spPr>
              <a:xfrm>
                <a:off x="2302935" y="1029740"/>
                <a:ext cx="10169676" cy="7797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i="1">
                          <a:latin typeface="Cambria Math" panose="02040503050406030204" pitchFamily="18" charset="0"/>
                        </a:rPr>
                        <m:t>𝑦</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𝑝</m:t>
                              </m:r>
                            </m:e>
                            <m:sub>
                              <m:r>
                                <a:rPr lang="en-IN" sz="3200" i="1">
                                  <a:latin typeface="Cambria Math" panose="02040503050406030204" pitchFamily="18" charset="0"/>
                                </a:rPr>
                                <m:t>0</m:t>
                              </m:r>
                            </m:sub>
                          </m:sSub>
                        </m:e>
                      </m:d>
                      <m:r>
                        <a:rPr lang="en-IN" sz="3200" i="1">
                          <a:latin typeface="Cambria Math" panose="02040503050406030204" pitchFamily="18" charset="0"/>
                        </a:rPr>
                        <m:t>=</m:t>
                      </m:r>
                      <m:sSubSup>
                        <m:sSubSupPr>
                          <m:ctrlPr>
                            <a:rPr lang="en-IN" sz="3200" i="1">
                              <a:latin typeface="Cambria Math" panose="02040503050406030204" pitchFamily="18" charset="0"/>
                            </a:rPr>
                          </m:ctrlPr>
                        </m:sSubSupPr>
                        <m:e>
                          <m:r>
                            <m:rPr>
                              <m:sty m:val="p"/>
                            </m:rPr>
                            <a:rPr lang="en-IN" sz="3200">
                              <a:latin typeface="Cambria Math" panose="02040503050406030204" pitchFamily="18" charset="0"/>
                            </a:rPr>
                            <m:t>Σ</m:t>
                          </m:r>
                        </m:e>
                        <m:sub>
                          <m:d>
                            <m:dPr>
                              <m:begChr m:val="{"/>
                              <m:endChr m:val="}"/>
                              <m:ctrlPr>
                                <a:rPr lang="en-IN" sz="3200" i="1">
                                  <a:latin typeface="Cambria Math" panose="02040503050406030204" pitchFamily="18" charset="0"/>
                                </a:rPr>
                              </m:ctrlPr>
                            </m:dPr>
                            <m:e>
                              <m:r>
                                <a:rPr lang="en-IN" sz="3200" i="1">
                                  <a:latin typeface="Cambria Math" panose="02040503050406030204" pitchFamily="18" charset="0"/>
                                </a:rPr>
                                <m:t>𝑔</m:t>
                              </m:r>
                              <m:r>
                                <a:rPr lang="en-IN" sz="3200" i="1">
                                  <a:latin typeface="Cambria Math" panose="02040503050406030204" pitchFamily="18" charset="0"/>
                                </a:rPr>
                                <m:t>=1</m:t>
                              </m:r>
                            </m:e>
                          </m:d>
                        </m:sub>
                        <m:sup>
                          <m:d>
                            <m:dPr>
                              <m:begChr m:val="{"/>
                              <m:endChr m:val="}"/>
                              <m:ctrlPr>
                                <a:rPr lang="en-IN" sz="3200" i="1">
                                  <a:latin typeface="Cambria Math" panose="02040503050406030204" pitchFamily="18" charset="0"/>
                                </a:rPr>
                              </m:ctrlPr>
                            </m:dPr>
                            <m:e>
                              <m:r>
                                <a:rPr lang="en-IN" sz="3200" i="1">
                                  <a:latin typeface="Cambria Math" panose="02040503050406030204" pitchFamily="18" charset="0"/>
                                </a:rPr>
                                <m:t>𝐺</m:t>
                              </m:r>
                            </m:e>
                          </m:d>
                        </m:sup>
                      </m:sSubSup>
                      <m:r>
                        <a:rPr lang="en-IN" sz="3200" i="1">
                          <a:latin typeface="Cambria Math" panose="02040503050406030204" pitchFamily="18" charset="0"/>
                        </a:rPr>
                        <m:t> </m:t>
                      </m:r>
                      <m:sSubSup>
                        <m:sSubSupPr>
                          <m:ctrlPr>
                            <a:rPr lang="en-IN" sz="3200" i="1">
                              <a:latin typeface="Cambria Math" panose="02040503050406030204" pitchFamily="18" charset="0"/>
                            </a:rPr>
                          </m:ctrlPr>
                        </m:sSubSupPr>
                        <m:e>
                          <m:r>
                            <m:rPr>
                              <m:sty m:val="p"/>
                            </m:rPr>
                            <a:rPr lang="en-IN" sz="3200">
                              <a:latin typeface="Cambria Math" panose="02040503050406030204" pitchFamily="18" charset="0"/>
                            </a:rPr>
                            <m:t>Σ</m:t>
                          </m:r>
                        </m:e>
                        <m:sub>
                          <m:d>
                            <m:dPr>
                              <m:begChr m:val="{"/>
                              <m:endChr m:val="}"/>
                              <m:ctrlPr>
                                <a:rPr lang="en-IN" sz="3200" i="1">
                                  <a:latin typeface="Cambria Math" panose="02040503050406030204" pitchFamily="18" charset="0"/>
                                </a:rPr>
                              </m:ctrlPr>
                            </m:dPr>
                            <m:e>
                              <m:r>
                                <a:rPr lang="en-IN" sz="3200" i="1">
                                  <a:latin typeface="Cambria Math" panose="02040503050406030204" pitchFamily="18" charset="0"/>
                                </a:rPr>
                                <m:t>𝑘</m:t>
                              </m:r>
                              <m:r>
                                <a:rPr lang="en-IN" sz="3200" i="1">
                                  <a:latin typeface="Cambria Math" panose="02040503050406030204" pitchFamily="18" charset="0"/>
                                </a:rPr>
                                <m:t>=1</m:t>
                              </m:r>
                            </m:e>
                          </m:d>
                        </m:sub>
                        <m:sup>
                          <m:d>
                            <m:dPr>
                              <m:begChr m:val="{"/>
                              <m:endChr m:val="}"/>
                              <m:ctrlPr>
                                <a:rPr lang="en-IN" sz="3200" i="1">
                                  <a:latin typeface="Cambria Math" panose="02040503050406030204" pitchFamily="18" charset="0"/>
                                </a:rPr>
                              </m:ctrlPr>
                            </m:dPr>
                            <m:e>
                              <m:r>
                                <a:rPr lang="en-IN" sz="3200" i="1">
                                  <a:latin typeface="Cambria Math" panose="02040503050406030204" pitchFamily="18" charset="0"/>
                                </a:rPr>
                                <m:t>𝐾</m:t>
                              </m:r>
                            </m:e>
                          </m:d>
                        </m:sup>
                      </m:sSubSup>
                      <m:sSub>
                        <m:sSubPr>
                          <m:ctrlPr>
                            <a:rPr lang="en-IN" sz="3200" i="1">
                              <a:latin typeface="Cambria Math" panose="02040503050406030204" pitchFamily="18" charset="0"/>
                            </a:rPr>
                          </m:ctrlPr>
                        </m:sSubPr>
                        <m:e>
                          <m:r>
                            <a:rPr lang="en-IN" sz="3200" i="1">
                              <a:latin typeface="Cambria Math" panose="02040503050406030204" pitchFamily="18" charset="0"/>
                            </a:rPr>
                            <m:t>𝑤</m:t>
                          </m:r>
                        </m:e>
                        <m:sub>
                          <m:r>
                            <a:rPr lang="en-IN" sz="3200" i="1">
                              <a:latin typeface="Cambria Math" panose="02040503050406030204" pitchFamily="18" charset="0"/>
                            </a:rPr>
                            <m:t>𝑔</m:t>
                          </m:r>
                        </m:sub>
                      </m:sSub>
                      <m:r>
                        <a:rPr lang="en-IN" sz="3200" i="1">
                          <a:latin typeface="Cambria Math" panose="02040503050406030204" pitchFamily="18" charset="0"/>
                        </a:rPr>
                        <m:t> .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d>
                            <m:dPr>
                              <m:begChr m:val="{"/>
                              <m:endChr m:val="}"/>
                              <m:ctrlPr>
                                <a:rPr lang="en-IN" sz="3200" i="1">
                                  <a:latin typeface="Cambria Math" panose="02040503050406030204" pitchFamily="18" charset="0"/>
                                </a:rPr>
                              </m:ctrlPr>
                            </m:dPr>
                            <m:e>
                              <m:r>
                                <a:rPr lang="en-IN" sz="3200" i="1">
                                  <a:latin typeface="Cambria Math" panose="02040503050406030204" pitchFamily="18" charset="0"/>
                                </a:rPr>
                                <m:t>𝑔</m:t>
                              </m:r>
                              <m:r>
                                <a:rPr lang="en-IN" sz="3200" i="1">
                                  <a:latin typeface="Cambria Math" panose="02040503050406030204" pitchFamily="18" charset="0"/>
                                </a:rPr>
                                <m:t>,</m:t>
                              </m:r>
                              <m:r>
                                <a:rPr lang="en-IN" sz="3200" i="1">
                                  <a:latin typeface="Cambria Math" panose="02040503050406030204" pitchFamily="18" charset="0"/>
                                </a:rPr>
                                <m:t>𝑘</m:t>
                              </m:r>
                            </m:e>
                          </m:d>
                        </m:sub>
                      </m:sSub>
                      <m:r>
                        <a:rPr lang="en-IN" sz="3200" i="1">
                          <a:latin typeface="Cambria Math" panose="02040503050406030204" pitchFamily="18" charset="0"/>
                        </a:rPr>
                        <m:t>𝑥</m:t>
                      </m:r>
                      <m:r>
                        <a:rPr lang="en-IN" sz="3200" i="1">
                          <a:latin typeface="Cambria Math" panose="02040503050406030204" pitchFamily="18" charset="0"/>
                        </a:rPr>
                        <m:t>_</m:t>
                      </m:r>
                      <m:r>
                        <a:rPr lang="en-IN" sz="3200" i="1">
                          <a:latin typeface="Cambria Math" panose="02040503050406030204" pitchFamily="18" charset="0"/>
                        </a:rPr>
                        <m:t>𝑔</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𝑝</m:t>
                              </m:r>
                            </m:e>
                            <m:sub>
                              <m:r>
                                <a:rPr lang="en-IN" sz="3200" i="1">
                                  <a:latin typeface="Cambria Math" panose="02040503050406030204" pitchFamily="18" charset="0"/>
                                </a:rPr>
                                <m:t>0</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𝑝</m:t>
                              </m:r>
                            </m:e>
                            <m:sub>
                              <m:r>
                                <a:rPr lang="en-IN" sz="3200" i="1">
                                  <a:latin typeface="Cambria Math" panose="02040503050406030204" pitchFamily="18" charset="0"/>
                                </a:rPr>
                                <m:t>𝑘</m:t>
                              </m:r>
                            </m:sub>
                          </m:sSub>
                          <m:r>
                            <a:rPr lang="en-IN" sz="3200" i="1">
                              <a:latin typeface="Cambria Math" panose="02040503050406030204" pitchFamily="18" charset="0"/>
                            </a:rPr>
                            <m:t>+</m:t>
                          </m:r>
                          <m:r>
                            <m:rPr>
                              <m:sty m:val="p"/>
                            </m:rPr>
                            <a:rPr lang="en-IN" sz="3200">
                              <a:latin typeface="Cambria Math" panose="02040503050406030204" pitchFamily="18" charset="0"/>
                            </a:rPr>
                            <m:t>Δ</m:t>
                          </m:r>
                          <m:sSub>
                            <m:sSubPr>
                              <m:ctrlPr>
                                <a:rPr lang="en-IN" sz="3200" i="1">
                                  <a:latin typeface="Cambria Math" panose="02040503050406030204" pitchFamily="18" charset="0"/>
                                </a:rPr>
                              </m:ctrlPr>
                            </m:sSubPr>
                            <m:e>
                              <m:r>
                                <a:rPr lang="en-IN" sz="3200" i="1">
                                  <a:latin typeface="Cambria Math" panose="02040503050406030204" pitchFamily="18" charset="0"/>
                                </a:rPr>
                                <m:t>𝑝</m:t>
                              </m:r>
                            </m:e>
                            <m:sub>
                              <m:d>
                                <m:dPr>
                                  <m:begChr m:val="{"/>
                                  <m:endChr m:val="}"/>
                                  <m:ctrlPr>
                                    <a:rPr lang="en-IN" sz="3200" i="1">
                                      <a:latin typeface="Cambria Math" panose="02040503050406030204" pitchFamily="18" charset="0"/>
                                    </a:rPr>
                                  </m:ctrlPr>
                                </m:dPr>
                                <m:e>
                                  <m:r>
                                    <a:rPr lang="en-IN" sz="3200" i="1">
                                      <a:latin typeface="Cambria Math" panose="02040503050406030204" pitchFamily="18" charset="0"/>
                                    </a:rPr>
                                    <m:t>𝑔𝑘</m:t>
                                  </m:r>
                                </m:e>
                              </m:d>
                            </m:sub>
                          </m:sSub>
                        </m:e>
                      </m:d>
                    </m:oMath>
                  </m:oMathPara>
                </a14:m>
                <a:endParaRPr lang="en-IN" sz="3200" dirty="0"/>
              </a:p>
            </p:txBody>
          </p:sp>
        </mc:Choice>
        <mc:Fallback xmlns="">
          <p:sp>
            <p:nvSpPr>
              <p:cNvPr id="4" name="TextBox 3">
                <a:extLst>
                  <a:ext uri="{FF2B5EF4-FFF2-40B4-BE49-F238E27FC236}">
                    <a16:creationId xmlns:a16="http://schemas.microsoft.com/office/drawing/2014/main" id="{19C2C8C0-612F-6A37-A258-22165F9F2A49}"/>
                  </a:ext>
                </a:extLst>
              </p:cNvPr>
              <p:cNvSpPr txBox="1">
                <a:spLocks noRot="1" noChangeAspect="1" noMove="1" noResize="1" noEditPoints="1" noAdjustHandles="1" noChangeArrowheads="1" noChangeShapeType="1" noTextEdit="1"/>
              </p:cNvSpPr>
              <p:nvPr/>
            </p:nvSpPr>
            <p:spPr>
              <a:xfrm>
                <a:off x="2302935" y="1029740"/>
                <a:ext cx="10169676" cy="77976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55362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E5A1-D5DF-185C-51C0-263D9E190395}"/>
              </a:ext>
            </a:extLst>
          </p:cNvPr>
          <p:cNvSpPr>
            <a:spLocks noGrp="1"/>
          </p:cNvSpPr>
          <p:nvPr>
            <p:ph type="title"/>
          </p:nvPr>
        </p:nvSpPr>
        <p:spPr>
          <a:xfrm>
            <a:off x="972600" y="993781"/>
            <a:ext cx="10251600" cy="713600"/>
          </a:xfrm>
        </p:spPr>
        <p:txBody>
          <a:bodyPr>
            <a:normAutofit/>
          </a:bodyPr>
          <a:lstStyle/>
          <a:p>
            <a:r>
              <a:rPr lang="en-IN" dirty="0"/>
              <a:t>The Architecture</a:t>
            </a:r>
          </a:p>
        </p:txBody>
      </p:sp>
      <p:pic>
        <p:nvPicPr>
          <p:cNvPr id="5" name="Picture 4">
            <a:extLst>
              <a:ext uri="{FF2B5EF4-FFF2-40B4-BE49-F238E27FC236}">
                <a16:creationId xmlns:a16="http://schemas.microsoft.com/office/drawing/2014/main" id="{7B1BC660-28B4-9F16-5204-D263034E8D97}"/>
              </a:ext>
            </a:extLst>
          </p:cNvPr>
          <p:cNvPicPr>
            <a:picLocks noChangeAspect="1"/>
          </p:cNvPicPr>
          <p:nvPr/>
        </p:nvPicPr>
        <p:blipFill>
          <a:blip r:embed="rId2"/>
          <a:stretch>
            <a:fillRect/>
          </a:stretch>
        </p:blipFill>
        <p:spPr>
          <a:xfrm>
            <a:off x="6895019" y="667520"/>
            <a:ext cx="4451654" cy="6190480"/>
          </a:xfrm>
          <a:prstGeom prst="rect">
            <a:avLst/>
          </a:prstGeom>
        </p:spPr>
      </p:pic>
      <p:sp>
        <p:nvSpPr>
          <p:cNvPr id="6" name="TextBox 5">
            <a:extLst>
              <a:ext uri="{FF2B5EF4-FFF2-40B4-BE49-F238E27FC236}">
                <a16:creationId xmlns:a16="http://schemas.microsoft.com/office/drawing/2014/main" id="{8C6AD7BD-0662-1838-7028-92303BE3757F}"/>
              </a:ext>
            </a:extLst>
          </p:cNvPr>
          <p:cNvSpPr txBox="1"/>
          <p:nvPr/>
        </p:nvSpPr>
        <p:spPr>
          <a:xfrm>
            <a:off x="972600" y="2798170"/>
            <a:ext cx="4884468" cy="1938992"/>
          </a:xfrm>
          <a:prstGeom prst="rect">
            <a:avLst/>
          </a:prstGeom>
          <a:noFill/>
        </p:spPr>
        <p:txBody>
          <a:bodyPr wrap="square" rtlCol="0">
            <a:spAutoFit/>
          </a:bodyPr>
          <a:lstStyle/>
          <a:p>
            <a:r>
              <a:rPr lang="en-IN" sz="2400" dirty="0">
                <a:solidFill>
                  <a:schemeClr val="accent1"/>
                </a:solidFill>
                <a:latin typeface="Lato" panose="020F0502020204030203" pitchFamily="34" charset="0"/>
                <a:ea typeface="Lato" panose="020F0502020204030203" pitchFamily="34" charset="0"/>
                <a:cs typeface="Lato" panose="020F0502020204030203" pitchFamily="34" charset="0"/>
              </a:rPr>
              <a:t>This is the architecture of the Intern-Image model.  </a:t>
            </a:r>
          </a:p>
          <a:p>
            <a:endParaRPr lang="en-IN" sz="2400" dirty="0">
              <a:solidFill>
                <a:schemeClr val="accent1"/>
              </a:solidFill>
              <a:latin typeface="Lato" panose="020F0502020204030203" pitchFamily="34" charset="0"/>
              <a:ea typeface="Lato" panose="020F0502020204030203" pitchFamily="34" charset="0"/>
              <a:cs typeface="Lato" panose="020F0502020204030203" pitchFamily="34" charset="0"/>
            </a:endParaRPr>
          </a:p>
          <a:p>
            <a:r>
              <a:rPr lang="en-IN" sz="2400" dirty="0">
                <a:solidFill>
                  <a:schemeClr val="accent1"/>
                </a:solidFill>
                <a:latin typeface="Lato" panose="020F0502020204030203" pitchFamily="34" charset="0"/>
                <a:ea typeface="Lato" panose="020F0502020204030203" pitchFamily="34" charset="0"/>
                <a:cs typeface="Lato" panose="020F0502020204030203" pitchFamily="34" charset="0"/>
              </a:rPr>
              <a:t>The image describes the complete architecture and the stacking laws.</a:t>
            </a:r>
          </a:p>
        </p:txBody>
      </p:sp>
    </p:spTree>
    <p:extLst>
      <p:ext uri="{BB962C8B-B14F-4D97-AF65-F5344CB8AC3E}">
        <p14:creationId xmlns:p14="http://schemas.microsoft.com/office/powerpoint/2010/main" val="352720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2C37-7766-CA9D-8A20-7D83C7B35D38}"/>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0F4D578D-14FA-6508-7E80-9C2477552107}"/>
              </a:ext>
            </a:extLst>
          </p:cNvPr>
          <p:cNvSpPr>
            <a:spLocks noGrp="1"/>
          </p:cNvSpPr>
          <p:nvPr>
            <p:ph idx="1"/>
          </p:nvPr>
        </p:nvSpPr>
        <p:spPr/>
        <p:txBody>
          <a:bodyPr/>
          <a:lstStyle/>
          <a:p>
            <a:r>
              <a:rPr lang="en-US" dirty="0"/>
              <a:t>The objective of this project is to utilize recorded sessions (video) to predict whether a child has autism or not. </a:t>
            </a:r>
          </a:p>
          <a:p>
            <a:r>
              <a:rPr lang="en-US" dirty="0"/>
              <a:t>Our initial focus is on training a model capable of detecting objects belonging to child and adult classes within an image. </a:t>
            </a:r>
          </a:p>
          <a:p>
            <a:r>
              <a:rPr lang="en-US" dirty="0"/>
              <a:t>To accomplish this, we are explored the YOLOv8 framework</a:t>
            </a:r>
            <a:endParaRPr lang="en-IN" dirty="0"/>
          </a:p>
        </p:txBody>
      </p:sp>
    </p:spTree>
    <p:extLst>
      <p:ext uri="{BB962C8B-B14F-4D97-AF65-F5344CB8AC3E}">
        <p14:creationId xmlns:p14="http://schemas.microsoft.com/office/powerpoint/2010/main" val="2680854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8ACF-5490-307B-90FF-2AFDB4B52219}"/>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94352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2C37-7766-CA9D-8A20-7D83C7B35D38}"/>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0F4D578D-14FA-6508-7E80-9C2477552107}"/>
              </a:ext>
            </a:extLst>
          </p:cNvPr>
          <p:cNvSpPr>
            <a:spLocks noGrp="1"/>
          </p:cNvSpPr>
          <p:nvPr>
            <p:ph idx="1"/>
          </p:nvPr>
        </p:nvSpPr>
        <p:spPr/>
        <p:txBody>
          <a:bodyPr/>
          <a:lstStyle/>
          <a:p>
            <a:r>
              <a:rPr lang="en-US" dirty="0"/>
              <a:t>We first gathered images (around 250) from the internet for our dataset and annotated them with bounding boxes. </a:t>
            </a:r>
          </a:p>
          <a:p>
            <a:r>
              <a:rPr lang="en-US" dirty="0"/>
              <a:t>The results obtained from training variations of the YOLOv8 model on this dataset were not good. Our mentor then shared a dataset of short videos from which we extracted 1013 images (710 training, 150 validation, 153 testing). </a:t>
            </a:r>
          </a:p>
          <a:p>
            <a:r>
              <a:rPr lang="en-US" dirty="0"/>
              <a:t>We trained YOLOv8s model on this new dataset and have made progress in terms of results and predictions that this model makes.</a:t>
            </a:r>
            <a:endParaRPr lang="en-IN" dirty="0"/>
          </a:p>
        </p:txBody>
      </p:sp>
    </p:spTree>
    <p:extLst>
      <p:ext uri="{BB962C8B-B14F-4D97-AF65-F5344CB8AC3E}">
        <p14:creationId xmlns:p14="http://schemas.microsoft.com/office/powerpoint/2010/main" val="235464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2C37-7766-CA9D-8A20-7D83C7B35D38}"/>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0F4D578D-14FA-6508-7E80-9C2477552107}"/>
              </a:ext>
            </a:extLst>
          </p:cNvPr>
          <p:cNvSpPr>
            <a:spLocks noGrp="1"/>
          </p:cNvSpPr>
          <p:nvPr>
            <p:ph idx="1"/>
          </p:nvPr>
        </p:nvSpPr>
        <p:spPr/>
        <p:txBody>
          <a:bodyPr/>
          <a:lstStyle/>
          <a:p>
            <a:r>
              <a:rPr lang="en-US" dirty="0"/>
              <a:t>We were instructed by our mentor to now try using the images we collected (from the internet, Data Collection and Training - 1) to test the model which was trained on the larger dataset (from Data Collection and Training - 2).</a:t>
            </a:r>
          </a:p>
          <a:p>
            <a:r>
              <a:rPr lang="en-US" dirty="0"/>
              <a:t>This led to a decrease in how good the model performed earlier. We suspected that over-fitting might be the reason and looked at how we could make our model </a:t>
            </a:r>
            <a:r>
              <a:rPr lang="en-US" dirty="0" err="1"/>
              <a:t>generalise</a:t>
            </a:r>
            <a:r>
              <a:rPr lang="en-US" dirty="0"/>
              <a:t> better.</a:t>
            </a:r>
          </a:p>
          <a:p>
            <a:r>
              <a:rPr lang="en-US" dirty="0"/>
              <a:t>We discussed this issue with our professor and came to the conclusion that in some situations when we know beforehand that our model will be used only in specific scenarios (where the model performed relatively well), over-fitting would not be a huge drawback.</a:t>
            </a:r>
            <a:endParaRPr lang="en-IN" dirty="0"/>
          </a:p>
        </p:txBody>
      </p:sp>
    </p:spTree>
    <p:extLst>
      <p:ext uri="{BB962C8B-B14F-4D97-AF65-F5344CB8AC3E}">
        <p14:creationId xmlns:p14="http://schemas.microsoft.com/office/powerpoint/2010/main" val="411932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8ACF-5490-307B-90FF-2AFDB4B52219}"/>
              </a:ext>
            </a:extLst>
          </p:cNvPr>
          <p:cNvSpPr>
            <a:spLocks noGrp="1"/>
          </p:cNvSpPr>
          <p:nvPr>
            <p:ph type="ctrTitle"/>
          </p:nvPr>
        </p:nvSpPr>
        <p:spPr/>
        <p:txBody>
          <a:bodyPr/>
          <a:lstStyle/>
          <a:p>
            <a:r>
              <a:rPr lang="en-US" dirty="0"/>
              <a:t>Paper – 1: </a:t>
            </a:r>
            <a:r>
              <a:rPr lang="en" dirty="0"/>
              <a:t>Multi-Modal Classifiers For Open-Vocabulary Object Detection</a:t>
            </a:r>
            <a:endParaRPr lang="en-IN" dirty="0"/>
          </a:p>
        </p:txBody>
      </p:sp>
      <p:sp>
        <p:nvSpPr>
          <p:cNvPr id="3" name="Subtitle 2">
            <a:extLst>
              <a:ext uri="{FF2B5EF4-FFF2-40B4-BE49-F238E27FC236}">
                <a16:creationId xmlns:a16="http://schemas.microsoft.com/office/drawing/2014/main" id="{96CE9135-5DDE-263D-F02C-E1386563C1E7}"/>
              </a:ext>
            </a:extLst>
          </p:cNvPr>
          <p:cNvSpPr>
            <a:spLocks noGrp="1"/>
          </p:cNvSpPr>
          <p:nvPr>
            <p:ph type="subTitle" idx="1"/>
          </p:nvPr>
        </p:nvSpPr>
        <p:spPr/>
        <p:txBody>
          <a:bodyPr/>
          <a:lstStyle/>
          <a:p>
            <a:r>
              <a:rPr lang="en-US" dirty="0"/>
              <a:t>Summer Internship, Multimodal Perception Lab – IIIT Bangalore</a:t>
            </a:r>
            <a:endParaRPr lang="en-IN" dirty="0"/>
          </a:p>
        </p:txBody>
      </p:sp>
    </p:spTree>
    <p:extLst>
      <p:ext uri="{BB962C8B-B14F-4D97-AF65-F5344CB8AC3E}">
        <p14:creationId xmlns:p14="http://schemas.microsoft.com/office/powerpoint/2010/main" val="244219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Abstract</a:t>
            </a:r>
            <a:endParaRPr/>
          </a:p>
        </p:txBody>
      </p:sp>
      <p:sp>
        <p:nvSpPr>
          <p:cNvPr id="93" name="Google Shape;93;p14"/>
          <p:cNvSpPr txBox="1">
            <a:spLocks noGrp="1"/>
          </p:cNvSpPr>
          <p:nvPr>
            <p:ph type="body" idx="1"/>
          </p:nvPr>
        </p:nvSpPr>
        <p:spPr>
          <a:xfrm>
            <a:off x="972600" y="2365433"/>
            <a:ext cx="10251600" cy="3014800"/>
          </a:xfrm>
          <a:prstGeom prst="rect">
            <a:avLst/>
          </a:prstGeom>
        </p:spPr>
        <p:txBody>
          <a:bodyPr spcFirstLastPara="1" vert="horz" wrap="square" lIns="121900" tIns="121900" rIns="121900" bIns="121900" rtlCol="0" anchor="t" anchorCtr="0">
            <a:normAutofit/>
          </a:bodyPr>
          <a:lstStyle/>
          <a:p>
            <a:pPr marL="0" indent="0">
              <a:buNone/>
            </a:pPr>
            <a:r>
              <a:rPr lang="en" sz="2133" b="1" dirty="0"/>
              <a:t>Open-Vocabulary Object Detection</a:t>
            </a:r>
            <a:endParaRPr sz="2133" b="1" dirty="0"/>
          </a:p>
          <a:p>
            <a:pPr marL="0" indent="0">
              <a:spcBef>
                <a:spcPts val="1600"/>
              </a:spcBef>
              <a:spcAft>
                <a:spcPts val="1600"/>
              </a:spcAft>
              <a:buNone/>
            </a:pPr>
            <a:r>
              <a:rPr lang="en" sz="2133" dirty="0"/>
              <a:t>Building a model that can detect objects beyond the set of categories seen at training, thus enabling the user to specify categories of interest at inference without the need for model re-training.</a:t>
            </a:r>
            <a:endParaRPr sz="213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972600" y="945400"/>
            <a:ext cx="10251600" cy="713600"/>
          </a:xfrm>
          <a:prstGeom prst="rect">
            <a:avLst/>
          </a:prstGeom>
        </p:spPr>
        <p:txBody>
          <a:bodyPr spcFirstLastPara="1" vert="horz" wrap="square" lIns="121900" tIns="121900" rIns="121900" bIns="121900" rtlCol="0" anchor="t" anchorCtr="0">
            <a:normAutofit fontScale="90000"/>
          </a:bodyPr>
          <a:lstStyle/>
          <a:p>
            <a:r>
              <a:rPr lang="en"/>
              <a:t>Standard Two Stage Object Detector Architecture</a:t>
            </a:r>
            <a:endParaRPr/>
          </a:p>
        </p:txBody>
      </p:sp>
      <p:sp>
        <p:nvSpPr>
          <p:cNvPr id="99" name="Google Shape;99;p15"/>
          <p:cNvSpPr txBox="1">
            <a:spLocks noGrp="1"/>
          </p:cNvSpPr>
          <p:nvPr>
            <p:ph type="body" idx="1"/>
          </p:nvPr>
        </p:nvSpPr>
        <p:spPr>
          <a:xfrm>
            <a:off x="972600" y="2365433"/>
            <a:ext cx="10251600" cy="3014800"/>
          </a:xfrm>
          <a:prstGeom prst="rect">
            <a:avLst/>
          </a:prstGeom>
        </p:spPr>
        <p:txBody>
          <a:bodyPr spcFirstLastPara="1" vert="horz" wrap="square" lIns="121900" tIns="121900" rIns="121900" bIns="121900" rtlCol="0" anchor="t" anchorCtr="0">
            <a:normAutofit/>
          </a:bodyPr>
          <a:lstStyle/>
          <a:p>
            <a:pPr indent="-440256">
              <a:buSzPts val="1600"/>
              <a:buAutoNum type="arabicPeriod"/>
            </a:pPr>
            <a:r>
              <a:rPr lang="en" sz="2133"/>
              <a:t>Prompt an LLM to generate informative language descriptions for object classes and construct text based classifiers .</a:t>
            </a:r>
            <a:endParaRPr sz="2133"/>
          </a:p>
          <a:p>
            <a:pPr indent="-440256">
              <a:buSzPts val="1600"/>
              <a:buAutoNum type="arabicPeriod"/>
            </a:pPr>
            <a:r>
              <a:rPr lang="en" sz="2133"/>
              <a:t>Use a visual aggregator on image exemplars, forming vision-based classifiers</a:t>
            </a:r>
            <a:endParaRPr sz="2133"/>
          </a:p>
          <a:p>
            <a:pPr indent="-440256">
              <a:buSzPts val="1600"/>
              <a:buAutoNum type="arabicPeriod"/>
            </a:pPr>
            <a:r>
              <a:rPr lang="en" sz="2133"/>
              <a:t>Figure out a simple method to fuse information.</a:t>
            </a:r>
            <a:endParaRPr sz="2133"/>
          </a:p>
          <a:p>
            <a:pPr indent="-440256">
              <a:buSzPts val="1600"/>
              <a:buAutoNum type="arabicPeriod"/>
            </a:pPr>
            <a:r>
              <a:rPr lang="en" sz="2133"/>
              <a:t>Use the fused / multi-modal classifier for object detection</a:t>
            </a:r>
            <a:endParaRPr sz="2133"/>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50</TotalTime>
  <Words>2060</Words>
  <Application>Microsoft Office PowerPoint</Application>
  <PresentationFormat>Widescreen</PresentationFormat>
  <Paragraphs>124</Paragraphs>
  <Slides>40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Century Gothic</vt:lpstr>
      <vt:lpstr>Lato</vt:lpstr>
      <vt:lpstr>Wingdings 2</vt:lpstr>
      <vt:lpstr>Quotable</vt:lpstr>
      <vt:lpstr>Final Presentation</vt:lpstr>
      <vt:lpstr>Contents</vt:lpstr>
      <vt:lpstr>People</vt:lpstr>
      <vt:lpstr>Project Overview</vt:lpstr>
      <vt:lpstr>Project Overview</vt:lpstr>
      <vt:lpstr>Project Overview</vt:lpstr>
      <vt:lpstr>Paper – 1: Multi-Modal Classifiers For Open-Vocabulary Object Detection</vt:lpstr>
      <vt:lpstr>Abstract</vt:lpstr>
      <vt:lpstr>Standard Two Stage Object Detector Architecture</vt:lpstr>
      <vt:lpstr>PowerPoint Presentation</vt:lpstr>
      <vt:lpstr>Why not use the just text embeddings and why even go multi-modal ?</vt:lpstr>
      <vt:lpstr>Why not use the just text embeddings and why even go multi-modal ?  </vt:lpstr>
      <vt:lpstr>Related Work</vt:lpstr>
      <vt:lpstr>VLM</vt:lpstr>
      <vt:lpstr>Few Shot Learning v/s This Approach</vt:lpstr>
      <vt:lpstr>Preliminaries</vt:lpstr>
      <vt:lpstr>Architecture Overview</vt:lpstr>
      <vt:lpstr>Text-Based Classifiers from Language Descriptions </vt:lpstr>
      <vt:lpstr>PowerPoint Presentation</vt:lpstr>
      <vt:lpstr>The Mathematical Representation</vt:lpstr>
      <vt:lpstr>Vision-Based Classifiers from Image Exemplars</vt:lpstr>
      <vt:lpstr>PowerPoint Presentation</vt:lpstr>
      <vt:lpstr>Training Process</vt:lpstr>
      <vt:lpstr>Constructing Classifiers via Multi-Modal Fusion</vt:lpstr>
      <vt:lpstr>Results</vt:lpstr>
      <vt:lpstr>PowerPoint Presentation</vt:lpstr>
      <vt:lpstr>Thank You</vt:lpstr>
      <vt:lpstr>Paper – 2: Intern Image</vt:lpstr>
      <vt:lpstr>InternImage: Exploring Large-Scale Vision Foundation Models with Deformable Convolutions</vt:lpstr>
      <vt:lpstr>Introduction</vt:lpstr>
      <vt:lpstr>CNN vs ViT</vt:lpstr>
      <vt:lpstr>Deformable Convolution (DCN)</vt:lpstr>
      <vt:lpstr>High Level Explanation</vt:lpstr>
      <vt:lpstr>PowerPoint Presentation</vt:lpstr>
      <vt:lpstr>Detailed Explanation</vt:lpstr>
      <vt:lpstr>PowerPoint Presentation</vt:lpstr>
      <vt:lpstr>DCNv2</vt:lpstr>
      <vt:lpstr>DNCv3</vt:lpstr>
      <vt:lpstr>The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hp hp</dc:creator>
  <cp:lastModifiedBy>hp hp</cp:lastModifiedBy>
  <cp:revision>18</cp:revision>
  <dcterms:created xsi:type="dcterms:W3CDTF">2023-08-18T08:27:40Z</dcterms:created>
  <dcterms:modified xsi:type="dcterms:W3CDTF">2023-08-18T11:19:48Z</dcterms:modified>
</cp:coreProperties>
</file>