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ebccb35e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ebccb35e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ebccb35e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ebccb35e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ebccb35e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ebccb35e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ebccb35e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ebccb35e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ebccb35e9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ebccb35e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ebccb35e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ebccb35e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ebccb35e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ebccb35e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ebccb35e9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ebccb35e9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ebccb35e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ebccb35e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ebccb35e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ebccb35e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ebccb35e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ebccb35e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ebccb35e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ebccb35e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ebccb35e9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ebccb35e9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bccb35e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bccb35e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ebccb35e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ebccb35e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ebccb35e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ebccb35e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ebccb35e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ebccb35e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ebccb35e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ebccb35e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ebccb35e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ebccb35e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ebccb35e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ebccb35e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2306.05493.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Multi-Modal Classifiers For Open-Vocabulary Object Detection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Preliminaries</a:t>
            </a:r>
            <a:endParaRPr/>
          </a:p>
        </p:txBody>
      </p:sp>
      <p:pic>
        <p:nvPicPr>
          <p:cNvPr id="141" name="Google Shape;141;p22"/>
          <p:cNvPicPr preferRelativeResize="0"/>
          <p:nvPr/>
        </p:nvPicPr>
        <p:blipFill>
          <a:blip r:embed="rId3">
            <a:alphaModFix/>
          </a:blip>
          <a:stretch>
            <a:fillRect/>
          </a:stretch>
        </p:blipFill>
        <p:spPr>
          <a:xfrm>
            <a:off x="838200" y="1364000"/>
            <a:ext cx="8094800" cy="347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Overview</a:t>
            </a:r>
            <a:endParaRPr/>
          </a:p>
        </p:txBody>
      </p:sp>
      <p:pic>
        <p:nvPicPr>
          <p:cNvPr id="147" name="Google Shape;147;p23"/>
          <p:cNvPicPr preferRelativeResize="0"/>
          <p:nvPr/>
        </p:nvPicPr>
        <p:blipFill>
          <a:blip r:embed="rId3">
            <a:alphaModFix/>
          </a:blip>
          <a:stretch>
            <a:fillRect/>
          </a:stretch>
        </p:blipFill>
        <p:spPr>
          <a:xfrm>
            <a:off x="628300" y="1318650"/>
            <a:ext cx="6255479" cy="3520051"/>
          </a:xfrm>
          <a:prstGeom prst="rect">
            <a:avLst/>
          </a:prstGeom>
          <a:noFill/>
          <a:ln>
            <a:noFill/>
          </a:ln>
        </p:spPr>
      </p:pic>
      <p:sp>
        <p:nvSpPr>
          <p:cNvPr id="148" name="Google Shape;148;p23"/>
          <p:cNvSpPr txBox="1"/>
          <p:nvPr/>
        </p:nvSpPr>
        <p:spPr>
          <a:xfrm>
            <a:off x="7033600" y="1594675"/>
            <a:ext cx="1800600" cy="15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Note: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CenterNet2 was introduced in the paper “Probabilistic Two-Stage Detection”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Text-Based Classifiers from Language Descriptions</a:t>
            </a:r>
            <a:endParaRPr/>
          </a:p>
          <a:p>
            <a:pPr marL="0" lvl="0" indent="0" algn="l" rtl="0">
              <a:spcBef>
                <a:spcPts val="0"/>
              </a:spcBef>
              <a:spcAft>
                <a:spcPts val="0"/>
              </a:spcAft>
              <a:buNone/>
            </a:pPr>
            <a:endParaRPr/>
          </a:p>
        </p:txBody>
      </p:sp>
      <p:sp>
        <p:nvSpPr>
          <p:cNvPr id="154" name="Google Shape;154;p24"/>
          <p:cNvSpPr txBox="1">
            <a:spLocks noGrp="1"/>
          </p:cNvSpPr>
          <p:nvPr>
            <p:ph type="body" idx="1"/>
          </p:nvPr>
        </p:nvSpPr>
        <p:spPr>
          <a:xfrm>
            <a:off x="729450" y="17740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We use natural language descriptions of categories sourced from a large language model (LLM). Such a design choice gives additional details like visual attributes, leading to increased discriminative information in classifiers. this eliminates lexical confusion {remember the old example “nail”}.</a:t>
            </a:r>
            <a:endParaRPr sz="1600"/>
          </a:p>
          <a:p>
            <a:pPr marL="0" lvl="0" indent="0" algn="l" rtl="0">
              <a:spcBef>
                <a:spcPts val="1200"/>
              </a:spcBef>
              <a:spcAft>
                <a:spcPts val="1200"/>
              </a:spcAft>
              <a:buNone/>
            </a:pPr>
            <a:r>
              <a:rPr lang="en" sz="1600"/>
              <a:t>All this becomes clear in the next slide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0" name="Google Shape;16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1" name="Google Shape;161;p25"/>
          <p:cNvPicPr preferRelativeResize="0"/>
          <p:nvPr/>
        </p:nvPicPr>
        <p:blipFill>
          <a:blip r:embed="rId3">
            <a:alphaModFix/>
          </a:blip>
          <a:stretch>
            <a:fillRect/>
          </a:stretch>
        </p:blipFill>
        <p:spPr>
          <a:xfrm>
            <a:off x="729450" y="103350"/>
            <a:ext cx="7911551" cy="493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Mathematical Representation</a:t>
            </a:r>
            <a:endParaRPr/>
          </a:p>
        </p:txBody>
      </p:sp>
      <p:pic>
        <p:nvPicPr>
          <p:cNvPr id="167" name="Google Shape;167;p26"/>
          <p:cNvPicPr preferRelativeResize="0"/>
          <p:nvPr/>
        </p:nvPicPr>
        <p:blipFill>
          <a:blip r:embed="rId3">
            <a:alphaModFix/>
          </a:blip>
          <a:stretch>
            <a:fillRect/>
          </a:stretch>
        </p:blipFill>
        <p:spPr>
          <a:xfrm>
            <a:off x="68275" y="1270713"/>
            <a:ext cx="8803750" cy="2854025"/>
          </a:xfrm>
          <a:prstGeom prst="rect">
            <a:avLst/>
          </a:prstGeom>
          <a:noFill/>
          <a:ln>
            <a:noFill/>
          </a:ln>
        </p:spPr>
      </p:pic>
      <p:sp>
        <p:nvSpPr>
          <p:cNvPr id="168" name="Google Shape;168;p26"/>
          <p:cNvSpPr txBox="1"/>
          <p:nvPr/>
        </p:nvSpPr>
        <p:spPr>
          <a:xfrm>
            <a:off x="625800" y="41512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Lato"/>
                <a:ea typeface="Lato"/>
                <a:cs typeface="Lato"/>
                <a:sym typeface="Lato"/>
              </a:rPr>
              <a:t>Note: The authors also tried to use the transformer architecture to aggregate the text embedding from natural language descriptions, but they found that it was not beneficial to OVOD performance over simply using the mean vector.</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Vision-Based Classifiers from Image Exemplars</a:t>
            </a:r>
            <a:endParaRPr/>
          </a:p>
        </p:txBody>
      </p:sp>
      <p:pic>
        <p:nvPicPr>
          <p:cNvPr id="174" name="Google Shape;174;p27"/>
          <p:cNvPicPr preferRelativeResize="0"/>
          <p:nvPr/>
        </p:nvPicPr>
        <p:blipFill>
          <a:blip r:embed="rId3">
            <a:alphaModFix/>
          </a:blip>
          <a:stretch>
            <a:fillRect/>
          </a:stretch>
        </p:blipFill>
        <p:spPr>
          <a:xfrm>
            <a:off x="15900" y="1497475"/>
            <a:ext cx="9431900" cy="282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352650" y="152400"/>
            <a:ext cx="5759931" cy="4838700"/>
          </a:xfrm>
          <a:prstGeom prst="rect">
            <a:avLst/>
          </a:prstGeom>
          <a:noFill/>
          <a:ln>
            <a:noFill/>
          </a:ln>
        </p:spPr>
      </p:pic>
      <p:sp>
        <p:nvSpPr>
          <p:cNvPr id="180" name="Google Shape;180;p28"/>
          <p:cNvSpPr txBox="1"/>
          <p:nvPr/>
        </p:nvSpPr>
        <p:spPr>
          <a:xfrm>
            <a:off x="6559800" y="1968575"/>
            <a:ext cx="1697100" cy="13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Lato"/>
                <a:ea typeface="Lato"/>
                <a:cs typeface="Lato"/>
                <a:sym typeface="Lato"/>
              </a:rPr>
              <a:t>Generating an OVOD vision-based classifier from a set of image exemplars</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Process</a:t>
            </a:r>
            <a:endParaRPr/>
          </a:p>
        </p:txBody>
      </p:sp>
      <p:sp>
        <p:nvSpPr>
          <p:cNvPr id="186" name="Google Shape;186;p29"/>
          <p:cNvSpPr txBox="1">
            <a:spLocks noGrp="1"/>
          </p:cNvSpPr>
          <p:nvPr>
            <p:ph type="body" idx="1"/>
          </p:nvPr>
        </p:nvSpPr>
        <p:spPr>
          <a:xfrm>
            <a:off x="577050" y="14692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The CLIP image encoder is frozen during training to improve training efficiency and prevent forgetting of the CLIP representation</a:t>
            </a:r>
            <a:endParaRPr sz="1600"/>
          </a:p>
          <a:p>
            <a:pPr marL="457200" lvl="0" indent="-330200" algn="l" rtl="0">
              <a:spcBef>
                <a:spcPts val="0"/>
              </a:spcBef>
              <a:spcAft>
                <a:spcPts val="0"/>
              </a:spcAft>
              <a:buSzPts val="1600"/>
              <a:buAutoNum type="arabicPeriod"/>
            </a:pPr>
            <a:r>
              <a:rPr lang="en" sz="1600"/>
              <a:t>To provide discriminative vision-based classifiers, contrastive learning is utilised. For a given class, the output embedding from the visual aggregator is trained to minimise similarity with the output embedding from other classes and maximise the similarity with an output embedding from same class. To do this contrastive InfoNCE loss is used.</a:t>
            </a:r>
            <a:endParaRPr sz="1600"/>
          </a:p>
          <a:p>
            <a:pPr marL="457200" lvl="0" indent="-330200" algn="l" rtl="0">
              <a:spcBef>
                <a:spcPts val="0"/>
              </a:spcBef>
              <a:spcAft>
                <a:spcPts val="0"/>
              </a:spcAft>
              <a:buSzPts val="1600"/>
              <a:buAutoNum type="arabicPeriod"/>
            </a:pPr>
            <a:r>
              <a:rPr lang="en" sz="1600"/>
              <a:t>The visual aggregator is trained offline i.e. it is not updated during detector training</a:t>
            </a:r>
            <a:endParaRPr sz="1600"/>
          </a:p>
          <a:p>
            <a:pPr marL="457200" lvl="0" indent="-330200" algn="l" rtl="0">
              <a:spcBef>
                <a:spcPts val="0"/>
              </a:spcBef>
              <a:spcAft>
                <a:spcPts val="0"/>
              </a:spcAft>
              <a:buSzPts val="1600"/>
              <a:buAutoNum type="arabicPeriod"/>
            </a:pPr>
            <a:r>
              <a:rPr lang="en" sz="1600"/>
              <a:t>The visual aggregator was trained on ImageNet-21k-P dataset which contains about 11M images across about 11K classes.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Constructing Classifiers via Multi-Modal Fusion</a:t>
            </a:r>
            <a:endParaRPr/>
          </a:p>
        </p:txBody>
      </p:sp>
      <p:pic>
        <p:nvPicPr>
          <p:cNvPr id="192" name="Google Shape;192;p30"/>
          <p:cNvPicPr preferRelativeResize="0"/>
          <p:nvPr/>
        </p:nvPicPr>
        <p:blipFill>
          <a:blip r:embed="rId3">
            <a:alphaModFix/>
          </a:blip>
          <a:stretch>
            <a:fillRect/>
          </a:stretch>
        </p:blipFill>
        <p:spPr>
          <a:xfrm>
            <a:off x="-31600" y="1254625"/>
            <a:ext cx="9363200" cy="214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98" name="Google Shape;198;p31"/>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authors compared their work with the previous work. Using the LVIS Open Vocabulary Benchmark and the results are on the next slide</a:t>
            </a:r>
            <a:endParaRPr sz="1600"/>
          </a:p>
          <a:p>
            <a:pPr marL="0" lvl="0" indent="0" algn="l" rtl="0">
              <a:spcBef>
                <a:spcPts val="1200"/>
              </a:spcBef>
              <a:spcAft>
                <a:spcPts val="0"/>
              </a:spcAft>
              <a:buNone/>
            </a:pPr>
            <a:r>
              <a:rPr lang="en" sz="1600"/>
              <a:t>For more details about the architecture one can checkout the paper. which data, batchsize, how many transformer encoders, which LLM?.. </a:t>
            </a:r>
            <a:endParaRPr sz="1600"/>
          </a:p>
          <a:p>
            <a:pPr marL="0" lvl="0" indent="0" algn="l" rtl="0">
              <a:spcBef>
                <a:spcPts val="1200"/>
              </a:spcBef>
              <a:spcAft>
                <a:spcPts val="0"/>
              </a:spcAft>
              <a:buNone/>
            </a:pPr>
            <a:r>
              <a:rPr lang="en" sz="1600"/>
              <a:t>For the paper </a:t>
            </a:r>
            <a:r>
              <a:rPr lang="en" sz="1600" u="sng">
                <a:solidFill>
                  <a:schemeClr val="hlink"/>
                </a:solidFill>
                <a:hlinkClick r:id="rId3"/>
              </a:rPr>
              <a:t>click here</a:t>
            </a:r>
            <a:endParaRPr sz="1600"/>
          </a:p>
          <a:p>
            <a:pPr marL="0" lvl="0" indent="0" algn="l" rtl="0">
              <a:spcBef>
                <a:spcPts val="120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93" name="Google Shape;93;p14"/>
          <p:cNvSpPr txBox="1">
            <a:spLocks noGrp="1"/>
          </p:cNvSpPr>
          <p:nvPr>
            <p:ph type="body" idx="1"/>
          </p:nvPr>
        </p:nvSpPr>
        <p:spPr>
          <a:xfrm>
            <a:off x="729450" y="17740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Open-Vocabulary Object Detection</a:t>
            </a:r>
            <a:endParaRPr sz="1600" b="1"/>
          </a:p>
          <a:p>
            <a:pPr marL="0" lvl="0" indent="0" algn="l" rtl="0">
              <a:spcBef>
                <a:spcPts val="1200"/>
              </a:spcBef>
              <a:spcAft>
                <a:spcPts val="1200"/>
              </a:spcAft>
              <a:buNone/>
            </a:pPr>
            <a:r>
              <a:rPr lang="en" sz="1600"/>
              <a:t>building a model that can detect objects beyond the set of categories seen at training, thus enabling the user to specify categories of interest at inference without the need for model retraining.</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120775" y="415900"/>
            <a:ext cx="6334125" cy="4438650"/>
          </a:xfrm>
          <a:prstGeom prst="rect">
            <a:avLst/>
          </a:prstGeom>
          <a:noFill/>
          <a:ln>
            <a:noFill/>
          </a:ln>
        </p:spPr>
      </p:pic>
      <p:sp>
        <p:nvSpPr>
          <p:cNvPr id="204" name="Google Shape;204;p32"/>
          <p:cNvSpPr txBox="1"/>
          <p:nvPr/>
        </p:nvSpPr>
        <p:spPr>
          <a:xfrm>
            <a:off x="6644125" y="1220225"/>
            <a:ext cx="2023800" cy="32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APr - Average Precision Rate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mAP - Mean Average Precision</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Basically, higher the value better the performance.</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3"/>
          <p:cNvPicPr preferRelativeResize="0"/>
          <p:nvPr/>
        </p:nvPicPr>
        <p:blipFill>
          <a:blip r:embed="rId3">
            <a:alphaModFix/>
          </a:blip>
          <a:stretch>
            <a:fillRect/>
          </a:stretch>
        </p:blipFill>
        <p:spPr>
          <a:xfrm>
            <a:off x="1554438" y="152400"/>
            <a:ext cx="6035113" cy="4838699"/>
          </a:xfrm>
          <a:prstGeom prst="rect">
            <a:avLst/>
          </a:prstGeom>
          <a:noFill/>
          <a:ln>
            <a:noFill/>
          </a:ln>
        </p:spPr>
      </p:pic>
      <p:pic>
        <p:nvPicPr>
          <p:cNvPr id="210" name="Google Shape;210;p33"/>
          <p:cNvPicPr preferRelativeResize="0"/>
          <p:nvPr/>
        </p:nvPicPr>
        <p:blipFill>
          <a:blip r:embed="rId4">
            <a:alphaModFix/>
          </a:blip>
          <a:stretch>
            <a:fillRect/>
          </a:stretch>
        </p:blipFill>
        <p:spPr>
          <a:xfrm>
            <a:off x="0" y="787250"/>
            <a:ext cx="1743825" cy="69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Standard Two Stage Object Detector Architecture</a:t>
            </a:r>
            <a:endParaRPr/>
          </a:p>
        </p:txBody>
      </p:sp>
      <p:sp>
        <p:nvSpPr>
          <p:cNvPr id="99" name="Google Shape;99;p15"/>
          <p:cNvSpPr txBox="1">
            <a:spLocks noGrp="1"/>
          </p:cNvSpPr>
          <p:nvPr>
            <p:ph type="body" idx="1"/>
          </p:nvPr>
        </p:nvSpPr>
        <p:spPr>
          <a:xfrm>
            <a:off x="729450" y="17740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sz="1600"/>
              <a:t>Prompt an LLM to generate informative language descriptions for object classes and construct text based classifiers .</a:t>
            </a:r>
            <a:endParaRPr sz="1600"/>
          </a:p>
          <a:p>
            <a:pPr marL="457200" lvl="0" indent="-330200" algn="l" rtl="0">
              <a:spcBef>
                <a:spcPts val="0"/>
              </a:spcBef>
              <a:spcAft>
                <a:spcPts val="0"/>
              </a:spcAft>
              <a:buSzPts val="1600"/>
              <a:buAutoNum type="arabicPeriod"/>
            </a:pPr>
            <a:r>
              <a:rPr lang="en" sz="1600"/>
              <a:t>Use a visual aggregator on image exemplars, forming vision-based classifiers</a:t>
            </a:r>
            <a:endParaRPr sz="1600"/>
          </a:p>
          <a:p>
            <a:pPr marL="457200" lvl="0" indent="-330200" algn="l" rtl="0">
              <a:spcBef>
                <a:spcPts val="0"/>
              </a:spcBef>
              <a:spcAft>
                <a:spcPts val="0"/>
              </a:spcAft>
              <a:buSzPts val="1600"/>
              <a:buAutoNum type="arabicPeriod"/>
            </a:pPr>
            <a:r>
              <a:rPr lang="en" sz="1600"/>
              <a:t>Figure out a simple method to fuse information.</a:t>
            </a:r>
            <a:endParaRPr sz="1600"/>
          </a:p>
          <a:p>
            <a:pPr marL="457200" lvl="0" indent="-330200" algn="l" rtl="0">
              <a:spcBef>
                <a:spcPts val="0"/>
              </a:spcBef>
              <a:spcAft>
                <a:spcPts val="0"/>
              </a:spcAft>
              <a:buSzPts val="1600"/>
              <a:buAutoNum type="arabicPeriod"/>
            </a:pPr>
            <a:r>
              <a:rPr lang="en" sz="1600"/>
              <a:t>Use the fused / multi-modal classifier for object detection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729451" y="747100"/>
            <a:ext cx="4526450" cy="4067550"/>
          </a:xfrm>
          <a:prstGeom prst="rect">
            <a:avLst/>
          </a:prstGeom>
          <a:noFill/>
          <a:ln>
            <a:noFill/>
          </a:ln>
        </p:spPr>
      </p:pic>
      <p:sp>
        <p:nvSpPr>
          <p:cNvPr id="105" name="Google Shape;105;p16"/>
          <p:cNvSpPr txBox="1"/>
          <p:nvPr/>
        </p:nvSpPr>
        <p:spPr>
          <a:xfrm>
            <a:off x="5998125" y="1163725"/>
            <a:ext cx="2577600" cy="3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Lato"/>
                <a:ea typeface="Lato"/>
                <a:cs typeface="Lato"/>
                <a:sym typeface="Lato"/>
              </a:rPr>
              <a:t>Overview of the architecture of generating text-based, vision-based, or multi- odal classifiers for OVOD</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404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use the text embeddings and why even go multi-modal ?</a:t>
            </a:r>
            <a:endParaRPr/>
          </a:p>
        </p:txBody>
      </p:sp>
      <p:sp>
        <p:nvSpPr>
          <p:cNvPr id="111" name="Google Shape;111;p17"/>
          <p:cNvSpPr txBox="1">
            <a:spLocks noGrp="1"/>
          </p:cNvSpPr>
          <p:nvPr>
            <p:ph type="body" idx="1"/>
          </p:nvPr>
        </p:nvSpPr>
        <p:spPr>
          <a:xfrm>
            <a:off x="729450" y="16939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Using text can potential lead to lexical ambiguities. Example: “nail” can be either referred to “the hard surface on the tips of the finger” or “a small metal spike with a flat tip hammered into wood to form a joint”.</a:t>
            </a:r>
            <a:endParaRPr sz="1600"/>
          </a:p>
          <a:p>
            <a:pPr marL="0" lvl="0" indent="0" algn="l" rtl="0">
              <a:spcBef>
                <a:spcPts val="1200"/>
              </a:spcBef>
              <a:spcAft>
                <a:spcPts val="0"/>
              </a:spcAft>
              <a:buNone/>
            </a:pPr>
            <a:endParaRPr sz="1600"/>
          </a:p>
          <a:p>
            <a:pPr marL="457200" lvl="0" indent="-330200" algn="l" rtl="0">
              <a:spcBef>
                <a:spcPts val="1200"/>
              </a:spcBef>
              <a:spcAft>
                <a:spcPts val="0"/>
              </a:spcAft>
              <a:buSzPts val="1600"/>
              <a:buAutoNum type="arabicPeriod"/>
            </a:pPr>
            <a:r>
              <a:rPr lang="en" sz="1600"/>
              <a:t>the class name of interest may be unknown. example: assume the vocabulary you use doesn’t contain the word “dugong”, refers to a herbivorous marine mammal with an adorable, plump appearance, a dolphin tail, round head and downward snout.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404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use the text embeddings and why even go multi-modal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7" name="Google Shape;117;p18"/>
          <p:cNvSpPr txBox="1">
            <a:spLocks noGrp="1"/>
          </p:cNvSpPr>
          <p:nvPr>
            <p:ph type="body" idx="1"/>
          </p:nvPr>
        </p:nvSpPr>
        <p:spPr>
          <a:xfrm>
            <a:off x="729450" y="1469275"/>
            <a:ext cx="7688700" cy="2261100"/>
          </a:xfrm>
          <a:prstGeom prst="rect">
            <a:avLst/>
          </a:prstGeom>
        </p:spPr>
        <p:txBody>
          <a:bodyPr spcFirstLastPara="1" wrap="square" lIns="91425" tIns="91425" rIns="91425" bIns="91425" anchor="t" anchorCtr="0">
            <a:noAutofit/>
          </a:bodyPr>
          <a:lstStyle/>
          <a:p>
            <a:pPr marL="457200" lvl="0" indent="-330358" algn="l" rtl="0">
              <a:lnSpc>
                <a:spcPct val="95000"/>
              </a:lnSpc>
              <a:spcBef>
                <a:spcPts val="0"/>
              </a:spcBef>
              <a:spcAft>
                <a:spcPts val="0"/>
              </a:spcAft>
              <a:buSzPts val="1603"/>
              <a:buAutoNum type="arabicPeriod"/>
            </a:pPr>
            <a:r>
              <a:rPr lang="en" sz="1602"/>
              <a:t>In cases where multi-modal in preferable to specify the category of interest. example: suppose you are a bug collector, and you want to identify a species of butterfly with a distinctive wing pattern, in this case give a text description may not be enough.</a:t>
            </a:r>
            <a:endParaRPr sz="1602"/>
          </a:p>
          <a:p>
            <a:pPr marL="0" lvl="0" indent="0" algn="l" rtl="0">
              <a:lnSpc>
                <a:spcPct val="95000"/>
              </a:lnSpc>
              <a:spcBef>
                <a:spcPts val="1200"/>
              </a:spcBef>
              <a:spcAft>
                <a:spcPts val="0"/>
              </a:spcAft>
              <a:buNone/>
            </a:pPr>
            <a:endParaRPr sz="1602"/>
          </a:p>
          <a:p>
            <a:pPr marL="457200" lvl="0" indent="-330358" algn="l" rtl="0">
              <a:lnSpc>
                <a:spcPct val="95000"/>
              </a:lnSpc>
              <a:spcBef>
                <a:spcPts val="1200"/>
              </a:spcBef>
              <a:spcAft>
                <a:spcPts val="0"/>
              </a:spcAft>
              <a:buSzPts val="1603"/>
              <a:buAutoNum type="arabicPeriod"/>
            </a:pPr>
            <a:r>
              <a:rPr lang="en" sz="1602"/>
              <a:t>Some more examples:</a:t>
            </a:r>
            <a:endParaRPr sz="1602"/>
          </a:p>
          <a:p>
            <a:pPr marL="457200" lvl="0" indent="0" algn="l" rtl="0">
              <a:lnSpc>
                <a:spcPct val="95000"/>
              </a:lnSpc>
              <a:spcBef>
                <a:spcPts val="1200"/>
              </a:spcBef>
              <a:spcAft>
                <a:spcPts val="0"/>
              </a:spcAft>
              <a:buSzPts val="1018"/>
              <a:buNone/>
            </a:pPr>
            <a:r>
              <a:rPr lang="en" sz="1602"/>
              <a:t>a. “What does a dalmatian look like?”, using an LLM yields “A dalmatian is typically a large dog with a short coat of black spots on a white background”. </a:t>
            </a:r>
            <a:endParaRPr sz="1602"/>
          </a:p>
          <a:p>
            <a:pPr marL="457200" lvl="0" indent="0" algn="l" rtl="0">
              <a:lnSpc>
                <a:spcPct val="95000"/>
              </a:lnSpc>
              <a:spcBef>
                <a:spcPts val="1200"/>
              </a:spcBef>
              <a:spcAft>
                <a:spcPts val="0"/>
              </a:spcAft>
              <a:buSzPts val="1018"/>
              <a:buNone/>
            </a:pPr>
            <a:r>
              <a:rPr lang="en" sz="1602"/>
              <a:t>b. the dog breeds “pug” and “bulldog” have similar descriptions, we can generate classifiers from image exemplars</a:t>
            </a:r>
            <a:endParaRPr sz="1602"/>
          </a:p>
          <a:p>
            <a:pPr marL="457200" lvl="0" indent="0" algn="l" rtl="0">
              <a:lnSpc>
                <a:spcPct val="95000"/>
              </a:lnSpc>
              <a:spcBef>
                <a:spcPts val="1200"/>
              </a:spcBef>
              <a:spcAft>
                <a:spcPts val="1200"/>
              </a:spcAft>
              <a:buSzPts val="1018"/>
              <a:buNone/>
            </a:pPr>
            <a:endParaRPr sz="160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123" name="Google Shape;123;p19"/>
          <p:cNvSpPr txBox="1">
            <a:spLocks noGrp="1"/>
          </p:cNvSpPr>
          <p:nvPr>
            <p:ph type="body" idx="1"/>
          </p:nvPr>
        </p:nvSpPr>
        <p:spPr>
          <a:xfrm>
            <a:off x="727650" y="147285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88"/>
              <a:buNone/>
            </a:pPr>
            <a:r>
              <a:rPr lang="en" sz="1612" b="1"/>
              <a:t>Closed-Vocabulary Object Detection : </a:t>
            </a:r>
            <a:r>
              <a:rPr lang="en" sz="1612"/>
              <a:t>This is one of the classical computer vision problems. which is finding the class and the bounding box. in CVOD, only objects seen at training time can be detected during inference time, thus termed closed vocabulary</a:t>
            </a:r>
            <a:endParaRPr sz="1612"/>
          </a:p>
          <a:p>
            <a:pPr marL="0" lvl="0" indent="0" algn="l" rtl="0">
              <a:spcBef>
                <a:spcPts val="1200"/>
              </a:spcBef>
              <a:spcAft>
                <a:spcPts val="0"/>
              </a:spcAft>
              <a:buSzPts val="688"/>
              <a:buNone/>
            </a:pPr>
            <a:r>
              <a:rPr lang="en" sz="1612" b="1"/>
              <a:t>Open-Vocabulary Object Detection: </a:t>
            </a:r>
            <a:r>
              <a:rPr lang="en" sz="1612"/>
              <a:t>detect objects beyond the set of categories seen at training, thus enabling the user to specify categories of interest at inference without the need for model retraining.</a:t>
            </a:r>
            <a:endParaRPr sz="1612"/>
          </a:p>
          <a:p>
            <a:pPr marL="0" lvl="0" indent="0" algn="l" rtl="0">
              <a:spcBef>
                <a:spcPts val="1200"/>
              </a:spcBef>
              <a:spcAft>
                <a:spcPts val="0"/>
              </a:spcAft>
              <a:buSzPts val="688"/>
              <a:buNone/>
            </a:pPr>
            <a:r>
              <a:rPr lang="en" sz="1612"/>
              <a:t>the paper mentions, OVOD has seen increased attention and progress primarily driven by the emergence of large-scale vision-language models (VLMs). so what is VLM?</a:t>
            </a:r>
            <a:endParaRPr sz="1612"/>
          </a:p>
          <a:p>
            <a:pPr marL="0" lvl="0" indent="0" algn="l" rtl="0">
              <a:spcBef>
                <a:spcPts val="1200"/>
              </a:spcBef>
              <a:spcAft>
                <a:spcPts val="1200"/>
              </a:spcAft>
              <a:buSzPts val="688"/>
              <a:buNone/>
            </a:pPr>
            <a:endParaRPr sz="1612"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VLM</a:t>
            </a:r>
            <a:endParaRPr/>
          </a:p>
        </p:txBody>
      </p:sp>
      <p:sp>
        <p:nvSpPr>
          <p:cNvPr id="129" name="Google Shape;129;p20"/>
          <p:cNvSpPr txBox="1">
            <a:spLocks noGrp="1"/>
          </p:cNvSpPr>
          <p:nvPr>
            <p:ph type="body" idx="1"/>
          </p:nvPr>
        </p:nvSpPr>
        <p:spPr>
          <a:xfrm>
            <a:off x="577050" y="116447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610"/>
              <a:t>VLMs or Visual-Language Models can understand and generate both visual and linguistic information. They are trained on large datasets of image-text pairs, and can be used for a variety of tasks, such as:</a:t>
            </a:r>
            <a:endParaRPr sz="1610"/>
          </a:p>
          <a:p>
            <a:pPr marL="457200" lvl="0" indent="-330835" algn="l" rtl="0">
              <a:lnSpc>
                <a:spcPct val="105000"/>
              </a:lnSpc>
              <a:spcBef>
                <a:spcPts val="1200"/>
              </a:spcBef>
              <a:spcAft>
                <a:spcPts val="0"/>
              </a:spcAft>
              <a:buSzPts val="1610"/>
              <a:buAutoNum type="arabicPeriod"/>
            </a:pPr>
            <a:r>
              <a:rPr lang="en" sz="1610" b="1"/>
              <a:t>image captioning</a:t>
            </a:r>
            <a:r>
              <a:rPr lang="en" sz="1610"/>
              <a:t>: generating a natural language description of an image</a:t>
            </a:r>
            <a:endParaRPr sz="1610"/>
          </a:p>
          <a:p>
            <a:pPr marL="457200" lvl="0" indent="-330835" algn="l" rtl="0">
              <a:lnSpc>
                <a:spcPct val="105000"/>
              </a:lnSpc>
              <a:spcBef>
                <a:spcPts val="0"/>
              </a:spcBef>
              <a:spcAft>
                <a:spcPts val="0"/>
              </a:spcAft>
              <a:buSzPts val="1610"/>
              <a:buAutoNum type="arabicPeriod"/>
            </a:pPr>
            <a:r>
              <a:rPr lang="en" sz="1610" b="1"/>
              <a:t>visual question answering</a:t>
            </a:r>
            <a:r>
              <a:rPr lang="en" sz="1610"/>
              <a:t>: answering questions about an image using natural language</a:t>
            </a:r>
            <a:endParaRPr sz="1610"/>
          </a:p>
          <a:p>
            <a:pPr marL="457200" lvl="0" indent="-330835" algn="l" rtl="0">
              <a:lnSpc>
                <a:spcPct val="105000"/>
              </a:lnSpc>
              <a:spcBef>
                <a:spcPts val="0"/>
              </a:spcBef>
              <a:spcAft>
                <a:spcPts val="0"/>
              </a:spcAft>
              <a:buSzPts val="1610"/>
              <a:buAutoNum type="arabicPeriod"/>
            </a:pPr>
            <a:r>
              <a:rPr lang="en" sz="1610" b="1"/>
              <a:t>text based image retrieval</a:t>
            </a:r>
            <a:r>
              <a:rPr lang="en" sz="1610"/>
              <a:t>: finding images that match a given text query</a:t>
            </a:r>
            <a:endParaRPr sz="1610"/>
          </a:p>
          <a:p>
            <a:pPr marL="457200" lvl="0" indent="-330835" algn="l" rtl="0">
              <a:lnSpc>
                <a:spcPct val="105000"/>
              </a:lnSpc>
              <a:spcBef>
                <a:spcPts val="0"/>
              </a:spcBef>
              <a:spcAft>
                <a:spcPts val="0"/>
              </a:spcAft>
              <a:buSzPts val="1610"/>
              <a:buAutoNum type="arabicPeriod"/>
            </a:pPr>
            <a:r>
              <a:rPr lang="en" sz="1610" b="1"/>
              <a:t>visual dialog</a:t>
            </a:r>
            <a:r>
              <a:rPr lang="en" sz="1610"/>
              <a:t>: carrying on a conversation about an image</a:t>
            </a:r>
            <a:endParaRPr sz="1610"/>
          </a:p>
          <a:p>
            <a:pPr marL="0" lvl="0" indent="0" algn="l" rtl="0">
              <a:lnSpc>
                <a:spcPct val="105000"/>
              </a:lnSpc>
              <a:spcBef>
                <a:spcPts val="1200"/>
              </a:spcBef>
              <a:spcAft>
                <a:spcPts val="0"/>
              </a:spcAft>
              <a:buSzPts val="770"/>
              <a:buNone/>
            </a:pPr>
            <a:r>
              <a:rPr lang="en" sz="1610"/>
              <a:t>Some examples are CLIP, VisualBERT, ViLBERT, LaMDA, Gopher</a:t>
            </a:r>
            <a:endParaRPr sz="1610"/>
          </a:p>
          <a:p>
            <a:pPr marL="0" lvl="0" indent="0" algn="l" rtl="0">
              <a:lnSpc>
                <a:spcPct val="105000"/>
              </a:lnSpc>
              <a:spcBef>
                <a:spcPts val="1200"/>
              </a:spcBef>
              <a:spcAft>
                <a:spcPts val="0"/>
              </a:spcAft>
              <a:buSzPts val="770"/>
              <a:buNone/>
            </a:pPr>
            <a:r>
              <a:rPr lang="en" sz="1410"/>
              <a:t>Coming back to OVOD, The paper mentions about other works for OVOD such as: ViLD (Gu et al., 2022), RegionCLIP (Zhong et al, 2022), GLIP and MDETR (Li et al, 2022; Kamath 35 al., 2021), OVR-CNN(Zareian et al., 2021), OWL-ViT (Minderer et al., 2022), OV-DETR (Zang et al., 2022)</a:t>
            </a:r>
            <a:endParaRPr sz="1410"/>
          </a:p>
          <a:p>
            <a:pPr marL="0" lvl="0" indent="0" algn="l" rtl="0">
              <a:lnSpc>
                <a:spcPct val="105000"/>
              </a:lnSpc>
              <a:spcBef>
                <a:spcPts val="1200"/>
              </a:spcBef>
              <a:spcAft>
                <a:spcPts val="1200"/>
              </a:spcAft>
              <a:buSzPts val="770"/>
              <a:buNone/>
            </a:pPr>
            <a:endParaRPr sz="16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approach mentioned in the paper is different from few shot learning as follows, in Few Shot Learning we have a few annotated examples to learn from, here we don’t have any annotated examples to learn from instead we try to learn the classifiers.</a:t>
            </a:r>
            <a:endParaRPr sz="1600"/>
          </a:p>
        </p:txBody>
      </p:sp>
      <p:sp>
        <p:nvSpPr>
          <p:cNvPr id="135" name="Google Shape;135;p21"/>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Few Shot Learning v/s Our Approach</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On-screen Show (16:9)</PresentationFormat>
  <Paragraphs>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Raleway</vt:lpstr>
      <vt:lpstr>Lato</vt:lpstr>
      <vt:lpstr>Arial</vt:lpstr>
      <vt:lpstr>Streamline</vt:lpstr>
      <vt:lpstr>Multi-Modal Classifiers For Open-Vocabulary Object Detection</vt:lpstr>
      <vt:lpstr>Abstract</vt:lpstr>
      <vt:lpstr>Standard Two Stage Object Detector Architecture</vt:lpstr>
      <vt:lpstr>PowerPoint Presentation</vt:lpstr>
      <vt:lpstr>Why not use the text embeddings and why even go multi-modal ?</vt:lpstr>
      <vt:lpstr>Why not use the text embeddings and why even go multi-modal ?  </vt:lpstr>
      <vt:lpstr>Related Work</vt:lpstr>
      <vt:lpstr>VLM</vt:lpstr>
      <vt:lpstr>Few Shot Learning v/s Our Approach</vt:lpstr>
      <vt:lpstr>Preliminaries</vt:lpstr>
      <vt:lpstr>Architecture Overview</vt:lpstr>
      <vt:lpstr>Text-Based Classifiers from Language Descriptions </vt:lpstr>
      <vt:lpstr>PowerPoint Presentation</vt:lpstr>
      <vt:lpstr>The Mathematical Representation</vt:lpstr>
      <vt:lpstr>Vision-Based Classifiers from Image Exemplars</vt:lpstr>
      <vt:lpstr>PowerPoint Presentation</vt:lpstr>
      <vt:lpstr>Training Process</vt:lpstr>
      <vt:lpstr>Constructing Classifiers via Multi-Modal Fusion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Classifiers For Open-Vocabulary Object Detection</dc:title>
  <cp:lastModifiedBy>hp hp</cp:lastModifiedBy>
  <cp:revision>1</cp:revision>
  <dcterms:modified xsi:type="dcterms:W3CDTF">2023-08-18T09:18:08Z</dcterms:modified>
</cp:coreProperties>
</file>