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8" r:id="rId10"/>
    <p:sldId id="264" r:id="rId11"/>
    <p:sldId id="265" r:id="rId12"/>
    <p:sldId id="269" r:id="rId13"/>
    <p:sldId id="270" r:id="rId14"/>
    <p:sldId id="271" r:id="rId15"/>
    <p:sldId id="272" r:id="rId16"/>
    <p:sldId id="273" r:id="rId17"/>
    <p:sldId id="275" r:id="rId18"/>
    <p:sldId id="274" r:id="rId1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603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75868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137801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974469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528453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516732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974524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038104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13252"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799987"/>
            <a:ext cx="7477601" cy="2874645"/>
          </a:xfrm>
          <a:prstGeom prst="rect">
            <a:avLst/>
          </a:prstGeom>
          <a:noFill/>
          <a:ln/>
        </p:spPr>
        <p:txBody>
          <a:bodyPr wrap="square" rtlCol="0" anchor="t"/>
          <a:lstStyle/>
          <a:p>
            <a:pPr marL="0" indent="0">
              <a:lnSpc>
                <a:spcPts val="7545"/>
              </a:lnSpc>
              <a:buNone/>
            </a:pPr>
            <a:r>
              <a:rPr lang="en-US" sz="6036" dirty="0">
                <a:solidFill>
                  <a:srgbClr val="5955EB"/>
                </a:solidFill>
                <a:latin typeface="Libre Baskerville" pitchFamily="34" charset="0"/>
                <a:ea typeface="Libre Baskerville" pitchFamily="34" charset="-122"/>
                <a:cs typeface="Libre Baskerville" pitchFamily="34" charset="-120"/>
              </a:rPr>
              <a:t>Smart Home Automation System</a:t>
            </a:r>
            <a:endParaRPr lang="en-US" sz="6036" dirty="0"/>
          </a:p>
        </p:txBody>
      </p:sp>
      <p:sp>
        <p:nvSpPr>
          <p:cNvPr id="6" name="Text 3"/>
          <p:cNvSpPr/>
          <p:nvPr/>
        </p:nvSpPr>
        <p:spPr>
          <a:xfrm>
            <a:off x="833199" y="5007888"/>
            <a:ext cx="7477601" cy="142160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Revolutionize your living experience with our innovative Smart Home Automation System. Powered by Arduino, NodeMCU ESP8266, and integrated sensors, this cutting-edge solution effortlessly automates your home, putting control at your fingertips.</a:t>
            </a:r>
            <a:endParaRPr lang="en-US" sz="1750" dirty="0"/>
          </a:p>
        </p:txBody>
      </p:sp>
      <p:pic>
        <p:nvPicPr>
          <p:cNvPr id="8" name="Picture 7"/>
          <p:cNvPicPr>
            <a:picLocks noChangeAspect="1"/>
          </p:cNvPicPr>
          <p:nvPr/>
        </p:nvPicPr>
        <p:blipFill>
          <a:blip r:embed="rId4"/>
          <a:stretch>
            <a:fillRect/>
          </a:stretch>
        </p:blipFill>
        <p:spPr>
          <a:xfrm>
            <a:off x="9164871" y="0"/>
            <a:ext cx="5486401" cy="8229600"/>
          </a:xfrm>
          <a:prstGeom prst="rect">
            <a:avLst/>
          </a:prstGeom>
        </p:spPr>
      </p:pic>
      <p:sp>
        <p:nvSpPr>
          <p:cNvPr id="7" name="TextBox 6">
            <a:extLst>
              <a:ext uri="{FF2B5EF4-FFF2-40B4-BE49-F238E27FC236}">
                <a16:creationId xmlns:a16="http://schemas.microsoft.com/office/drawing/2014/main" id="{6DB807F5-A508-CD65-D2EC-AF32529A9621}"/>
              </a:ext>
            </a:extLst>
          </p:cNvPr>
          <p:cNvSpPr txBox="1"/>
          <p:nvPr/>
        </p:nvSpPr>
        <p:spPr>
          <a:xfrm>
            <a:off x="833199" y="6867882"/>
            <a:ext cx="2888166" cy="954107"/>
          </a:xfrm>
          <a:prstGeom prst="rect">
            <a:avLst/>
          </a:prstGeom>
          <a:noFill/>
        </p:spPr>
        <p:txBody>
          <a:bodyPr wrap="square" rtlCol="0">
            <a:spAutoFit/>
          </a:bodyPr>
          <a:lstStyle/>
          <a:p>
            <a:r>
              <a:rPr lang="en-IN" sz="2000" dirty="0" err="1"/>
              <a:t>Vidhiya</a:t>
            </a:r>
            <a:r>
              <a:rPr lang="en-IN" sz="2000" dirty="0"/>
              <a:t> S B - 210701306</a:t>
            </a:r>
          </a:p>
          <a:p>
            <a:endParaRPr lang="en-IN" dirty="0"/>
          </a:p>
          <a:p>
            <a:r>
              <a:rPr lang="en-IN" dirty="0" err="1"/>
              <a:t>Varusha</a:t>
            </a:r>
            <a:r>
              <a:rPr lang="en-IN" dirty="0"/>
              <a:t> S   -  210701304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2027872"/>
            <a:ext cx="5554980"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System Modules</a:t>
            </a:r>
            <a:endParaRPr lang="en-US" sz="4374" dirty="0"/>
          </a:p>
        </p:txBody>
      </p:sp>
      <p:pic>
        <p:nvPicPr>
          <p:cNvPr id="5" name="Image 0" descr="preencoded.png"/>
          <p:cNvPicPr>
            <a:picLocks noChangeAspect="1"/>
          </p:cNvPicPr>
          <p:nvPr/>
        </p:nvPicPr>
        <p:blipFill>
          <a:blip r:embed="rId3"/>
          <a:stretch>
            <a:fillRect/>
          </a:stretch>
        </p:blipFill>
        <p:spPr>
          <a:xfrm>
            <a:off x="2037993" y="3166586"/>
            <a:ext cx="555427" cy="555427"/>
          </a:xfrm>
          <a:prstGeom prst="rect">
            <a:avLst/>
          </a:prstGeom>
        </p:spPr>
      </p:pic>
      <p:sp>
        <p:nvSpPr>
          <p:cNvPr id="6" name="Text 3"/>
          <p:cNvSpPr/>
          <p:nvPr/>
        </p:nvSpPr>
        <p:spPr>
          <a:xfrm>
            <a:off x="2037993" y="3944183"/>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Microcontroller</a:t>
            </a:r>
            <a:endParaRPr lang="en-US" sz="2187" dirty="0"/>
          </a:p>
        </p:txBody>
      </p:sp>
      <p:sp>
        <p:nvSpPr>
          <p:cNvPr id="7" name="Text 4"/>
          <p:cNvSpPr/>
          <p:nvPr/>
        </p:nvSpPr>
        <p:spPr>
          <a:xfrm>
            <a:off x="2037993" y="4424601"/>
            <a:ext cx="3295888" cy="1777008"/>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The heart of the system, the microcontroller like Arduino or NodeMCU ESP8266, processes sensor data and controls connected devices.</a:t>
            </a:r>
            <a:endParaRPr lang="en-US" sz="1750" dirty="0"/>
          </a:p>
        </p:txBody>
      </p:sp>
      <p:pic>
        <p:nvPicPr>
          <p:cNvPr id="8" name="Image 1" descr="preencoded.png"/>
          <p:cNvPicPr>
            <a:picLocks noChangeAspect="1"/>
          </p:cNvPicPr>
          <p:nvPr/>
        </p:nvPicPr>
        <p:blipFill>
          <a:blip r:embed="rId4"/>
          <a:stretch>
            <a:fillRect/>
          </a:stretch>
        </p:blipFill>
        <p:spPr>
          <a:xfrm>
            <a:off x="5667137" y="3166586"/>
            <a:ext cx="555427" cy="555427"/>
          </a:xfrm>
          <a:prstGeom prst="rect">
            <a:avLst/>
          </a:prstGeom>
        </p:spPr>
      </p:pic>
      <p:sp>
        <p:nvSpPr>
          <p:cNvPr id="9" name="Text 5"/>
          <p:cNvSpPr/>
          <p:nvPr/>
        </p:nvSpPr>
        <p:spPr>
          <a:xfrm>
            <a:off x="5667137" y="3944183"/>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Actuators</a:t>
            </a:r>
            <a:endParaRPr lang="en-US" sz="2187" dirty="0"/>
          </a:p>
        </p:txBody>
      </p:sp>
      <p:sp>
        <p:nvSpPr>
          <p:cNvPr id="10" name="Text 6"/>
          <p:cNvSpPr/>
          <p:nvPr/>
        </p:nvSpPr>
        <p:spPr>
          <a:xfrm>
            <a:off x="5667137" y="4424601"/>
            <a:ext cx="3296007" cy="1777008"/>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Relays, switches, and other actuators connect to and control home appliances, lighting, and other devices based on system commands.</a:t>
            </a:r>
            <a:endParaRPr lang="en-US" sz="1750" dirty="0"/>
          </a:p>
        </p:txBody>
      </p:sp>
      <p:pic>
        <p:nvPicPr>
          <p:cNvPr id="11" name="Image 2" descr="preencoded.png"/>
          <p:cNvPicPr>
            <a:picLocks noChangeAspect="1"/>
          </p:cNvPicPr>
          <p:nvPr/>
        </p:nvPicPr>
        <p:blipFill>
          <a:blip r:embed="rId5"/>
          <a:stretch>
            <a:fillRect/>
          </a:stretch>
        </p:blipFill>
        <p:spPr>
          <a:xfrm>
            <a:off x="9296400" y="3166586"/>
            <a:ext cx="555427" cy="555427"/>
          </a:xfrm>
          <a:prstGeom prst="rect">
            <a:avLst/>
          </a:prstGeom>
        </p:spPr>
      </p:pic>
      <p:sp>
        <p:nvSpPr>
          <p:cNvPr id="12" name="Text 7"/>
          <p:cNvSpPr/>
          <p:nvPr/>
        </p:nvSpPr>
        <p:spPr>
          <a:xfrm>
            <a:off x="9296400" y="3944183"/>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Connectivity</a:t>
            </a:r>
            <a:endParaRPr lang="en-US" sz="2187" dirty="0"/>
          </a:p>
        </p:txBody>
      </p:sp>
      <p:sp>
        <p:nvSpPr>
          <p:cNvPr id="13" name="Text 8"/>
          <p:cNvSpPr/>
          <p:nvPr/>
        </p:nvSpPr>
        <p:spPr>
          <a:xfrm>
            <a:off x="9296400" y="4424601"/>
            <a:ext cx="3296007" cy="1777008"/>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Wi-Fi modules like the NodeMCU ESP8266 enable wireless communication, allowing remote access and control of the system.</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2520"/>
            <a:ext cx="14630400" cy="9198173"/>
          </a:xfrm>
          <a:prstGeom prst="rect">
            <a:avLst/>
          </a:prstGeom>
          <a:solidFill>
            <a:srgbClr val="FBFAFF"/>
          </a:solidFill>
          <a:ln/>
        </p:spPr>
      </p:sp>
      <p:sp>
        <p:nvSpPr>
          <p:cNvPr id="4" name="Text 2"/>
          <p:cNvSpPr/>
          <p:nvPr/>
        </p:nvSpPr>
        <p:spPr>
          <a:xfrm>
            <a:off x="3621167" y="427673"/>
            <a:ext cx="4024313" cy="486013"/>
          </a:xfrm>
          <a:prstGeom prst="rect">
            <a:avLst/>
          </a:prstGeom>
          <a:noFill/>
          <a:ln/>
        </p:spPr>
        <p:txBody>
          <a:bodyPr wrap="none" rtlCol="0" anchor="t"/>
          <a:lstStyle/>
          <a:p>
            <a:pPr marL="0" indent="0" algn="ctr">
              <a:lnSpc>
                <a:spcPts val="3827"/>
              </a:lnSpc>
              <a:buNone/>
            </a:pPr>
            <a:r>
              <a:rPr lang="en-US" sz="3062" dirty="0">
                <a:solidFill>
                  <a:srgbClr val="5955EB"/>
                </a:solidFill>
                <a:latin typeface="Libre Baskerville" pitchFamily="34" charset="0"/>
                <a:ea typeface="Libre Baskerville" pitchFamily="34" charset="-122"/>
                <a:cs typeface="Libre Baskerville" pitchFamily="34" charset="-120"/>
              </a:rPr>
              <a:t>                                System Architecture</a:t>
            </a:r>
            <a:endParaRPr lang="en-US" sz="3062" dirty="0"/>
          </a:p>
        </p:txBody>
      </p:sp>
      <p:pic>
        <p:nvPicPr>
          <p:cNvPr id="5" name="Image 0" descr="preencoded.png"/>
          <p:cNvPicPr>
            <a:picLocks noChangeAspect="1"/>
          </p:cNvPicPr>
          <p:nvPr/>
        </p:nvPicPr>
        <p:blipFill>
          <a:blip r:embed="rId3"/>
          <a:stretch>
            <a:fillRect/>
          </a:stretch>
        </p:blipFill>
        <p:spPr>
          <a:xfrm>
            <a:off x="5102423" y="1224677"/>
            <a:ext cx="731401" cy="1144667"/>
          </a:xfrm>
          <a:prstGeom prst="rect">
            <a:avLst/>
          </a:prstGeom>
        </p:spPr>
      </p:pic>
      <p:sp>
        <p:nvSpPr>
          <p:cNvPr id="6" name="Text 3"/>
          <p:cNvSpPr/>
          <p:nvPr/>
        </p:nvSpPr>
        <p:spPr>
          <a:xfrm>
            <a:off x="5424726" y="1789867"/>
            <a:ext cx="86678" cy="310991"/>
          </a:xfrm>
          <a:prstGeom prst="rect">
            <a:avLst/>
          </a:prstGeom>
          <a:noFill/>
          <a:ln/>
        </p:spPr>
        <p:txBody>
          <a:bodyPr wrap="none" rtlCol="0" anchor="t"/>
          <a:lstStyle/>
          <a:p>
            <a:pPr marL="0" indent="0" algn="ctr">
              <a:lnSpc>
                <a:spcPts val="2449"/>
              </a:lnSpc>
              <a:buNone/>
            </a:pPr>
            <a:r>
              <a:rPr lang="en-US" sz="1531" dirty="0">
                <a:solidFill>
                  <a:srgbClr val="5955EB"/>
                </a:solidFill>
                <a:latin typeface="Libre Baskerville" pitchFamily="34" charset="0"/>
                <a:ea typeface="Libre Baskerville" pitchFamily="34" charset="-122"/>
                <a:cs typeface="Libre Baskerville" pitchFamily="34" charset="-120"/>
              </a:rPr>
              <a:t>1</a:t>
            </a:r>
            <a:endParaRPr lang="en-US" sz="1531" dirty="0"/>
          </a:p>
        </p:txBody>
      </p:sp>
      <p:sp>
        <p:nvSpPr>
          <p:cNvPr id="7" name="Text 4"/>
          <p:cNvSpPr/>
          <p:nvPr/>
        </p:nvSpPr>
        <p:spPr>
          <a:xfrm>
            <a:off x="5989320" y="1504474"/>
            <a:ext cx="1944172" cy="243007"/>
          </a:xfrm>
          <a:prstGeom prst="rect">
            <a:avLst/>
          </a:prstGeom>
          <a:noFill/>
          <a:ln/>
        </p:spPr>
        <p:txBody>
          <a:bodyPr wrap="none" rtlCol="0" anchor="t"/>
          <a:lstStyle/>
          <a:p>
            <a:pPr marL="0" indent="0" algn="l">
              <a:lnSpc>
                <a:spcPts val="1914"/>
              </a:lnSpc>
              <a:buNone/>
            </a:pPr>
            <a:r>
              <a:rPr lang="en-US" sz="1531" dirty="0">
                <a:solidFill>
                  <a:srgbClr val="5955EB"/>
                </a:solidFill>
                <a:latin typeface="Libre Baskerville" pitchFamily="34" charset="0"/>
                <a:ea typeface="Libre Baskerville" pitchFamily="34" charset="-122"/>
                <a:cs typeface="Libre Baskerville" pitchFamily="34" charset="-120"/>
              </a:rPr>
              <a:t>User Interface</a:t>
            </a:r>
            <a:endParaRPr lang="en-US" sz="1531" dirty="0"/>
          </a:p>
        </p:txBody>
      </p:sp>
      <p:sp>
        <p:nvSpPr>
          <p:cNvPr id="8" name="Text 5"/>
          <p:cNvSpPr/>
          <p:nvPr/>
        </p:nvSpPr>
        <p:spPr>
          <a:xfrm>
            <a:off x="5989320" y="1840706"/>
            <a:ext cx="3689747" cy="248722"/>
          </a:xfrm>
          <a:prstGeom prst="rect">
            <a:avLst/>
          </a:prstGeom>
          <a:noFill/>
          <a:ln/>
        </p:spPr>
        <p:txBody>
          <a:bodyPr wrap="none" rtlCol="0" anchor="t"/>
          <a:lstStyle/>
          <a:p>
            <a:pPr marL="0" indent="0" algn="l">
              <a:lnSpc>
                <a:spcPts val="1960"/>
              </a:lnSpc>
              <a:buNone/>
            </a:pPr>
            <a:r>
              <a:rPr lang="en-US" sz="1225" dirty="0">
                <a:solidFill>
                  <a:srgbClr val="49495A"/>
                </a:solidFill>
                <a:latin typeface="Open Sans" pitchFamily="34" charset="0"/>
                <a:ea typeface="Open Sans" pitchFamily="34" charset="-122"/>
                <a:cs typeface="Open Sans" pitchFamily="34" charset="-120"/>
              </a:rPr>
              <a:t>Mobile app or web dashboard for seamless control</a:t>
            </a:r>
            <a:endParaRPr lang="en-US" sz="1225" dirty="0"/>
          </a:p>
        </p:txBody>
      </p:sp>
      <p:sp>
        <p:nvSpPr>
          <p:cNvPr id="9" name="Shape 6"/>
          <p:cNvSpPr/>
          <p:nvPr/>
        </p:nvSpPr>
        <p:spPr>
          <a:xfrm>
            <a:off x="5872639" y="2373064"/>
            <a:ext cx="5097780" cy="15538"/>
          </a:xfrm>
          <a:prstGeom prst="rect">
            <a:avLst/>
          </a:prstGeom>
          <a:solidFill>
            <a:srgbClr val="B8B7E0"/>
          </a:solidFill>
          <a:ln/>
        </p:spPr>
      </p:sp>
      <p:pic>
        <p:nvPicPr>
          <p:cNvPr id="10" name="Image 1" descr="preencoded.png"/>
          <p:cNvPicPr>
            <a:picLocks noChangeAspect="1"/>
          </p:cNvPicPr>
          <p:nvPr/>
        </p:nvPicPr>
        <p:blipFill>
          <a:blip r:embed="rId4"/>
          <a:stretch>
            <a:fillRect/>
          </a:stretch>
        </p:blipFill>
        <p:spPr>
          <a:xfrm>
            <a:off x="4736663" y="2408158"/>
            <a:ext cx="1462802" cy="1144667"/>
          </a:xfrm>
          <a:prstGeom prst="rect">
            <a:avLst/>
          </a:prstGeom>
        </p:spPr>
      </p:pic>
      <p:sp>
        <p:nvSpPr>
          <p:cNvPr id="11" name="Text 7"/>
          <p:cNvSpPr/>
          <p:nvPr/>
        </p:nvSpPr>
        <p:spPr>
          <a:xfrm>
            <a:off x="5408057" y="2824996"/>
            <a:ext cx="119777" cy="310991"/>
          </a:xfrm>
          <a:prstGeom prst="rect">
            <a:avLst/>
          </a:prstGeom>
          <a:noFill/>
          <a:ln/>
        </p:spPr>
        <p:txBody>
          <a:bodyPr wrap="none" rtlCol="0" anchor="t"/>
          <a:lstStyle/>
          <a:p>
            <a:pPr marL="0" indent="0" algn="ctr">
              <a:lnSpc>
                <a:spcPts val="2449"/>
              </a:lnSpc>
              <a:buNone/>
            </a:pPr>
            <a:r>
              <a:rPr lang="en-US" sz="1531" dirty="0">
                <a:solidFill>
                  <a:srgbClr val="5955EB"/>
                </a:solidFill>
                <a:latin typeface="Libre Baskerville" pitchFamily="34" charset="0"/>
                <a:ea typeface="Libre Baskerville" pitchFamily="34" charset="-122"/>
                <a:cs typeface="Libre Baskerville" pitchFamily="34" charset="-120"/>
              </a:rPr>
              <a:t>2</a:t>
            </a:r>
            <a:endParaRPr lang="en-US" sz="1531" dirty="0"/>
          </a:p>
        </p:txBody>
      </p:sp>
      <p:sp>
        <p:nvSpPr>
          <p:cNvPr id="12" name="Text 8"/>
          <p:cNvSpPr/>
          <p:nvPr/>
        </p:nvSpPr>
        <p:spPr>
          <a:xfrm>
            <a:off x="6354961" y="2687955"/>
            <a:ext cx="2544604" cy="243007"/>
          </a:xfrm>
          <a:prstGeom prst="rect">
            <a:avLst/>
          </a:prstGeom>
          <a:noFill/>
          <a:ln/>
        </p:spPr>
        <p:txBody>
          <a:bodyPr wrap="none" rtlCol="0" anchor="t"/>
          <a:lstStyle/>
          <a:p>
            <a:pPr marL="0" indent="0" algn="l">
              <a:lnSpc>
                <a:spcPts val="1914"/>
              </a:lnSpc>
              <a:buNone/>
            </a:pPr>
            <a:r>
              <a:rPr lang="en-US" sz="1531" dirty="0">
                <a:solidFill>
                  <a:srgbClr val="5955EB"/>
                </a:solidFill>
                <a:latin typeface="Libre Baskerville" pitchFamily="34" charset="0"/>
                <a:ea typeface="Libre Baskerville" pitchFamily="34" charset="-122"/>
                <a:cs typeface="Libre Baskerville" pitchFamily="34" charset="-120"/>
              </a:rPr>
              <a:t>Wireless Communication</a:t>
            </a:r>
            <a:endParaRPr lang="en-US" sz="1531" dirty="0"/>
          </a:p>
        </p:txBody>
      </p:sp>
      <p:sp>
        <p:nvSpPr>
          <p:cNvPr id="13" name="Text 9"/>
          <p:cNvSpPr/>
          <p:nvPr/>
        </p:nvSpPr>
        <p:spPr>
          <a:xfrm>
            <a:off x="6354961" y="3024188"/>
            <a:ext cx="2590919" cy="248722"/>
          </a:xfrm>
          <a:prstGeom prst="rect">
            <a:avLst/>
          </a:prstGeom>
          <a:noFill/>
          <a:ln/>
        </p:spPr>
        <p:txBody>
          <a:bodyPr wrap="none" rtlCol="0" anchor="t"/>
          <a:lstStyle/>
          <a:p>
            <a:pPr marL="0" indent="0" algn="l">
              <a:lnSpc>
                <a:spcPts val="1960"/>
              </a:lnSpc>
              <a:buNone/>
            </a:pPr>
            <a:r>
              <a:rPr lang="en-US" sz="1225" dirty="0">
                <a:solidFill>
                  <a:srgbClr val="49495A"/>
                </a:solidFill>
                <a:latin typeface="Open Sans" pitchFamily="34" charset="0"/>
                <a:ea typeface="Open Sans" pitchFamily="34" charset="-122"/>
                <a:cs typeface="Open Sans" pitchFamily="34" charset="-120"/>
              </a:rPr>
              <a:t>Wi-Fi connectivity for remote access</a:t>
            </a:r>
            <a:endParaRPr lang="en-US" sz="1225" dirty="0"/>
          </a:p>
        </p:txBody>
      </p:sp>
      <p:sp>
        <p:nvSpPr>
          <p:cNvPr id="14" name="Shape 10"/>
          <p:cNvSpPr/>
          <p:nvPr/>
        </p:nvSpPr>
        <p:spPr>
          <a:xfrm>
            <a:off x="6238280" y="3556546"/>
            <a:ext cx="4732139" cy="15538"/>
          </a:xfrm>
          <a:prstGeom prst="rect">
            <a:avLst/>
          </a:prstGeom>
          <a:solidFill>
            <a:srgbClr val="B8B7E0"/>
          </a:solidFill>
          <a:ln/>
        </p:spPr>
      </p:sp>
      <p:pic>
        <p:nvPicPr>
          <p:cNvPr id="15" name="Image 2" descr="preencoded.png"/>
          <p:cNvPicPr>
            <a:picLocks noChangeAspect="1"/>
          </p:cNvPicPr>
          <p:nvPr/>
        </p:nvPicPr>
        <p:blipFill>
          <a:blip r:embed="rId5"/>
          <a:stretch>
            <a:fillRect/>
          </a:stretch>
        </p:blipFill>
        <p:spPr>
          <a:xfrm>
            <a:off x="4330080" y="3591639"/>
            <a:ext cx="2194203" cy="1144667"/>
          </a:xfrm>
          <a:prstGeom prst="rect">
            <a:avLst/>
          </a:prstGeom>
        </p:spPr>
      </p:pic>
      <p:sp>
        <p:nvSpPr>
          <p:cNvPr id="16" name="Text 11"/>
          <p:cNvSpPr/>
          <p:nvPr/>
        </p:nvSpPr>
        <p:spPr>
          <a:xfrm>
            <a:off x="5408176" y="4008477"/>
            <a:ext cx="119777" cy="310991"/>
          </a:xfrm>
          <a:prstGeom prst="rect">
            <a:avLst/>
          </a:prstGeom>
          <a:noFill/>
          <a:ln/>
        </p:spPr>
        <p:txBody>
          <a:bodyPr wrap="none" rtlCol="0" anchor="t"/>
          <a:lstStyle/>
          <a:p>
            <a:pPr marL="0" indent="0" algn="ctr">
              <a:lnSpc>
                <a:spcPts val="2449"/>
              </a:lnSpc>
              <a:buNone/>
            </a:pPr>
            <a:r>
              <a:rPr lang="en-US" sz="1531" dirty="0">
                <a:solidFill>
                  <a:srgbClr val="5955EB"/>
                </a:solidFill>
                <a:latin typeface="Libre Baskerville" pitchFamily="34" charset="0"/>
                <a:ea typeface="Libre Baskerville" pitchFamily="34" charset="-122"/>
                <a:cs typeface="Libre Baskerville" pitchFamily="34" charset="-120"/>
              </a:rPr>
              <a:t>3</a:t>
            </a:r>
            <a:endParaRPr lang="en-US" sz="1531" dirty="0"/>
          </a:p>
        </p:txBody>
      </p:sp>
      <p:sp>
        <p:nvSpPr>
          <p:cNvPr id="17" name="Text 12"/>
          <p:cNvSpPr/>
          <p:nvPr/>
        </p:nvSpPr>
        <p:spPr>
          <a:xfrm>
            <a:off x="6720721" y="3747135"/>
            <a:ext cx="1944172" cy="243007"/>
          </a:xfrm>
          <a:prstGeom prst="rect">
            <a:avLst/>
          </a:prstGeom>
          <a:noFill/>
          <a:ln/>
        </p:spPr>
        <p:txBody>
          <a:bodyPr wrap="none" rtlCol="0" anchor="t"/>
          <a:lstStyle/>
          <a:p>
            <a:pPr marL="0" indent="0" algn="l">
              <a:lnSpc>
                <a:spcPts val="1914"/>
              </a:lnSpc>
              <a:buNone/>
            </a:pPr>
            <a:r>
              <a:rPr lang="en-US" sz="1531" dirty="0">
                <a:solidFill>
                  <a:srgbClr val="5955EB"/>
                </a:solidFill>
                <a:latin typeface="Libre Baskerville" pitchFamily="34" charset="0"/>
                <a:ea typeface="Libre Baskerville" pitchFamily="34" charset="-122"/>
                <a:cs typeface="Libre Baskerville" pitchFamily="34" charset="-120"/>
              </a:rPr>
              <a:t>Microcontroller</a:t>
            </a:r>
            <a:endParaRPr lang="en-US" sz="1531" dirty="0"/>
          </a:p>
        </p:txBody>
      </p:sp>
      <p:sp>
        <p:nvSpPr>
          <p:cNvPr id="18" name="Text 13"/>
          <p:cNvSpPr/>
          <p:nvPr/>
        </p:nvSpPr>
        <p:spPr>
          <a:xfrm>
            <a:off x="6720721" y="4083368"/>
            <a:ext cx="4133017" cy="497443"/>
          </a:xfrm>
          <a:prstGeom prst="rect">
            <a:avLst/>
          </a:prstGeom>
          <a:noFill/>
          <a:ln/>
        </p:spPr>
        <p:txBody>
          <a:bodyPr wrap="square" rtlCol="0" anchor="t"/>
          <a:lstStyle/>
          <a:p>
            <a:pPr marL="0" indent="0" algn="l">
              <a:lnSpc>
                <a:spcPts val="1960"/>
              </a:lnSpc>
              <a:buNone/>
            </a:pPr>
            <a:r>
              <a:rPr lang="en-US" sz="1225" dirty="0">
                <a:solidFill>
                  <a:srgbClr val="49495A"/>
                </a:solidFill>
                <a:latin typeface="Open Sans" pitchFamily="34" charset="0"/>
                <a:ea typeface="Open Sans" pitchFamily="34" charset="-122"/>
                <a:cs typeface="Open Sans" pitchFamily="34" charset="-120"/>
              </a:rPr>
              <a:t>Arduino or NodeMCU ESP8266 for processing and control</a:t>
            </a:r>
            <a:endParaRPr lang="en-US" sz="1225" dirty="0"/>
          </a:p>
        </p:txBody>
      </p:sp>
      <p:sp>
        <p:nvSpPr>
          <p:cNvPr id="19" name="Shape 14"/>
          <p:cNvSpPr/>
          <p:nvPr/>
        </p:nvSpPr>
        <p:spPr>
          <a:xfrm>
            <a:off x="6604040" y="4740027"/>
            <a:ext cx="4366379" cy="15538"/>
          </a:xfrm>
          <a:prstGeom prst="rect">
            <a:avLst/>
          </a:prstGeom>
          <a:solidFill>
            <a:srgbClr val="B8B7E0"/>
          </a:solidFill>
          <a:ln/>
        </p:spPr>
      </p:sp>
      <p:pic>
        <p:nvPicPr>
          <p:cNvPr id="20" name="Image 3" descr="preencoded.png"/>
          <p:cNvPicPr>
            <a:picLocks noChangeAspect="1"/>
          </p:cNvPicPr>
          <p:nvPr/>
        </p:nvPicPr>
        <p:blipFill>
          <a:blip r:embed="rId6"/>
          <a:stretch>
            <a:fillRect/>
          </a:stretch>
        </p:blipFill>
        <p:spPr>
          <a:xfrm>
            <a:off x="4005262" y="4775121"/>
            <a:ext cx="2925604" cy="1144667"/>
          </a:xfrm>
          <a:prstGeom prst="rect">
            <a:avLst/>
          </a:prstGeom>
        </p:spPr>
      </p:pic>
      <p:sp>
        <p:nvSpPr>
          <p:cNvPr id="21" name="Text 15"/>
          <p:cNvSpPr/>
          <p:nvPr/>
        </p:nvSpPr>
        <p:spPr>
          <a:xfrm>
            <a:off x="5411153" y="5191958"/>
            <a:ext cx="113705" cy="310991"/>
          </a:xfrm>
          <a:prstGeom prst="rect">
            <a:avLst/>
          </a:prstGeom>
          <a:noFill/>
          <a:ln/>
        </p:spPr>
        <p:txBody>
          <a:bodyPr wrap="none" rtlCol="0" anchor="t"/>
          <a:lstStyle/>
          <a:p>
            <a:pPr marL="0" indent="0" algn="ctr">
              <a:lnSpc>
                <a:spcPts val="2449"/>
              </a:lnSpc>
              <a:buNone/>
            </a:pPr>
            <a:r>
              <a:rPr lang="en-US" sz="1531" dirty="0">
                <a:solidFill>
                  <a:srgbClr val="5955EB"/>
                </a:solidFill>
                <a:latin typeface="Libre Baskerville" pitchFamily="34" charset="0"/>
                <a:ea typeface="Libre Baskerville" pitchFamily="34" charset="-122"/>
                <a:cs typeface="Libre Baskerville" pitchFamily="34" charset="-120"/>
              </a:rPr>
              <a:t>4</a:t>
            </a:r>
            <a:endParaRPr lang="en-US" sz="1531" dirty="0"/>
          </a:p>
        </p:txBody>
      </p:sp>
      <p:sp>
        <p:nvSpPr>
          <p:cNvPr id="22" name="Text 16"/>
          <p:cNvSpPr/>
          <p:nvPr/>
        </p:nvSpPr>
        <p:spPr>
          <a:xfrm>
            <a:off x="7086362" y="5054918"/>
            <a:ext cx="1833205" cy="243007"/>
          </a:xfrm>
          <a:prstGeom prst="rect">
            <a:avLst/>
          </a:prstGeom>
          <a:noFill/>
          <a:ln/>
        </p:spPr>
        <p:txBody>
          <a:bodyPr wrap="none" rtlCol="0" anchor="t"/>
          <a:lstStyle/>
          <a:p>
            <a:pPr marL="0" indent="0" algn="l">
              <a:lnSpc>
                <a:spcPts val="1914"/>
              </a:lnSpc>
              <a:buNone/>
            </a:pPr>
            <a:r>
              <a:rPr lang="en-US" sz="1531" dirty="0">
                <a:solidFill>
                  <a:srgbClr val="5955EB"/>
                </a:solidFill>
                <a:latin typeface="Libre Baskerville" pitchFamily="34" charset="0"/>
                <a:ea typeface="Libre Baskerville" pitchFamily="34" charset="-122"/>
                <a:cs typeface="Libre Baskerville" pitchFamily="34" charset="-120"/>
              </a:rPr>
              <a:t> Actuators</a:t>
            </a:r>
            <a:endParaRPr lang="en-US" sz="1531" dirty="0"/>
          </a:p>
        </p:txBody>
      </p:sp>
      <p:sp>
        <p:nvSpPr>
          <p:cNvPr id="23" name="Text 17"/>
          <p:cNvSpPr/>
          <p:nvPr/>
        </p:nvSpPr>
        <p:spPr>
          <a:xfrm>
            <a:off x="7086362" y="5391150"/>
            <a:ext cx="1833205" cy="248722"/>
          </a:xfrm>
          <a:prstGeom prst="rect">
            <a:avLst/>
          </a:prstGeom>
          <a:noFill/>
          <a:ln/>
        </p:spPr>
        <p:txBody>
          <a:bodyPr wrap="none" rtlCol="0" anchor="t"/>
          <a:lstStyle/>
          <a:p>
            <a:pPr marL="0" indent="0" algn="l">
              <a:lnSpc>
                <a:spcPts val="1960"/>
              </a:lnSpc>
              <a:buNone/>
            </a:pPr>
            <a:r>
              <a:rPr lang="en-US" sz="1225" dirty="0">
                <a:solidFill>
                  <a:srgbClr val="49495A"/>
                </a:solidFill>
                <a:latin typeface="Open Sans" pitchFamily="34" charset="0"/>
                <a:ea typeface="Open Sans" pitchFamily="34" charset="-122"/>
                <a:cs typeface="Open Sans" pitchFamily="34" charset="-120"/>
              </a:rPr>
              <a:t>Controlling home devices</a:t>
            </a:r>
            <a:endParaRPr lang="en-US" sz="1225" dirty="0"/>
          </a:p>
        </p:txBody>
      </p:sp>
      <p:sp>
        <p:nvSpPr>
          <p:cNvPr id="24" name="Shape 18"/>
          <p:cNvSpPr/>
          <p:nvPr/>
        </p:nvSpPr>
        <p:spPr>
          <a:xfrm>
            <a:off x="6969681" y="5923508"/>
            <a:ext cx="4000738" cy="15538"/>
          </a:xfrm>
          <a:prstGeom prst="rect">
            <a:avLst/>
          </a:prstGeom>
          <a:solidFill>
            <a:srgbClr val="B8B7E0"/>
          </a:solidFill>
          <a:ln/>
        </p:spPr>
      </p:sp>
      <p:pic>
        <p:nvPicPr>
          <p:cNvPr id="25" name="Image 4" descr="preencoded.png"/>
          <p:cNvPicPr>
            <a:picLocks noChangeAspect="1"/>
          </p:cNvPicPr>
          <p:nvPr/>
        </p:nvPicPr>
        <p:blipFill>
          <a:blip r:embed="rId7"/>
          <a:stretch>
            <a:fillRect/>
          </a:stretch>
        </p:blipFill>
        <p:spPr>
          <a:xfrm>
            <a:off x="3639622" y="5958602"/>
            <a:ext cx="3657005" cy="1144667"/>
          </a:xfrm>
          <a:prstGeom prst="rect">
            <a:avLst/>
          </a:prstGeom>
        </p:spPr>
      </p:pic>
      <p:sp>
        <p:nvSpPr>
          <p:cNvPr id="26" name="Text 19"/>
          <p:cNvSpPr/>
          <p:nvPr/>
        </p:nvSpPr>
        <p:spPr>
          <a:xfrm>
            <a:off x="5412938" y="6375440"/>
            <a:ext cx="110371" cy="310991"/>
          </a:xfrm>
          <a:prstGeom prst="rect">
            <a:avLst/>
          </a:prstGeom>
          <a:noFill/>
          <a:ln/>
        </p:spPr>
        <p:txBody>
          <a:bodyPr wrap="none" rtlCol="0" anchor="t"/>
          <a:lstStyle/>
          <a:p>
            <a:pPr marL="0" indent="0" algn="ctr">
              <a:lnSpc>
                <a:spcPts val="2449"/>
              </a:lnSpc>
              <a:buNone/>
            </a:pPr>
            <a:r>
              <a:rPr lang="en-US" sz="1531" dirty="0">
                <a:solidFill>
                  <a:srgbClr val="5955EB"/>
                </a:solidFill>
                <a:latin typeface="Libre Baskerville" pitchFamily="34" charset="0"/>
                <a:ea typeface="Libre Baskerville" pitchFamily="34" charset="-122"/>
                <a:cs typeface="Libre Baskerville" pitchFamily="34" charset="-120"/>
              </a:rPr>
              <a:t>5</a:t>
            </a:r>
            <a:endParaRPr lang="en-US" sz="1531" dirty="0"/>
          </a:p>
        </p:txBody>
      </p:sp>
      <p:sp>
        <p:nvSpPr>
          <p:cNvPr id="27" name="Text 20"/>
          <p:cNvSpPr/>
          <p:nvPr/>
        </p:nvSpPr>
        <p:spPr>
          <a:xfrm>
            <a:off x="7452122" y="6238399"/>
            <a:ext cx="1944172" cy="243007"/>
          </a:xfrm>
          <a:prstGeom prst="rect">
            <a:avLst/>
          </a:prstGeom>
          <a:noFill/>
          <a:ln/>
        </p:spPr>
        <p:txBody>
          <a:bodyPr wrap="none" rtlCol="0" anchor="t"/>
          <a:lstStyle/>
          <a:p>
            <a:pPr marL="0" indent="0" algn="l">
              <a:lnSpc>
                <a:spcPts val="1914"/>
              </a:lnSpc>
              <a:buNone/>
            </a:pPr>
            <a:r>
              <a:rPr lang="en-US" sz="1531" dirty="0">
                <a:solidFill>
                  <a:srgbClr val="5955EB"/>
                </a:solidFill>
                <a:latin typeface="Libre Baskerville" pitchFamily="34" charset="0"/>
                <a:ea typeface="Libre Baskerville" pitchFamily="34" charset="-122"/>
                <a:cs typeface="Libre Baskerville" pitchFamily="34" charset="-120"/>
              </a:rPr>
              <a:t>Home Appliances</a:t>
            </a:r>
            <a:endParaRPr lang="en-US" sz="1531" dirty="0"/>
          </a:p>
        </p:txBody>
      </p:sp>
      <p:sp>
        <p:nvSpPr>
          <p:cNvPr id="28" name="Text 21"/>
          <p:cNvSpPr/>
          <p:nvPr/>
        </p:nvSpPr>
        <p:spPr>
          <a:xfrm>
            <a:off x="7452122" y="6574631"/>
            <a:ext cx="2986207" cy="248722"/>
          </a:xfrm>
          <a:prstGeom prst="rect">
            <a:avLst/>
          </a:prstGeom>
          <a:noFill/>
          <a:ln/>
        </p:spPr>
        <p:txBody>
          <a:bodyPr wrap="none" rtlCol="0" anchor="t"/>
          <a:lstStyle/>
          <a:p>
            <a:pPr marL="0" indent="0" algn="l">
              <a:lnSpc>
                <a:spcPts val="1960"/>
              </a:lnSpc>
              <a:buNone/>
            </a:pPr>
            <a:r>
              <a:rPr lang="en-US" sz="1225" dirty="0">
                <a:solidFill>
                  <a:srgbClr val="49495A"/>
                </a:solidFill>
                <a:latin typeface="Open Sans" pitchFamily="34" charset="0"/>
                <a:ea typeface="Open Sans" pitchFamily="34" charset="-122"/>
                <a:cs typeface="Open Sans" pitchFamily="34" charset="-120"/>
              </a:rPr>
              <a:t>Lights, fans, and other connected devices</a:t>
            </a:r>
            <a:endParaRPr lang="en-US" sz="1225" dirty="0"/>
          </a:p>
        </p:txBody>
      </p:sp>
      <p:pic>
        <p:nvPicPr>
          <p:cNvPr id="30" name="Picture 29">
            <a:extLst>
              <a:ext uri="{FF2B5EF4-FFF2-40B4-BE49-F238E27FC236}">
                <a16:creationId xmlns:a16="http://schemas.microsoft.com/office/drawing/2014/main" id="{C8FC68FE-A3D7-6968-6FD8-54AF0F3FF5F1}"/>
              </a:ext>
            </a:extLst>
          </p:cNvPr>
          <p:cNvPicPr>
            <a:picLocks noChangeAspect="1"/>
          </p:cNvPicPr>
          <p:nvPr/>
        </p:nvPicPr>
        <p:blipFill>
          <a:blip r:embed="rId8"/>
          <a:stretch>
            <a:fillRect/>
          </a:stretch>
        </p:blipFill>
        <p:spPr>
          <a:xfrm>
            <a:off x="1301440" y="1359333"/>
            <a:ext cx="12459165" cy="62209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2039064"/>
            <a:ext cx="5749766"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System Architecture</a:t>
            </a:r>
            <a:endParaRPr lang="en-US" sz="4374" dirty="0"/>
          </a:p>
        </p:txBody>
      </p:sp>
      <p:sp>
        <p:nvSpPr>
          <p:cNvPr id="5" name="Text 3"/>
          <p:cNvSpPr/>
          <p:nvPr/>
        </p:nvSpPr>
        <p:spPr>
          <a:xfrm>
            <a:off x="2037993" y="3288863"/>
            <a:ext cx="2831902"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Centralized Control</a:t>
            </a:r>
            <a:endParaRPr lang="en-US" sz="2187" dirty="0"/>
          </a:p>
        </p:txBody>
      </p:sp>
      <p:sp>
        <p:nvSpPr>
          <p:cNvPr id="6" name="Text 4"/>
          <p:cNvSpPr/>
          <p:nvPr/>
        </p:nvSpPr>
        <p:spPr>
          <a:xfrm>
            <a:off x="2037993" y="3858220"/>
            <a:ext cx="3156347" cy="1777008"/>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 Arduino board serves as the central hub that coordinates and controls all the connected devices in the smart home system.</a:t>
            </a:r>
            <a:endParaRPr lang="en-US" sz="1750" dirty="0"/>
          </a:p>
        </p:txBody>
      </p:sp>
      <p:sp>
        <p:nvSpPr>
          <p:cNvPr id="7" name="Text 5"/>
          <p:cNvSpPr/>
          <p:nvPr/>
        </p:nvSpPr>
        <p:spPr>
          <a:xfrm>
            <a:off x="5743932" y="3288863"/>
            <a:ext cx="3128129"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Wireless Connectivity</a:t>
            </a:r>
            <a:endParaRPr lang="en-US" sz="2187" dirty="0"/>
          </a:p>
        </p:txBody>
      </p:sp>
      <p:sp>
        <p:nvSpPr>
          <p:cNvPr id="8" name="Text 6"/>
          <p:cNvSpPr/>
          <p:nvPr/>
        </p:nvSpPr>
        <p:spPr>
          <a:xfrm>
            <a:off x="5743932" y="3858220"/>
            <a:ext cx="3156347" cy="2132409"/>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 NodeMCU module enables wireless communication, allowing users to control the system remotely through a mobile app or web interface.</a:t>
            </a:r>
            <a:endParaRPr lang="en-US" sz="1750" dirty="0"/>
          </a:p>
        </p:txBody>
      </p:sp>
      <p:sp>
        <p:nvSpPr>
          <p:cNvPr id="9" name="Text 7"/>
          <p:cNvSpPr/>
          <p:nvPr/>
        </p:nvSpPr>
        <p:spPr>
          <a:xfrm>
            <a:off x="9449872" y="3288863"/>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Modular Design</a:t>
            </a:r>
            <a:endParaRPr lang="en-US" sz="2187" dirty="0"/>
          </a:p>
        </p:txBody>
      </p:sp>
      <p:sp>
        <p:nvSpPr>
          <p:cNvPr id="10" name="Text 8"/>
          <p:cNvSpPr/>
          <p:nvPr/>
        </p:nvSpPr>
        <p:spPr>
          <a:xfrm>
            <a:off x="9449872" y="3858220"/>
            <a:ext cx="3156347" cy="2132409"/>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 system's modular design allows for easy expansion and integration of additional devices, such as sensors and actuators, to enhance the system's capabilities.</a:t>
            </a:r>
            <a:endParaRPr lang="en-US" sz="1750" dirty="0"/>
          </a:p>
        </p:txBody>
      </p:sp>
    </p:spTree>
    <p:extLst>
      <p:ext uri="{BB962C8B-B14F-4D97-AF65-F5344CB8AC3E}">
        <p14:creationId xmlns:p14="http://schemas.microsoft.com/office/powerpoint/2010/main" val="1053814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5" name="Text 2"/>
          <p:cNvSpPr/>
          <p:nvPr/>
        </p:nvSpPr>
        <p:spPr>
          <a:xfrm>
            <a:off x="4303752" y="1322308"/>
            <a:ext cx="5861447" cy="545425"/>
          </a:xfrm>
          <a:prstGeom prst="rect">
            <a:avLst/>
          </a:prstGeom>
          <a:noFill/>
          <a:ln/>
        </p:spPr>
        <p:txBody>
          <a:bodyPr wrap="none" rtlCol="0" anchor="t"/>
          <a:lstStyle/>
          <a:p>
            <a:pPr marL="0" indent="0">
              <a:lnSpc>
                <a:spcPts val="4294"/>
              </a:lnSpc>
              <a:buNone/>
            </a:pPr>
            <a:r>
              <a:rPr lang="en-US" sz="3436" dirty="0">
                <a:solidFill>
                  <a:srgbClr val="5955EB"/>
                </a:solidFill>
                <a:latin typeface="Libre Baskerville" pitchFamily="34" charset="0"/>
                <a:ea typeface="Libre Baskerville" pitchFamily="34" charset="-122"/>
                <a:cs typeface="Libre Baskerville" pitchFamily="34" charset="-120"/>
              </a:rPr>
              <a:t>Wireless Control of Lights</a:t>
            </a:r>
            <a:endParaRPr lang="en-US" sz="3436" dirty="0"/>
          </a:p>
        </p:txBody>
      </p:sp>
      <p:sp>
        <p:nvSpPr>
          <p:cNvPr id="6" name="Shape 3"/>
          <p:cNvSpPr/>
          <p:nvPr/>
        </p:nvSpPr>
        <p:spPr>
          <a:xfrm>
            <a:off x="3170158" y="5748695"/>
            <a:ext cx="8289965" cy="34885"/>
          </a:xfrm>
          <a:prstGeom prst="rect">
            <a:avLst/>
          </a:prstGeom>
          <a:solidFill>
            <a:srgbClr val="B8B7E0"/>
          </a:solidFill>
          <a:ln/>
        </p:spPr>
      </p:sp>
      <p:sp>
        <p:nvSpPr>
          <p:cNvPr id="7" name="Shape 4"/>
          <p:cNvSpPr/>
          <p:nvPr/>
        </p:nvSpPr>
        <p:spPr>
          <a:xfrm>
            <a:off x="5181540" y="5137904"/>
            <a:ext cx="34885" cy="610791"/>
          </a:xfrm>
          <a:prstGeom prst="rect">
            <a:avLst/>
          </a:prstGeom>
          <a:solidFill>
            <a:srgbClr val="B8B7E0"/>
          </a:solidFill>
          <a:ln/>
        </p:spPr>
      </p:sp>
      <p:sp>
        <p:nvSpPr>
          <p:cNvPr id="8" name="Shape 5"/>
          <p:cNvSpPr/>
          <p:nvPr/>
        </p:nvSpPr>
        <p:spPr>
          <a:xfrm>
            <a:off x="5002649" y="5552361"/>
            <a:ext cx="392668" cy="392668"/>
          </a:xfrm>
          <a:prstGeom prst="roundRect">
            <a:avLst>
              <a:gd name="adj" fmla="val 26668"/>
            </a:avLst>
          </a:prstGeom>
          <a:solidFill>
            <a:srgbClr val="DED6FF"/>
          </a:solidFill>
          <a:ln/>
        </p:spPr>
      </p:sp>
      <p:sp>
        <p:nvSpPr>
          <p:cNvPr id="9" name="Text 6"/>
          <p:cNvSpPr/>
          <p:nvPr/>
        </p:nvSpPr>
        <p:spPr>
          <a:xfrm>
            <a:off x="5140523" y="5585103"/>
            <a:ext cx="116800" cy="327184"/>
          </a:xfrm>
          <a:prstGeom prst="rect">
            <a:avLst/>
          </a:prstGeom>
          <a:noFill/>
          <a:ln/>
        </p:spPr>
        <p:txBody>
          <a:bodyPr wrap="none" rtlCol="0" anchor="t"/>
          <a:lstStyle/>
          <a:p>
            <a:pPr marL="0" indent="0" algn="ctr">
              <a:lnSpc>
                <a:spcPts val="2577"/>
              </a:lnSpc>
              <a:buNone/>
            </a:pPr>
            <a:r>
              <a:rPr lang="en-US" sz="2061" dirty="0">
                <a:solidFill>
                  <a:srgbClr val="5955EB"/>
                </a:solidFill>
                <a:latin typeface="Libre Baskerville" pitchFamily="34" charset="0"/>
                <a:ea typeface="Libre Baskerville" pitchFamily="34" charset="-122"/>
                <a:cs typeface="Libre Baskerville" pitchFamily="34" charset="-120"/>
              </a:rPr>
              <a:t>1</a:t>
            </a:r>
            <a:endParaRPr lang="en-US" sz="2061" dirty="0"/>
          </a:p>
        </p:txBody>
      </p:sp>
      <p:sp>
        <p:nvSpPr>
          <p:cNvPr id="10" name="Text 7"/>
          <p:cNvSpPr/>
          <p:nvPr/>
        </p:nvSpPr>
        <p:spPr>
          <a:xfrm>
            <a:off x="4108252" y="3469243"/>
            <a:ext cx="2181582" cy="272653"/>
          </a:xfrm>
          <a:prstGeom prst="rect">
            <a:avLst/>
          </a:prstGeom>
          <a:noFill/>
          <a:ln/>
        </p:spPr>
        <p:txBody>
          <a:bodyPr wrap="none" rtlCol="0" anchor="t"/>
          <a:lstStyle/>
          <a:p>
            <a:pPr marL="0" indent="0" algn="ctr">
              <a:lnSpc>
                <a:spcPts val="2147"/>
              </a:lnSpc>
              <a:buNone/>
            </a:pPr>
            <a:r>
              <a:rPr lang="en-US" sz="1718" dirty="0">
                <a:solidFill>
                  <a:srgbClr val="5955EB"/>
                </a:solidFill>
                <a:latin typeface="Libre Baskerville" pitchFamily="34" charset="0"/>
                <a:ea typeface="Libre Baskerville" pitchFamily="34" charset="-122"/>
                <a:cs typeface="Libre Baskerville" pitchFamily="34" charset="-120"/>
              </a:rPr>
              <a:t>User Input</a:t>
            </a:r>
            <a:endParaRPr lang="en-US" sz="1718" dirty="0"/>
          </a:p>
        </p:txBody>
      </p:sp>
      <p:sp>
        <p:nvSpPr>
          <p:cNvPr id="11" name="Text 8"/>
          <p:cNvSpPr/>
          <p:nvPr/>
        </p:nvSpPr>
        <p:spPr>
          <a:xfrm>
            <a:off x="3344585" y="3846552"/>
            <a:ext cx="3708916" cy="1116806"/>
          </a:xfrm>
          <a:prstGeom prst="rect">
            <a:avLst/>
          </a:prstGeom>
          <a:noFill/>
          <a:ln/>
        </p:spPr>
        <p:txBody>
          <a:bodyPr wrap="square" rtlCol="0" anchor="t"/>
          <a:lstStyle/>
          <a:p>
            <a:pPr marL="0" indent="0" algn="ctr">
              <a:lnSpc>
                <a:spcPts val="2199"/>
              </a:lnSpc>
              <a:buNone/>
            </a:pPr>
            <a:r>
              <a:rPr lang="en-US" sz="1374" dirty="0">
                <a:solidFill>
                  <a:srgbClr val="49495A"/>
                </a:solidFill>
                <a:latin typeface="Open Sans" pitchFamily="34" charset="0"/>
                <a:ea typeface="Open Sans" pitchFamily="34" charset="-122"/>
                <a:cs typeface="Open Sans" pitchFamily="34" charset="-120"/>
              </a:rPr>
              <a:t>The user can control the lights through a mobile app or web interface, sending commands wirelessly to the NodeMCU module.</a:t>
            </a:r>
            <a:endParaRPr lang="en-US" sz="1374" dirty="0"/>
          </a:p>
        </p:txBody>
      </p:sp>
      <p:sp>
        <p:nvSpPr>
          <p:cNvPr id="12" name="Shape 9"/>
          <p:cNvSpPr/>
          <p:nvPr/>
        </p:nvSpPr>
        <p:spPr>
          <a:xfrm>
            <a:off x="7297638" y="5748695"/>
            <a:ext cx="34885" cy="610791"/>
          </a:xfrm>
          <a:prstGeom prst="rect">
            <a:avLst/>
          </a:prstGeom>
          <a:solidFill>
            <a:srgbClr val="B8B7E0"/>
          </a:solidFill>
          <a:ln/>
        </p:spPr>
      </p:sp>
      <p:sp>
        <p:nvSpPr>
          <p:cNvPr id="13" name="Shape 10"/>
          <p:cNvSpPr/>
          <p:nvPr/>
        </p:nvSpPr>
        <p:spPr>
          <a:xfrm>
            <a:off x="7118747" y="5552361"/>
            <a:ext cx="392668" cy="392668"/>
          </a:xfrm>
          <a:prstGeom prst="roundRect">
            <a:avLst>
              <a:gd name="adj" fmla="val 26668"/>
            </a:avLst>
          </a:prstGeom>
          <a:solidFill>
            <a:srgbClr val="DED6FF"/>
          </a:solidFill>
          <a:ln/>
        </p:spPr>
      </p:sp>
      <p:sp>
        <p:nvSpPr>
          <p:cNvPr id="14" name="Text 11"/>
          <p:cNvSpPr/>
          <p:nvPr/>
        </p:nvSpPr>
        <p:spPr>
          <a:xfrm>
            <a:off x="7234476" y="5585103"/>
            <a:ext cx="161211" cy="327184"/>
          </a:xfrm>
          <a:prstGeom prst="rect">
            <a:avLst/>
          </a:prstGeom>
          <a:noFill/>
          <a:ln/>
        </p:spPr>
        <p:txBody>
          <a:bodyPr wrap="none" rtlCol="0" anchor="t"/>
          <a:lstStyle/>
          <a:p>
            <a:pPr marL="0" indent="0" algn="ctr">
              <a:lnSpc>
                <a:spcPts val="2577"/>
              </a:lnSpc>
              <a:buNone/>
            </a:pPr>
            <a:r>
              <a:rPr lang="en-US" sz="2061" dirty="0">
                <a:solidFill>
                  <a:srgbClr val="5955EB"/>
                </a:solidFill>
                <a:latin typeface="Libre Baskerville" pitchFamily="34" charset="0"/>
                <a:ea typeface="Libre Baskerville" pitchFamily="34" charset="-122"/>
                <a:cs typeface="Libre Baskerville" pitchFamily="34" charset="-120"/>
              </a:rPr>
              <a:t>2</a:t>
            </a:r>
            <a:endParaRPr lang="en-US" sz="2061" dirty="0"/>
          </a:p>
        </p:txBody>
      </p:sp>
      <p:sp>
        <p:nvSpPr>
          <p:cNvPr id="15" name="Text 12"/>
          <p:cNvSpPr/>
          <p:nvPr/>
        </p:nvSpPr>
        <p:spPr>
          <a:xfrm>
            <a:off x="6089094" y="6534031"/>
            <a:ext cx="2451973" cy="272653"/>
          </a:xfrm>
          <a:prstGeom prst="rect">
            <a:avLst/>
          </a:prstGeom>
          <a:noFill/>
          <a:ln/>
        </p:spPr>
        <p:txBody>
          <a:bodyPr wrap="none" rtlCol="0" anchor="t"/>
          <a:lstStyle/>
          <a:p>
            <a:pPr marL="0" indent="0" algn="ctr">
              <a:lnSpc>
                <a:spcPts val="2147"/>
              </a:lnSpc>
              <a:buNone/>
            </a:pPr>
            <a:r>
              <a:rPr lang="en-US" sz="1718" dirty="0">
                <a:solidFill>
                  <a:srgbClr val="5955EB"/>
                </a:solidFill>
                <a:latin typeface="Libre Baskerville" pitchFamily="34" charset="0"/>
                <a:ea typeface="Libre Baskerville" pitchFamily="34" charset="-122"/>
                <a:cs typeface="Libre Baskerville" pitchFamily="34" charset="-120"/>
              </a:rPr>
              <a:t>NodeMCU Processing</a:t>
            </a:r>
            <a:endParaRPr lang="en-US" sz="1718" dirty="0"/>
          </a:p>
        </p:txBody>
      </p:sp>
      <p:sp>
        <p:nvSpPr>
          <p:cNvPr id="16" name="Text 13"/>
          <p:cNvSpPr/>
          <p:nvPr/>
        </p:nvSpPr>
        <p:spPr>
          <a:xfrm>
            <a:off x="5460683" y="6911340"/>
            <a:ext cx="3708916" cy="837605"/>
          </a:xfrm>
          <a:prstGeom prst="rect">
            <a:avLst/>
          </a:prstGeom>
          <a:noFill/>
          <a:ln/>
        </p:spPr>
        <p:txBody>
          <a:bodyPr wrap="square" rtlCol="0" anchor="t"/>
          <a:lstStyle/>
          <a:p>
            <a:pPr marL="0" indent="0" algn="ctr">
              <a:lnSpc>
                <a:spcPts val="2199"/>
              </a:lnSpc>
              <a:buNone/>
            </a:pPr>
            <a:r>
              <a:rPr lang="en-US" sz="1374" dirty="0">
                <a:solidFill>
                  <a:srgbClr val="49495A"/>
                </a:solidFill>
                <a:latin typeface="Open Sans" pitchFamily="34" charset="0"/>
                <a:ea typeface="Open Sans" pitchFamily="34" charset="-122"/>
                <a:cs typeface="Open Sans" pitchFamily="34" charset="-120"/>
              </a:rPr>
              <a:t>The NodeMCU receives the user's command and relays the instruction to the Arduino board.</a:t>
            </a:r>
            <a:endParaRPr lang="en-US" sz="1374" dirty="0"/>
          </a:p>
        </p:txBody>
      </p:sp>
      <p:sp>
        <p:nvSpPr>
          <p:cNvPr id="17" name="Shape 14"/>
          <p:cNvSpPr/>
          <p:nvPr/>
        </p:nvSpPr>
        <p:spPr>
          <a:xfrm>
            <a:off x="9413736" y="5137904"/>
            <a:ext cx="34885" cy="610791"/>
          </a:xfrm>
          <a:prstGeom prst="rect">
            <a:avLst/>
          </a:prstGeom>
          <a:solidFill>
            <a:srgbClr val="B8B7E0"/>
          </a:solidFill>
          <a:ln/>
        </p:spPr>
      </p:sp>
      <p:sp>
        <p:nvSpPr>
          <p:cNvPr id="18" name="Shape 15"/>
          <p:cNvSpPr/>
          <p:nvPr/>
        </p:nvSpPr>
        <p:spPr>
          <a:xfrm>
            <a:off x="9234845" y="5552361"/>
            <a:ext cx="392668" cy="392668"/>
          </a:xfrm>
          <a:prstGeom prst="roundRect">
            <a:avLst>
              <a:gd name="adj" fmla="val 26668"/>
            </a:avLst>
          </a:prstGeom>
          <a:solidFill>
            <a:srgbClr val="DED6FF"/>
          </a:solidFill>
          <a:ln/>
        </p:spPr>
      </p:sp>
      <p:sp>
        <p:nvSpPr>
          <p:cNvPr id="19" name="Text 16"/>
          <p:cNvSpPr/>
          <p:nvPr/>
        </p:nvSpPr>
        <p:spPr>
          <a:xfrm>
            <a:off x="9350573" y="5585103"/>
            <a:ext cx="161211" cy="327184"/>
          </a:xfrm>
          <a:prstGeom prst="rect">
            <a:avLst/>
          </a:prstGeom>
          <a:noFill/>
          <a:ln/>
        </p:spPr>
        <p:txBody>
          <a:bodyPr wrap="none" rtlCol="0" anchor="t"/>
          <a:lstStyle/>
          <a:p>
            <a:pPr marL="0" indent="0" algn="ctr">
              <a:lnSpc>
                <a:spcPts val="2577"/>
              </a:lnSpc>
              <a:buNone/>
            </a:pPr>
            <a:r>
              <a:rPr lang="en-US" sz="2061" dirty="0">
                <a:solidFill>
                  <a:srgbClr val="5955EB"/>
                </a:solidFill>
                <a:latin typeface="Libre Baskerville" pitchFamily="34" charset="0"/>
                <a:ea typeface="Libre Baskerville" pitchFamily="34" charset="-122"/>
                <a:cs typeface="Libre Baskerville" pitchFamily="34" charset="-120"/>
              </a:rPr>
              <a:t>3</a:t>
            </a:r>
            <a:endParaRPr lang="en-US" sz="2061" dirty="0"/>
          </a:p>
        </p:txBody>
      </p:sp>
      <p:sp>
        <p:nvSpPr>
          <p:cNvPr id="20" name="Text 17"/>
          <p:cNvSpPr/>
          <p:nvPr/>
        </p:nvSpPr>
        <p:spPr>
          <a:xfrm>
            <a:off x="8340447" y="3748445"/>
            <a:ext cx="2181582" cy="272653"/>
          </a:xfrm>
          <a:prstGeom prst="rect">
            <a:avLst/>
          </a:prstGeom>
          <a:noFill/>
          <a:ln/>
        </p:spPr>
        <p:txBody>
          <a:bodyPr wrap="none" rtlCol="0" anchor="t"/>
          <a:lstStyle/>
          <a:p>
            <a:pPr marL="0" indent="0" algn="ctr">
              <a:lnSpc>
                <a:spcPts val="2147"/>
              </a:lnSpc>
              <a:buNone/>
            </a:pPr>
            <a:r>
              <a:rPr lang="en-US" sz="1718" dirty="0">
                <a:solidFill>
                  <a:srgbClr val="5955EB"/>
                </a:solidFill>
                <a:latin typeface="Libre Baskerville" pitchFamily="34" charset="0"/>
                <a:ea typeface="Libre Baskerville" pitchFamily="34" charset="-122"/>
                <a:cs typeface="Libre Baskerville" pitchFamily="34" charset="-120"/>
              </a:rPr>
              <a:t>Arduino Actuation</a:t>
            </a:r>
            <a:endParaRPr lang="en-US" sz="1718" dirty="0"/>
          </a:p>
        </p:txBody>
      </p:sp>
      <p:sp>
        <p:nvSpPr>
          <p:cNvPr id="21" name="Text 18"/>
          <p:cNvSpPr/>
          <p:nvPr/>
        </p:nvSpPr>
        <p:spPr>
          <a:xfrm>
            <a:off x="7576780" y="4125754"/>
            <a:ext cx="3708916" cy="837605"/>
          </a:xfrm>
          <a:prstGeom prst="rect">
            <a:avLst/>
          </a:prstGeom>
          <a:noFill/>
          <a:ln/>
        </p:spPr>
        <p:txBody>
          <a:bodyPr wrap="square" rtlCol="0" anchor="t"/>
          <a:lstStyle/>
          <a:p>
            <a:pPr marL="0" indent="0" algn="ctr">
              <a:lnSpc>
                <a:spcPts val="2199"/>
              </a:lnSpc>
              <a:buNone/>
            </a:pPr>
            <a:r>
              <a:rPr lang="en-US" sz="1374" dirty="0">
                <a:solidFill>
                  <a:srgbClr val="49495A"/>
                </a:solidFill>
                <a:latin typeface="Open Sans" pitchFamily="34" charset="0"/>
                <a:ea typeface="Open Sans" pitchFamily="34" charset="-122"/>
                <a:cs typeface="Open Sans" pitchFamily="34" charset="-120"/>
              </a:rPr>
              <a:t>The Arduino board processes the command and activates the relay to turn the LED lights on or off.</a:t>
            </a:r>
            <a:endParaRPr lang="en-US" sz="1374" dirty="0"/>
          </a:p>
        </p:txBody>
      </p:sp>
    </p:spTree>
    <p:extLst>
      <p:ext uri="{BB962C8B-B14F-4D97-AF65-F5344CB8AC3E}">
        <p14:creationId xmlns:p14="http://schemas.microsoft.com/office/powerpoint/2010/main" val="346794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265634"/>
            <a:ext cx="8218646"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Connecting the Components</a:t>
            </a:r>
            <a:endParaRPr lang="en-US" sz="4374" dirty="0"/>
          </a:p>
        </p:txBody>
      </p:sp>
      <p:sp>
        <p:nvSpPr>
          <p:cNvPr id="5" name="Shape 3"/>
          <p:cNvSpPr/>
          <p:nvPr/>
        </p:nvSpPr>
        <p:spPr>
          <a:xfrm>
            <a:off x="2037993" y="2404348"/>
            <a:ext cx="5166122" cy="1990963"/>
          </a:xfrm>
          <a:prstGeom prst="roundRect">
            <a:avLst>
              <a:gd name="adj" fmla="val 6696"/>
            </a:avLst>
          </a:prstGeom>
          <a:solidFill>
            <a:srgbClr val="DED6FF"/>
          </a:solidFill>
          <a:ln/>
        </p:spPr>
      </p:sp>
      <p:sp>
        <p:nvSpPr>
          <p:cNvPr id="6" name="Text 4"/>
          <p:cNvSpPr/>
          <p:nvPr/>
        </p:nvSpPr>
        <p:spPr>
          <a:xfrm>
            <a:off x="2260163" y="2626519"/>
            <a:ext cx="305812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Arduino Connections</a:t>
            </a:r>
            <a:endParaRPr lang="en-US" sz="2187" dirty="0"/>
          </a:p>
        </p:txBody>
      </p:sp>
      <p:sp>
        <p:nvSpPr>
          <p:cNvPr id="7" name="Text 5"/>
          <p:cNvSpPr/>
          <p:nvPr/>
        </p:nvSpPr>
        <p:spPr>
          <a:xfrm>
            <a:off x="2260163" y="3106936"/>
            <a:ext cx="4721781"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 Arduino board is connected to the NodeMCU, relay, and LED using jumper wires on the breadboard.</a:t>
            </a:r>
            <a:endParaRPr lang="en-US" sz="1750" dirty="0"/>
          </a:p>
        </p:txBody>
      </p:sp>
      <p:sp>
        <p:nvSpPr>
          <p:cNvPr id="8" name="Shape 6"/>
          <p:cNvSpPr/>
          <p:nvPr/>
        </p:nvSpPr>
        <p:spPr>
          <a:xfrm>
            <a:off x="7426285" y="2404348"/>
            <a:ext cx="5166122" cy="1990963"/>
          </a:xfrm>
          <a:prstGeom prst="roundRect">
            <a:avLst>
              <a:gd name="adj" fmla="val 6696"/>
            </a:avLst>
          </a:prstGeom>
          <a:solidFill>
            <a:srgbClr val="DED6FF"/>
          </a:solidFill>
          <a:ln/>
        </p:spPr>
      </p:sp>
      <p:sp>
        <p:nvSpPr>
          <p:cNvPr id="9" name="Text 7"/>
          <p:cNvSpPr/>
          <p:nvPr/>
        </p:nvSpPr>
        <p:spPr>
          <a:xfrm>
            <a:off x="7648456" y="2626519"/>
            <a:ext cx="3448288" cy="347186"/>
          </a:xfrm>
          <a:prstGeom prst="rect">
            <a:avLst/>
          </a:prstGeom>
          <a:noFill/>
          <a:ln/>
        </p:spPr>
        <p:txBody>
          <a:bodyPr wrap="none" rtlCol="0" anchor="t"/>
          <a:lstStyle/>
          <a:p>
            <a:pPr marL="0" indent="0">
              <a:lnSpc>
                <a:spcPts val="2734"/>
              </a:lnSpc>
              <a:buNone/>
            </a:pPr>
            <a:r>
              <a:rPr lang="en-US" sz="2187" dirty="0" err="1">
                <a:solidFill>
                  <a:srgbClr val="5955EB"/>
                </a:solidFill>
                <a:latin typeface="Libre Baskerville" pitchFamily="34" charset="0"/>
                <a:ea typeface="Libre Baskerville" pitchFamily="34" charset="-122"/>
                <a:cs typeface="Libre Baskerville" pitchFamily="34" charset="-120"/>
              </a:rPr>
              <a:t>NodeMCU</a:t>
            </a:r>
            <a:r>
              <a:rPr lang="en-US" sz="2187" dirty="0">
                <a:solidFill>
                  <a:srgbClr val="5955EB"/>
                </a:solidFill>
                <a:latin typeface="Libre Baskerville" pitchFamily="34" charset="0"/>
                <a:ea typeface="Libre Baskerville" pitchFamily="34" charset="-122"/>
                <a:cs typeface="Libre Baskerville" pitchFamily="34" charset="-120"/>
              </a:rPr>
              <a:t> module Connectivity</a:t>
            </a:r>
            <a:endParaRPr lang="en-US" sz="2187" dirty="0"/>
          </a:p>
        </p:txBody>
      </p:sp>
      <p:sp>
        <p:nvSpPr>
          <p:cNvPr id="10" name="Text 8"/>
          <p:cNvSpPr/>
          <p:nvPr/>
        </p:nvSpPr>
        <p:spPr>
          <a:xfrm>
            <a:off x="7648456" y="3106936"/>
            <a:ext cx="4721781"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 NodeMCU is connected to the local Wi-Fi network, enabling remote access and control of the system.</a:t>
            </a:r>
            <a:endParaRPr lang="en-US" sz="1750" dirty="0"/>
          </a:p>
        </p:txBody>
      </p:sp>
      <p:sp>
        <p:nvSpPr>
          <p:cNvPr id="11" name="Shape 9"/>
          <p:cNvSpPr/>
          <p:nvPr/>
        </p:nvSpPr>
        <p:spPr>
          <a:xfrm>
            <a:off x="2037993" y="4617482"/>
            <a:ext cx="5166122" cy="2346365"/>
          </a:xfrm>
          <a:prstGeom prst="roundRect">
            <a:avLst>
              <a:gd name="adj" fmla="val 5682"/>
            </a:avLst>
          </a:prstGeom>
          <a:solidFill>
            <a:srgbClr val="DED6FF"/>
          </a:solidFill>
          <a:ln/>
        </p:spPr>
      </p:sp>
      <p:sp>
        <p:nvSpPr>
          <p:cNvPr id="12" name="Text 10"/>
          <p:cNvSpPr/>
          <p:nvPr/>
        </p:nvSpPr>
        <p:spPr>
          <a:xfrm>
            <a:off x="2260163" y="4839653"/>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Relay and LED</a:t>
            </a:r>
            <a:endParaRPr lang="en-US" sz="2187" dirty="0"/>
          </a:p>
        </p:txBody>
      </p:sp>
      <p:sp>
        <p:nvSpPr>
          <p:cNvPr id="13" name="Text 11"/>
          <p:cNvSpPr/>
          <p:nvPr/>
        </p:nvSpPr>
        <p:spPr>
          <a:xfrm>
            <a:off x="2260163" y="5320070"/>
            <a:ext cx="4721781" cy="710803"/>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 relay is used to switch the LED on and off, simulating the control of home lighting.</a:t>
            </a:r>
            <a:endParaRPr lang="en-US" sz="1750" dirty="0"/>
          </a:p>
        </p:txBody>
      </p:sp>
      <p:sp>
        <p:nvSpPr>
          <p:cNvPr id="14" name="Shape 12"/>
          <p:cNvSpPr/>
          <p:nvPr/>
        </p:nvSpPr>
        <p:spPr>
          <a:xfrm>
            <a:off x="7426285" y="4617482"/>
            <a:ext cx="5166122" cy="2346365"/>
          </a:xfrm>
          <a:prstGeom prst="roundRect">
            <a:avLst>
              <a:gd name="adj" fmla="val 5682"/>
            </a:avLst>
          </a:prstGeom>
          <a:solidFill>
            <a:srgbClr val="DED6FF"/>
          </a:solidFill>
          <a:ln/>
        </p:spPr>
      </p:sp>
      <p:sp>
        <p:nvSpPr>
          <p:cNvPr id="15" name="Text 13"/>
          <p:cNvSpPr/>
          <p:nvPr/>
        </p:nvSpPr>
        <p:spPr>
          <a:xfrm>
            <a:off x="7648456" y="4839653"/>
            <a:ext cx="3361373"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Breadboard and Wiring</a:t>
            </a:r>
            <a:endParaRPr lang="en-US" sz="2187" dirty="0"/>
          </a:p>
        </p:txBody>
      </p:sp>
      <p:sp>
        <p:nvSpPr>
          <p:cNvPr id="16" name="Text 14"/>
          <p:cNvSpPr/>
          <p:nvPr/>
        </p:nvSpPr>
        <p:spPr>
          <a:xfrm>
            <a:off x="7648456" y="5320070"/>
            <a:ext cx="4721781" cy="142160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 breadboard and jumper wires provide a flexible platform for prototyping and easy connections between the various components.</a:t>
            </a:r>
            <a:endParaRPr lang="en-US" sz="1750" dirty="0"/>
          </a:p>
        </p:txBody>
      </p:sp>
    </p:spTree>
    <p:extLst>
      <p:ext uri="{BB962C8B-B14F-4D97-AF65-F5344CB8AC3E}">
        <p14:creationId xmlns:p14="http://schemas.microsoft.com/office/powerpoint/2010/main" val="3352424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854279"/>
            <a:ext cx="7299484"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Programming the System</a:t>
            </a:r>
            <a:endParaRPr lang="en-US" sz="4374" dirty="0"/>
          </a:p>
        </p:txBody>
      </p:sp>
      <p:pic>
        <p:nvPicPr>
          <p:cNvPr id="5" name="Image 0" descr="preencoded.png"/>
          <p:cNvPicPr>
            <a:picLocks noChangeAspect="1"/>
          </p:cNvPicPr>
          <p:nvPr/>
        </p:nvPicPr>
        <p:blipFill>
          <a:blip r:embed="rId3"/>
          <a:stretch>
            <a:fillRect/>
          </a:stretch>
        </p:blipFill>
        <p:spPr>
          <a:xfrm>
            <a:off x="2037993" y="2992993"/>
            <a:ext cx="555427" cy="555427"/>
          </a:xfrm>
          <a:prstGeom prst="rect">
            <a:avLst/>
          </a:prstGeom>
        </p:spPr>
      </p:pic>
      <p:sp>
        <p:nvSpPr>
          <p:cNvPr id="6" name="Text 3"/>
          <p:cNvSpPr/>
          <p:nvPr/>
        </p:nvSpPr>
        <p:spPr>
          <a:xfrm>
            <a:off x="2037993" y="3770590"/>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Arduino Coding</a:t>
            </a:r>
            <a:endParaRPr lang="en-US" sz="2187" dirty="0"/>
          </a:p>
        </p:txBody>
      </p:sp>
      <p:sp>
        <p:nvSpPr>
          <p:cNvPr id="7" name="Text 4"/>
          <p:cNvSpPr/>
          <p:nvPr/>
        </p:nvSpPr>
        <p:spPr>
          <a:xfrm>
            <a:off x="2037993" y="4251008"/>
            <a:ext cx="3295888" cy="1777008"/>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The Arduino board is programmed to receive commands from the NodeMCU and control the relay to turn the LED lights on and off.</a:t>
            </a:r>
            <a:endParaRPr lang="en-US" sz="1750" dirty="0"/>
          </a:p>
        </p:txBody>
      </p:sp>
      <p:pic>
        <p:nvPicPr>
          <p:cNvPr id="8" name="Image 1" descr="preencoded.png"/>
          <p:cNvPicPr>
            <a:picLocks noChangeAspect="1"/>
          </p:cNvPicPr>
          <p:nvPr/>
        </p:nvPicPr>
        <p:blipFill>
          <a:blip r:embed="rId4"/>
          <a:stretch>
            <a:fillRect/>
          </a:stretch>
        </p:blipFill>
        <p:spPr>
          <a:xfrm>
            <a:off x="5667137" y="2992993"/>
            <a:ext cx="555427" cy="555427"/>
          </a:xfrm>
          <a:prstGeom prst="rect">
            <a:avLst/>
          </a:prstGeom>
        </p:spPr>
      </p:pic>
      <p:sp>
        <p:nvSpPr>
          <p:cNvPr id="9" name="Text 5"/>
          <p:cNvSpPr/>
          <p:nvPr/>
        </p:nvSpPr>
        <p:spPr>
          <a:xfrm>
            <a:off x="5667137" y="3770590"/>
            <a:ext cx="3296007" cy="694373"/>
          </a:xfrm>
          <a:prstGeom prst="rect">
            <a:avLst/>
          </a:prstGeom>
          <a:noFill/>
          <a:ln/>
        </p:spPr>
        <p:txBody>
          <a:bodyPr wrap="squar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NodeMCU Connectivity</a:t>
            </a:r>
            <a:endParaRPr lang="en-US" sz="2187" dirty="0"/>
          </a:p>
        </p:txBody>
      </p:sp>
      <p:sp>
        <p:nvSpPr>
          <p:cNvPr id="10" name="Text 6"/>
          <p:cNvSpPr/>
          <p:nvPr/>
        </p:nvSpPr>
        <p:spPr>
          <a:xfrm>
            <a:off x="5667137" y="4598194"/>
            <a:ext cx="3296007" cy="1777008"/>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The NodeMCU is programmed to connect to the local Wi-Fi network and communicate with the Arduino board to execute the user's commands.</a:t>
            </a:r>
            <a:endParaRPr lang="en-US" sz="1750" dirty="0"/>
          </a:p>
        </p:txBody>
      </p:sp>
      <p:pic>
        <p:nvPicPr>
          <p:cNvPr id="11" name="Image 2" descr="preencoded.png"/>
          <p:cNvPicPr>
            <a:picLocks noChangeAspect="1"/>
          </p:cNvPicPr>
          <p:nvPr/>
        </p:nvPicPr>
        <p:blipFill>
          <a:blip r:embed="rId5"/>
          <a:stretch>
            <a:fillRect/>
          </a:stretch>
        </p:blipFill>
        <p:spPr>
          <a:xfrm>
            <a:off x="9296400" y="2992993"/>
            <a:ext cx="555427" cy="555427"/>
          </a:xfrm>
          <a:prstGeom prst="rect">
            <a:avLst/>
          </a:prstGeom>
        </p:spPr>
      </p:pic>
      <p:sp>
        <p:nvSpPr>
          <p:cNvPr id="12" name="Text 7"/>
          <p:cNvSpPr/>
          <p:nvPr/>
        </p:nvSpPr>
        <p:spPr>
          <a:xfrm>
            <a:off x="9296400" y="3770590"/>
            <a:ext cx="3296007" cy="694373"/>
          </a:xfrm>
          <a:prstGeom prst="rect">
            <a:avLst/>
          </a:prstGeom>
          <a:noFill/>
          <a:ln/>
        </p:spPr>
        <p:txBody>
          <a:bodyPr wrap="squar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Mobile App Integration</a:t>
            </a:r>
            <a:endParaRPr lang="en-US" sz="2187" dirty="0"/>
          </a:p>
        </p:txBody>
      </p:sp>
      <p:sp>
        <p:nvSpPr>
          <p:cNvPr id="13" name="Text 8"/>
          <p:cNvSpPr/>
          <p:nvPr/>
        </p:nvSpPr>
        <p:spPr>
          <a:xfrm>
            <a:off x="9296400" y="4598194"/>
            <a:ext cx="3296007" cy="1777008"/>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A mobile app or web interface is developed to provide users with a user-friendly way to control the home lighting remotely.</a:t>
            </a:r>
            <a:endParaRPr lang="en-US" sz="1750" dirty="0"/>
          </a:p>
        </p:txBody>
      </p:sp>
    </p:spTree>
    <p:extLst>
      <p:ext uri="{BB962C8B-B14F-4D97-AF65-F5344CB8AC3E}">
        <p14:creationId xmlns:p14="http://schemas.microsoft.com/office/powerpoint/2010/main" val="3503523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343382"/>
            <a:ext cx="8382595"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Demonstration of the System</a:t>
            </a:r>
            <a:endParaRPr lang="en-US" sz="4374" dirty="0"/>
          </a:p>
        </p:txBody>
      </p:sp>
      <p:pic>
        <p:nvPicPr>
          <p:cNvPr id="5" name="Image 0" descr="preencoded.png"/>
          <p:cNvPicPr>
            <a:picLocks noChangeAspect="1"/>
          </p:cNvPicPr>
          <p:nvPr/>
        </p:nvPicPr>
        <p:blipFill>
          <a:blip r:embed="rId3"/>
          <a:stretch>
            <a:fillRect/>
          </a:stretch>
        </p:blipFill>
        <p:spPr>
          <a:xfrm>
            <a:off x="2037993" y="2482096"/>
            <a:ext cx="2638544" cy="888682"/>
          </a:xfrm>
          <a:prstGeom prst="rect">
            <a:avLst/>
          </a:prstGeom>
        </p:spPr>
      </p:pic>
      <p:sp>
        <p:nvSpPr>
          <p:cNvPr id="6" name="Text 3"/>
          <p:cNvSpPr/>
          <p:nvPr/>
        </p:nvSpPr>
        <p:spPr>
          <a:xfrm>
            <a:off x="2260162" y="3532270"/>
            <a:ext cx="2194203"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User Input </a:t>
            </a:r>
          </a:p>
          <a:p>
            <a:pPr marL="0" indent="0" algn="l">
              <a:lnSpc>
                <a:spcPts val="2734"/>
              </a:lnSpc>
              <a:buNone/>
            </a:pPr>
            <a:r>
              <a:rPr lang="en-US" sz="2187" dirty="0">
                <a:solidFill>
                  <a:srgbClr val="5955EB"/>
                </a:solidFill>
                <a:latin typeface="Libre Baskerville" pitchFamily="34" charset="0"/>
              </a:rPr>
              <a:t>Through Home</a:t>
            </a:r>
            <a:endParaRPr lang="en-US" sz="2187" dirty="0"/>
          </a:p>
        </p:txBody>
      </p:sp>
      <p:sp>
        <p:nvSpPr>
          <p:cNvPr id="7" name="Text 4"/>
          <p:cNvSpPr/>
          <p:nvPr/>
        </p:nvSpPr>
        <p:spPr>
          <a:xfrm>
            <a:off x="2260163" y="4184452"/>
            <a:ext cx="2194203" cy="1777008"/>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The user interacts with the mobile app or web interface to send commands to the system.</a:t>
            </a:r>
            <a:endParaRPr lang="en-US" sz="1750" dirty="0"/>
          </a:p>
        </p:txBody>
      </p:sp>
      <p:pic>
        <p:nvPicPr>
          <p:cNvPr id="8" name="Image 1" descr="preencoded.png"/>
          <p:cNvPicPr>
            <a:picLocks noChangeAspect="1"/>
          </p:cNvPicPr>
          <p:nvPr/>
        </p:nvPicPr>
        <p:blipFill>
          <a:blip r:embed="rId4"/>
          <a:stretch>
            <a:fillRect/>
          </a:stretch>
        </p:blipFill>
        <p:spPr>
          <a:xfrm>
            <a:off x="4676537" y="2482096"/>
            <a:ext cx="2638663" cy="888682"/>
          </a:xfrm>
          <a:prstGeom prst="rect">
            <a:avLst/>
          </a:prstGeom>
        </p:spPr>
      </p:pic>
      <p:sp>
        <p:nvSpPr>
          <p:cNvPr id="9" name="Text 5"/>
          <p:cNvSpPr/>
          <p:nvPr/>
        </p:nvSpPr>
        <p:spPr>
          <a:xfrm>
            <a:off x="4898707" y="3704034"/>
            <a:ext cx="2194322" cy="694373"/>
          </a:xfrm>
          <a:prstGeom prst="rect">
            <a:avLst/>
          </a:prstGeom>
          <a:noFill/>
          <a:ln/>
        </p:spPr>
        <p:txBody>
          <a:bodyPr wrap="squar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NodeMCU Transmission</a:t>
            </a:r>
            <a:endParaRPr lang="en-US" sz="2187" dirty="0"/>
          </a:p>
        </p:txBody>
      </p:sp>
      <p:sp>
        <p:nvSpPr>
          <p:cNvPr id="10" name="Text 6"/>
          <p:cNvSpPr/>
          <p:nvPr/>
        </p:nvSpPr>
        <p:spPr>
          <a:xfrm>
            <a:off x="4898707" y="4531638"/>
            <a:ext cx="2194322" cy="1777008"/>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The NodeMCU module receives the user's command and relays it to the Arduino board.</a:t>
            </a:r>
            <a:endParaRPr lang="en-US" sz="1750" dirty="0"/>
          </a:p>
        </p:txBody>
      </p:sp>
      <p:pic>
        <p:nvPicPr>
          <p:cNvPr id="11" name="Image 2" descr="preencoded.png"/>
          <p:cNvPicPr>
            <a:picLocks noChangeAspect="1"/>
          </p:cNvPicPr>
          <p:nvPr/>
        </p:nvPicPr>
        <p:blipFill>
          <a:blip r:embed="rId5"/>
          <a:stretch>
            <a:fillRect/>
          </a:stretch>
        </p:blipFill>
        <p:spPr>
          <a:xfrm>
            <a:off x="7315200" y="2482096"/>
            <a:ext cx="2638544" cy="888682"/>
          </a:xfrm>
          <a:prstGeom prst="rect">
            <a:avLst/>
          </a:prstGeom>
        </p:spPr>
      </p:pic>
      <p:sp>
        <p:nvSpPr>
          <p:cNvPr id="12" name="Text 7"/>
          <p:cNvSpPr/>
          <p:nvPr/>
        </p:nvSpPr>
        <p:spPr>
          <a:xfrm>
            <a:off x="7537371" y="3704034"/>
            <a:ext cx="2194203" cy="694373"/>
          </a:xfrm>
          <a:prstGeom prst="rect">
            <a:avLst/>
          </a:prstGeom>
          <a:noFill/>
          <a:ln/>
        </p:spPr>
        <p:txBody>
          <a:bodyPr wrap="squar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 Actuation</a:t>
            </a:r>
            <a:endParaRPr lang="en-US" sz="2187" dirty="0"/>
          </a:p>
        </p:txBody>
      </p:sp>
      <p:sp>
        <p:nvSpPr>
          <p:cNvPr id="13" name="Text 8"/>
          <p:cNvSpPr/>
          <p:nvPr/>
        </p:nvSpPr>
        <p:spPr>
          <a:xfrm>
            <a:off x="7537371" y="4531638"/>
            <a:ext cx="2194203" cy="2132409"/>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The Arduino board processes the command and activates the relay to turn the LED lights on or off.</a:t>
            </a:r>
            <a:endParaRPr lang="en-US" sz="1750" dirty="0"/>
          </a:p>
        </p:txBody>
      </p:sp>
      <p:pic>
        <p:nvPicPr>
          <p:cNvPr id="14" name="Image 3" descr="preencoded.png"/>
          <p:cNvPicPr>
            <a:picLocks noChangeAspect="1"/>
          </p:cNvPicPr>
          <p:nvPr/>
        </p:nvPicPr>
        <p:blipFill>
          <a:blip r:embed="rId6"/>
          <a:stretch>
            <a:fillRect/>
          </a:stretch>
        </p:blipFill>
        <p:spPr>
          <a:xfrm>
            <a:off x="9953744" y="2482096"/>
            <a:ext cx="2638663" cy="888682"/>
          </a:xfrm>
          <a:prstGeom prst="rect">
            <a:avLst/>
          </a:prstGeom>
        </p:spPr>
      </p:pic>
      <p:sp>
        <p:nvSpPr>
          <p:cNvPr id="15" name="Text 9"/>
          <p:cNvSpPr/>
          <p:nvPr/>
        </p:nvSpPr>
        <p:spPr>
          <a:xfrm>
            <a:off x="10175915" y="3704034"/>
            <a:ext cx="2194322"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Feedback Loop</a:t>
            </a:r>
            <a:endParaRPr lang="en-US" sz="2187" dirty="0"/>
          </a:p>
        </p:txBody>
      </p:sp>
      <p:sp>
        <p:nvSpPr>
          <p:cNvPr id="16" name="Text 10"/>
          <p:cNvSpPr/>
          <p:nvPr/>
        </p:nvSpPr>
        <p:spPr>
          <a:xfrm>
            <a:off x="10175915" y="4184452"/>
            <a:ext cx="2194322" cy="2132409"/>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The user can see the immediate response of the system, with the LED lights changing state based on their input.</a:t>
            </a:r>
            <a:endParaRPr lang="en-US" sz="1750" dirty="0"/>
          </a:p>
        </p:txBody>
      </p:sp>
    </p:spTree>
    <p:extLst>
      <p:ext uri="{BB962C8B-B14F-4D97-AF65-F5344CB8AC3E}">
        <p14:creationId xmlns:p14="http://schemas.microsoft.com/office/powerpoint/2010/main" val="2893132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A8208F-5BB2-B6A1-1961-D427B616C85F}"/>
              </a:ext>
            </a:extLst>
          </p:cNvPr>
          <p:cNvPicPr>
            <a:picLocks noChangeAspect="1"/>
          </p:cNvPicPr>
          <p:nvPr/>
        </p:nvPicPr>
        <p:blipFill rotWithShape="1">
          <a:blip r:embed="rId2"/>
          <a:srcRect t="3795" b="2303"/>
          <a:stretch/>
        </p:blipFill>
        <p:spPr>
          <a:xfrm>
            <a:off x="623910" y="144966"/>
            <a:ext cx="3703320" cy="7727795"/>
          </a:xfrm>
          <a:prstGeom prst="rect">
            <a:avLst/>
          </a:prstGeom>
        </p:spPr>
      </p:pic>
      <p:pic>
        <p:nvPicPr>
          <p:cNvPr id="5" name="Picture 4">
            <a:extLst>
              <a:ext uri="{FF2B5EF4-FFF2-40B4-BE49-F238E27FC236}">
                <a16:creationId xmlns:a16="http://schemas.microsoft.com/office/drawing/2014/main" id="{CD4487C1-4F54-C593-F34D-5D2C16BBEC6B}"/>
              </a:ext>
            </a:extLst>
          </p:cNvPr>
          <p:cNvPicPr>
            <a:picLocks noChangeAspect="1"/>
          </p:cNvPicPr>
          <p:nvPr/>
        </p:nvPicPr>
        <p:blipFill>
          <a:blip r:embed="rId3"/>
          <a:stretch>
            <a:fillRect/>
          </a:stretch>
        </p:blipFill>
        <p:spPr>
          <a:xfrm>
            <a:off x="5077522" y="758281"/>
            <a:ext cx="9447185" cy="5092623"/>
          </a:xfrm>
          <a:prstGeom prst="rect">
            <a:avLst/>
          </a:prstGeom>
        </p:spPr>
      </p:pic>
      <p:sp>
        <p:nvSpPr>
          <p:cNvPr id="6" name="TextBox 5">
            <a:extLst>
              <a:ext uri="{FF2B5EF4-FFF2-40B4-BE49-F238E27FC236}">
                <a16:creationId xmlns:a16="http://schemas.microsoft.com/office/drawing/2014/main" id="{2A6AD7F6-7A01-8285-9757-3654D14935BA}"/>
              </a:ext>
            </a:extLst>
          </p:cNvPr>
          <p:cNvSpPr txBox="1"/>
          <p:nvPr/>
        </p:nvSpPr>
        <p:spPr>
          <a:xfrm>
            <a:off x="8363414" y="6125181"/>
            <a:ext cx="8464334" cy="369332"/>
          </a:xfrm>
          <a:prstGeom prst="rect">
            <a:avLst/>
          </a:prstGeom>
          <a:noFill/>
        </p:spPr>
        <p:txBody>
          <a:bodyPr wrap="square" rtlCol="0">
            <a:spAutoFit/>
          </a:bodyPr>
          <a:lstStyle/>
          <a:p>
            <a:r>
              <a:rPr lang="en-US" dirty="0"/>
              <a:t>Operating </a:t>
            </a:r>
            <a:r>
              <a:rPr lang="en-IN" dirty="0"/>
              <a:t>Light using Home App</a:t>
            </a:r>
          </a:p>
        </p:txBody>
      </p:sp>
    </p:spTree>
    <p:extLst>
      <p:ext uri="{BB962C8B-B14F-4D97-AF65-F5344CB8AC3E}">
        <p14:creationId xmlns:p14="http://schemas.microsoft.com/office/powerpoint/2010/main" val="422054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1466969"/>
            <a:ext cx="9306401" cy="1388745"/>
          </a:xfrm>
          <a:prstGeom prst="rect">
            <a:avLst/>
          </a:prstGeom>
          <a:noFill/>
          <a:ln/>
        </p:spPr>
        <p:txBody>
          <a:bodyPr wrap="squar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Conclusion and Future Enhancements</a:t>
            </a:r>
            <a:endParaRPr lang="en-US" sz="4374" dirty="0"/>
          </a:p>
        </p:txBody>
      </p:sp>
      <p:sp>
        <p:nvSpPr>
          <p:cNvPr id="6" name="Shape 3"/>
          <p:cNvSpPr/>
          <p:nvPr/>
        </p:nvSpPr>
        <p:spPr>
          <a:xfrm>
            <a:off x="833199" y="3362563"/>
            <a:ext cx="499943" cy="499943"/>
          </a:xfrm>
          <a:prstGeom prst="roundRect">
            <a:avLst>
              <a:gd name="adj" fmla="val 26667"/>
            </a:avLst>
          </a:prstGeom>
          <a:solidFill>
            <a:srgbClr val="DED6FF"/>
          </a:solidFill>
          <a:ln/>
        </p:spPr>
      </p:sp>
      <p:sp>
        <p:nvSpPr>
          <p:cNvPr id="7" name="Text 4"/>
          <p:cNvSpPr/>
          <p:nvPr/>
        </p:nvSpPr>
        <p:spPr>
          <a:xfrm>
            <a:off x="1008817" y="3404235"/>
            <a:ext cx="148709"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1</a:t>
            </a:r>
            <a:endParaRPr lang="en-US" sz="2624" dirty="0"/>
          </a:p>
        </p:txBody>
      </p:sp>
      <p:sp>
        <p:nvSpPr>
          <p:cNvPr id="8" name="Text 5"/>
          <p:cNvSpPr/>
          <p:nvPr/>
        </p:nvSpPr>
        <p:spPr>
          <a:xfrm>
            <a:off x="1555313" y="3438882"/>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Conclusion</a:t>
            </a:r>
            <a:endParaRPr lang="en-US" sz="2187" dirty="0"/>
          </a:p>
        </p:txBody>
      </p:sp>
      <p:sp>
        <p:nvSpPr>
          <p:cNvPr id="9" name="Text 6"/>
          <p:cNvSpPr/>
          <p:nvPr/>
        </p:nvSpPr>
        <p:spPr>
          <a:xfrm>
            <a:off x="1555313" y="3919299"/>
            <a:ext cx="3820001" cy="2487811"/>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This smart home automation system demonstrates the integration of Arduino, NodeMCU, and IoT devices to wirelessly control home lighting, laying the foundation for a more connected and intelligent living space.</a:t>
            </a:r>
            <a:endParaRPr lang="en-US" sz="1750" dirty="0"/>
          </a:p>
        </p:txBody>
      </p:sp>
      <p:sp>
        <p:nvSpPr>
          <p:cNvPr id="10" name="Shape 7"/>
          <p:cNvSpPr/>
          <p:nvPr/>
        </p:nvSpPr>
        <p:spPr>
          <a:xfrm>
            <a:off x="5597485" y="3362563"/>
            <a:ext cx="499943" cy="499943"/>
          </a:xfrm>
          <a:prstGeom prst="roundRect">
            <a:avLst>
              <a:gd name="adj" fmla="val 26667"/>
            </a:avLst>
          </a:prstGeom>
          <a:solidFill>
            <a:srgbClr val="DED6FF"/>
          </a:solidFill>
          <a:ln/>
        </p:spPr>
      </p:sp>
      <p:sp>
        <p:nvSpPr>
          <p:cNvPr id="11" name="Text 8"/>
          <p:cNvSpPr/>
          <p:nvPr/>
        </p:nvSpPr>
        <p:spPr>
          <a:xfrm>
            <a:off x="5744766" y="3404235"/>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2</a:t>
            </a:r>
            <a:endParaRPr lang="en-US" sz="2624" dirty="0"/>
          </a:p>
        </p:txBody>
      </p:sp>
      <p:sp>
        <p:nvSpPr>
          <p:cNvPr id="12" name="Text 9"/>
          <p:cNvSpPr/>
          <p:nvPr/>
        </p:nvSpPr>
        <p:spPr>
          <a:xfrm>
            <a:off x="6319599" y="3438882"/>
            <a:ext cx="3147536"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Future Enhancements</a:t>
            </a:r>
            <a:endParaRPr lang="en-US" sz="2187" dirty="0"/>
          </a:p>
        </p:txBody>
      </p:sp>
      <p:sp>
        <p:nvSpPr>
          <p:cNvPr id="13" name="Text 10"/>
          <p:cNvSpPr/>
          <p:nvPr/>
        </p:nvSpPr>
        <p:spPr>
          <a:xfrm>
            <a:off x="6319599" y="3919299"/>
            <a:ext cx="3820001" cy="2843213"/>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Potential enhancements include integrating additional sensors (e.g., temperature, motion, light) to enable more advanced automation, adding voice control, and connecting the system to a smart home platform for a seamless user experience.</a:t>
            </a:r>
            <a:endParaRPr lang="en-US" sz="1750" dirty="0"/>
          </a:p>
        </p:txBody>
      </p:sp>
    </p:spTree>
    <p:extLst>
      <p:ext uri="{BB962C8B-B14F-4D97-AF65-F5344CB8AC3E}">
        <p14:creationId xmlns:p14="http://schemas.microsoft.com/office/powerpoint/2010/main" val="13390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534722"/>
            <a:ext cx="5554980"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Introduction</a:t>
            </a:r>
            <a:endParaRPr lang="en-US" sz="4374" dirty="0"/>
          </a:p>
        </p:txBody>
      </p:sp>
      <p:sp>
        <p:nvSpPr>
          <p:cNvPr id="6" name="Text 3"/>
          <p:cNvSpPr/>
          <p:nvPr/>
        </p:nvSpPr>
        <p:spPr>
          <a:xfrm>
            <a:off x="833199" y="3562350"/>
            <a:ext cx="7477601" cy="2132409"/>
          </a:xfrm>
          <a:prstGeom prst="rect">
            <a:avLst/>
          </a:prstGeom>
          <a:noFill/>
          <a:ln/>
        </p:spPr>
        <p:txBody>
          <a:bodyPr wrap="square" rtlCol="0" anchor="t"/>
          <a:lstStyle/>
          <a:p>
            <a:pPr>
              <a:lnSpc>
                <a:spcPts val="2799"/>
              </a:lnSpc>
            </a:pPr>
            <a:r>
              <a:rPr lang="en-US" sz="1750" dirty="0">
                <a:latin typeface="Open Sans" pitchFamily="34" charset="0"/>
                <a:ea typeface="Open Sans" pitchFamily="34" charset="-122"/>
                <a:cs typeface="Open Sans" pitchFamily="34" charset="-120"/>
              </a:rPr>
              <a:t>Our Smart Home Automation System harnesses the power of cutting-edge technologies like Arduino and NodeMCU ESP8266 to bring this vision to life, transforming your living experience through intelligent control and effortless convenience.</a:t>
            </a:r>
            <a:r>
              <a:rPr lang="en-IN" sz="1800" dirty="0">
                <a:effectLst/>
                <a:latin typeface="Times New Roman" panose="02020603050405020304" pitchFamily="18" charset="0"/>
                <a:ea typeface="Times New Roman" panose="02020603050405020304" pitchFamily="18" charset="0"/>
              </a:rPr>
              <a:t> </a:t>
            </a:r>
            <a:r>
              <a:rPr lang="en-IN" sz="1750" dirty="0">
                <a:effectLst/>
                <a:latin typeface="Open Sans" panose="020B0606030504020204" pitchFamily="34" charset="0"/>
                <a:ea typeface="Open Sans" panose="020B0606030504020204" pitchFamily="34" charset="0"/>
                <a:cs typeface="Open Sans" panose="020B0606030504020204" pitchFamily="34" charset="0"/>
              </a:rPr>
              <a:t>The goal of this project is to use the ESP8266 Wi-Fi module to create a smart home automation system. The ESP8266 is an excellent option for Internet of Things applications since it is a potent and reasonably priced microcontroller with integrated Wi-Fi. Its adaptability and simplicity of integration with different types of sensors and actuators allow the building of an all-inclusive home automation system.</a:t>
            </a:r>
          </a:p>
          <a:p>
            <a:pPr marL="0" indent="0">
              <a:lnSpc>
                <a:spcPts val="2799"/>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912858"/>
            <a:ext cx="5554980"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Objectives</a:t>
            </a:r>
            <a:endParaRPr lang="en-US" sz="4374" dirty="0"/>
          </a:p>
        </p:txBody>
      </p:sp>
      <p:sp>
        <p:nvSpPr>
          <p:cNvPr id="6" name="Text 3"/>
          <p:cNvSpPr/>
          <p:nvPr/>
        </p:nvSpPr>
        <p:spPr>
          <a:xfrm>
            <a:off x="1188601" y="2940487"/>
            <a:ext cx="7122200" cy="1066205"/>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49495A"/>
                </a:solidFill>
                <a:latin typeface="Open Sans" pitchFamily="34" charset="0"/>
                <a:ea typeface="Open Sans" pitchFamily="34" charset="-122"/>
                <a:cs typeface="Open Sans" pitchFamily="34" charset="-120"/>
              </a:rPr>
              <a:t>Develop a comprehensive </a:t>
            </a:r>
            <a:r>
              <a:rPr lang="en-US" sz="1750" b="1" dirty="0">
                <a:solidFill>
                  <a:srgbClr val="49495A"/>
                </a:solidFill>
                <a:latin typeface="Open Sans" pitchFamily="34" charset="0"/>
                <a:ea typeface="Open Sans" pitchFamily="34" charset="-122"/>
                <a:cs typeface="Open Sans" pitchFamily="34" charset="-120"/>
              </a:rPr>
              <a:t>smart home automation system</a:t>
            </a:r>
            <a:r>
              <a:rPr lang="en-US" sz="1750" dirty="0">
                <a:solidFill>
                  <a:srgbClr val="49495A"/>
                </a:solidFill>
                <a:latin typeface="Open Sans" pitchFamily="34" charset="0"/>
                <a:ea typeface="Open Sans" pitchFamily="34" charset="-122"/>
                <a:cs typeface="Open Sans" pitchFamily="34" charset="-120"/>
              </a:rPr>
              <a:t> that seamlessly integrates with common household devices and appliances.</a:t>
            </a:r>
            <a:endParaRPr lang="en-US" sz="1750" dirty="0"/>
          </a:p>
        </p:txBody>
      </p:sp>
      <p:sp>
        <p:nvSpPr>
          <p:cNvPr id="7" name="Text 4"/>
          <p:cNvSpPr/>
          <p:nvPr/>
        </p:nvSpPr>
        <p:spPr>
          <a:xfrm>
            <a:off x="1188601" y="4095512"/>
            <a:ext cx="7122200" cy="1066205"/>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49495A"/>
                </a:solidFill>
                <a:latin typeface="Open Sans" pitchFamily="34" charset="0"/>
                <a:ea typeface="Open Sans" pitchFamily="34" charset="-122"/>
                <a:cs typeface="Open Sans" pitchFamily="34" charset="-120"/>
              </a:rPr>
              <a:t>Leverage the power of </a:t>
            </a:r>
            <a:r>
              <a:rPr lang="en-US" sz="1750" b="1" dirty="0" err="1">
                <a:solidFill>
                  <a:srgbClr val="49495A"/>
                </a:solidFill>
                <a:latin typeface="Open Sans" pitchFamily="34" charset="0"/>
                <a:ea typeface="Open Sans" pitchFamily="34" charset="-122"/>
                <a:cs typeface="Open Sans" pitchFamily="34" charset="-120"/>
              </a:rPr>
              <a:t>NodeMCU</a:t>
            </a:r>
            <a:r>
              <a:rPr lang="en-US" sz="1750" b="1" dirty="0">
                <a:solidFill>
                  <a:srgbClr val="49495A"/>
                </a:solidFill>
                <a:latin typeface="Open Sans" pitchFamily="34" charset="0"/>
                <a:ea typeface="Open Sans" pitchFamily="34" charset="-122"/>
                <a:cs typeface="Open Sans" pitchFamily="34" charset="-120"/>
              </a:rPr>
              <a:t> ESP8266 technology</a:t>
            </a:r>
            <a:r>
              <a:rPr lang="en-US" sz="1750" dirty="0">
                <a:solidFill>
                  <a:srgbClr val="49495A"/>
                </a:solidFill>
                <a:latin typeface="Open Sans" pitchFamily="34" charset="0"/>
                <a:ea typeface="Open Sans" pitchFamily="34" charset="-122"/>
                <a:cs typeface="Open Sans" pitchFamily="34" charset="-120"/>
              </a:rPr>
              <a:t> to enable remote control and real-time monitoring of the home environment.</a:t>
            </a:r>
            <a:endParaRPr lang="en-US" sz="1750" dirty="0"/>
          </a:p>
        </p:txBody>
      </p:sp>
      <p:sp>
        <p:nvSpPr>
          <p:cNvPr id="8" name="Text 5"/>
          <p:cNvSpPr/>
          <p:nvPr/>
        </p:nvSpPr>
        <p:spPr>
          <a:xfrm>
            <a:off x="1188601" y="5250537"/>
            <a:ext cx="7122200" cy="1066205"/>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49495A"/>
                </a:solidFill>
                <a:latin typeface="Open Sans" pitchFamily="34" charset="0"/>
                <a:ea typeface="Open Sans" pitchFamily="34" charset="-122"/>
                <a:cs typeface="Open Sans" pitchFamily="34" charset="-120"/>
              </a:rPr>
              <a:t>Create a user-friendly interface that allows homeowners to </a:t>
            </a:r>
            <a:r>
              <a:rPr lang="en-US" sz="1750" b="1" dirty="0">
                <a:solidFill>
                  <a:srgbClr val="49495A"/>
                </a:solidFill>
                <a:latin typeface="Open Sans" pitchFamily="34" charset="0"/>
                <a:ea typeface="Open Sans" pitchFamily="34" charset="-122"/>
                <a:cs typeface="Open Sans" pitchFamily="34" charset="-120"/>
              </a:rPr>
              <a:t>effortlessly manage and automate</a:t>
            </a:r>
            <a:r>
              <a:rPr lang="en-US" sz="1750" dirty="0">
                <a:solidFill>
                  <a:srgbClr val="49495A"/>
                </a:solidFill>
                <a:latin typeface="Open Sans" pitchFamily="34" charset="0"/>
                <a:ea typeface="Open Sans" pitchFamily="34" charset="-122"/>
                <a:cs typeface="Open Sans" pitchFamily="34" charset="-120"/>
              </a:rPr>
              <a:t> various aspects of their home, such as lighting, temperature, and security.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6" name="Text 2"/>
          <p:cNvSpPr/>
          <p:nvPr/>
        </p:nvSpPr>
        <p:spPr>
          <a:xfrm>
            <a:off x="939216" y="446361"/>
            <a:ext cx="5554980"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Literature Survey</a:t>
            </a:r>
            <a:endParaRPr lang="en-US" sz="4374" dirty="0"/>
          </a:p>
        </p:txBody>
      </p:sp>
      <p:sp>
        <p:nvSpPr>
          <p:cNvPr id="7" name="Text 3"/>
          <p:cNvSpPr/>
          <p:nvPr/>
        </p:nvSpPr>
        <p:spPr>
          <a:xfrm>
            <a:off x="9846365" y="2068385"/>
            <a:ext cx="4784035" cy="3696309"/>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We've conducted an extensive literature review on smart home automation systems, exploring the latest advancements and key insights from academic and industry research. This has informed the development of our innovative solution, which leverages cutting-edge technologies to deliver unparalleled convenience and control.</a:t>
            </a:r>
            <a:endParaRPr lang="en-US" sz="1750" dirty="0"/>
          </a:p>
        </p:txBody>
      </p:sp>
      <p:pic>
        <p:nvPicPr>
          <p:cNvPr id="9" name="Picture 8"/>
          <p:cNvPicPr>
            <a:picLocks noChangeAspect="1"/>
          </p:cNvPicPr>
          <p:nvPr/>
        </p:nvPicPr>
        <p:blipFill rotWithShape="1">
          <a:blip r:embed="rId4"/>
          <a:srcRect t="5207" b="-1"/>
          <a:stretch/>
        </p:blipFill>
        <p:spPr>
          <a:xfrm>
            <a:off x="1101253" y="1325217"/>
            <a:ext cx="7247617" cy="65015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282422"/>
            <a:ext cx="5554980"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Key Challenges</a:t>
            </a:r>
            <a:endParaRPr lang="en-US" sz="4374" dirty="0"/>
          </a:p>
        </p:txBody>
      </p:sp>
      <p:sp>
        <p:nvSpPr>
          <p:cNvPr id="5" name="Shape 3"/>
          <p:cNvSpPr/>
          <p:nvPr/>
        </p:nvSpPr>
        <p:spPr>
          <a:xfrm>
            <a:off x="2037993" y="2594729"/>
            <a:ext cx="499943" cy="499943"/>
          </a:xfrm>
          <a:prstGeom prst="roundRect">
            <a:avLst>
              <a:gd name="adj" fmla="val 26667"/>
            </a:avLst>
          </a:prstGeom>
          <a:solidFill>
            <a:srgbClr val="DED6FF"/>
          </a:solidFill>
          <a:ln/>
        </p:spPr>
      </p:sp>
      <p:sp>
        <p:nvSpPr>
          <p:cNvPr id="6" name="Text 4"/>
          <p:cNvSpPr/>
          <p:nvPr/>
        </p:nvSpPr>
        <p:spPr>
          <a:xfrm>
            <a:off x="2213610" y="2636401"/>
            <a:ext cx="148709"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1</a:t>
            </a:r>
            <a:endParaRPr lang="en-US" sz="2624" dirty="0"/>
          </a:p>
        </p:txBody>
      </p:sp>
      <p:sp>
        <p:nvSpPr>
          <p:cNvPr id="7" name="Text 5"/>
          <p:cNvSpPr/>
          <p:nvPr/>
        </p:nvSpPr>
        <p:spPr>
          <a:xfrm>
            <a:off x="2760107" y="2671048"/>
            <a:ext cx="3359944"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Integration Complexity</a:t>
            </a:r>
            <a:endParaRPr lang="en-US" sz="2187" dirty="0"/>
          </a:p>
        </p:txBody>
      </p:sp>
      <p:sp>
        <p:nvSpPr>
          <p:cNvPr id="8" name="Text 6"/>
          <p:cNvSpPr/>
          <p:nvPr/>
        </p:nvSpPr>
        <p:spPr>
          <a:xfrm>
            <a:off x="2760107" y="3151465"/>
            <a:ext cx="4444008" cy="142160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Seamlessly integrating diverse home devices and appliances with varying communication protocols poses a significant technical challenge.</a:t>
            </a:r>
            <a:endParaRPr lang="en-US" sz="1750" dirty="0"/>
          </a:p>
        </p:txBody>
      </p:sp>
      <p:sp>
        <p:nvSpPr>
          <p:cNvPr id="9" name="Shape 7"/>
          <p:cNvSpPr/>
          <p:nvPr/>
        </p:nvSpPr>
        <p:spPr>
          <a:xfrm>
            <a:off x="7426285" y="2594729"/>
            <a:ext cx="499943" cy="499943"/>
          </a:xfrm>
          <a:prstGeom prst="roundRect">
            <a:avLst>
              <a:gd name="adj" fmla="val 26667"/>
            </a:avLst>
          </a:prstGeom>
          <a:solidFill>
            <a:srgbClr val="DED6FF"/>
          </a:solidFill>
          <a:ln/>
        </p:spPr>
      </p:sp>
      <p:sp>
        <p:nvSpPr>
          <p:cNvPr id="10" name="Text 8"/>
          <p:cNvSpPr/>
          <p:nvPr/>
        </p:nvSpPr>
        <p:spPr>
          <a:xfrm>
            <a:off x="7573566" y="2636401"/>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2</a:t>
            </a:r>
            <a:endParaRPr lang="en-US" sz="2624" dirty="0"/>
          </a:p>
        </p:txBody>
      </p:sp>
      <p:sp>
        <p:nvSpPr>
          <p:cNvPr id="11" name="Text 9"/>
          <p:cNvSpPr/>
          <p:nvPr/>
        </p:nvSpPr>
        <p:spPr>
          <a:xfrm>
            <a:off x="8148399" y="2671048"/>
            <a:ext cx="2894052"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Scalability Concerns</a:t>
            </a:r>
            <a:endParaRPr lang="en-US" sz="2187" dirty="0"/>
          </a:p>
        </p:txBody>
      </p:sp>
      <p:sp>
        <p:nvSpPr>
          <p:cNvPr id="12" name="Text 10"/>
          <p:cNvSpPr/>
          <p:nvPr/>
        </p:nvSpPr>
        <p:spPr>
          <a:xfrm>
            <a:off x="8148399" y="3151465"/>
            <a:ext cx="4444008" cy="142160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Ensuring the system can accommodate future expansions and a growing number of connected devices requires careful architectural planning.</a:t>
            </a:r>
            <a:endParaRPr lang="en-US" sz="1750" dirty="0"/>
          </a:p>
        </p:txBody>
      </p:sp>
      <p:sp>
        <p:nvSpPr>
          <p:cNvPr id="13" name="Shape 11"/>
          <p:cNvSpPr/>
          <p:nvPr/>
        </p:nvSpPr>
        <p:spPr>
          <a:xfrm>
            <a:off x="2037993" y="4968835"/>
            <a:ext cx="499943" cy="499943"/>
          </a:xfrm>
          <a:prstGeom prst="roundRect">
            <a:avLst>
              <a:gd name="adj" fmla="val 26667"/>
            </a:avLst>
          </a:prstGeom>
          <a:solidFill>
            <a:srgbClr val="DED6FF"/>
          </a:solidFill>
          <a:ln/>
        </p:spPr>
      </p:sp>
      <p:sp>
        <p:nvSpPr>
          <p:cNvPr id="14" name="Text 12"/>
          <p:cNvSpPr/>
          <p:nvPr/>
        </p:nvSpPr>
        <p:spPr>
          <a:xfrm>
            <a:off x="2185273" y="5010507"/>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3</a:t>
            </a:r>
            <a:endParaRPr lang="en-US" sz="2624" dirty="0"/>
          </a:p>
        </p:txBody>
      </p:sp>
      <p:sp>
        <p:nvSpPr>
          <p:cNvPr id="15" name="Text 13"/>
          <p:cNvSpPr/>
          <p:nvPr/>
        </p:nvSpPr>
        <p:spPr>
          <a:xfrm>
            <a:off x="2760107" y="5045154"/>
            <a:ext cx="2929295"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Security and Privacy</a:t>
            </a:r>
            <a:endParaRPr lang="en-US" sz="2187" dirty="0"/>
          </a:p>
        </p:txBody>
      </p:sp>
      <p:sp>
        <p:nvSpPr>
          <p:cNvPr id="16" name="Text 14"/>
          <p:cNvSpPr/>
          <p:nvPr/>
        </p:nvSpPr>
        <p:spPr>
          <a:xfrm>
            <a:off x="2760107" y="5525572"/>
            <a:ext cx="4444008" cy="142160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Safeguarding the system from cyber threats and protecting user privacy are critical considerations in the design process.</a:t>
            </a:r>
            <a:endParaRPr lang="en-US" sz="1750" dirty="0"/>
          </a:p>
        </p:txBody>
      </p:sp>
      <p:sp>
        <p:nvSpPr>
          <p:cNvPr id="17" name="Shape 15"/>
          <p:cNvSpPr/>
          <p:nvPr/>
        </p:nvSpPr>
        <p:spPr>
          <a:xfrm>
            <a:off x="7426285" y="4968835"/>
            <a:ext cx="499943" cy="499943"/>
          </a:xfrm>
          <a:prstGeom prst="roundRect">
            <a:avLst>
              <a:gd name="adj" fmla="val 26667"/>
            </a:avLst>
          </a:prstGeom>
          <a:solidFill>
            <a:srgbClr val="DED6FF"/>
          </a:solidFill>
          <a:ln/>
        </p:spPr>
      </p:sp>
      <p:sp>
        <p:nvSpPr>
          <p:cNvPr id="18" name="Text 16"/>
          <p:cNvSpPr/>
          <p:nvPr/>
        </p:nvSpPr>
        <p:spPr>
          <a:xfrm>
            <a:off x="7578685" y="5010507"/>
            <a:ext cx="195024"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4</a:t>
            </a:r>
            <a:endParaRPr lang="en-US" sz="2624" dirty="0"/>
          </a:p>
        </p:txBody>
      </p:sp>
      <p:sp>
        <p:nvSpPr>
          <p:cNvPr id="19" name="Text 17"/>
          <p:cNvSpPr/>
          <p:nvPr/>
        </p:nvSpPr>
        <p:spPr>
          <a:xfrm>
            <a:off x="8148399" y="5045154"/>
            <a:ext cx="3328035"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User-Friendly Interface</a:t>
            </a:r>
            <a:endParaRPr lang="en-US" sz="2187" dirty="0"/>
          </a:p>
        </p:txBody>
      </p:sp>
      <p:sp>
        <p:nvSpPr>
          <p:cNvPr id="20" name="Text 18"/>
          <p:cNvSpPr/>
          <p:nvPr/>
        </p:nvSpPr>
        <p:spPr>
          <a:xfrm>
            <a:off x="8148399" y="5525572"/>
            <a:ext cx="4444008" cy="142160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Developing an intuitive and easy-to-use interface that caters to the varying technical abilities of homeowners is a key challenge.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443395"/>
            <a:ext cx="5554980"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Motivation</a:t>
            </a:r>
            <a:endParaRPr lang="en-US" sz="4374" dirty="0"/>
          </a:p>
        </p:txBody>
      </p:sp>
      <p:sp>
        <p:nvSpPr>
          <p:cNvPr id="5" name="Shape 3"/>
          <p:cNvSpPr/>
          <p:nvPr/>
        </p:nvSpPr>
        <p:spPr>
          <a:xfrm>
            <a:off x="2037993" y="2582108"/>
            <a:ext cx="5166122" cy="1990963"/>
          </a:xfrm>
          <a:prstGeom prst="roundRect">
            <a:avLst>
              <a:gd name="adj" fmla="val 6696"/>
            </a:avLst>
          </a:prstGeom>
          <a:solidFill>
            <a:srgbClr val="DED6FF"/>
          </a:solidFill>
          <a:ln/>
        </p:spPr>
      </p:sp>
      <p:sp>
        <p:nvSpPr>
          <p:cNvPr id="6" name="Text 4"/>
          <p:cNvSpPr/>
          <p:nvPr/>
        </p:nvSpPr>
        <p:spPr>
          <a:xfrm>
            <a:off x="2260163" y="2804279"/>
            <a:ext cx="2898458"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Increased Efficiency</a:t>
            </a:r>
            <a:endParaRPr lang="en-US" sz="2187" dirty="0"/>
          </a:p>
        </p:txBody>
      </p:sp>
      <p:sp>
        <p:nvSpPr>
          <p:cNvPr id="7" name="Text 5"/>
          <p:cNvSpPr/>
          <p:nvPr/>
        </p:nvSpPr>
        <p:spPr>
          <a:xfrm>
            <a:off x="2260163" y="3284696"/>
            <a:ext cx="4721781"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Automating home tasks can significantly improve efficiency, saving time and reducing the burden of manual operations.</a:t>
            </a:r>
            <a:endParaRPr lang="en-US" sz="1750" dirty="0"/>
          </a:p>
        </p:txBody>
      </p:sp>
      <p:sp>
        <p:nvSpPr>
          <p:cNvPr id="8" name="Shape 6"/>
          <p:cNvSpPr/>
          <p:nvPr/>
        </p:nvSpPr>
        <p:spPr>
          <a:xfrm>
            <a:off x="7426285" y="2582108"/>
            <a:ext cx="5166122" cy="1990963"/>
          </a:xfrm>
          <a:prstGeom prst="roundRect">
            <a:avLst>
              <a:gd name="adj" fmla="val 6696"/>
            </a:avLst>
          </a:prstGeom>
          <a:solidFill>
            <a:srgbClr val="DED6FF"/>
          </a:solidFill>
          <a:ln/>
        </p:spPr>
      </p:sp>
      <p:sp>
        <p:nvSpPr>
          <p:cNvPr id="9" name="Text 7"/>
          <p:cNvSpPr/>
          <p:nvPr/>
        </p:nvSpPr>
        <p:spPr>
          <a:xfrm>
            <a:off x="7648456" y="2804279"/>
            <a:ext cx="3361015"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Enhanced Convenience</a:t>
            </a:r>
            <a:endParaRPr lang="en-US" sz="2187" dirty="0"/>
          </a:p>
        </p:txBody>
      </p:sp>
      <p:sp>
        <p:nvSpPr>
          <p:cNvPr id="10" name="Text 8"/>
          <p:cNvSpPr/>
          <p:nvPr/>
        </p:nvSpPr>
        <p:spPr>
          <a:xfrm>
            <a:off x="7648456" y="3284696"/>
            <a:ext cx="4721781"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Smart home automation puts complete control at your fingertips, allowing you to effortlessly manage your living environment.</a:t>
            </a:r>
            <a:endParaRPr lang="en-US" sz="1750" dirty="0"/>
          </a:p>
        </p:txBody>
      </p:sp>
      <p:sp>
        <p:nvSpPr>
          <p:cNvPr id="11" name="Shape 9"/>
          <p:cNvSpPr/>
          <p:nvPr/>
        </p:nvSpPr>
        <p:spPr>
          <a:xfrm>
            <a:off x="2037993" y="4795242"/>
            <a:ext cx="5166122" cy="1990963"/>
          </a:xfrm>
          <a:prstGeom prst="roundRect">
            <a:avLst>
              <a:gd name="adj" fmla="val 6696"/>
            </a:avLst>
          </a:prstGeom>
          <a:solidFill>
            <a:srgbClr val="DED6FF"/>
          </a:solidFill>
          <a:ln/>
        </p:spPr>
      </p:sp>
      <p:sp>
        <p:nvSpPr>
          <p:cNvPr id="12" name="Text 10"/>
          <p:cNvSpPr/>
          <p:nvPr/>
        </p:nvSpPr>
        <p:spPr>
          <a:xfrm>
            <a:off x="2260163" y="5017413"/>
            <a:ext cx="3005614"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Energy Conservation</a:t>
            </a:r>
            <a:endParaRPr lang="en-US" sz="2187" dirty="0"/>
          </a:p>
        </p:txBody>
      </p:sp>
      <p:sp>
        <p:nvSpPr>
          <p:cNvPr id="13" name="Text 11"/>
          <p:cNvSpPr/>
          <p:nvPr/>
        </p:nvSpPr>
        <p:spPr>
          <a:xfrm>
            <a:off x="2260163" y="5497830"/>
            <a:ext cx="4721781"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Intelligent systems can optimize energy usage, leading to lower utility bills and a more sustainable home.</a:t>
            </a:r>
            <a:endParaRPr lang="en-US" sz="1750" dirty="0"/>
          </a:p>
        </p:txBody>
      </p:sp>
      <p:sp>
        <p:nvSpPr>
          <p:cNvPr id="14" name="Shape 12"/>
          <p:cNvSpPr/>
          <p:nvPr/>
        </p:nvSpPr>
        <p:spPr>
          <a:xfrm>
            <a:off x="7426285" y="4795242"/>
            <a:ext cx="5166122" cy="1990963"/>
          </a:xfrm>
          <a:prstGeom prst="roundRect">
            <a:avLst>
              <a:gd name="adj" fmla="val 6696"/>
            </a:avLst>
          </a:prstGeom>
          <a:solidFill>
            <a:srgbClr val="DED6FF"/>
          </a:solidFill>
          <a:ln/>
        </p:spPr>
      </p:sp>
      <p:sp>
        <p:nvSpPr>
          <p:cNvPr id="15" name="Text 13"/>
          <p:cNvSpPr/>
          <p:nvPr/>
        </p:nvSpPr>
        <p:spPr>
          <a:xfrm>
            <a:off x="7648456" y="5017413"/>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Improved Security</a:t>
            </a:r>
            <a:endParaRPr lang="en-US" sz="2187" dirty="0"/>
          </a:p>
        </p:txBody>
      </p:sp>
      <p:sp>
        <p:nvSpPr>
          <p:cNvPr id="16" name="Text 14"/>
          <p:cNvSpPr/>
          <p:nvPr/>
        </p:nvSpPr>
        <p:spPr>
          <a:xfrm>
            <a:off x="7648456" y="5497830"/>
            <a:ext cx="4721781"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Automated security features, like remote access and motion detection, can provide greater peace of mind and protection.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799267"/>
            <a:ext cx="5554980"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Existing System</a:t>
            </a:r>
            <a:endParaRPr lang="en-US" sz="4374" dirty="0"/>
          </a:p>
        </p:txBody>
      </p:sp>
      <p:sp>
        <p:nvSpPr>
          <p:cNvPr id="5" name="Text 3"/>
          <p:cNvSpPr/>
          <p:nvPr/>
        </p:nvSpPr>
        <p:spPr>
          <a:xfrm>
            <a:off x="2037993" y="2049066"/>
            <a:ext cx="2232065"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Manual Control</a:t>
            </a:r>
            <a:endParaRPr lang="en-US" sz="2187" dirty="0"/>
          </a:p>
        </p:txBody>
      </p:sp>
      <p:sp>
        <p:nvSpPr>
          <p:cNvPr id="6" name="Text 4"/>
          <p:cNvSpPr/>
          <p:nvPr/>
        </p:nvSpPr>
        <p:spPr>
          <a:xfrm>
            <a:off x="2037993" y="2965609"/>
            <a:ext cx="2232065" cy="355401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Currently, home automation relies on manual switches and dials to control devices like lights, fans, and appliances. This requires physically going to each device to operate them.</a:t>
            </a:r>
            <a:endParaRPr lang="en-US" sz="1750" dirty="0"/>
          </a:p>
        </p:txBody>
      </p:sp>
      <p:sp>
        <p:nvSpPr>
          <p:cNvPr id="7" name="Text 5"/>
          <p:cNvSpPr/>
          <p:nvPr/>
        </p:nvSpPr>
        <p:spPr>
          <a:xfrm>
            <a:off x="4819650" y="2049066"/>
            <a:ext cx="2232065"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Limited Connectivity</a:t>
            </a:r>
            <a:endParaRPr lang="en-US" sz="2187" dirty="0"/>
          </a:p>
        </p:txBody>
      </p:sp>
      <p:sp>
        <p:nvSpPr>
          <p:cNvPr id="8" name="Text 6"/>
          <p:cNvSpPr/>
          <p:nvPr/>
        </p:nvSpPr>
        <p:spPr>
          <a:xfrm>
            <a:off x="4819650" y="2965609"/>
            <a:ext cx="2232065" cy="355401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Existing systems often lack the ability to connect and integrate multiple home devices, making it difficult to create a cohesive and streamlined home automation experience.</a:t>
            </a:r>
            <a:endParaRPr lang="en-US" sz="1750" dirty="0"/>
          </a:p>
        </p:txBody>
      </p:sp>
      <p:sp>
        <p:nvSpPr>
          <p:cNvPr id="9" name="Text 7"/>
          <p:cNvSpPr/>
          <p:nvPr/>
        </p:nvSpPr>
        <p:spPr>
          <a:xfrm>
            <a:off x="7601307" y="2049066"/>
            <a:ext cx="2232065"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Lack of Automation</a:t>
            </a:r>
            <a:endParaRPr lang="en-US" sz="2187" dirty="0"/>
          </a:p>
        </p:txBody>
      </p:sp>
      <p:sp>
        <p:nvSpPr>
          <p:cNvPr id="10" name="Text 8"/>
          <p:cNvSpPr/>
          <p:nvPr/>
        </p:nvSpPr>
        <p:spPr>
          <a:xfrm>
            <a:off x="7601307" y="2965609"/>
            <a:ext cx="2232065" cy="4264819"/>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Homeowners must manually control each device independently, rather than having an automated system that can intelligently manage the home environment based on user preferences and schedules.</a:t>
            </a:r>
            <a:endParaRPr lang="en-US" sz="1750" dirty="0"/>
          </a:p>
        </p:txBody>
      </p:sp>
      <p:sp>
        <p:nvSpPr>
          <p:cNvPr id="11" name="Text 9"/>
          <p:cNvSpPr/>
          <p:nvPr/>
        </p:nvSpPr>
        <p:spPr>
          <a:xfrm>
            <a:off x="10382964" y="2049066"/>
            <a:ext cx="2232065"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High Maintenance</a:t>
            </a:r>
            <a:endParaRPr lang="en-US" sz="2187" dirty="0"/>
          </a:p>
        </p:txBody>
      </p:sp>
      <p:sp>
        <p:nvSpPr>
          <p:cNvPr id="12" name="Text 10"/>
          <p:cNvSpPr/>
          <p:nvPr/>
        </p:nvSpPr>
        <p:spPr>
          <a:xfrm>
            <a:off x="10382964" y="2965609"/>
            <a:ext cx="2232065" cy="355401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Maintaining and troubleshooting a traditional home automation setup can be complex, often requiring professional assistance and specialized knowledge.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9144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64872" y="0"/>
            <a:ext cx="5486400" cy="8229600"/>
          </a:xfrm>
          <a:prstGeom prst="rect">
            <a:avLst/>
          </a:prstGeom>
        </p:spPr>
      </p:pic>
      <p:sp>
        <p:nvSpPr>
          <p:cNvPr id="6" name="Text 2"/>
          <p:cNvSpPr/>
          <p:nvPr/>
        </p:nvSpPr>
        <p:spPr>
          <a:xfrm>
            <a:off x="833199" y="680441"/>
            <a:ext cx="5554980"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Proposed System</a:t>
            </a:r>
            <a:endParaRPr lang="en-US" sz="4374" dirty="0"/>
          </a:p>
        </p:txBody>
      </p:sp>
      <p:sp>
        <p:nvSpPr>
          <p:cNvPr id="7" name="Text 3"/>
          <p:cNvSpPr/>
          <p:nvPr/>
        </p:nvSpPr>
        <p:spPr>
          <a:xfrm>
            <a:off x="833199" y="1712528"/>
            <a:ext cx="7477601" cy="1777008"/>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Our cutting-edge Smart Home Automation System harnesses the power of Arduino and NodeMCU ESP8266 to transform your living experience. By seamlessly integrating with existing household devices and appliances, our solution enables effortless remote control and real-time monitoring through a user-friendly interface.</a:t>
            </a:r>
          </a:p>
          <a:p>
            <a:pPr marL="0" indent="0">
              <a:lnSpc>
                <a:spcPts val="2799"/>
              </a:lnSpc>
              <a:buNone/>
            </a:pPr>
            <a:endParaRPr lang="en-US" sz="1750" dirty="0">
              <a:solidFill>
                <a:srgbClr val="49495A"/>
              </a:solidFill>
              <a:latin typeface="Open Sans" pitchFamily="34" charset="0"/>
              <a:ea typeface="Open Sans" pitchFamily="34" charset="-122"/>
            </a:endParaRPr>
          </a:p>
          <a:p>
            <a:pPr marL="0" indent="0">
              <a:lnSpc>
                <a:spcPts val="2799"/>
              </a:lnSpc>
              <a:buNone/>
            </a:pPr>
            <a:endParaRPr lang="en-US" sz="1750" dirty="0"/>
          </a:p>
        </p:txBody>
      </p:sp>
      <p:sp>
        <p:nvSpPr>
          <p:cNvPr id="10" name="TextBox 9"/>
          <p:cNvSpPr txBox="1"/>
          <p:nvPr/>
        </p:nvSpPr>
        <p:spPr>
          <a:xfrm>
            <a:off x="833199" y="3993009"/>
            <a:ext cx="4850295" cy="1723549"/>
          </a:xfrm>
          <a:prstGeom prst="rect">
            <a:avLst/>
          </a:prstGeom>
          <a:noFill/>
        </p:spPr>
        <p:txBody>
          <a:bodyPr wrap="square" rtlCol="0">
            <a:spAutoFit/>
          </a:bodyPr>
          <a:lstStyle/>
          <a:p>
            <a:r>
              <a:rPr lang="en-US" sz="4400" dirty="0">
                <a:solidFill>
                  <a:srgbClr val="5955EB"/>
                </a:solidFill>
                <a:latin typeface="Libre Baskerville" pitchFamily="34" charset="0"/>
                <a:ea typeface="Libre Baskerville" pitchFamily="34" charset="-122"/>
              </a:rPr>
              <a:t>Advantages</a:t>
            </a:r>
          </a:p>
          <a:p>
            <a:endParaRPr lang="en-US" sz="4400" dirty="0"/>
          </a:p>
          <a:p>
            <a:endParaRPr lang="en-US" dirty="0"/>
          </a:p>
        </p:txBody>
      </p:sp>
      <p:sp>
        <p:nvSpPr>
          <p:cNvPr id="11" name="TextBox 10"/>
          <p:cNvSpPr txBox="1"/>
          <p:nvPr/>
        </p:nvSpPr>
        <p:spPr>
          <a:xfrm>
            <a:off x="967409" y="5022574"/>
            <a:ext cx="7142921" cy="2031325"/>
          </a:xfrm>
          <a:prstGeom prst="rect">
            <a:avLst/>
          </a:prstGeom>
          <a:noFill/>
        </p:spPr>
        <p:txBody>
          <a:bodyPr wrap="square" rtlCol="0">
            <a:spAutoFit/>
          </a:bodyPr>
          <a:lstStyle/>
          <a:p>
            <a:r>
              <a:rPr lang="en-US" b="1" dirty="0"/>
              <a:t>Convenience and Control</a:t>
            </a:r>
            <a:r>
              <a:rPr lang="en-US" dirty="0"/>
              <a:t>: Smart home systems offer unparalleled convenience by allowing homeowners to control lighting, climate, security, and more from a single device or app, no matter where they are.</a:t>
            </a:r>
          </a:p>
          <a:p>
            <a:endParaRPr lang="en-US" dirty="0"/>
          </a:p>
          <a:p>
            <a:r>
              <a:rPr lang="en-US" b="1" dirty="0"/>
              <a:t>Energy Efficiency</a:t>
            </a:r>
            <a:r>
              <a:rPr lang="en-US" dirty="0"/>
              <a:t>: These systems improve energy usage by automatically adjusting settings like heating and cooling based on real-time data and user behavior, leading to reduced utility bills and environmental impact.</a:t>
            </a:r>
          </a:p>
        </p:txBody>
      </p:sp>
      <p:pic>
        <p:nvPicPr>
          <p:cNvPr id="13" name="Picture 12">
            <a:extLst>
              <a:ext uri="{FF2B5EF4-FFF2-40B4-BE49-F238E27FC236}">
                <a16:creationId xmlns:a16="http://schemas.microsoft.com/office/drawing/2014/main" id="{9EC5EE10-DB71-91D8-9D51-0853C067811E}"/>
              </a:ext>
            </a:extLst>
          </p:cNvPr>
          <p:cNvPicPr>
            <a:picLocks noChangeAspect="1"/>
          </p:cNvPicPr>
          <p:nvPr/>
        </p:nvPicPr>
        <p:blipFill>
          <a:blip r:embed="rId4"/>
          <a:stretch>
            <a:fillRect/>
          </a:stretch>
        </p:blipFill>
        <p:spPr>
          <a:xfrm>
            <a:off x="9164873" y="0"/>
            <a:ext cx="5008327" cy="81630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460063"/>
            <a:ext cx="7742158"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Components of the System</a:t>
            </a:r>
            <a:endParaRPr lang="en-US" sz="4374" dirty="0"/>
          </a:p>
        </p:txBody>
      </p:sp>
      <p:sp>
        <p:nvSpPr>
          <p:cNvPr id="5" name="Shape 3"/>
          <p:cNvSpPr/>
          <p:nvPr/>
        </p:nvSpPr>
        <p:spPr>
          <a:xfrm>
            <a:off x="2037993" y="2772370"/>
            <a:ext cx="499943" cy="499943"/>
          </a:xfrm>
          <a:prstGeom prst="roundRect">
            <a:avLst>
              <a:gd name="adj" fmla="val 26667"/>
            </a:avLst>
          </a:prstGeom>
          <a:solidFill>
            <a:srgbClr val="DED6FF"/>
          </a:solidFill>
          <a:ln/>
        </p:spPr>
      </p:sp>
      <p:sp>
        <p:nvSpPr>
          <p:cNvPr id="6" name="Text 4"/>
          <p:cNvSpPr/>
          <p:nvPr/>
        </p:nvSpPr>
        <p:spPr>
          <a:xfrm>
            <a:off x="2213610" y="2814042"/>
            <a:ext cx="148709"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1</a:t>
            </a:r>
            <a:endParaRPr lang="en-US" sz="2624" dirty="0"/>
          </a:p>
        </p:txBody>
      </p:sp>
      <p:sp>
        <p:nvSpPr>
          <p:cNvPr id="7" name="Text 5"/>
          <p:cNvSpPr/>
          <p:nvPr/>
        </p:nvSpPr>
        <p:spPr>
          <a:xfrm>
            <a:off x="2760107" y="2848689"/>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Arduino Board</a:t>
            </a:r>
            <a:endParaRPr lang="en-US" sz="2187" dirty="0"/>
          </a:p>
        </p:txBody>
      </p:sp>
      <p:sp>
        <p:nvSpPr>
          <p:cNvPr id="8" name="Text 6"/>
          <p:cNvSpPr/>
          <p:nvPr/>
        </p:nvSpPr>
        <p:spPr>
          <a:xfrm>
            <a:off x="2760107" y="3329107"/>
            <a:ext cx="4444008"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 Arduino microcontroller serves as the brain of the system, processing inputs and controlling outputs.</a:t>
            </a:r>
            <a:endParaRPr lang="en-US" sz="1750" dirty="0"/>
          </a:p>
        </p:txBody>
      </p:sp>
      <p:sp>
        <p:nvSpPr>
          <p:cNvPr id="9" name="Shape 7"/>
          <p:cNvSpPr/>
          <p:nvPr/>
        </p:nvSpPr>
        <p:spPr>
          <a:xfrm>
            <a:off x="7426285" y="2772370"/>
            <a:ext cx="499943" cy="499943"/>
          </a:xfrm>
          <a:prstGeom prst="roundRect">
            <a:avLst>
              <a:gd name="adj" fmla="val 26667"/>
            </a:avLst>
          </a:prstGeom>
          <a:solidFill>
            <a:srgbClr val="DED6FF"/>
          </a:solidFill>
          <a:ln/>
        </p:spPr>
      </p:sp>
      <p:sp>
        <p:nvSpPr>
          <p:cNvPr id="10" name="Text 8"/>
          <p:cNvSpPr/>
          <p:nvPr/>
        </p:nvSpPr>
        <p:spPr>
          <a:xfrm>
            <a:off x="7573566" y="2814042"/>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2</a:t>
            </a:r>
            <a:endParaRPr lang="en-US" sz="2624" dirty="0"/>
          </a:p>
        </p:txBody>
      </p:sp>
      <p:sp>
        <p:nvSpPr>
          <p:cNvPr id="11" name="Text 9"/>
          <p:cNvSpPr/>
          <p:nvPr/>
        </p:nvSpPr>
        <p:spPr>
          <a:xfrm>
            <a:off x="8148399" y="2848689"/>
            <a:ext cx="3057882"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NodeMCU (ESP8266) module</a:t>
            </a:r>
            <a:endParaRPr lang="en-US" sz="2187" dirty="0"/>
          </a:p>
        </p:txBody>
      </p:sp>
      <p:sp>
        <p:nvSpPr>
          <p:cNvPr id="12" name="Text 10"/>
          <p:cNvSpPr/>
          <p:nvPr/>
        </p:nvSpPr>
        <p:spPr>
          <a:xfrm>
            <a:off x="8148399" y="3329107"/>
            <a:ext cx="4444008" cy="142160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This Wi-Fi-enabled module provides the connectivity to control the system remotely through a mobile app or web interface.</a:t>
            </a:r>
            <a:endParaRPr lang="en-US" sz="1750" dirty="0"/>
          </a:p>
        </p:txBody>
      </p:sp>
      <p:sp>
        <p:nvSpPr>
          <p:cNvPr id="13" name="Shape 11"/>
          <p:cNvSpPr/>
          <p:nvPr/>
        </p:nvSpPr>
        <p:spPr>
          <a:xfrm>
            <a:off x="2037993" y="5146477"/>
            <a:ext cx="499943" cy="499943"/>
          </a:xfrm>
          <a:prstGeom prst="roundRect">
            <a:avLst>
              <a:gd name="adj" fmla="val 26667"/>
            </a:avLst>
          </a:prstGeom>
          <a:solidFill>
            <a:srgbClr val="DED6FF"/>
          </a:solidFill>
          <a:ln/>
        </p:spPr>
      </p:sp>
      <p:sp>
        <p:nvSpPr>
          <p:cNvPr id="14" name="Text 12"/>
          <p:cNvSpPr/>
          <p:nvPr/>
        </p:nvSpPr>
        <p:spPr>
          <a:xfrm>
            <a:off x="2185273" y="5188148"/>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3</a:t>
            </a:r>
            <a:endParaRPr lang="en-US" sz="2624" dirty="0"/>
          </a:p>
        </p:txBody>
      </p:sp>
      <p:sp>
        <p:nvSpPr>
          <p:cNvPr id="15" name="Text 13"/>
          <p:cNvSpPr/>
          <p:nvPr/>
        </p:nvSpPr>
        <p:spPr>
          <a:xfrm>
            <a:off x="2760107" y="5222796"/>
            <a:ext cx="4331137"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Breadboard and Jumper Wires</a:t>
            </a:r>
            <a:endParaRPr lang="en-US" sz="2187" dirty="0"/>
          </a:p>
        </p:txBody>
      </p:sp>
      <p:sp>
        <p:nvSpPr>
          <p:cNvPr id="16" name="Text 14"/>
          <p:cNvSpPr/>
          <p:nvPr/>
        </p:nvSpPr>
        <p:spPr>
          <a:xfrm>
            <a:off x="2760107" y="5703213"/>
            <a:ext cx="4444008"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These essential components allow for easy prototyping and connections between the various electronic parts.</a:t>
            </a:r>
            <a:endParaRPr lang="en-US" sz="1750" dirty="0"/>
          </a:p>
        </p:txBody>
      </p:sp>
      <p:sp>
        <p:nvSpPr>
          <p:cNvPr id="17" name="Shape 15"/>
          <p:cNvSpPr/>
          <p:nvPr/>
        </p:nvSpPr>
        <p:spPr>
          <a:xfrm>
            <a:off x="7426285" y="5146477"/>
            <a:ext cx="499943" cy="499943"/>
          </a:xfrm>
          <a:prstGeom prst="roundRect">
            <a:avLst>
              <a:gd name="adj" fmla="val 26667"/>
            </a:avLst>
          </a:prstGeom>
          <a:solidFill>
            <a:srgbClr val="DED6FF"/>
          </a:solidFill>
          <a:ln/>
        </p:spPr>
      </p:sp>
      <p:sp>
        <p:nvSpPr>
          <p:cNvPr id="18" name="Text 16"/>
          <p:cNvSpPr/>
          <p:nvPr/>
        </p:nvSpPr>
        <p:spPr>
          <a:xfrm>
            <a:off x="7578685" y="5188148"/>
            <a:ext cx="195024"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4</a:t>
            </a:r>
            <a:endParaRPr lang="en-US" sz="2624" dirty="0"/>
          </a:p>
        </p:txBody>
      </p:sp>
      <p:sp>
        <p:nvSpPr>
          <p:cNvPr id="19" name="Text 17"/>
          <p:cNvSpPr/>
          <p:nvPr/>
        </p:nvSpPr>
        <p:spPr>
          <a:xfrm>
            <a:off x="8148399" y="5222796"/>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LED and Relay</a:t>
            </a:r>
            <a:endParaRPr lang="en-US" sz="2187" dirty="0"/>
          </a:p>
        </p:txBody>
      </p:sp>
      <p:sp>
        <p:nvSpPr>
          <p:cNvPr id="20" name="Text 18"/>
          <p:cNvSpPr/>
          <p:nvPr/>
        </p:nvSpPr>
        <p:spPr>
          <a:xfrm>
            <a:off x="8148399" y="5703213"/>
            <a:ext cx="4444008"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 LED simulates the home lighting, while the relay acts as the switching mechanism to turn the lights on and off.</a:t>
            </a:r>
            <a:endParaRPr lang="en-US" sz="1750" dirty="0"/>
          </a:p>
        </p:txBody>
      </p:sp>
    </p:spTree>
    <p:extLst>
      <p:ext uri="{BB962C8B-B14F-4D97-AF65-F5344CB8AC3E}">
        <p14:creationId xmlns:p14="http://schemas.microsoft.com/office/powerpoint/2010/main" val="2385249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1397</Words>
  <Application>Microsoft Office PowerPoint</Application>
  <PresentationFormat>Custom</PresentationFormat>
  <Paragraphs>154</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Libre Baskerville</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VIDHIYA S B</cp:lastModifiedBy>
  <cp:revision>6</cp:revision>
  <dcterms:created xsi:type="dcterms:W3CDTF">2024-05-09T05:10:43Z</dcterms:created>
  <dcterms:modified xsi:type="dcterms:W3CDTF">2024-05-23T15:27:52Z</dcterms:modified>
</cp:coreProperties>
</file>