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8" r:id="rId3"/>
    <p:sldId id="261" r:id="rId4"/>
    <p:sldId id="263" r:id="rId5"/>
    <p:sldId id="262" r:id="rId6"/>
    <p:sldId id="264" r:id="rId7"/>
    <p:sldId id="267" r:id="rId8"/>
    <p:sldId id="268" r:id="rId9"/>
    <p:sldId id="265" r:id="rId10"/>
    <p:sldId id="266" r:id="rId11"/>
    <p:sldId id="269" r:id="rId12"/>
    <p:sldId id="270" r:id="rId13"/>
    <p:sldId id="271" r:id="rId14"/>
    <p:sldId id="272" r:id="rId15"/>
    <p:sldId id="273" r:id="rId16"/>
    <p:sldId id="274" r:id="rId17"/>
    <p:sldId id="275"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B3HHLC9PB6IjIo1X2Y/A51qRz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89BB50-71D5-46EB-B628-B359387A03A5}">
  <a:tblStyle styleId="{4889BB50-71D5-46EB-B628-B359387A03A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70212c0043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70212c004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a:spLocks noGrp="1"/>
          </p:cNvSpPr>
          <p:nvPr>
            <p:ph type="pic" idx="2"/>
          </p:nvPr>
        </p:nvSpPr>
        <p:spPr>
          <a:xfrm>
            <a:off x="1792288" y="612775"/>
            <a:ext cx="5486400" cy="4114800"/>
          </a:xfrm>
          <a:prstGeom prst="rect">
            <a:avLst/>
          </a:prstGeom>
          <a:noFill/>
          <a:ln>
            <a:noFill/>
          </a:ln>
        </p:spPr>
      </p:sp>
      <p:sp>
        <p:nvSpPr>
          <p:cNvPr id="64" name="Google Shape;64;p1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755576" y="2204864"/>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AI-powered Brand Reputation Monitoring &amp; Improvement Platform</a:t>
            </a:r>
            <a:r>
              <a:rPr lang="en-US"/>
              <a:t> </a:t>
            </a:r>
            <a:endParaRPr/>
          </a:p>
        </p:txBody>
      </p:sp>
      <p:sp>
        <p:nvSpPr>
          <p:cNvPr id="85" name="Google Shape;85;p1"/>
          <p:cNvSpPr txBox="1"/>
          <p:nvPr/>
        </p:nvSpPr>
        <p:spPr>
          <a:xfrm>
            <a:off x="6300192" y="5373216"/>
            <a:ext cx="2448272"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err="1">
                <a:solidFill>
                  <a:schemeClr val="dk1"/>
                </a:solidFill>
                <a:latin typeface="Calibri"/>
                <a:ea typeface="Calibri"/>
                <a:cs typeface="Calibri"/>
                <a:sym typeface="Calibri"/>
              </a:rPr>
              <a:t>Vidhiya</a:t>
            </a:r>
            <a:r>
              <a:rPr lang="en-US" sz="1800" b="1" i="0" u="none" strike="noStrike" cap="none" dirty="0">
                <a:solidFill>
                  <a:schemeClr val="dk1"/>
                </a:solidFill>
                <a:latin typeface="Calibri"/>
                <a:ea typeface="Calibri"/>
                <a:cs typeface="Calibri"/>
                <a:sym typeface="Calibri"/>
              </a:rPr>
              <a:t> S B 210701306</a:t>
            </a:r>
            <a:endParaRPr b="1" dirty="0"/>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Vaishnavi C 210701298</a:t>
            </a: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Swetha P 210701277</a:t>
            </a:r>
            <a:endParaRPr sz="18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A53B-144D-7D9C-BE80-F6C70432243E}"/>
              </a:ext>
            </a:extLst>
          </p:cNvPr>
          <p:cNvSpPr>
            <a:spLocks noGrp="1"/>
          </p:cNvSpPr>
          <p:nvPr>
            <p:ph type="title"/>
          </p:nvPr>
        </p:nvSpPr>
        <p:spPr/>
        <p:txBody>
          <a:bodyPr/>
          <a:lstStyle/>
          <a:p>
            <a:r>
              <a:rPr lang="en-IN" dirty="0"/>
              <a:t>Module Description</a:t>
            </a:r>
          </a:p>
        </p:txBody>
      </p:sp>
      <p:sp>
        <p:nvSpPr>
          <p:cNvPr id="3" name="Text Placeholder 2">
            <a:extLst>
              <a:ext uri="{FF2B5EF4-FFF2-40B4-BE49-F238E27FC236}">
                <a16:creationId xmlns:a16="http://schemas.microsoft.com/office/drawing/2014/main" id="{A750CA3C-58FA-2EE9-0C07-6C547D56C39E}"/>
              </a:ext>
            </a:extLst>
          </p:cNvPr>
          <p:cNvSpPr>
            <a:spLocks noGrp="1"/>
          </p:cNvSpPr>
          <p:nvPr>
            <p:ph type="body" idx="1"/>
          </p:nvPr>
        </p:nvSpPr>
        <p:spPr/>
        <p:txBody>
          <a:bodyPr>
            <a:normAutofit fontScale="92500"/>
          </a:bodyPr>
          <a:lstStyle/>
          <a:p>
            <a:r>
              <a:rPr lang="en-US" dirty="0" err="1"/>
              <a:t>nltk</a:t>
            </a:r>
            <a:r>
              <a:rPr lang="en-US" dirty="0"/>
              <a:t>: Natural Language Toolkit, used for natural language processing tasks such as sentiment analysis.</a:t>
            </a:r>
          </a:p>
          <a:p>
            <a:r>
              <a:rPr lang="en-US" dirty="0" err="1"/>
              <a:t>pathlib</a:t>
            </a:r>
            <a:r>
              <a:rPr lang="en-US" dirty="0"/>
              <a:t>: A library for handling file system paths.</a:t>
            </a:r>
          </a:p>
          <a:p>
            <a:r>
              <a:rPr lang="en-US" dirty="0" err="1"/>
              <a:t>textwrap</a:t>
            </a:r>
            <a:r>
              <a:rPr lang="en-US" dirty="0"/>
              <a:t>: A module for wrapping and formatting text paragraphs.</a:t>
            </a:r>
          </a:p>
          <a:p>
            <a:r>
              <a:rPr lang="en-US" dirty="0"/>
              <a:t>transformers: A library for state-of-the-art natural language processing using pre-trained models.</a:t>
            </a:r>
          </a:p>
        </p:txBody>
      </p:sp>
    </p:spTree>
    <p:extLst>
      <p:ext uri="{BB962C8B-B14F-4D97-AF65-F5344CB8AC3E}">
        <p14:creationId xmlns:p14="http://schemas.microsoft.com/office/powerpoint/2010/main" val="89929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674B-020C-BE99-7EC1-5CF8E57F1B40}"/>
              </a:ext>
            </a:extLst>
          </p:cNvPr>
          <p:cNvSpPr>
            <a:spLocks noGrp="1"/>
          </p:cNvSpPr>
          <p:nvPr>
            <p:ph type="title"/>
          </p:nvPr>
        </p:nvSpPr>
        <p:spPr/>
        <p:txBody>
          <a:bodyPr/>
          <a:lstStyle/>
          <a:p>
            <a:r>
              <a:rPr lang="en-IN" dirty="0"/>
              <a:t>Result and Discussion</a:t>
            </a:r>
          </a:p>
        </p:txBody>
      </p:sp>
      <p:sp>
        <p:nvSpPr>
          <p:cNvPr id="3" name="Text Placeholder 2">
            <a:extLst>
              <a:ext uri="{FF2B5EF4-FFF2-40B4-BE49-F238E27FC236}">
                <a16:creationId xmlns:a16="http://schemas.microsoft.com/office/drawing/2014/main" id="{395AF816-D26D-CBEF-8592-63CB9B73429D}"/>
              </a:ext>
            </a:extLst>
          </p:cNvPr>
          <p:cNvSpPr>
            <a:spLocks noGrp="1"/>
          </p:cNvSpPr>
          <p:nvPr>
            <p:ph type="body" idx="1"/>
          </p:nvPr>
        </p:nvSpPr>
        <p:spPr/>
        <p:txBody>
          <a:bodyPr>
            <a:normAutofit fontScale="85000" lnSpcReduction="20000"/>
          </a:bodyPr>
          <a:lstStyle/>
          <a:p>
            <a:pPr marL="114300" indent="0">
              <a:buNone/>
            </a:pPr>
            <a:r>
              <a:rPr lang="en-US" dirty="0"/>
              <a:t>This application performs sentiment analysis and brand reputation evaluation using user-uploaded review data. It processes the data to categorize reviews into positive and negative sentiments using VADER sentiment analysis, and then generates interactive visualizations such as sentiment distribution pie charts, trend analysis line charts, and histograms of sentiment distribution by brand. The app also creates word clouds to highlight common themes in positive and negative reviews, displays sample reviews, and offers improvement suggestions for brands based on negative reviews, leveraging Hugging Face's text generation and correction models. </a:t>
            </a:r>
            <a:endParaRPr lang="en-IN" dirty="0"/>
          </a:p>
        </p:txBody>
      </p:sp>
    </p:spTree>
    <p:extLst>
      <p:ext uri="{BB962C8B-B14F-4D97-AF65-F5344CB8AC3E}">
        <p14:creationId xmlns:p14="http://schemas.microsoft.com/office/powerpoint/2010/main" val="298266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2E08E-750A-EBF1-F532-7BB8466E0BBF}"/>
              </a:ext>
            </a:extLst>
          </p:cNvPr>
          <p:cNvSpPr>
            <a:spLocks noGrp="1"/>
          </p:cNvSpPr>
          <p:nvPr>
            <p:ph type="title"/>
          </p:nvPr>
        </p:nvSpPr>
        <p:spPr/>
        <p:txBody>
          <a:bodyPr/>
          <a:lstStyle/>
          <a:p>
            <a:r>
              <a:rPr lang="en-IN" dirty="0"/>
              <a:t>Sentiment Reviews of a brand</a:t>
            </a:r>
          </a:p>
        </p:txBody>
      </p:sp>
      <p:sp>
        <p:nvSpPr>
          <p:cNvPr id="3" name="Text Placeholder 2">
            <a:extLst>
              <a:ext uri="{FF2B5EF4-FFF2-40B4-BE49-F238E27FC236}">
                <a16:creationId xmlns:a16="http://schemas.microsoft.com/office/drawing/2014/main" id="{BC7B365E-A495-33EE-C3D6-1B9D1399F88F}"/>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33ABEC4-2AF4-62B3-5E04-AF542198CF47}"/>
              </a:ext>
            </a:extLst>
          </p:cNvPr>
          <p:cNvPicPr>
            <a:picLocks noChangeAspect="1"/>
          </p:cNvPicPr>
          <p:nvPr/>
        </p:nvPicPr>
        <p:blipFill>
          <a:blip r:embed="rId2"/>
          <a:stretch>
            <a:fillRect/>
          </a:stretch>
        </p:blipFill>
        <p:spPr>
          <a:xfrm>
            <a:off x="585019" y="1781275"/>
            <a:ext cx="7973961" cy="3885525"/>
          </a:xfrm>
          <a:prstGeom prst="rect">
            <a:avLst/>
          </a:prstGeom>
        </p:spPr>
      </p:pic>
    </p:spTree>
    <p:extLst>
      <p:ext uri="{BB962C8B-B14F-4D97-AF65-F5344CB8AC3E}">
        <p14:creationId xmlns:p14="http://schemas.microsoft.com/office/powerpoint/2010/main" val="1690530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0C3C-9765-C88E-97A8-8AE929940A55}"/>
              </a:ext>
            </a:extLst>
          </p:cNvPr>
          <p:cNvSpPr>
            <a:spLocks noGrp="1"/>
          </p:cNvSpPr>
          <p:nvPr>
            <p:ph type="title"/>
          </p:nvPr>
        </p:nvSpPr>
        <p:spPr/>
        <p:txBody>
          <a:bodyPr>
            <a:normAutofit fontScale="90000"/>
          </a:bodyPr>
          <a:lstStyle/>
          <a:p>
            <a:r>
              <a:rPr lang="en-IN" dirty="0"/>
              <a:t>Distribution by count and percentage</a:t>
            </a:r>
          </a:p>
        </p:txBody>
      </p:sp>
      <p:sp>
        <p:nvSpPr>
          <p:cNvPr id="3" name="Text Placeholder 2">
            <a:extLst>
              <a:ext uri="{FF2B5EF4-FFF2-40B4-BE49-F238E27FC236}">
                <a16:creationId xmlns:a16="http://schemas.microsoft.com/office/drawing/2014/main" id="{B51AB833-2A9F-C2D9-3EC3-E7D4B8D66D4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7886C7E5-41FA-AA06-459D-508C7BB7AAD8}"/>
              </a:ext>
            </a:extLst>
          </p:cNvPr>
          <p:cNvPicPr>
            <a:picLocks noChangeAspect="1"/>
          </p:cNvPicPr>
          <p:nvPr/>
        </p:nvPicPr>
        <p:blipFill>
          <a:blip r:embed="rId2"/>
          <a:stretch>
            <a:fillRect/>
          </a:stretch>
        </p:blipFill>
        <p:spPr>
          <a:xfrm>
            <a:off x="560438" y="1677595"/>
            <a:ext cx="8155800" cy="3317191"/>
          </a:xfrm>
          <a:prstGeom prst="rect">
            <a:avLst/>
          </a:prstGeom>
        </p:spPr>
      </p:pic>
    </p:spTree>
    <p:extLst>
      <p:ext uri="{BB962C8B-B14F-4D97-AF65-F5344CB8AC3E}">
        <p14:creationId xmlns:p14="http://schemas.microsoft.com/office/powerpoint/2010/main" val="482179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329A-780B-2346-19F0-BE70D9A6D1C3}"/>
              </a:ext>
            </a:extLst>
          </p:cNvPr>
          <p:cNvSpPr>
            <a:spLocks noGrp="1"/>
          </p:cNvSpPr>
          <p:nvPr>
            <p:ph type="title"/>
          </p:nvPr>
        </p:nvSpPr>
        <p:spPr/>
        <p:txBody>
          <a:bodyPr/>
          <a:lstStyle/>
          <a:p>
            <a:r>
              <a:rPr lang="en-IN" dirty="0"/>
              <a:t>Positive Reviews</a:t>
            </a:r>
          </a:p>
        </p:txBody>
      </p:sp>
      <p:sp>
        <p:nvSpPr>
          <p:cNvPr id="3" name="Text Placeholder 2">
            <a:extLst>
              <a:ext uri="{FF2B5EF4-FFF2-40B4-BE49-F238E27FC236}">
                <a16:creationId xmlns:a16="http://schemas.microsoft.com/office/drawing/2014/main" id="{3B8F1235-FD65-2414-15B1-EC2F6A8E3EC4}"/>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235B97FB-6354-813F-7AB4-68AF7A668412}"/>
              </a:ext>
            </a:extLst>
          </p:cNvPr>
          <p:cNvPicPr>
            <a:picLocks noChangeAspect="1"/>
          </p:cNvPicPr>
          <p:nvPr/>
        </p:nvPicPr>
        <p:blipFill>
          <a:blip r:embed="rId2"/>
          <a:stretch>
            <a:fillRect/>
          </a:stretch>
        </p:blipFill>
        <p:spPr>
          <a:xfrm>
            <a:off x="457200" y="1600200"/>
            <a:ext cx="8229600" cy="2635045"/>
          </a:xfrm>
          <a:prstGeom prst="rect">
            <a:avLst/>
          </a:prstGeom>
        </p:spPr>
      </p:pic>
      <p:pic>
        <p:nvPicPr>
          <p:cNvPr id="7" name="Picture 6">
            <a:extLst>
              <a:ext uri="{FF2B5EF4-FFF2-40B4-BE49-F238E27FC236}">
                <a16:creationId xmlns:a16="http://schemas.microsoft.com/office/drawing/2014/main" id="{D0334567-68D1-2976-0933-FC9C86D05691}"/>
              </a:ext>
            </a:extLst>
          </p:cNvPr>
          <p:cNvPicPr>
            <a:picLocks noChangeAspect="1"/>
          </p:cNvPicPr>
          <p:nvPr/>
        </p:nvPicPr>
        <p:blipFill>
          <a:blip r:embed="rId3"/>
          <a:stretch>
            <a:fillRect/>
          </a:stretch>
        </p:blipFill>
        <p:spPr>
          <a:xfrm>
            <a:off x="457200" y="4248909"/>
            <a:ext cx="8229600" cy="2059816"/>
          </a:xfrm>
          <a:prstGeom prst="rect">
            <a:avLst/>
          </a:prstGeom>
        </p:spPr>
      </p:pic>
    </p:spTree>
    <p:extLst>
      <p:ext uri="{BB962C8B-B14F-4D97-AF65-F5344CB8AC3E}">
        <p14:creationId xmlns:p14="http://schemas.microsoft.com/office/powerpoint/2010/main" val="1995353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892E-2F29-A848-CBC6-A7EC4753D4E9}"/>
              </a:ext>
            </a:extLst>
          </p:cNvPr>
          <p:cNvSpPr>
            <a:spLocks noGrp="1"/>
          </p:cNvSpPr>
          <p:nvPr>
            <p:ph type="title"/>
          </p:nvPr>
        </p:nvSpPr>
        <p:spPr/>
        <p:txBody>
          <a:bodyPr/>
          <a:lstStyle/>
          <a:p>
            <a:r>
              <a:rPr lang="en-IN" dirty="0"/>
              <a:t>Negative Reviews</a:t>
            </a:r>
          </a:p>
        </p:txBody>
      </p:sp>
      <p:sp>
        <p:nvSpPr>
          <p:cNvPr id="3" name="Text Placeholder 2">
            <a:extLst>
              <a:ext uri="{FF2B5EF4-FFF2-40B4-BE49-F238E27FC236}">
                <a16:creationId xmlns:a16="http://schemas.microsoft.com/office/drawing/2014/main" id="{0ED898DA-0213-587D-6F9A-E62B9C43BEB2}"/>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CA972404-7253-9DBD-79F6-58C5C2D83FCC}"/>
              </a:ext>
            </a:extLst>
          </p:cNvPr>
          <p:cNvPicPr>
            <a:picLocks noChangeAspect="1"/>
          </p:cNvPicPr>
          <p:nvPr/>
        </p:nvPicPr>
        <p:blipFill>
          <a:blip r:embed="rId2"/>
          <a:stretch>
            <a:fillRect/>
          </a:stretch>
        </p:blipFill>
        <p:spPr>
          <a:xfrm>
            <a:off x="457200" y="1600201"/>
            <a:ext cx="8229600" cy="2541182"/>
          </a:xfrm>
          <a:prstGeom prst="rect">
            <a:avLst/>
          </a:prstGeom>
        </p:spPr>
      </p:pic>
      <p:pic>
        <p:nvPicPr>
          <p:cNvPr id="7" name="Picture 6">
            <a:extLst>
              <a:ext uri="{FF2B5EF4-FFF2-40B4-BE49-F238E27FC236}">
                <a16:creationId xmlns:a16="http://schemas.microsoft.com/office/drawing/2014/main" id="{54307860-FE7B-4C6A-3B34-A904CEF7939D}"/>
              </a:ext>
            </a:extLst>
          </p:cNvPr>
          <p:cNvPicPr>
            <a:picLocks noChangeAspect="1"/>
          </p:cNvPicPr>
          <p:nvPr/>
        </p:nvPicPr>
        <p:blipFill>
          <a:blip r:embed="rId3"/>
          <a:stretch>
            <a:fillRect/>
          </a:stretch>
        </p:blipFill>
        <p:spPr>
          <a:xfrm>
            <a:off x="457200" y="4141383"/>
            <a:ext cx="8229600" cy="2118384"/>
          </a:xfrm>
          <a:prstGeom prst="rect">
            <a:avLst/>
          </a:prstGeom>
        </p:spPr>
      </p:pic>
    </p:spTree>
    <p:extLst>
      <p:ext uri="{BB962C8B-B14F-4D97-AF65-F5344CB8AC3E}">
        <p14:creationId xmlns:p14="http://schemas.microsoft.com/office/powerpoint/2010/main" val="1338446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1AEE-C6F3-DF6A-B246-89BCDBBE4410}"/>
              </a:ext>
            </a:extLst>
          </p:cNvPr>
          <p:cNvSpPr>
            <a:spLocks noGrp="1"/>
          </p:cNvSpPr>
          <p:nvPr>
            <p:ph type="title"/>
          </p:nvPr>
        </p:nvSpPr>
        <p:spPr/>
        <p:txBody>
          <a:bodyPr/>
          <a:lstStyle/>
          <a:p>
            <a:r>
              <a:rPr lang="en-IN" dirty="0"/>
              <a:t>AI Powered Suggestion</a:t>
            </a:r>
          </a:p>
        </p:txBody>
      </p:sp>
      <p:sp>
        <p:nvSpPr>
          <p:cNvPr id="3" name="Text Placeholder 2">
            <a:extLst>
              <a:ext uri="{FF2B5EF4-FFF2-40B4-BE49-F238E27FC236}">
                <a16:creationId xmlns:a16="http://schemas.microsoft.com/office/drawing/2014/main" id="{DB26C52C-9E6C-119E-ACB7-289D3620D693}"/>
              </a:ext>
            </a:extLst>
          </p:cNvPr>
          <p:cNvSpPr>
            <a:spLocks noGrp="1"/>
          </p:cNvSpPr>
          <p:nvPr>
            <p:ph type="body" idx="1"/>
          </p:nvPr>
        </p:nvSpPr>
        <p:spPr/>
        <p:txBody>
          <a:bodyPr/>
          <a:lstStyle/>
          <a:p>
            <a:endParaRPr lang="en-IN" dirty="0"/>
          </a:p>
        </p:txBody>
      </p:sp>
      <p:pic>
        <p:nvPicPr>
          <p:cNvPr id="9" name="Picture 8">
            <a:extLst>
              <a:ext uri="{FF2B5EF4-FFF2-40B4-BE49-F238E27FC236}">
                <a16:creationId xmlns:a16="http://schemas.microsoft.com/office/drawing/2014/main" id="{31E747CE-D3E0-57B1-5B52-83FEE02FC017}"/>
              </a:ext>
            </a:extLst>
          </p:cNvPr>
          <p:cNvPicPr>
            <a:picLocks noChangeAspect="1"/>
          </p:cNvPicPr>
          <p:nvPr/>
        </p:nvPicPr>
        <p:blipFill>
          <a:blip r:embed="rId2"/>
          <a:stretch>
            <a:fillRect/>
          </a:stretch>
        </p:blipFill>
        <p:spPr>
          <a:xfrm>
            <a:off x="457200" y="1707125"/>
            <a:ext cx="7976249" cy="3897262"/>
          </a:xfrm>
          <a:prstGeom prst="rect">
            <a:avLst/>
          </a:prstGeom>
        </p:spPr>
      </p:pic>
    </p:spTree>
    <p:extLst>
      <p:ext uri="{BB962C8B-B14F-4D97-AF65-F5344CB8AC3E}">
        <p14:creationId xmlns:p14="http://schemas.microsoft.com/office/powerpoint/2010/main" val="816539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B789-BEC4-DA42-AA59-BC4F5045F754}"/>
              </a:ext>
            </a:extLst>
          </p:cNvPr>
          <p:cNvSpPr>
            <a:spLocks noGrp="1"/>
          </p:cNvSpPr>
          <p:nvPr>
            <p:ph type="title"/>
          </p:nvPr>
        </p:nvSpPr>
        <p:spPr/>
        <p:txBody>
          <a:bodyPr>
            <a:normAutofit fontScale="90000"/>
          </a:bodyPr>
          <a:lstStyle/>
          <a:p>
            <a:r>
              <a:rPr lang="en-IN" dirty="0"/>
              <a:t>Conclusion and future enhancements</a:t>
            </a:r>
          </a:p>
        </p:txBody>
      </p:sp>
      <p:sp>
        <p:nvSpPr>
          <p:cNvPr id="3" name="Text Placeholder 2">
            <a:extLst>
              <a:ext uri="{FF2B5EF4-FFF2-40B4-BE49-F238E27FC236}">
                <a16:creationId xmlns:a16="http://schemas.microsoft.com/office/drawing/2014/main" id="{C154606F-B5A7-AEF8-F21C-A967C955BDF5}"/>
              </a:ext>
            </a:extLst>
          </p:cNvPr>
          <p:cNvSpPr>
            <a:spLocks noGrp="1"/>
          </p:cNvSpPr>
          <p:nvPr>
            <p:ph type="body" idx="1"/>
          </p:nvPr>
        </p:nvSpPr>
        <p:spPr/>
        <p:txBody>
          <a:bodyPr>
            <a:normAutofit fontScale="77500" lnSpcReduction="20000"/>
          </a:bodyPr>
          <a:lstStyle/>
          <a:p>
            <a:pPr marL="114300" indent="0">
              <a:buNone/>
            </a:pPr>
            <a:r>
              <a:rPr lang="en-US" dirty="0"/>
              <a:t>In conclusion, this </a:t>
            </a:r>
            <a:r>
              <a:rPr lang="en-US" dirty="0" err="1"/>
              <a:t>Streamlit</a:t>
            </a:r>
            <a:r>
              <a:rPr lang="en-US" dirty="0"/>
              <a:t> application offers a robust solution for sentiment analysis and brand reputation evaluation by leveraging advanced NLP techniques to analyze review data, generate interactive visualizations, and provide actionable insights. Future enhancements could include advanced preprocessing techniques, additional visualizations, real-time data integration, and the use of more sophisticated NLP models like GPT-4. Moreover, incorporating a user feedback loop, optimizing for scalability, offering customization options, and supporting multiple languages would significantly enhance the application's utility, making it a more powerful and flexible tool for businesses aiming to gain deeper insights into customer sentiments and continuously improve their brand reputation.</a:t>
            </a:r>
            <a:endParaRPr lang="en-IN" dirty="0"/>
          </a:p>
        </p:txBody>
      </p:sp>
    </p:spTree>
    <p:extLst>
      <p:ext uri="{BB962C8B-B14F-4D97-AF65-F5344CB8AC3E}">
        <p14:creationId xmlns:p14="http://schemas.microsoft.com/office/powerpoint/2010/main" val="1766924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467544" y="116632"/>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r>
              <a:rPr lang="en-US" sz="4000"/>
              <a:t>Abstract</a:t>
            </a:r>
            <a:endParaRPr sz="4000"/>
          </a:p>
        </p:txBody>
      </p:sp>
      <p:sp>
        <p:nvSpPr>
          <p:cNvPr id="97" name="Google Shape;97;p3"/>
          <p:cNvSpPr txBox="1">
            <a:spLocks noGrp="1"/>
          </p:cNvSpPr>
          <p:nvPr>
            <p:ph type="body" idx="1"/>
          </p:nvPr>
        </p:nvSpPr>
        <p:spPr>
          <a:xfrm>
            <a:off x="467544" y="1039436"/>
            <a:ext cx="8147248" cy="4464495"/>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400"/>
              <a:buNone/>
            </a:pPr>
            <a:r>
              <a:rPr lang="en-US" sz="2400" dirty="0"/>
              <a:t>An interactive web application to empower brands with sentiment analysis of online conversations. Users (brand representatives) can input text data like social media posts, reviews, or survey responses. The application will categorize the sentiment (positive, negative, neutral) and visualize the results. To leverage the power of AI, the application will go beyond classification by generating actionable suggestions using distilgpt2 from the Hugging Face Transformers library and distilbart-cnn-12-6 from the Hugging Face Transformers library. It corrects the grammar of user-provided prompts to ensure coherence and accuracy in generated responses. . This integration of AI-powered sentiment analysis and suggestions will provide brands with valuable insights to improve brand reputation, customer experience, and marketing strategies.</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Existing System</a:t>
            </a:r>
            <a:endParaRPr/>
          </a:p>
        </p:txBody>
      </p:sp>
      <p:sp>
        <p:nvSpPr>
          <p:cNvPr id="114" name="Google Shape;114;p6"/>
          <p:cNvSpPr txBox="1">
            <a:spLocks noGrp="1"/>
          </p:cNvSpPr>
          <p:nvPr>
            <p:ph type="body" idx="1"/>
          </p:nvPr>
        </p:nvSpPr>
        <p:spPr>
          <a:xfrm>
            <a:off x="249400" y="1505750"/>
            <a:ext cx="8229600" cy="4526100"/>
          </a:xfrm>
          <a:prstGeom prst="rect">
            <a:avLst/>
          </a:prstGeom>
          <a:noFill/>
          <a:ln>
            <a:noFill/>
          </a:ln>
        </p:spPr>
        <p:txBody>
          <a:bodyPr spcFirstLastPara="1" wrap="square" lIns="91425" tIns="45700" rIns="91425" bIns="45700" anchor="t" anchorCtr="0">
            <a:normAutofit/>
          </a:bodyPr>
          <a:lstStyle/>
          <a:p>
            <a:pPr marL="342900" lvl="0" indent="-139700" algn="just" rtl="0">
              <a:spcBef>
                <a:spcPts val="0"/>
              </a:spcBef>
              <a:spcAft>
                <a:spcPts val="0"/>
              </a:spcAft>
              <a:buClr>
                <a:schemeClr val="dk1"/>
              </a:buClr>
              <a:buSzPts val="3200"/>
              <a:buNone/>
            </a:pPr>
            <a:r>
              <a:rPr lang="en-US" dirty="0"/>
              <a:t> </a:t>
            </a:r>
            <a:r>
              <a:rPr lang="en-US" sz="2200" dirty="0"/>
              <a:t>Existing sentiment analysis web apps like </a:t>
            </a:r>
            <a:r>
              <a:rPr lang="en-US" sz="2200" dirty="0" err="1"/>
              <a:t>Brandwatch</a:t>
            </a:r>
            <a:r>
              <a:rPr lang="en-US" sz="2200" dirty="0"/>
              <a:t> and Sprout Social offer social listening and basic sentiment analysis, but lack the actionable suggestions and user-friendly focus of your proposed system. This application can empower brands by not only identifying sentiment (positive, negative, neutral) but also suggesting concrete actions to improve brand reputation, customer experience, and marketing strategies through a user-friendly interface.</a:t>
            </a:r>
            <a:endParaRPr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12705F-82FF-C63B-5951-98891EBC65E9}"/>
              </a:ext>
            </a:extLst>
          </p:cNvPr>
          <p:cNvPicPr>
            <a:picLocks noChangeAspect="1"/>
          </p:cNvPicPr>
          <p:nvPr/>
        </p:nvPicPr>
        <p:blipFill>
          <a:blip r:embed="rId2"/>
          <a:stretch>
            <a:fillRect/>
          </a:stretch>
        </p:blipFill>
        <p:spPr>
          <a:xfrm>
            <a:off x="1743825" y="1828661"/>
            <a:ext cx="5458620" cy="3490591"/>
          </a:xfrm>
          <a:prstGeom prst="rect">
            <a:avLst/>
          </a:prstGeom>
        </p:spPr>
      </p:pic>
      <p:sp>
        <p:nvSpPr>
          <p:cNvPr id="3" name="Text Placeholder 2">
            <a:extLst>
              <a:ext uri="{FF2B5EF4-FFF2-40B4-BE49-F238E27FC236}">
                <a16:creationId xmlns:a16="http://schemas.microsoft.com/office/drawing/2014/main" id="{F0B0E81F-2CAF-3E13-D9CB-AACF87CA9927}"/>
              </a:ext>
            </a:extLst>
          </p:cNvPr>
          <p:cNvSpPr>
            <a:spLocks noGrp="1"/>
          </p:cNvSpPr>
          <p:nvPr>
            <p:ph type="body" idx="1"/>
          </p:nvPr>
        </p:nvSpPr>
        <p:spPr>
          <a:xfrm>
            <a:off x="457200" y="587477"/>
            <a:ext cx="8229600" cy="4525963"/>
          </a:xfrm>
        </p:spPr>
        <p:txBody>
          <a:bodyPr/>
          <a:lstStyle/>
          <a:p>
            <a:pPr marL="114300" indent="0">
              <a:buNone/>
            </a:pPr>
            <a:r>
              <a:rPr lang="en-IN" dirty="0"/>
              <a:t>Existing System – </a:t>
            </a:r>
            <a:r>
              <a:rPr lang="en-IN" dirty="0" err="1"/>
              <a:t>Brandwatch</a:t>
            </a:r>
            <a:r>
              <a:rPr lang="en-IN" dirty="0"/>
              <a:t> Web App</a:t>
            </a:r>
          </a:p>
        </p:txBody>
      </p:sp>
    </p:spTree>
    <p:extLst>
      <p:ext uri="{BB962C8B-B14F-4D97-AF65-F5344CB8AC3E}">
        <p14:creationId xmlns:p14="http://schemas.microsoft.com/office/powerpoint/2010/main" val="2651075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70212c0043_0_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Proposed System</a:t>
            </a:r>
            <a:endParaRPr/>
          </a:p>
        </p:txBody>
      </p:sp>
      <p:sp>
        <p:nvSpPr>
          <p:cNvPr id="120" name="Google Shape;120;g270212c0043_0_6"/>
          <p:cNvSpPr txBox="1">
            <a:spLocks noGrp="1"/>
          </p:cNvSpPr>
          <p:nvPr>
            <p:ph type="body" idx="1"/>
          </p:nvPr>
        </p:nvSpPr>
        <p:spPr>
          <a:xfrm>
            <a:off x="457200" y="1487997"/>
            <a:ext cx="8229600" cy="4526100"/>
          </a:xfrm>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None/>
            </a:pPr>
            <a:r>
              <a:rPr lang="en-US" sz="2200" dirty="0"/>
              <a:t>The proposed system harnesses the capabilities of the Natural Language Toolkit (NLTK) for sentiment analysis, enabling the categorization of user-provided text into positive, negative, or neutral sentiments. Complementing this functionality, </a:t>
            </a:r>
            <a:r>
              <a:rPr lang="en-US" sz="2200" dirty="0" err="1"/>
              <a:t>Streamlit</a:t>
            </a:r>
            <a:r>
              <a:rPr lang="en-US" sz="2200" dirty="0"/>
              <a:t> facilitates the creation of an intuitive user interface enriched with visualizations. </a:t>
            </a:r>
          </a:p>
          <a:p>
            <a:pPr marL="0" lvl="0" indent="0" algn="just" rtl="0">
              <a:spcBef>
                <a:spcPts val="360"/>
              </a:spcBef>
              <a:spcAft>
                <a:spcPts val="0"/>
              </a:spcAft>
              <a:buNone/>
            </a:pPr>
            <a:r>
              <a:rPr lang="en-US" sz="2200" dirty="0"/>
              <a:t>The system leverages cutting-edge AI models, including `distilgpt2` for text generation and `distilbart-cnn-12-6` for grammatical correction. These models collaboratively generate actionable suggestions tailored to the sentiment expressed in user feedback. Suggestions may range from expressing gratitude for positive comments to offering solutions for negative feedback and engaging users with neutral sentiment. This seamless integration empowers brands to glean valuable insights from customer feedback and implement targeted strategies to bolster brand reputation and customer satisfaction.</a:t>
            </a:r>
            <a:endParaRPr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4D38-1E1C-BAED-1D79-1BC66F05BC33}"/>
              </a:ext>
            </a:extLst>
          </p:cNvPr>
          <p:cNvSpPr>
            <a:spLocks noGrp="1"/>
          </p:cNvSpPr>
          <p:nvPr>
            <p:ph type="title"/>
          </p:nvPr>
        </p:nvSpPr>
        <p:spPr>
          <a:xfrm>
            <a:off x="457200" y="254974"/>
            <a:ext cx="8229600" cy="1143000"/>
          </a:xfrm>
        </p:spPr>
        <p:txBody>
          <a:bodyPr/>
          <a:lstStyle/>
          <a:p>
            <a:r>
              <a:rPr lang="en-IN" dirty="0"/>
              <a:t>Architecture</a:t>
            </a:r>
          </a:p>
        </p:txBody>
      </p:sp>
      <p:pic>
        <p:nvPicPr>
          <p:cNvPr id="5" name="Picture 4">
            <a:extLst>
              <a:ext uri="{FF2B5EF4-FFF2-40B4-BE49-F238E27FC236}">
                <a16:creationId xmlns:a16="http://schemas.microsoft.com/office/drawing/2014/main" id="{0818560F-2D46-555B-A606-EF01937879C9}"/>
              </a:ext>
            </a:extLst>
          </p:cNvPr>
          <p:cNvPicPr>
            <a:picLocks noChangeAspect="1"/>
          </p:cNvPicPr>
          <p:nvPr/>
        </p:nvPicPr>
        <p:blipFill>
          <a:blip r:embed="rId2"/>
          <a:stretch>
            <a:fillRect/>
          </a:stretch>
        </p:blipFill>
        <p:spPr>
          <a:xfrm>
            <a:off x="663320" y="1494503"/>
            <a:ext cx="8164347" cy="4739148"/>
          </a:xfrm>
          <a:prstGeom prst="rect">
            <a:avLst/>
          </a:prstGeom>
        </p:spPr>
      </p:pic>
    </p:spTree>
    <p:extLst>
      <p:ext uri="{BB962C8B-B14F-4D97-AF65-F5344CB8AC3E}">
        <p14:creationId xmlns:p14="http://schemas.microsoft.com/office/powerpoint/2010/main" val="1933234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5944-478F-4540-B917-048126B51167}"/>
              </a:ext>
            </a:extLst>
          </p:cNvPr>
          <p:cNvSpPr>
            <a:spLocks noGrp="1"/>
          </p:cNvSpPr>
          <p:nvPr>
            <p:ph type="title"/>
          </p:nvPr>
        </p:nvSpPr>
        <p:spPr/>
        <p:txBody>
          <a:bodyPr/>
          <a:lstStyle/>
          <a:p>
            <a:r>
              <a:rPr lang="en-IN" dirty="0"/>
              <a:t>Modules</a:t>
            </a:r>
          </a:p>
        </p:txBody>
      </p:sp>
      <p:sp>
        <p:nvSpPr>
          <p:cNvPr id="3" name="Text Placeholder 2">
            <a:extLst>
              <a:ext uri="{FF2B5EF4-FFF2-40B4-BE49-F238E27FC236}">
                <a16:creationId xmlns:a16="http://schemas.microsoft.com/office/drawing/2014/main" id="{D0760A43-0660-1B9F-E4BB-E7E3569850DE}"/>
              </a:ext>
            </a:extLst>
          </p:cNvPr>
          <p:cNvSpPr>
            <a:spLocks noGrp="1"/>
          </p:cNvSpPr>
          <p:nvPr>
            <p:ph type="body" idx="1"/>
          </p:nvPr>
        </p:nvSpPr>
        <p:spPr/>
        <p:txBody>
          <a:bodyPr>
            <a:normAutofit/>
          </a:bodyPr>
          <a:lstStyle/>
          <a:p>
            <a:r>
              <a:rPr lang="en-US" dirty="0" err="1"/>
              <a:t>streamlit</a:t>
            </a:r>
            <a:endParaRPr lang="en-US" dirty="0"/>
          </a:p>
          <a:p>
            <a:r>
              <a:rPr lang="en-US" dirty="0" err="1"/>
              <a:t>numpy</a:t>
            </a:r>
            <a:endParaRPr lang="en-US" dirty="0"/>
          </a:p>
          <a:p>
            <a:r>
              <a:rPr lang="en-US" dirty="0"/>
              <a:t>pandas</a:t>
            </a:r>
          </a:p>
          <a:p>
            <a:r>
              <a:rPr lang="en-US" dirty="0" err="1"/>
              <a:t>os</a:t>
            </a:r>
            <a:endParaRPr lang="en-US" dirty="0"/>
          </a:p>
          <a:p>
            <a:r>
              <a:rPr lang="en-US" dirty="0" err="1"/>
              <a:t>plotly.express</a:t>
            </a:r>
            <a:endParaRPr lang="en-US" dirty="0"/>
          </a:p>
          <a:p>
            <a:r>
              <a:rPr lang="en-IN" dirty="0" err="1"/>
              <a:t>WordCloud</a:t>
            </a:r>
            <a:r>
              <a:rPr lang="en-IN" dirty="0"/>
              <a:t> </a:t>
            </a:r>
          </a:p>
        </p:txBody>
      </p:sp>
    </p:spTree>
    <p:extLst>
      <p:ext uri="{BB962C8B-B14F-4D97-AF65-F5344CB8AC3E}">
        <p14:creationId xmlns:p14="http://schemas.microsoft.com/office/powerpoint/2010/main" val="2936722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945D-2E6A-A3C6-3F37-F7C9CFA425D0}"/>
              </a:ext>
            </a:extLst>
          </p:cNvPr>
          <p:cNvSpPr>
            <a:spLocks noGrp="1"/>
          </p:cNvSpPr>
          <p:nvPr>
            <p:ph type="title"/>
          </p:nvPr>
        </p:nvSpPr>
        <p:spPr/>
        <p:txBody>
          <a:bodyPr/>
          <a:lstStyle/>
          <a:p>
            <a:r>
              <a:rPr lang="en-IN" dirty="0"/>
              <a:t>Modules</a:t>
            </a:r>
          </a:p>
        </p:txBody>
      </p:sp>
      <p:sp>
        <p:nvSpPr>
          <p:cNvPr id="3" name="Text Placeholder 2">
            <a:extLst>
              <a:ext uri="{FF2B5EF4-FFF2-40B4-BE49-F238E27FC236}">
                <a16:creationId xmlns:a16="http://schemas.microsoft.com/office/drawing/2014/main" id="{CA24BC07-9F38-57E1-18D6-D1590985B303}"/>
              </a:ext>
            </a:extLst>
          </p:cNvPr>
          <p:cNvSpPr>
            <a:spLocks noGrp="1"/>
          </p:cNvSpPr>
          <p:nvPr>
            <p:ph type="body" idx="1"/>
          </p:nvPr>
        </p:nvSpPr>
        <p:spPr/>
        <p:txBody>
          <a:bodyPr/>
          <a:lstStyle/>
          <a:p>
            <a:r>
              <a:rPr lang="en-IN" dirty="0" err="1"/>
              <a:t>matplotlib.pyplot</a:t>
            </a:r>
            <a:r>
              <a:rPr lang="en-IN" dirty="0"/>
              <a:t> as </a:t>
            </a:r>
            <a:r>
              <a:rPr lang="en-IN" dirty="0" err="1"/>
              <a:t>plt</a:t>
            </a:r>
            <a:endParaRPr lang="en-IN" dirty="0"/>
          </a:p>
          <a:p>
            <a:r>
              <a:rPr lang="en-IN" dirty="0" err="1"/>
              <a:t>SentimentIntensityAnalyzer</a:t>
            </a:r>
            <a:r>
              <a:rPr lang="en-IN" dirty="0"/>
              <a:t> from </a:t>
            </a:r>
            <a:r>
              <a:rPr lang="en-IN" dirty="0" err="1"/>
              <a:t>nltk.sentiment.vader</a:t>
            </a:r>
            <a:endParaRPr lang="en-IN" dirty="0"/>
          </a:p>
          <a:p>
            <a:r>
              <a:rPr lang="en-IN" dirty="0" err="1"/>
              <a:t>pathlib</a:t>
            </a:r>
            <a:endParaRPr lang="en-IN" dirty="0"/>
          </a:p>
          <a:p>
            <a:r>
              <a:rPr lang="en-IN" dirty="0" err="1"/>
              <a:t>textwrap</a:t>
            </a:r>
            <a:endParaRPr lang="en-IN" dirty="0"/>
          </a:p>
          <a:p>
            <a:r>
              <a:rPr lang="en-IN" dirty="0"/>
              <a:t>pipeline, </a:t>
            </a:r>
            <a:r>
              <a:rPr lang="en-IN" dirty="0" err="1"/>
              <a:t>AutoTokenizer</a:t>
            </a:r>
            <a:r>
              <a:rPr lang="en-IN" dirty="0"/>
              <a:t>, and AutoModelForSeq2SeqLM from transformers</a:t>
            </a:r>
          </a:p>
          <a:p>
            <a:r>
              <a:rPr lang="en-IN" dirty="0"/>
              <a:t>torch</a:t>
            </a:r>
          </a:p>
        </p:txBody>
      </p:sp>
    </p:spTree>
    <p:extLst>
      <p:ext uri="{BB962C8B-B14F-4D97-AF65-F5344CB8AC3E}">
        <p14:creationId xmlns:p14="http://schemas.microsoft.com/office/powerpoint/2010/main" val="169924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5B33-E0FA-A577-29AE-E8F83DFF4B38}"/>
              </a:ext>
            </a:extLst>
          </p:cNvPr>
          <p:cNvSpPr>
            <a:spLocks noGrp="1"/>
          </p:cNvSpPr>
          <p:nvPr>
            <p:ph type="title"/>
          </p:nvPr>
        </p:nvSpPr>
        <p:spPr/>
        <p:txBody>
          <a:bodyPr/>
          <a:lstStyle/>
          <a:p>
            <a:r>
              <a:rPr lang="en-IN" dirty="0"/>
              <a:t>Modules Description</a:t>
            </a:r>
          </a:p>
        </p:txBody>
      </p:sp>
      <p:sp>
        <p:nvSpPr>
          <p:cNvPr id="3" name="Text Placeholder 2">
            <a:extLst>
              <a:ext uri="{FF2B5EF4-FFF2-40B4-BE49-F238E27FC236}">
                <a16:creationId xmlns:a16="http://schemas.microsoft.com/office/drawing/2014/main" id="{9C49ED07-6594-4472-4268-6E2D7E23A9FD}"/>
              </a:ext>
            </a:extLst>
          </p:cNvPr>
          <p:cNvSpPr>
            <a:spLocks noGrp="1"/>
          </p:cNvSpPr>
          <p:nvPr>
            <p:ph type="body" idx="1"/>
          </p:nvPr>
        </p:nvSpPr>
        <p:spPr>
          <a:xfrm>
            <a:off x="457200" y="1417638"/>
            <a:ext cx="8313174" cy="4898923"/>
          </a:xfrm>
        </p:spPr>
        <p:txBody>
          <a:bodyPr>
            <a:normAutofit fontScale="85000" lnSpcReduction="10000"/>
          </a:bodyPr>
          <a:lstStyle/>
          <a:p>
            <a:r>
              <a:rPr lang="en-US" dirty="0" err="1"/>
              <a:t>streamlit</a:t>
            </a:r>
            <a:r>
              <a:rPr lang="en-US" dirty="0"/>
              <a:t>: A Python library used for creating interactive web applications for machine learning and data science projects.</a:t>
            </a:r>
          </a:p>
          <a:p>
            <a:r>
              <a:rPr lang="en-US" dirty="0" err="1"/>
              <a:t>numpy</a:t>
            </a:r>
            <a:r>
              <a:rPr lang="en-US" dirty="0"/>
              <a:t>: A library for numerical computing in Python.</a:t>
            </a:r>
          </a:p>
          <a:p>
            <a:r>
              <a:rPr lang="en-US" dirty="0"/>
              <a:t>pandas: A powerful data manipulation library for Python.</a:t>
            </a:r>
          </a:p>
          <a:p>
            <a:r>
              <a:rPr lang="en-US" dirty="0" err="1"/>
              <a:t>plotly</a:t>
            </a:r>
            <a:r>
              <a:rPr lang="en-US" dirty="0"/>
              <a:t>: A library for creating interactive plots and visualizations.</a:t>
            </a:r>
          </a:p>
          <a:p>
            <a:r>
              <a:rPr lang="en-US" dirty="0" err="1"/>
              <a:t>WordCloud</a:t>
            </a:r>
            <a:r>
              <a:rPr lang="en-US" dirty="0"/>
              <a:t>: A library for generating word clouds from text data.</a:t>
            </a:r>
          </a:p>
          <a:p>
            <a:r>
              <a:rPr lang="en-US" dirty="0"/>
              <a:t>matplotlib: A comprehensive library for creating static, animated, and interactive visualizations in Python.</a:t>
            </a:r>
            <a:endParaRPr lang="en-IN" dirty="0"/>
          </a:p>
        </p:txBody>
      </p:sp>
    </p:spTree>
    <p:extLst>
      <p:ext uri="{BB962C8B-B14F-4D97-AF65-F5344CB8AC3E}">
        <p14:creationId xmlns:p14="http://schemas.microsoft.com/office/powerpoint/2010/main" val="104468278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762</Words>
  <Application>Microsoft Office PowerPoint</Application>
  <PresentationFormat>On-screen Show (4:3)</PresentationFormat>
  <Paragraphs>48</Paragraphs>
  <Slides>17</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AI-powered Brand Reputation Monitoring &amp; Improvement Platform </vt:lpstr>
      <vt:lpstr>Abstract</vt:lpstr>
      <vt:lpstr>Existing System</vt:lpstr>
      <vt:lpstr>PowerPoint Presentation</vt:lpstr>
      <vt:lpstr>Proposed System</vt:lpstr>
      <vt:lpstr>Architecture</vt:lpstr>
      <vt:lpstr>Modules</vt:lpstr>
      <vt:lpstr>Modules</vt:lpstr>
      <vt:lpstr>Modules Description</vt:lpstr>
      <vt:lpstr>Module Description</vt:lpstr>
      <vt:lpstr>Result and Discussion</vt:lpstr>
      <vt:lpstr>Sentiment Reviews of a brand</vt:lpstr>
      <vt:lpstr>Distribution by count and percentage</vt:lpstr>
      <vt:lpstr>Positive Reviews</vt:lpstr>
      <vt:lpstr>Negative Reviews</vt:lpstr>
      <vt:lpstr>AI Powered Suggestion</vt:lpstr>
      <vt:lpstr>Conclusion and 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AI-powered Brand Reputation Monitoring &amp; Improvement Platform </dc:title>
  <dc:creator>HDC0422037</dc:creator>
  <cp:lastModifiedBy>VIDHIYA S B</cp:lastModifiedBy>
  <cp:revision>1</cp:revision>
  <dcterms:created xsi:type="dcterms:W3CDTF">2024-03-15T03:33:21Z</dcterms:created>
  <dcterms:modified xsi:type="dcterms:W3CDTF">2024-05-19T15:25:47Z</dcterms:modified>
</cp:coreProperties>
</file>